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179280"/>
            <a:ext cx="718560" cy="17856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96760" y="192240"/>
            <a:ext cx="60364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79280" y="192240"/>
            <a:ext cx="564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Seite </a:t>
            </a:r>
            <a:fld id="{58067490-2230-4EEB-9816-2EC2DADDB2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927720" y="1412640"/>
            <a:ext cx="7278480" cy="360"/>
          </a:xfrm>
          <a:prstGeom prst="line">
            <a:avLst/>
          </a:prstGeom>
          <a:ln w="38160">
            <a:solidFill>
              <a:srgbClr val="a326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79280"/>
            <a:ext cx="718560" cy="17856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896760" y="192240"/>
            <a:ext cx="60364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79280" y="192240"/>
            <a:ext cx="56448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Seite </a:t>
            </a:r>
            <a:fld id="{C371768C-30EC-42B7-B594-3AE5CA9903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2: Monitoring and Stressing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09640" y="1752480"/>
            <a:ext cx="754308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should have two VMs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rafik 3" descr=""/>
          <p:cNvPicPr/>
          <p:nvPr/>
        </p:nvPicPr>
        <p:blipFill>
          <a:blip r:embed="rId1"/>
          <a:stretch/>
        </p:blipFill>
        <p:spPr>
          <a:xfrm>
            <a:off x="809640" y="2205000"/>
            <a:ext cx="7667640" cy="33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Inhaltsplatzhalter 3" descr=""/>
          <p:cNvPicPr/>
          <p:nvPr/>
        </p:nvPicPr>
        <p:blipFill>
          <a:blip r:embed="rId1"/>
          <a:stretch/>
        </p:blipFill>
        <p:spPr>
          <a:xfrm>
            <a:off x="0" y="878040"/>
            <a:ext cx="9161280" cy="56768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80960" y="334440"/>
            <a:ext cx="2314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nhaltsplatzhalter 3" descr=""/>
          <p:cNvPicPr/>
          <p:nvPr/>
        </p:nvPicPr>
        <p:blipFill>
          <a:blip r:embed="rId1"/>
          <a:stretch/>
        </p:blipFill>
        <p:spPr>
          <a:xfrm>
            <a:off x="85680" y="892800"/>
            <a:ext cx="8990280" cy="5647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81320" y="334440"/>
            <a:ext cx="2416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10x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Scaling 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09640" y="1752480"/>
            <a:ext cx="397764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is CPU 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concurrent requests more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vCPUs are improving a lot!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scaling is limited to the larges available flavor.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unlimited scalability is not vertical.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4788000" y="1752480"/>
          <a:ext cx="3761640" cy="1482480"/>
        </p:xfrm>
        <a:graphic>
          <a:graphicData uri="http://schemas.openxmlformats.org/drawingml/2006/table">
            <a:tbl>
              <a:tblPr/>
              <a:tblGrid>
                <a:gridCol w="1213920"/>
                <a:gridCol w="1671840"/>
                <a:gridCol w="876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(Bonus) Improve performance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09640" y="1752480"/>
            <a:ext cx="754308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PHP compilation (instead of recompiling)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application data (instead of requerying)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of HTML files (instead of reparsing)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PHP Thread handling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Optimisations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2: </a:t>
            </a: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and Stressing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09640" y="1752480"/>
            <a:ext cx="7543080" cy="36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Chronograf Dashboard has monitoring data of main_server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3" descr=""/>
          <p:cNvPicPr/>
          <p:nvPr/>
        </p:nvPicPr>
        <p:blipFill>
          <a:blip r:embed="rId1"/>
          <a:stretch/>
        </p:blipFill>
        <p:spPr>
          <a:xfrm>
            <a:off x="807480" y="2349000"/>
            <a:ext cx="7883640" cy="38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2: </a:t>
            </a: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and Stressing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Inhaltsplatzhalter 3" descr=""/>
          <p:cNvPicPr/>
          <p:nvPr/>
        </p:nvPicPr>
        <p:blipFill>
          <a:blip r:embed="rId1"/>
          <a:stretch/>
        </p:blipFill>
        <p:spPr>
          <a:xfrm>
            <a:off x="827640" y="1917000"/>
            <a:ext cx="7686720" cy="36716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251640" y="5620320"/>
            <a:ext cx="1871640" cy="904320"/>
          </a:xfrm>
          <a:prstGeom prst="wedgeRectCallout">
            <a:avLst>
              <a:gd name="adj1" fmla="val -2632"/>
              <a:gd name="adj2" fmla="val -94116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 agent / data collector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55640" y="5406480"/>
            <a:ext cx="1871640" cy="398160"/>
          </a:xfrm>
          <a:prstGeom prst="wedgeRectCallout">
            <a:avLst>
              <a:gd name="adj1" fmla="val -11912"/>
              <a:gd name="adj2" fmla="val -455144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348000" y="5985000"/>
            <a:ext cx="2807640" cy="615960"/>
          </a:xfrm>
          <a:prstGeom prst="wedgeRectCallout">
            <a:avLst>
              <a:gd name="adj1" fmla="val 16904"/>
              <a:gd name="adj2" fmla="val -172703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Time-series database,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 data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948360" y="5805360"/>
            <a:ext cx="1967760" cy="615960"/>
          </a:xfrm>
          <a:prstGeom prst="wedgeRectCallout">
            <a:avLst>
              <a:gd name="adj1" fmla="val 16904"/>
              <a:gd name="adj2" fmla="val -172703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processor and alerting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043640" y="2781000"/>
            <a:ext cx="1165680" cy="647280"/>
          </a:xfrm>
          <a:prstGeom prst="horizontalScroll">
            <a:avLst>
              <a:gd name="adj" fmla="val 12500"/>
            </a:avLst>
          </a:prstGeom>
          <a:ln>
            <a:solidFill>
              <a:srgbClr val="a2223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Min. TICK stack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766760" y="4149000"/>
            <a:ext cx="1165680" cy="647280"/>
          </a:xfrm>
          <a:prstGeom prst="horizontalScroll">
            <a:avLst>
              <a:gd name="adj" fmla="val 12500"/>
            </a:avLst>
          </a:prstGeom>
          <a:ln>
            <a:solidFill>
              <a:srgbClr val="a2223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Min. TICK stack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2: </a:t>
            </a: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and Stressing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09640" y="3193200"/>
            <a:ext cx="7543080" cy="13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ubuntu@monitoring:~$ sudo netstat -tulpen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sudo: unable to resolve host monitoring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Active Internet connections (only servers)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Proto Recv-Q Send-Q Local Address           Foreign Address         State       User       Inode       PID/Program name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tcp        0      0 0.0.0.0:22              0.0.0.0:*               LISTEN      0          13017       1043/sshd   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tcp6       0      0 :::8086                 :::*                    LISTEN      999        18068       2411/influxd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tcp6       0      0 :::22                   :::*                    LISTEN      0          13025       1043/sshd   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tcp6       0      0 :::8888                 :::*                    LISTEN      998        18308       2505/chronograf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tcp6       0      0 :::8088                 :::*                    LISTEN      999        18066       2411/influxd   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udp        0      0 0.0.0.0:68              0.0.0.0:*                           0          13398       880/dhclient 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09640" y="1752480"/>
            <a:ext cx="754308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InfluxDB uses the following network ports: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port 8086 is used for client-server communication over InfluxDB’s HTTP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port 8088 is used for the RPC service for backup and restore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785120" y="1700640"/>
            <a:ext cx="425052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Concurrency Level:      10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taken for tests:   165.952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Failed requests:        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(Connect: 0, Receive: 0, Length: 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 transferred:      58654996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HTML transferred:       56689996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Requests per second:    30.13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331.903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33.190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Transfer rate:          345.16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Connect:        0    0   0.5      0      11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Processing:    89  332  57.8    333     501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Waiting:       76  284  50.9    285     442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Total:         90  332  57.8    333     501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50%    333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66%    357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75%    372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80%    380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90%    406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95%    425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98%    447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99%    459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100%    501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73120" y="1700640"/>
            <a:ext cx="421128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Concurrency Level:      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taken for tests:   618.219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Failed requests:        4958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(Connect: 0, Receive: 0, Length: 4958,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 transferred:      58650042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HTML transferred:       56685042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Requests per second:    8.09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123.644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123.644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Transfer rate:          92.65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Connect:        0    0   0.8      0      12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Processing:   101  123  21.5    121    1124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Waiting:       55   71  14.2     68     813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Total:        101  124  21.5    121    1124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50%    121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66%    125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75%    127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80%    129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90%    135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95%    142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98%    152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99%    162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100%   1124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nhaltsplatzhalter 3" descr=""/>
          <p:cNvPicPr/>
          <p:nvPr/>
        </p:nvPicPr>
        <p:blipFill>
          <a:blip r:embed="rId1"/>
          <a:stretch/>
        </p:blipFill>
        <p:spPr>
          <a:xfrm>
            <a:off x="0" y="836640"/>
            <a:ext cx="9161280" cy="57600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80960" y="334440"/>
            <a:ext cx="2314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Inhaltsplatzhalter 3" descr=""/>
          <p:cNvPicPr/>
          <p:nvPr/>
        </p:nvPicPr>
        <p:blipFill>
          <a:blip r:embed="rId1"/>
          <a:stretch/>
        </p:blipFill>
        <p:spPr>
          <a:xfrm>
            <a:off x="0" y="892800"/>
            <a:ext cx="9161280" cy="56473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81320" y="334440"/>
            <a:ext cx="2416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10x concurrency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Scaling!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m1.small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2GB 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vCores 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10GB Disk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57200" y="1535040"/>
            <a:ext cx="822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enlarge the machine you have by adding more resources.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m1.large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8GB 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vCores 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10GB Disk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15640" y="755280"/>
            <a:ext cx="7800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Stressing the Wiki – Part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833720" y="1700640"/>
            <a:ext cx="40820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Concurrency Level:      10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taken for tests:   79.773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Failed requests:        1324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(Connect: 0, Receive: 0, Length: 1324,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 transferred:      58653676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HTML transferred:       56688676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Requests per second:    62.68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159.547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15.955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Transfer rate:          718.02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Connect:        0    0   0.1      0       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Processing:    61  159  36.8    156     313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Waiting:       53  134  28.8    132     272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Total:         61  159  36.8    156     314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50%    156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66%    171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75%    182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80%    190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90%    209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95%    225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98%    243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99%    258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100%    314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1640" y="1700640"/>
            <a:ext cx="402876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Concurrency Level:      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taken for tests:   604.299 seconds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Complete requests: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Failed requests:        4904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(Connect: 0, Receive: 0, Length: 4904, Exceptions: 0)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Non-2xx responses:      5000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 transferred:      58650096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HTML transferred:       56685096 bytes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Requests per second:    8.27 [#/sec]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120.860 [ms] (mean)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 per request:       120.860 [ms] (mean, across all concurrent requests)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Transfer rate:          94.78 [Kbytes/sec] received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Connection Times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min  mean[+/-sd] median   max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Connect:        0    0   0.1      0       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Processing:   101  121  20.6    117     915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Waiting:       53   69  19.6     65     801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Total:        101  121  20.6    117     916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Percentage of the requests served within a certain time (ms)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50%    117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66%    121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75%    124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80%    126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90%    132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95%    140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98%    159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99%    177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100%    916 (longest request)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LibreOffice/5.3.2.2$Linux_X86_64 LibreOffice_project/30m0$Build-2</Application>
  <Words>1156</Words>
  <Paragraphs>208</Paragraphs>
  <Company>kiz Abt. Medien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LutzS</dc:creator>
  <dc:description/>
  <dc:language>en-US</dc:language>
  <cp:lastModifiedBy/>
  <dcterms:modified xsi:type="dcterms:W3CDTF">2017-05-16T17:14:15Z</dcterms:modified>
  <cp:revision>1055</cp:revision>
  <dc:subject/>
  <dc:title>Titelmaster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kiz Abt. Medien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