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4" r:id="rId2"/>
    <p:sldId id="256" r:id="rId3"/>
    <p:sldId id="272" r:id="rId4"/>
    <p:sldId id="287" r:id="rId5"/>
    <p:sldId id="258" r:id="rId6"/>
    <p:sldId id="280" r:id="rId7"/>
    <p:sldId id="260" r:id="rId8"/>
    <p:sldId id="269" r:id="rId9"/>
    <p:sldId id="273" r:id="rId10"/>
    <p:sldId id="274" r:id="rId11"/>
    <p:sldId id="275" r:id="rId12"/>
    <p:sldId id="278" r:id="rId13"/>
    <p:sldId id="279" r:id="rId14"/>
    <p:sldId id="284" r:id="rId15"/>
    <p:sldId id="259" r:id="rId16"/>
    <p:sldId id="291" r:id="rId17"/>
    <p:sldId id="293" r:id="rId18"/>
    <p:sldId id="296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99C13-AD46-4FD1-8704-FBE3B24E8235}" v="287" dt="2024-07-10T17:44:18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3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6D4F7-628F-4DFA-A253-EB826B32140D}" type="doc">
      <dgm:prSet loTypeId="urn:microsoft.com/office/officeart/2005/8/layout/pyramid2" loCatId="list" qsTypeId="urn:microsoft.com/office/officeart/2005/8/quickstyle/simple1" qsCatId="simple" csTypeId="urn:microsoft.com/office/officeart/2005/8/colors/accent0_2" csCatId="mainScheme" phldr="1"/>
      <dgm:spPr/>
    </dgm:pt>
    <dgm:pt modelId="{8610FF20-99CF-4E6A-9762-FBBFD63F8E61}">
      <dgm:prSet phldrT="[Text]"/>
      <dgm:spPr/>
      <dgm:t>
        <a:bodyPr/>
        <a:lstStyle/>
        <a:p>
          <a:r>
            <a:rPr lang="en-US" dirty="0"/>
            <a:t>Checking all assumptions of Regression Model and Hypothesis Testing</a:t>
          </a:r>
          <a:endParaRPr lang="en-IN" dirty="0"/>
        </a:p>
      </dgm:t>
    </dgm:pt>
    <dgm:pt modelId="{93819006-96E2-40F2-81A5-0FD6A15FD520}" type="parTrans" cxnId="{3071BCA8-8129-480F-97C4-1D696455E001}">
      <dgm:prSet/>
      <dgm:spPr/>
      <dgm:t>
        <a:bodyPr/>
        <a:lstStyle/>
        <a:p>
          <a:endParaRPr lang="en-IN"/>
        </a:p>
      </dgm:t>
    </dgm:pt>
    <dgm:pt modelId="{BC16B8ED-7C69-4A2D-8E0C-6CCCA49A5A9D}" type="sibTrans" cxnId="{3071BCA8-8129-480F-97C4-1D696455E001}">
      <dgm:prSet/>
      <dgm:spPr/>
      <dgm:t>
        <a:bodyPr/>
        <a:lstStyle/>
        <a:p>
          <a:endParaRPr lang="en-IN"/>
        </a:p>
      </dgm:t>
    </dgm:pt>
    <dgm:pt modelId="{01C76490-15A5-46ED-A93F-4928E047A9CC}">
      <dgm:prSet phldrT="[Text]"/>
      <dgm:spPr/>
      <dgm:t>
        <a:bodyPr/>
        <a:lstStyle/>
        <a:p>
          <a:r>
            <a:rPr lang="en-US" dirty="0"/>
            <a:t>Data Cleansing- Outliers-Missing Value Treatments/</a:t>
          </a:r>
        </a:p>
        <a:p>
          <a:r>
            <a:rPr lang="en-US" dirty="0"/>
            <a:t>Bi-Variable/Multi-Variate Analysis – Collinearity / Variance / R Squared</a:t>
          </a:r>
          <a:endParaRPr lang="en-IN" dirty="0"/>
        </a:p>
      </dgm:t>
    </dgm:pt>
    <dgm:pt modelId="{3199DD5C-D877-4928-BAB8-BE7668829EE3}" type="parTrans" cxnId="{0C81D3DD-47B9-4D88-87E7-AE63F939FB6A}">
      <dgm:prSet/>
      <dgm:spPr/>
      <dgm:t>
        <a:bodyPr/>
        <a:lstStyle/>
        <a:p>
          <a:endParaRPr lang="en-IN"/>
        </a:p>
      </dgm:t>
    </dgm:pt>
    <dgm:pt modelId="{D801F5A3-604D-4CE2-882E-BBC874A755FC}" type="sibTrans" cxnId="{0C81D3DD-47B9-4D88-87E7-AE63F939FB6A}">
      <dgm:prSet/>
      <dgm:spPr/>
      <dgm:t>
        <a:bodyPr/>
        <a:lstStyle/>
        <a:p>
          <a:endParaRPr lang="en-IN"/>
        </a:p>
      </dgm:t>
    </dgm:pt>
    <dgm:pt modelId="{B46C7C2E-0245-46CE-B4CB-D178F05A667B}">
      <dgm:prSet phldrT="[Text]"/>
      <dgm:spPr/>
      <dgm:t>
        <a:bodyPr/>
        <a:lstStyle/>
        <a:p>
          <a:r>
            <a:rPr lang="en-US" dirty="0"/>
            <a:t>Model Preparation / Training and Testing &amp; </a:t>
          </a:r>
          <a:r>
            <a:rPr lang="en-US" b="1" u="sng" dirty="0"/>
            <a:t>VISUALIZATION</a:t>
          </a:r>
          <a:r>
            <a:rPr lang="en-US" dirty="0"/>
            <a:t> </a:t>
          </a:r>
          <a:endParaRPr lang="en-IN" dirty="0"/>
        </a:p>
      </dgm:t>
    </dgm:pt>
    <dgm:pt modelId="{3CDC9712-1327-466A-BBC6-FCDFB2F04900}" type="parTrans" cxnId="{227E9337-7E93-40A9-99FF-1AC72A99C5CF}">
      <dgm:prSet/>
      <dgm:spPr/>
      <dgm:t>
        <a:bodyPr/>
        <a:lstStyle/>
        <a:p>
          <a:endParaRPr lang="en-IN"/>
        </a:p>
      </dgm:t>
    </dgm:pt>
    <dgm:pt modelId="{D606A4EE-F8FB-4947-B8BA-3B638E281B82}" type="sibTrans" cxnId="{227E9337-7E93-40A9-99FF-1AC72A99C5CF}">
      <dgm:prSet/>
      <dgm:spPr/>
      <dgm:t>
        <a:bodyPr/>
        <a:lstStyle/>
        <a:p>
          <a:endParaRPr lang="en-IN"/>
        </a:p>
      </dgm:t>
    </dgm:pt>
    <dgm:pt modelId="{5859C417-A20E-4B86-A201-378B9A3FB22F}" type="pres">
      <dgm:prSet presAssocID="{5436D4F7-628F-4DFA-A253-EB826B32140D}" presName="compositeShape" presStyleCnt="0">
        <dgm:presLayoutVars>
          <dgm:dir/>
          <dgm:resizeHandles/>
        </dgm:presLayoutVars>
      </dgm:prSet>
      <dgm:spPr/>
    </dgm:pt>
    <dgm:pt modelId="{D79D6A6B-0609-41ED-8C79-9F03F72FC2D5}" type="pres">
      <dgm:prSet presAssocID="{5436D4F7-628F-4DFA-A253-EB826B32140D}" presName="pyramid" presStyleLbl="node1" presStyleIdx="0" presStyleCnt="1"/>
      <dgm:spPr/>
    </dgm:pt>
    <dgm:pt modelId="{CBAB896E-B397-47BB-BFF8-97411EDDD871}" type="pres">
      <dgm:prSet presAssocID="{5436D4F7-628F-4DFA-A253-EB826B32140D}" presName="theList" presStyleCnt="0"/>
      <dgm:spPr/>
    </dgm:pt>
    <dgm:pt modelId="{0DF83FFB-EF7F-4DD0-9345-6261C395FDE6}" type="pres">
      <dgm:prSet presAssocID="{8610FF20-99CF-4E6A-9762-FBBFD63F8E61}" presName="aNode" presStyleLbl="fgAcc1" presStyleIdx="0" presStyleCnt="3" custScaleX="289622">
        <dgm:presLayoutVars>
          <dgm:bulletEnabled val="1"/>
        </dgm:presLayoutVars>
      </dgm:prSet>
      <dgm:spPr/>
    </dgm:pt>
    <dgm:pt modelId="{49497453-535C-459A-824C-E5096592F7E7}" type="pres">
      <dgm:prSet presAssocID="{8610FF20-99CF-4E6A-9762-FBBFD63F8E61}" presName="aSpace" presStyleCnt="0"/>
      <dgm:spPr/>
    </dgm:pt>
    <dgm:pt modelId="{8835AFC6-0ADD-4645-898E-15F5A7E0C43E}" type="pres">
      <dgm:prSet presAssocID="{01C76490-15A5-46ED-A93F-4928E047A9CC}" presName="aNode" presStyleLbl="fgAcc1" presStyleIdx="1" presStyleCnt="3" custScaleX="289622" custLinFactNeighborY="-15416">
        <dgm:presLayoutVars>
          <dgm:bulletEnabled val="1"/>
        </dgm:presLayoutVars>
      </dgm:prSet>
      <dgm:spPr/>
    </dgm:pt>
    <dgm:pt modelId="{4BE1F348-2B44-4809-9ADE-CFEFD8E5E212}" type="pres">
      <dgm:prSet presAssocID="{01C76490-15A5-46ED-A93F-4928E047A9CC}" presName="aSpace" presStyleCnt="0"/>
      <dgm:spPr/>
    </dgm:pt>
    <dgm:pt modelId="{957B1365-F1EF-4474-9254-F45B137D2887}" type="pres">
      <dgm:prSet presAssocID="{B46C7C2E-0245-46CE-B4CB-D178F05A667B}" presName="aNode" presStyleLbl="fgAcc1" presStyleIdx="2" presStyleCnt="3" custScaleX="289622">
        <dgm:presLayoutVars>
          <dgm:bulletEnabled val="1"/>
        </dgm:presLayoutVars>
      </dgm:prSet>
      <dgm:spPr/>
    </dgm:pt>
    <dgm:pt modelId="{E05A3DC8-D24D-49DF-B889-23F0CFCF4031}" type="pres">
      <dgm:prSet presAssocID="{B46C7C2E-0245-46CE-B4CB-D178F05A667B}" presName="aSpace" presStyleCnt="0"/>
      <dgm:spPr/>
    </dgm:pt>
  </dgm:ptLst>
  <dgm:cxnLst>
    <dgm:cxn modelId="{5C484806-8AC6-4CF1-8F39-6A0E14D43F41}" type="presOf" srcId="{01C76490-15A5-46ED-A93F-4928E047A9CC}" destId="{8835AFC6-0ADD-4645-898E-15F5A7E0C43E}" srcOrd="0" destOrd="0" presId="urn:microsoft.com/office/officeart/2005/8/layout/pyramid2"/>
    <dgm:cxn modelId="{3399212A-AC1B-4742-A5E7-5A64C5556B7D}" type="presOf" srcId="{5436D4F7-628F-4DFA-A253-EB826B32140D}" destId="{5859C417-A20E-4B86-A201-378B9A3FB22F}" srcOrd="0" destOrd="0" presId="urn:microsoft.com/office/officeart/2005/8/layout/pyramid2"/>
    <dgm:cxn modelId="{227E9337-7E93-40A9-99FF-1AC72A99C5CF}" srcId="{5436D4F7-628F-4DFA-A253-EB826B32140D}" destId="{B46C7C2E-0245-46CE-B4CB-D178F05A667B}" srcOrd="2" destOrd="0" parTransId="{3CDC9712-1327-466A-BBC6-FCDFB2F04900}" sibTransId="{D606A4EE-F8FB-4947-B8BA-3B638E281B82}"/>
    <dgm:cxn modelId="{3071BCA8-8129-480F-97C4-1D696455E001}" srcId="{5436D4F7-628F-4DFA-A253-EB826B32140D}" destId="{8610FF20-99CF-4E6A-9762-FBBFD63F8E61}" srcOrd="0" destOrd="0" parTransId="{93819006-96E2-40F2-81A5-0FD6A15FD520}" sibTransId="{BC16B8ED-7C69-4A2D-8E0C-6CCCA49A5A9D}"/>
    <dgm:cxn modelId="{0C81D3DD-47B9-4D88-87E7-AE63F939FB6A}" srcId="{5436D4F7-628F-4DFA-A253-EB826B32140D}" destId="{01C76490-15A5-46ED-A93F-4928E047A9CC}" srcOrd="1" destOrd="0" parTransId="{3199DD5C-D877-4928-BAB8-BE7668829EE3}" sibTransId="{D801F5A3-604D-4CE2-882E-BBC874A755FC}"/>
    <dgm:cxn modelId="{0BF58BEA-44E7-4129-8D95-5AEF2DB43913}" type="presOf" srcId="{B46C7C2E-0245-46CE-B4CB-D178F05A667B}" destId="{957B1365-F1EF-4474-9254-F45B137D2887}" srcOrd="0" destOrd="0" presId="urn:microsoft.com/office/officeart/2005/8/layout/pyramid2"/>
    <dgm:cxn modelId="{444C21F9-00D8-47AE-A1A5-677D90208DDB}" type="presOf" srcId="{8610FF20-99CF-4E6A-9762-FBBFD63F8E61}" destId="{0DF83FFB-EF7F-4DD0-9345-6261C395FDE6}" srcOrd="0" destOrd="0" presId="urn:microsoft.com/office/officeart/2005/8/layout/pyramid2"/>
    <dgm:cxn modelId="{2048D3CD-3F6E-4D03-945B-4D80D5B61710}" type="presParOf" srcId="{5859C417-A20E-4B86-A201-378B9A3FB22F}" destId="{D79D6A6B-0609-41ED-8C79-9F03F72FC2D5}" srcOrd="0" destOrd="0" presId="urn:microsoft.com/office/officeart/2005/8/layout/pyramid2"/>
    <dgm:cxn modelId="{BE2654BF-AE57-4ACF-B0AA-47987D5B2317}" type="presParOf" srcId="{5859C417-A20E-4B86-A201-378B9A3FB22F}" destId="{CBAB896E-B397-47BB-BFF8-97411EDDD871}" srcOrd="1" destOrd="0" presId="urn:microsoft.com/office/officeart/2005/8/layout/pyramid2"/>
    <dgm:cxn modelId="{CCFA1FA0-2182-468C-BBFC-69F2A8EE625E}" type="presParOf" srcId="{CBAB896E-B397-47BB-BFF8-97411EDDD871}" destId="{0DF83FFB-EF7F-4DD0-9345-6261C395FDE6}" srcOrd="0" destOrd="0" presId="urn:microsoft.com/office/officeart/2005/8/layout/pyramid2"/>
    <dgm:cxn modelId="{3FD2EB9A-C643-47EE-9020-226CF56CCCBD}" type="presParOf" srcId="{CBAB896E-B397-47BB-BFF8-97411EDDD871}" destId="{49497453-535C-459A-824C-E5096592F7E7}" srcOrd="1" destOrd="0" presId="urn:microsoft.com/office/officeart/2005/8/layout/pyramid2"/>
    <dgm:cxn modelId="{B46ECAC7-B95E-4412-A1FA-393CD9111353}" type="presParOf" srcId="{CBAB896E-B397-47BB-BFF8-97411EDDD871}" destId="{8835AFC6-0ADD-4645-898E-15F5A7E0C43E}" srcOrd="2" destOrd="0" presId="urn:microsoft.com/office/officeart/2005/8/layout/pyramid2"/>
    <dgm:cxn modelId="{D5B289B7-5583-4C57-A5A1-B91D756EF6EB}" type="presParOf" srcId="{CBAB896E-B397-47BB-BFF8-97411EDDD871}" destId="{4BE1F348-2B44-4809-9ADE-CFEFD8E5E212}" srcOrd="3" destOrd="0" presId="urn:microsoft.com/office/officeart/2005/8/layout/pyramid2"/>
    <dgm:cxn modelId="{BC137E2A-AA8D-4DF4-9BEE-3379637A6CC7}" type="presParOf" srcId="{CBAB896E-B397-47BB-BFF8-97411EDDD871}" destId="{957B1365-F1EF-4474-9254-F45B137D2887}" srcOrd="4" destOrd="0" presId="urn:microsoft.com/office/officeart/2005/8/layout/pyramid2"/>
    <dgm:cxn modelId="{62E0B4F9-3FC4-4055-98BA-33F08FC38469}" type="presParOf" srcId="{CBAB896E-B397-47BB-BFF8-97411EDDD871}" destId="{E05A3DC8-D24D-49DF-B889-23F0CFCF403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D6A6B-0609-41ED-8C79-9F03F72FC2D5}">
      <dsp:nvSpPr>
        <dsp:cNvPr id="0" name=""/>
        <dsp:cNvSpPr/>
      </dsp:nvSpPr>
      <dsp:spPr>
        <a:xfrm>
          <a:off x="339770" y="0"/>
          <a:ext cx="2922182" cy="2922182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83FFB-EF7F-4DD0-9345-6261C395FDE6}">
      <dsp:nvSpPr>
        <dsp:cNvPr id="0" name=""/>
        <dsp:cNvSpPr/>
      </dsp:nvSpPr>
      <dsp:spPr>
        <a:xfrm>
          <a:off x="3" y="293787"/>
          <a:ext cx="5501133" cy="691735"/>
        </a:xfrm>
        <a:prstGeom prst="round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Checking all assumptions of Regression Model and Hypothesis Testing</a:t>
          </a:r>
          <a:endParaRPr lang="en-IN" sz="1300" kern="1200" dirty="0"/>
        </a:p>
      </dsp:txBody>
      <dsp:txXfrm>
        <a:off x="33771" y="327555"/>
        <a:ext cx="5433597" cy="624199"/>
      </dsp:txXfrm>
    </dsp:sp>
    <dsp:sp modelId="{8835AFC6-0ADD-4645-898E-15F5A7E0C43E}">
      <dsp:nvSpPr>
        <dsp:cNvPr id="0" name=""/>
        <dsp:cNvSpPr/>
      </dsp:nvSpPr>
      <dsp:spPr>
        <a:xfrm>
          <a:off x="3" y="1058660"/>
          <a:ext cx="5501133" cy="691735"/>
        </a:xfrm>
        <a:prstGeom prst="round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Cleansing- Outliers-Missing Value Treatments/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Bi-Variable/Multi-Variate Analysis – Collinearity / Variance / R Squared</a:t>
          </a:r>
          <a:endParaRPr lang="en-IN" sz="1200" kern="1200" dirty="0"/>
        </a:p>
      </dsp:txBody>
      <dsp:txXfrm>
        <a:off x="33771" y="1092428"/>
        <a:ext cx="5433597" cy="624199"/>
      </dsp:txXfrm>
    </dsp:sp>
    <dsp:sp modelId="{957B1365-F1EF-4474-9254-F45B137D2887}">
      <dsp:nvSpPr>
        <dsp:cNvPr id="0" name=""/>
        <dsp:cNvSpPr/>
      </dsp:nvSpPr>
      <dsp:spPr>
        <a:xfrm>
          <a:off x="3" y="1850192"/>
          <a:ext cx="5501133" cy="691735"/>
        </a:xfrm>
        <a:prstGeom prst="round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Preparation / Training and Testing &amp; </a:t>
          </a:r>
          <a:r>
            <a:rPr lang="en-US" sz="1200" b="1" u="sng" kern="1200" dirty="0"/>
            <a:t>VISUALIZATION</a:t>
          </a:r>
          <a:r>
            <a:rPr lang="en-US" sz="1200" kern="1200" dirty="0"/>
            <a:t> </a:t>
          </a:r>
          <a:endParaRPr lang="en-IN" sz="1200" kern="1200" dirty="0"/>
        </a:p>
      </dsp:txBody>
      <dsp:txXfrm>
        <a:off x="33771" y="1883960"/>
        <a:ext cx="5433597" cy="624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2FB5E-EDAE-4C81-9AC2-C57FB3BEB750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4AB1C-4821-49E5-B391-7726F0E6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7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5992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047A-BBD8-428E-BD72-1AAF1D7F3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5A1BC-31C2-4DCB-9E44-20D6FFB8A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805AD-D534-40F3-8E2E-DBF86065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275-2322-4060-B70A-C5D9EA1A9D2A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4882-764D-498F-9A04-87F85CD2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180C4-6509-4F5D-B5A7-6C2028FF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8D4-F8BF-4B28-BB6D-B4F90596E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73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B5F5-9FD2-4F67-ACD0-61008778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AF094-62B3-40AB-8FC2-EC60796F9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BC313-721B-4E27-A30F-F3ECD375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275-2322-4060-B70A-C5D9EA1A9D2A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529A-8192-42BB-9834-4527C51D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FABA-B8A1-477D-AD83-C4EC3FD2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8D4-F8BF-4B28-BB6D-B4F90596E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7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8B915-53C9-433E-838C-564F19075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F59C-D829-4166-BCE1-D3AA1614C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E9B-7A0A-4D5D-B65C-ABEA29A7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275-2322-4060-B70A-C5D9EA1A9D2A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C68E-8B59-4232-AB9D-633A4D46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4522-27BD-4108-9317-5A69B139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8D4-F8BF-4B28-BB6D-B4F90596E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07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42A7-5C94-4E15-BED0-F2427E42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5F7B-849C-43FE-AB7D-16E2D9A5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F32F2-7F2F-492D-9F4A-F74F6679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275-2322-4060-B70A-C5D9EA1A9D2A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E4EC-B43A-4894-BA07-9662C9F2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F210-6610-48C8-8D27-0824EB52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8D4-F8BF-4B28-BB6D-B4F90596E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22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196D-FBB5-46A3-B00F-DAAC2A24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A3AAD-7B18-4580-B479-5CF4A2EA5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CB9E3-F216-4881-813A-802A91E0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275-2322-4060-B70A-C5D9EA1A9D2A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BCAD-45DF-496E-85F8-AE108095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2CCA-E5F1-44A1-BE75-43ACE056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8D4-F8BF-4B28-BB6D-B4F90596E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E207-0BF3-42BA-84A5-8D38B4DC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4D77-DC7B-4B4F-9D4D-9DDA61EF3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7010E-9285-45A1-AEA4-4211F2C6E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90272-E4EE-4885-8998-15D4AFB6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275-2322-4060-B70A-C5D9EA1A9D2A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3104-72BE-4C58-A5DB-ECB8C19E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707E-070F-4E98-9711-5619B4FB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8D4-F8BF-4B28-BB6D-B4F90596E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97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7018-EF4F-4F67-878A-79EC2681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93B2-F4CC-42B8-B7A0-31A0F3E9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57EC7-F2C2-4A3E-A562-2167F552B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6A28D-AF32-40D0-A491-2D0FC7B5B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F23F9-8815-49F0-822C-81823294B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1FB13-FBCC-4358-A8C1-568718D9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275-2322-4060-B70A-C5D9EA1A9D2A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7B666-347A-496A-B9B1-0CD31414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119DE-E5EB-4AB4-86C5-01420A92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8D4-F8BF-4B28-BB6D-B4F90596E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7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3FBD-BFB5-40AB-91EA-BC357240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A90C6-5232-44B9-ABFE-85ABDE11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275-2322-4060-B70A-C5D9EA1A9D2A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C350C-F75F-487C-B359-2B9570B5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9E95A-7422-4304-9799-66C6A26E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8D4-F8BF-4B28-BB6D-B4F90596E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6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2D77F-DCEF-4974-B9DD-4CD6CED4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275-2322-4060-B70A-C5D9EA1A9D2A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67694-E4E3-4C71-80E9-F9F74069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AA425-786D-4B56-8810-DBCA08B7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8D4-F8BF-4B28-BB6D-B4F90596E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8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0DC1-BB74-496C-93DE-B8DBE371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6345-DC29-4B18-9176-F636CDF1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1C83C-77CF-4C55-945B-DC762884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69B71-5E6C-4D6A-8E2A-AD157D50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275-2322-4060-B70A-C5D9EA1A9D2A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01813-B990-4E17-8DFA-E75FE4EF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CBB31-F1A5-40C9-9E82-4F4C9863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8D4-F8BF-4B28-BB6D-B4F90596E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19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2E44-25AE-4789-A499-57CE350B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5C8F5-0D1F-4816-9330-A05BC5F40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84429-2E82-4642-83C4-9A06B90C0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2EED5-22DE-454B-AEF3-C607ACC2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275-2322-4060-B70A-C5D9EA1A9D2A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4F0DC-5689-45D5-96EE-CC123C5A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1E30E-9575-44E2-9DB4-63D2B426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8D4-F8BF-4B28-BB6D-B4F90596E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9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63A76-BA2A-45F7-B5D1-A76EF542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710A-0F15-41FC-9441-37009E6D6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441B-5664-4846-9629-F38089C21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0275-2322-4060-B70A-C5D9EA1A9D2A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18622-9FB2-427A-89B2-6453884E3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7216C-C10E-4934-9DD3-DE843281A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78D4-F8BF-4B28-BB6D-B4F90596E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06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hyperlink" Target="https://brunel365-my.sharepoint.com/:u:/g/personal/2157780_brunel_ac_uk/ES8DkaNBbXFLmupZCNTXnPgBSjEK-RJjL1nQqavo6z8PtQ?e=73jLlk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0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2084749"/>
            <a:ext cx="588011" cy="588011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6" name="Oval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1002988"/>
            <a:ext cx="588011" cy="588011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grpSp>
        <p:nvGrpSpPr>
          <p:cNvPr id="121" name="Group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39745" y="342312"/>
            <a:ext cx="7262126" cy="6003511"/>
            <a:chOff x="223691" y="1455469"/>
            <a:chExt cx="5660167" cy="4679192"/>
          </a:xfrm>
        </p:grpSpPr>
        <p:pic>
          <p:nvPicPr>
            <p:cNvPr id="122" name="Picture 121" descr="This is a computer monitor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</p:grpSp>
      <p:sp>
        <p:nvSpPr>
          <p:cNvPr id="46" name="Oval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18" y="3183890"/>
            <a:ext cx="588011" cy="588011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7" name="Rectangle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2" y="3183890"/>
            <a:ext cx="1000689" cy="588010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32" name="Rectangle 1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2084750"/>
            <a:ext cx="1000689" cy="588010"/>
          </a:xfrm>
          <a:prstGeom prst="rect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31" name="Rectangle 1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1002988"/>
            <a:ext cx="1000688" cy="588011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grpSp>
        <p:nvGrpSpPr>
          <p:cNvPr id="106" name="Group 105" descr="This image is an icon of a clock."/>
          <p:cNvGrpSpPr/>
          <p:nvPr/>
        </p:nvGrpSpPr>
        <p:grpSpPr>
          <a:xfrm>
            <a:off x="796201" y="1166369"/>
            <a:ext cx="261249" cy="261249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107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108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grpSp>
        <p:nvGrpSpPr>
          <p:cNvPr id="111" name="Group 110" descr="This image is an icon of three human beings and a clock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113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sp>
        <p:nvSpPr>
          <p:cNvPr id="124" name="Rectangle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26252" y="621193"/>
            <a:ext cx="6682875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296448" y="2187997"/>
            <a:ext cx="5921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gb" sz="2400">
                <a:solidFill>
                  <a:schemeClr val="bg1"/>
                </a:solidFill>
                <a:latin typeface="+mj-lt"/>
              </a:rPr>
              <a:t>25%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96448" y="1126843"/>
            <a:ext cx="6187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gb" sz="240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780020" y="3242496"/>
            <a:ext cx="388620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>
                <a:solidFill>
                  <a:schemeClr val="bg1"/>
                </a:solidFill>
              </a:rPr>
              <a:t>Lorem ipsum </a:t>
            </a:r>
            <a:r>
              <a:rPr lang="en-gb" err="1">
                <a:solidFill>
                  <a:schemeClr val="bg1"/>
                </a:solidFill>
              </a:rPr>
              <a:t>dolor</a:t>
            </a:r>
            <a:r>
              <a:rPr lang="en-gb">
                <a:solidFill>
                  <a:schemeClr val="bg1"/>
                </a:solidFill>
              </a:rPr>
              <a:t> sit </a:t>
            </a:r>
            <a:r>
              <a:rPr lang="en-gb" err="1">
                <a:solidFill>
                  <a:schemeClr val="bg1"/>
                </a:solidFill>
              </a:rPr>
              <a:t>amet</a:t>
            </a:r>
            <a:r>
              <a:rPr lang="en-gb">
                <a:solidFill>
                  <a:schemeClr val="bg1"/>
                </a:solidFill>
              </a:rPr>
              <a:t>, </a:t>
            </a:r>
            <a:r>
              <a:rPr lang="en-gb" err="1">
                <a:solidFill>
                  <a:schemeClr val="bg1"/>
                </a:solidFill>
              </a:rPr>
              <a:t>consectetur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adipiscing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elit</a:t>
            </a:r>
            <a:r>
              <a:rPr lang="en-gb">
                <a:solidFill>
                  <a:schemeClr val="bg1"/>
                </a:solidFill>
              </a:rPr>
              <a:t>. </a:t>
            </a:r>
            <a:r>
              <a:rPr lang="en-gb" err="1">
                <a:solidFill>
                  <a:schemeClr val="bg1"/>
                </a:solidFill>
              </a:rPr>
              <a:t>Etiam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vulputate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est</a:t>
            </a:r>
            <a:r>
              <a:rPr lang="en-gb">
                <a:solidFill>
                  <a:schemeClr val="bg1"/>
                </a:solidFill>
              </a:rPr>
              <a:t> a convallis </a:t>
            </a:r>
            <a:r>
              <a:rPr lang="en-gb" err="1">
                <a:solidFill>
                  <a:schemeClr val="bg1"/>
                </a:solidFill>
              </a:rPr>
              <a:t>placerat</a:t>
            </a:r>
            <a:r>
              <a:rPr lang="en-gb">
                <a:solidFill>
                  <a:schemeClr val="bg1"/>
                </a:solidFill>
              </a:rPr>
              <a:t>. </a:t>
            </a:r>
            <a:r>
              <a:rPr lang="en-gb" err="1">
                <a:solidFill>
                  <a:schemeClr val="bg1"/>
                </a:solidFill>
              </a:rPr>
              <a:t>Orci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varius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natoque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penatibus</a:t>
            </a:r>
            <a:r>
              <a:rPr lang="en-gb">
                <a:solidFill>
                  <a:schemeClr val="bg1"/>
                </a:solidFill>
              </a:rPr>
              <a:t> et </a:t>
            </a:r>
            <a:r>
              <a:rPr lang="en-gb" err="1">
                <a:solidFill>
                  <a:schemeClr val="bg1"/>
                </a:solidFill>
              </a:rPr>
              <a:t>magnis</a:t>
            </a:r>
            <a:r>
              <a:rPr lang="en-gb">
                <a:solidFill>
                  <a:schemeClr val="bg1"/>
                </a:solidFill>
              </a:rPr>
              <a:t> dis parturient </a:t>
            </a:r>
            <a:r>
              <a:rPr lang="en-gb" err="1">
                <a:solidFill>
                  <a:schemeClr val="bg1"/>
                </a:solidFill>
              </a:rPr>
              <a:t>montes</a:t>
            </a:r>
            <a:r>
              <a:rPr lang="en-gb">
                <a:solidFill>
                  <a:schemeClr val="bg1"/>
                </a:solidFill>
              </a:rPr>
              <a:t>, </a:t>
            </a:r>
            <a:r>
              <a:rPr lang="en-gb" err="1">
                <a:solidFill>
                  <a:schemeClr val="bg1"/>
                </a:solidFill>
              </a:rPr>
              <a:t>nascetur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ridiculus</a:t>
            </a:r>
            <a:r>
              <a:rPr lang="en-gb">
                <a:solidFill>
                  <a:schemeClr val="bg1"/>
                </a:solidFill>
              </a:rPr>
              <a:t> mus. Aenean </a:t>
            </a:r>
            <a:r>
              <a:rPr lang="en-gb" err="1">
                <a:solidFill>
                  <a:schemeClr val="bg1"/>
                </a:solidFill>
              </a:rPr>
              <a:t>congue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tortor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eu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tortor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pellentesque</a:t>
            </a:r>
            <a:r>
              <a:rPr lang="en-gb">
                <a:solidFill>
                  <a:schemeClr val="bg1"/>
                </a:solidFill>
              </a:rPr>
              <a:t>, at </a:t>
            </a:r>
            <a:r>
              <a:rPr lang="en-gb" err="1">
                <a:solidFill>
                  <a:schemeClr val="bg1"/>
                </a:solidFill>
              </a:rPr>
              <a:t>ullamcorper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est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vulputate</a:t>
            </a:r>
            <a:r>
              <a:rPr lang="en-gb">
                <a:solidFill>
                  <a:schemeClr val="bg1"/>
                </a:solidFill>
              </a:rPr>
              <a:t>. </a:t>
            </a:r>
            <a:r>
              <a:rPr lang="en-gb" err="1">
                <a:solidFill>
                  <a:schemeClr val="bg1"/>
                </a:solidFill>
              </a:rPr>
              <a:t>Sed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feugiat</a:t>
            </a:r>
            <a:r>
              <a:rPr lang="en-gb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617" y="3307745"/>
            <a:ext cx="1118393" cy="369332"/>
            <a:chOff x="816617" y="3307745"/>
            <a:chExt cx="1118393" cy="369332"/>
          </a:xfrm>
        </p:grpSpPr>
        <p:pic>
          <p:nvPicPr>
            <p:cNvPr id="117" name="Picture 116" descr="This image is an icon of a human being. 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1296446" y="3307745"/>
              <a:ext cx="63856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gb" sz="2400">
                  <a:solidFill>
                    <a:schemeClr val="bg1"/>
                  </a:solidFill>
                  <a:latin typeface="+mj-lt"/>
                </a:rPr>
                <a:t>43%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E571F88-D47A-4DE0-A2F2-5A54106D7D10}"/>
              </a:ext>
            </a:extLst>
          </p:cNvPr>
          <p:cNvSpPr/>
          <p:nvPr/>
        </p:nvSpPr>
        <p:spPr>
          <a:xfrm>
            <a:off x="6877620" y="0"/>
            <a:ext cx="5303354" cy="6857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6" descr="Playful, Colorful, Fitness Equipment Logo Design for Adventure Works Cycles  by Germanius | Design #14124078">
            <a:extLst>
              <a:ext uri="{FF2B5EF4-FFF2-40B4-BE49-F238E27FC236}">
                <a16:creationId xmlns:a16="http://schemas.microsoft.com/office/drawing/2014/main" id="{2383538F-641A-406D-8496-540900F83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3" t="38631" r="18697" b="32043"/>
          <a:stretch/>
        </p:blipFill>
        <p:spPr bwMode="auto">
          <a:xfrm>
            <a:off x="7202137" y="3725704"/>
            <a:ext cx="4868104" cy="203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63689" y="-30145"/>
            <a:ext cx="5328311" cy="708408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rtl="0"/>
            <a:endParaRPr lang="en-US" sz="2800" dirty="0"/>
          </a:p>
          <a:p>
            <a:pPr algn="ctr" rtl="0"/>
            <a:endParaRPr lang="en-US" sz="2800" dirty="0"/>
          </a:p>
          <a:p>
            <a:pPr algn="ctr" rtl="0"/>
            <a:endParaRPr lang="en-US" sz="2800" dirty="0"/>
          </a:p>
          <a:p>
            <a:pPr algn="ctr" rtl="0"/>
            <a:endParaRPr lang="en-US" sz="2800" dirty="0"/>
          </a:p>
          <a:p>
            <a:pPr algn="ctr" rtl="0"/>
            <a:endParaRPr lang="en-US" sz="2800" dirty="0"/>
          </a:p>
          <a:p>
            <a:pPr algn="ctr" rtl="0"/>
            <a:endParaRPr lang="en-US" sz="2800" dirty="0"/>
          </a:p>
          <a:p>
            <a:pPr algn="ctr" rtl="0"/>
            <a:endParaRPr lang="en-US" sz="2800" dirty="0"/>
          </a:p>
          <a:p>
            <a:pPr algn="ctr" rtl="0"/>
            <a:endParaRPr lang="en-US" sz="2800" dirty="0"/>
          </a:p>
          <a:p>
            <a:pPr algn="ctr" rtl="0"/>
            <a:endParaRPr lang="en-US" sz="2800" dirty="0"/>
          </a:p>
          <a:p>
            <a:pPr algn="ctr" rtl="0"/>
            <a:endParaRPr lang="en-US" sz="2800" dirty="0"/>
          </a:p>
          <a:p>
            <a:pPr algn="ctr" rtl="0"/>
            <a:endParaRPr lang="en-US" sz="2800" dirty="0"/>
          </a:p>
          <a:p>
            <a:pPr algn="r" rtl="0"/>
            <a:endParaRPr lang="en-US" sz="2800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76158" y="410367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8084982" y="837381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4C13AE-802B-4123-8069-8022CAAFAE05}"/>
              </a:ext>
            </a:extLst>
          </p:cNvPr>
          <p:cNvSpPr txBox="1"/>
          <p:nvPr/>
        </p:nvSpPr>
        <p:spPr>
          <a:xfrm>
            <a:off x="8863249" y="781405"/>
            <a:ext cx="3048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>
                <a:solidFill>
                  <a:schemeClr val="bg1"/>
                </a:solidFill>
              </a:rPr>
              <a:t>CODEX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31DBE-D89C-4C9E-AC80-D7F134004D9F}"/>
              </a:ext>
            </a:extLst>
          </p:cNvPr>
          <p:cNvSpPr txBox="1"/>
          <p:nvPr/>
        </p:nvSpPr>
        <p:spPr>
          <a:xfrm>
            <a:off x="2113212" y="955845"/>
            <a:ext cx="2808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Intro to the Company</a:t>
            </a:r>
          </a:p>
          <a:p>
            <a:endParaRPr lang="en-GB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Adventure Works is a bicycle manufacturer that sells bicycles and accessories globally. </a:t>
            </a:r>
          </a:p>
          <a:p>
            <a:endParaRPr lang="en-GB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 was extracted from Azure SQL Database.</a:t>
            </a:r>
            <a:endParaRPr lang="en-GB" dirty="0"/>
          </a:p>
          <a:p>
            <a:endParaRPr lang="en-GB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D3C2F3F-4FC1-4B58-8114-84C95C0322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168" r="70348"/>
          <a:stretch/>
        </p:blipFill>
        <p:spPr>
          <a:xfrm>
            <a:off x="4906493" y="837381"/>
            <a:ext cx="1850239" cy="31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AE37-3663-86CD-A8CD-E8A07FEE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1391114"/>
            <a:ext cx="4399094" cy="38861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800">
                <a:ea typeface="Calibri"/>
                <a:cs typeface="Calibri"/>
              </a:rPr>
              <a:t>Still, the annual income KPIs seems to drive the order quantity and high ticket order.</a:t>
            </a:r>
            <a:endParaRPr lang="en-US" sz="1800">
              <a:cs typeface="Calibri"/>
            </a:endParaRPr>
          </a:p>
          <a:p>
            <a:r>
              <a:rPr lang="en-GB" sz="1800">
                <a:ea typeface="Calibri"/>
                <a:cs typeface="Calibri"/>
              </a:rPr>
              <a:t>But, as discussed annual income has adverse effect on revenue and profit.</a:t>
            </a:r>
          </a:p>
          <a:p>
            <a:endParaRPr lang="en-GB" sz="1800">
              <a:ea typeface="Calibri"/>
              <a:cs typeface="Calibri"/>
            </a:endParaRPr>
          </a:p>
          <a:p>
            <a:endParaRPr lang="en-GB" sz="1800">
              <a:ea typeface="Calibri"/>
              <a:cs typeface="Calibri"/>
            </a:endParaRPr>
          </a:p>
          <a:p>
            <a:endParaRPr lang="en-GB" sz="1800">
              <a:ea typeface="Calibri"/>
              <a:cs typeface="Calibri"/>
            </a:endParaRPr>
          </a:p>
          <a:p>
            <a:pPr marL="0" indent="0">
              <a:buNone/>
            </a:pPr>
            <a:endParaRPr lang="en-GB" sz="1800">
              <a:ea typeface="Calibri"/>
              <a:cs typeface="Calibri"/>
            </a:endParaRPr>
          </a:p>
          <a:p>
            <a:r>
              <a:rPr lang="en-GB" sz="1800">
                <a:ea typeface="Calibri"/>
                <a:cs typeface="Calibri"/>
              </a:rPr>
              <a:t>Further, higher the education level more the drive to purchase sports utilities, accessories and clothing.</a:t>
            </a:r>
          </a:p>
        </p:txBody>
      </p:sp>
      <p:sp>
        <p:nvSpPr>
          <p:cNvPr id="220" name="Freeform: Shape 91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1" name="Freeform: Shape 93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9D26AC9-DC4D-4224-EE94-3126658F4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82"/>
          <a:stretch/>
        </p:blipFill>
        <p:spPr>
          <a:xfrm>
            <a:off x="6670578" y="599325"/>
            <a:ext cx="5095402" cy="2741177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4970B7E4-7159-17F8-69E7-D9E6685505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1" b="2"/>
          <a:stretch/>
        </p:blipFill>
        <p:spPr>
          <a:xfrm>
            <a:off x="6802069" y="3652735"/>
            <a:ext cx="5306872" cy="27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76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5A716D9-6F81-B0C4-E8FC-8512A7C89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75" y="220329"/>
            <a:ext cx="4856199" cy="21814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AE37-3663-86CD-A8CD-E8A07FEE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681" y="1089190"/>
            <a:ext cx="5034784" cy="36848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>
                <a:ea typeface="Calibri"/>
                <a:cs typeface="Calibri"/>
              </a:rPr>
              <a:t>Parents seem to impact the revenues a lot.</a:t>
            </a:r>
          </a:p>
          <a:p>
            <a:r>
              <a:rPr lang="en-GB" sz="1800">
                <a:ea typeface="+mn-lt"/>
                <a:cs typeface="+mn-lt"/>
              </a:rPr>
              <a:t>They seem cover more than 70% in each category and total revenue.</a:t>
            </a:r>
            <a:endParaRPr lang="en-GB" sz="1800">
              <a:ea typeface="Calibri"/>
              <a:cs typeface="Calibri"/>
            </a:endParaRPr>
          </a:p>
          <a:p>
            <a:endParaRPr lang="en-GB" sz="1500">
              <a:ea typeface="Calibri"/>
              <a:cs typeface="Calibri"/>
            </a:endParaRPr>
          </a:p>
          <a:p>
            <a:endParaRPr lang="en-GB" sz="1800">
              <a:ea typeface="Calibri"/>
              <a:cs typeface="Calibri"/>
            </a:endParaRPr>
          </a:p>
          <a:p>
            <a:r>
              <a:rPr lang="en-GB" sz="1800">
                <a:ea typeface="Calibri"/>
                <a:cs typeface="Calibri"/>
              </a:rPr>
              <a:t>Also, if we consider revenue generated by home owners they tend to surpass the non-home owners by ease in each continent under consideration. </a:t>
            </a:r>
          </a:p>
          <a:p>
            <a:r>
              <a:rPr lang="en-GB" sz="1800">
                <a:ea typeface="Calibri"/>
                <a:cs typeface="Calibri"/>
              </a:rPr>
              <a:t>The home owners cover more than 63% of total revenue in each continent.</a:t>
            </a:r>
            <a:endParaRPr lang="en-GB"/>
          </a:p>
        </p:txBody>
      </p:sp>
      <p:pic>
        <p:nvPicPr>
          <p:cNvPr id="5" name="Picture 6" descr="Chart&#10;&#10;Description automatically generated">
            <a:extLst>
              <a:ext uri="{FF2B5EF4-FFF2-40B4-BE49-F238E27FC236}">
                <a16:creationId xmlns:a16="http://schemas.microsoft.com/office/drawing/2014/main" id="{73563687-D0AF-3D0E-3B4E-874565006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0" y="2752736"/>
            <a:ext cx="4540368" cy="230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5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5AD66-9D37-7FBB-C327-71D26C54D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563" y="1563642"/>
            <a:ext cx="4399094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>
                <a:ea typeface="Calibri"/>
                <a:cs typeface="Calibri"/>
              </a:rPr>
              <a:t>Accessories seem to have been ordered the most as per the funnel chart.</a:t>
            </a:r>
          </a:p>
          <a:p>
            <a:endParaRPr lang="en-GB" sz="1800">
              <a:ea typeface="Calibri"/>
              <a:cs typeface="Calibri"/>
            </a:endParaRPr>
          </a:p>
          <a:p>
            <a:endParaRPr lang="en-GB" sz="1800">
              <a:ea typeface="Calibri"/>
              <a:cs typeface="Calibri"/>
            </a:endParaRPr>
          </a:p>
          <a:p>
            <a:endParaRPr lang="en-GB" sz="1800">
              <a:ea typeface="Calibri"/>
              <a:cs typeface="Calibri"/>
            </a:endParaRPr>
          </a:p>
          <a:p>
            <a:endParaRPr lang="en-GB" sz="1800">
              <a:ea typeface="Calibri"/>
              <a:cs typeface="Calibri"/>
            </a:endParaRPr>
          </a:p>
          <a:p>
            <a:r>
              <a:rPr lang="en-GB" sz="1800">
                <a:ea typeface="Calibri"/>
                <a:cs typeface="Calibri"/>
              </a:rPr>
              <a:t>The colour black followed by red seems to be preferred by most of the customers for each of the category of product.</a:t>
            </a:r>
          </a:p>
          <a:p>
            <a:endParaRPr lang="en-GB" sz="1800">
              <a:ea typeface="Calibri"/>
              <a:cs typeface="Calibri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7" descr="Chart, funnel chart&#10;&#10;Description automatically generated">
            <a:extLst>
              <a:ext uri="{FF2B5EF4-FFF2-40B4-BE49-F238E27FC236}">
                <a16:creationId xmlns:a16="http://schemas.microsoft.com/office/drawing/2014/main" id="{B8656FDA-B2C8-E61C-6A26-B0233072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79" y="628502"/>
            <a:ext cx="5484693" cy="2654068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F4819FE-A2DD-358A-9F4A-0D26C7C67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83" y="3714423"/>
            <a:ext cx="5269033" cy="231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41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5AD66-9D37-7FBB-C327-71D26C54D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219" y="1427033"/>
            <a:ext cx="4595071" cy="40885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800">
                <a:ea typeface="Calibri"/>
                <a:cs typeface="Calibri"/>
              </a:rPr>
              <a:t>However, the returns has also been highest for the accessories considering the pie chart alongside.</a:t>
            </a:r>
            <a:endParaRPr lang="en-US" sz="1800">
              <a:ea typeface="Calibri"/>
              <a:cs typeface="Calibri"/>
            </a:endParaRPr>
          </a:p>
          <a:p>
            <a:r>
              <a:rPr lang="en-GB" sz="1800">
                <a:ea typeface="Calibri"/>
                <a:cs typeface="Calibri"/>
              </a:rPr>
              <a:t>Also, the month of January and April seem to have the highest number of returns as per the bar charts.</a:t>
            </a:r>
          </a:p>
          <a:p>
            <a:endParaRPr lang="en-GB" sz="1800">
              <a:ea typeface="Calibri"/>
              <a:cs typeface="Calibri"/>
            </a:endParaRPr>
          </a:p>
          <a:p>
            <a:endParaRPr lang="en-GB" sz="1800">
              <a:ea typeface="Calibri"/>
              <a:cs typeface="Calibri"/>
            </a:endParaRPr>
          </a:p>
          <a:p>
            <a:r>
              <a:rPr lang="en-GB" sz="1800">
                <a:ea typeface="Calibri"/>
                <a:cs typeface="Calibri"/>
              </a:rPr>
              <a:t>In terms of sub-categories it seems the tires and tubes appear to be returned the most followed by road bikes.</a:t>
            </a:r>
          </a:p>
          <a:p>
            <a:r>
              <a:rPr lang="en-GB" sz="1800">
                <a:ea typeface="Calibri"/>
                <a:cs typeface="Calibri"/>
              </a:rPr>
              <a:t>So, some quality check needs to in place for these products.</a:t>
            </a:r>
          </a:p>
        </p:txBody>
      </p:sp>
      <p:sp>
        <p:nvSpPr>
          <p:cNvPr id="67" name="Rectangle 35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37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39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533FC4F5-2D58-0818-3260-0222F2BA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93" y="379780"/>
            <a:ext cx="2810015" cy="2264287"/>
          </a:xfrm>
          <a:prstGeom prst="rect">
            <a:avLst/>
          </a:prstGeom>
        </p:spPr>
      </p:pic>
      <p:sp>
        <p:nvSpPr>
          <p:cNvPr id="70" name="Rectangle 41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6E8E3DF-8338-071E-FDF8-5EC6AAE4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473" y="375955"/>
            <a:ext cx="2996920" cy="2171296"/>
          </a:xfrm>
          <a:prstGeom prst="rect">
            <a:avLst/>
          </a:prstGeom>
        </p:spPr>
      </p:pic>
      <p:pic>
        <p:nvPicPr>
          <p:cNvPr id="4" name="Picture 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BA29E795-80D3-9EF6-42EA-ED9FBAD95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229" y="3726898"/>
            <a:ext cx="6021278" cy="298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4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5C7E-F375-FEA5-DCC7-E74FB9F08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179" y="1428712"/>
            <a:ext cx="3387106" cy="16455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alibri"/>
                <a:cs typeface="Calibri"/>
              </a:rPr>
              <a:t>AU3, AU1, and AU2 are the top salespeople, contributing up to 25% of total revenue and hence their contribution to the total profit as well.</a:t>
            </a:r>
            <a:br>
              <a:rPr lang="en-US" sz="1800" dirty="0">
                <a:latin typeface="Calibri"/>
                <a:cs typeface="Calibri"/>
              </a:rPr>
            </a:br>
            <a:br>
              <a:rPr lang="en-US" sz="1800" dirty="0">
                <a:latin typeface="Calibri"/>
                <a:cs typeface="Calibri"/>
              </a:rPr>
            </a:br>
            <a:br>
              <a:rPr lang="en-US" sz="1800" dirty="0">
                <a:latin typeface="Calibri"/>
                <a:cs typeface="Calibri"/>
              </a:rPr>
            </a:br>
            <a:br>
              <a:rPr lang="en-US" sz="1800" dirty="0">
                <a:latin typeface="Calibri"/>
                <a:cs typeface="Calibri"/>
              </a:rPr>
            </a:br>
            <a:br>
              <a:rPr lang="en-US" sz="1800" dirty="0">
                <a:latin typeface="Calibri"/>
                <a:cs typeface="Calibri"/>
              </a:rPr>
            </a:br>
            <a:endParaRPr lang="en-US" sz="180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CE3B0-0121-244E-7C92-FCAEE20CC4CD}"/>
              </a:ext>
            </a:extLst>
          </p:cNvPr>
          <p:cNvSpPr txBox="1"/>
          <p:nvPr/>
        </p:nvSpPr>
        <p:spPr>
          <a:xfrm>
            <a:off x="804672" y="2548467"/>
            <a:ext cx="3387105" cy="36284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Except for North America, the remaining countries saw a contribution of only three salespeople. This could be one of the primary reasons for the revenue target goal of 890.84K not being met.</a:t>
            </a:r>
            <a:br>
              <a:rPr lang="en-US"/>
            </a:br>
            <a:endParaRPr lang="en-US"/>
          </a:p>
        </p:txBody>
      </p:sp>
      <p:sp>
        <p:nvSpPr>
          <p:cNvPr id="127" name="Rectangle 106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08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87EDC0-F6C8-8092-A58C-69D7B3D71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63" y="962835"/>
            <a:ext cx="3775899" cy="23841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9" name="Rectangle 110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12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9216551-BD34-30F8-59D4-807FDB12C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" t="1292" r="2108" b="3371"/>
          <a:stretch/>
        </p:blipFill>
        <p:spPr>
          <a:xfrm>
            <a:off x="5180061" y="4361627"/>
            <a:ext cx="3525695" cy="19365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1" name="Rectangle 114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ADEF04C-312E-8CFE-E5B8-EC289D51D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639" y="4179700"/>
            <a:ext cx="2438503" cy="1694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C6827B5-E67D-ED11-D4EB-D3F4018B8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295" y="898477"/>
            <a:ext cx="2743200" cy="1876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783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EDA8-C86B-4BB5-A902-EC67F26B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04" y="540619"/>
            <a:ext cx="3616856" cy="19835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Inferential Analysis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BB67640C-0D10-43FC-8D37-A2EACC59C688}"/>
              </a:ext>
            </a:extLst>
          </p:cNvPr>
          <p:cNvSpPr txBox="1"/>
          <p:nvPr/>
        </p:nvSpPr>
        <p:spPr>
          <a:xfrm>
            <a:off x="543865" y="2538772"/>
            <a:ext cx="5501834" cy="3842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Linear Regression: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Y  Sales (Scaler Variable) 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/>
              <a:t>Xs</a:t>
            </a:r>
            <a:r>
              <a:rPr lang="en-US" sz="2200" b="1" dirty="0"/>
              <a:t> (Independent Variables):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1C33F-AD72-4711-BBB4-781361783968}"/>
              </a:ext>
            </a:extLst>
          </p:cNvPr>
          <p:cNvSpPr txBox="1"/>
          <p:nvPr/>
        </p:nvSpPr>
        <p:spPr>
          <a:xfrm>
            <a:off x="7421431" y="1708850"/>
            <a:ext cx="3840620" cy="3140033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Income 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Education Level </a:t>
            </a:r>
          </a:p>
          <a:p>
            <a:pPr marL="2114550" lvl="4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Occupation </a:t>
            </a:r>
          </a:p>
          <a:p>
            <a:pPr marL="1657350" lvl="3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Home Owner 	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Age</a:t>
            </a:r>
          </a:p>
          <a:p>
            <a:pPr lvl="6">
              <a:lnSpc>
                <a:spcPct val="90000"/>
              </a:lnSpc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</a:rPr>
              <a:t>Gender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Marital Status</a:t>
            </a:r>
          </a:p>
          <a:p>
            <a:pPr marL="1657350" lvl="3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No Of children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B1D64-8272-45CC-817F-516864A741C6}"/>
              </a:ext>
            </a:extLst>
          </p:cNvPr>
          <p:cNvSpPr txBox="1"/>
          <p:nvPr/>
        </p:nvSpPr>
        <p:spPr>
          <a:xfrm rot="16200000">
            <a:off x="4338487" y="2394734"/>
            <a:ext cx="4261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Estimated Revenue </a:t>
            </a:r>
          </a:p>
        </p:txBody>
      </p:sp>
      <p:pic>
        <p:nvPicPr>
          <p:cNvPr id="11" name="Picture 2" descr="25 X Y Graph Illustrations &amp; Clip Art - iStock">
            <a:extLst>
              <a:ext uri="{FF2B5EF4-FFF2-40B4-BE49-F238E27FC236}">
                <a16:creationId xmlns:a16="http://schemas.microsoft.com/office/drawing/2014/main" id="{77039531-A4E5-432B-B779-09DCF3726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834" y="-289367"/>
            <a:ext cx="6999394" cy="69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572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DB1C-644A-5BB8-ECB3-CA003E6D9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943" y="2166377"/>
            <a:ext cx="5156364" cy="272781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sz="2100" dirty="0">
                <a:ea typeface="Calibri"/>
                <a:cs typeface="Calibri"/>
              </a:rPr>
              <a:t>Purpose:</a:t>
            </a:r>
          </a:p>
          <a:p>
            <a:r>
              <a:rPr lang="en-GB" sz="2100" dirty="0">
                <a:ea typeface="Calibri"/>
                <a:cs typeface="Calibri"/>
              </a:rPr>
              <a:t>Deducing the most significant/relevant  predictors (customer demographics) for optimizing target segmentation mix. </a:t>
            </a:r>
          </a:p>
          <a:p>
            <a:endParaRPr lang="en-GB" sz="2100" dirty="0">
              <a:ea typeface="Calibri"/>
              <a:cs typeface="Calibri"/>
            </a:endParaRPr>
          </a:p>
          <a:p>
            <a:r>
              <a:rPr lang="en-GB" sz="2100" dirty="0">
                <a:ea typeface="Calibri"/>
                <a:cs typeface="Calibri"/>
              </a:rPr>
              <a:t>Understand the unit change impact of predictive variables (customer characteristics) towards making a purchase</a:t>
            </a:r>
          </a:p>
          <a:p>
            <a:endParaRPr lang="en-GB" sz="2100" dirty="0">
              <a:ea typeface="Calibri"/>
              <a:cs typeface="Calibri"/>
            </a:endParaRPr>
          </a:p>
          <a:p>
            <a:endParaRPr lang="en-GB" sz="2100" dirty="0">
              <a:ea typeface="Calibri"/>
              <a:cs typeface="Calibri"/>
            </a:endParaRPr>
          </a:p>
          <a:p>
            <a:endParaRPr lang="en-GB" sz="2100" dirty="0">
              <a:ea typeface="Calibri"/>
              <a:cs typeface="Calibri"/>
            </a:endParaRPr>
          </a:p>
          <a:p>
            <a:endParaRPr lang="en-GB" sz="2100" dirty="0">
              <a:ea typeface="Calibri"/>
              <a:cs typeface="Calibri"/>
            </a:endParaRPr>
          </a:p>
          <a:p>
            <a:endParaRPr lang="en-GB" sz="2100" dirty="0">
              <a:ea typeface="Calibri"/>
              <a:cs typeface="Calibri"/>
            </a:endParaRPr>
          </a:p>
          <a:p>
            <a:endParaRPr lang="en-GB" sz="2100" dirty="0">
              <a:ea typeface="Calibri"/>
              <a:cs typeface="Calibri"/>
            </a:endParaRPr>
          </a:p>
          <a:p>
            <a:endParaRPr lang="en-GB" sz="2100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B67A1-D110-2077-F94E-6550FEC28768}"/>
              </a:ext>
            </a:extLst>
          </p:cNvPr>
          <p:cNvSpPr txBox="1"/>
          <p:nvPr/>
        </p:nvSpPr>
        <p:spPr>
          <a:xfrm>
            <a:off x="209781" y="1096739"/>
            <a:ext cx="4579619" cy="2566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Linear Regression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Y- Estimated Revenue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E5701B-2209-4D02-87FE-CFA9C796CA2F}"/>
              </a:ext>
            </a:extLst>
          </p:cNvPr>
          <p:cNvSpPr txBox="1">
            <a:spLocks/>
          </p:cNvSpPr>
          <p:nvPr/>
        </p:nvSpPr>
        <p:spPr>
          <a:xfrm>
            <a:off x="6408943" y="4727421"/>
            <a:ext cx="5156364" cy="2727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100" dirty="0">
                <a:ea typeface="Calibri"/>
                <a:cs typeface="Calibri"/>
              </a:rPr>
              <a:t>Objective / AIM:</a:t>
            </a:r>
          </a:p>
          <a:p>
            <a:r>
              <a:rPr lang="en-GB" sz="2100" dirty="0">
                <a:ea typeface="Calibri"/>
                <a:cs typeface="Calibri"/>
              </a:rPr>
              <a:t>Developing </a:t>
            </a:r>
            <a:r>
              <a:rPr lang="en-GB" sz="2100" b="1" dirty="0">
                <a:ea typeface="Calibri"/>
                <a:cs typeface="Calibri"/>
              </a:rPr>
              <a:t>optimum </a:t>
            </a:r>
            <a:r>
              <a:rPr lang="en-GB" sz="2100" dirty="0">
                <a:ea typeface="Calibri"/>
                <a:cs typeface="Calibri"/>
              </a:rPr>
              <a:t>to go market strategies to </a:t>
            </a:r>
            <a:r>
              <a:rPr lang="en-GB" sz="2100" b="1" u="sng" dirty="0">
                <a:ea typeface="Calibri"/>
                <a:cs typeface="Calibri"/>
              </a:rPr>
              <a:t>MAXIMIZE REVENUE</a:t>
            </a:r>
            <a:endParaRPr lang="en-GB" sz="2100" dirty="0">
              <a:ea typeface="Calibri"/>
              <a:cs typeface="Calibri"/>
            </a:endParaRPr>
          </a:p>
          <a:p>
            <a:r>
              <a:rPr lang="en-GB" sz="2100" dirty="0">
                <a:ea typeface="Calibri"/>
                <a:cs typeface="Calibri"/>
              </a:rPr>
              <a:t>Develop upsell and cross sale models based on customer demographics and traits</a:t>
            </a:r>
          </a:p>
          <a:p>
            <a:endParaRPr lang="en-GB" sz="2100" dirty="0">
              <a:ea typeface="Calibri"/>
              <a:cs typeface="Calibri"/>
            </a:endParaRPr>
          </a:p>
          <a:p>
            <a:endParaRPr lang="en-GB" sz="2100" dirty="0">
              <a:ea typeface="Calibri"/>
              <a:cs typeface="Calibri"/>
            </a:endParaRPr>
          </a:p>
          <a:p>
            <a:endParaRPr lang="en-GB" sz="2100" dirty="0">
              <a:ea typeface="Calibri"/>
              <a:cs typeface="Calibri"/>
            </a:endParaRPr>
          </a:p>
          <a:p>
            <a:endParaRPr lang="en-GB" sz="2100" dirty="0">
              <a:ea typeface="Calibri"/>
              <a:cs typeface="Calibri"/>
            </a:endParaRPr>
          </a:p>
          <a:p>
            <a:endParaRPr lang="en-GB" sz="2100" dirty="0">
              <a:ea typeface="Calibri"/>
              <a:cs typeface="Calibri"/>
            </a:endParaRPr>
          </a:p>
          <a:p>
            <a:endParaRPr lang="en-GB" sz="2100" dirty="0">
              <a:ea typeface="Calibri"/>
              <a:cs typeface="Calibri"/>
            </a:endParaRPr>
          </a:p>
          <a:p>
            <a:endParaRPr lang="en-GB" sz="2100" dirty="0"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E4F4E-FC31-4814-84BD-90D864948267}"/>
              </a:ext>
            </a:extLst>
          </p:cNvPr>
          <p:cNvSpPr txBox="1"/>
          <p:nvPr/>
        </p:nvSpPr>
        <p:spPr>
          <a:xfrm>
            <a:off x="127998" y="6499976"/>
            <a:ext cx="11989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Estimated Revenue = α + β1(# orders by customer)+β2(Current Age)+β3(Annual Income) +β4(#Children)+β5(Marital Status) + β6(Gender) +` β7(Home Owner)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8FB083-D89B-4639-8B7F-932A51F3A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7" y="5365937"/>
            <a:ext cx="1218915" cy="44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portance and benefits of SPSS for statistical analsis">
            <a:extLst>
              <a:ext uri="{FF2B5EF4-FFF2-40B4-BE49-F238E27FC236}">
                <a16:creationId xmlns:a16="http://schemas.microsoft.com/office/drawing/2014/main" id="{87E0EBEF-2D36-4CE2-AD6D-C09182F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069" y="5354362"/>
            <a:ext cx="971735" cy="98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ere Can I Learn to Use Functions in Microsoft Excel? - IT Support  Peterborough | Norwich | Sheffield">
            <a:extLst>
              <a:ext uri="{FF2B5EF4-FFF2-40B4-BE49-F238E27FC236}">
                <a16:creationId xmlns:a16="http://schemas.microsoft.com/office/drawing/2014/main" id="{7FF4D256-A9A4-442E-BB28-DD8DC338F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9" y="5863517"/>
            <a:ext cx="913453" cy="4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he Benefits of Using Power BI with Dynamics 365 CRM | Cargas">
            <a:extLst>
              <a:ext uri="{FF2B5EF4-FFF2-40B4-BE49-F238E27FC236}">
                <a16:creationId xmlns:a16="http://schemas.microsoft.com/office/drawing/2014/main" id="{A5B2BA6C-5787-460A-AF42-E33DF695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31" y="5003195"/>
            <a:ext cx="1996395" cy="133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479BC48-3DD2-41E6-957B-23C79404D152}"/>
              </a:ext>
            </a:extLst>
          </p:cNvPr>
          <p:cNvSpPr txBox="1"/>
          <p:nvPr/>
        </p:nvSpPr>
        <p:spPr>
          <a:xfrm>
            <a:off x="3469108" y="4542755"/>
            <a:ext cx="1205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Tools Used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23E1C2-38DD-4D0E-A83B-37C8AE4C904C}"/>
              </a:ext>
            </a:extLst>
          </p:cNvPr>
          <p:cNvSpPr txBox="1"/>
          <p:nvPr/>
        </p:nvSpPr>
        <p:spPr>
          <a:xfrm>
            <a:off x="6596298" y="5929228"/>
            <a:ext cx="4162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OLS Method</a:t>
            </a:r>
          </a:p>
          <a:p>
            <a:r>
              <a:rPr lang="en-GB" dirty="0">
                <a:solidFill>
                  <a:prstClr val="white"/>
                </a:solidFill>
                <a:latin typeface="Calibri" panose="020F0502020204030204"/>
                <a:cs typeface="Calibri"/>
              </a:rPr>
              <a:t>Ordinary Least Squared Errors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340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781F2-6BCF-4F90-B818-8BFFEA40A7EA}"/>
              </a:ext>
            </a:extLst>
          </p:cNvPr>
          <p:cNvSpPr txBox="1"/>
          <p:nvPr/>
        </p:nvSpPr>
        <p:spPr>
          <a:xfrm>
            <a:off x="275335" y="1148316"/>
            <a:ext cx="3274207" cy="373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48" name="Group 3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691744CD-E848-4160-9BE6-214C3B42216E}"/>
              </a:ext>
            </a:extLst>
          </p:cNvPr>
          <p:cNvSpPr/>
          <p:nvPr/>
        </p:nvSpPr>
        <p:spPr>
          <a:xfrm rot="16200000">
            <a:off x="-262927" y="755963"/>
            <a:ext cx="4534737" cy="3640870"/>
          </a:xfrm>
          <a:prstGeom prst="flowChartOffpage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4AB82-4DF8-4B0E-8C29-D441F983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05" y="962250"/>
            <a:ext cx="3601300" cy="19353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Steps &amp; Critical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Action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A02C0-68A3-48F6-B517-5278AF82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5" y="4118551"/>
            <a:ext cx="9113969" cy="2153188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FB61866-28DB-4148-81F3-056A9CFFE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932987"/>
              </p:ext>
            </p:extLst>
          </p:nvPr>
        </p:nvGraphicFramePr>
        <p:xfrm>
          <a:off x="3735456" y="451413"/>
          <a:ext cx="5501141" cy="2922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7" name="Picture 2">
            <a:extLst>
              <a:ext uri="{FF2B5EF4-FFF2-40B4-BE49-F238E27FC236}">
                <a16:creationId xmlns:a16="http://schemas.microsoft.com/office/drawing/2014/main" id="{E3F60193-500F-4647-AA32-B4632236B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927" y="2453022"/>
            <a:ext cx="1218915" cy="44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The Benefits of Using Power BI with Dynamics 365 CRM | Cargas">
            <a:extLst>
              <a:ext uri="{FF2B5EF4-FFF2-40B4-BE49-F238E27FC236}">
                <a16:creationId xmlns:a16="http://schemas.microsoft.com/office/drawing/2014/main" id="{E448743E-D9F2-43B7-B805-C596E48E7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46"/>
          <a:stretch/>
        </p:blipFill>
        <p:spPr bwMode="auto">
          <a:xfrm>
            <a:off x="10670026" y="2481709"/>
            <a:ext cx="1471127" cy="40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963D40A-CC24-4DCA-A1D1-C9BE7C717866}"/>
              </a:ext>
            </a:extLst>
          </p:cNvPr>
          <p:cNvGrpSpPr/>
          <p:nvPr/>
        </p:nvGrpSpPr>
        <p:grpSpPr>
          <a:xfrm>
            <a:off x="9380697" y="755168"/>
            <a:ext cx="2638826" cy="1246054"/>
            <a:chOff x="9369168" y="966794"/>
            <a:chExt cx="2297577" cy="98857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A3F59BEF-AC9E-4E40-A03B-8CEB4FF86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9168" y="966794"/>
              <a:ext cx="1218915" cy="4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Importance and benefits of SPSS for statistical analsis">
              <a:extLst>
                <a:ext uri="{FF2B5EF4-FFF2-40B4-BE49-F238E27FC236}">
                  <a16:creationId xmlns:a16="http://schemas.microsoft.com/office/drawing/2014/main" id="{C6088172-B4E6-4A34-A776-17ECB709B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5010" y="966794"/>
              <a:ext cx="971735" cy="98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4" descr="Where Can I Learn to Use Functions in Microsoft Excel? - IT Support  Peterborough | Norwich | Sheffield">
              <a:extLst>
                <a:ext uri="{FF2B5EF4-FFF2-40B4-BE49-F238E27FC236}">
                  <a16:creationId xmlns:a16="http://schemas.microsoft.com/office/drawing/2014/main" id="{43B97414-A0F5-4719-81FA-563B3FCA56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4630" y="1472950"/>
              <a:ext cx="913453" cy="482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888E4A-54A7-4CFC-965C-4FF87D798AC4}"/>
              </a:ext>
            </a:extLst>
          </p:cNvPr>
          <p:cNvGrpSpPr/>
          <p:nvPr/>
        </p:nvGrpSpPr>
        <p:grpSpPr>
          <a:xfrm>
            <a:off x="9030487" y="3636508"/>
            <a:ext cx="3429001" cy="3117274"/>
            <a:chOff x="8221818" y="3572702"/>
            <a:chExt cx="2833885" cy="2833885"/>
          </a:xfrm>
        </p:grpSpPr>
        <p:pic>
          <p:nvPicPr>
            <p:cNvPr id="1026" name="Picture 2" descr="Computer Logo Images – Browse 892,831 Stock Photos, Vectors, and Video |  Adobe Stock">
              <a:hlinkClick r:id="rId12"/>
              <a:extLst>
                <a:ext uri="{FF2B5EF4-FFF2-40B4-BE49-F238E27FC236}">
                  <a16:creationId xmlns:a16="http://schemas.microsoft.com/office/drawing/2014/main" id="{9B2195D9-3633-4E56-B5E7-3371BEA0F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1818" y="3572702"/>
              <a:ext cx="2833885" cy="2833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hlinkClick r:id="rId12"/>
              <a:extLst>
                <a:ext uri="{FF2B5EF4-FFF2-40B4-BE49-F238E27FC236}">
                  <a16:creationId xmlns:a16="http://schemas.microsoft.com/office/drawing/2014/main" id="{570000F7-063D-4F67-A1AA-AAF371D988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077" y="4328309"/>
              <a:ext cx="1007368" cy="366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hlinkClick r:id="rId12"/>
              <a:extLst>
                <a:ext uri="{FF2B5EF4-FFF2-40B4-BE49-F238E27FC236}">
                  <a16:creationId xmlns:a16="http://schemas.microsoft.com/office/drawing/2014/main" id="{8630D951-F649-4B76-9B36-E906EDBE01B8}"/>
                </a:ext>
              </a:extLst>
            </p:cNvPr>
            <p:cNvSpPr txBox="1"/>
            <p:nvPr/>
          </p:nvSpPr>
          <p:spPr>
            <a:xfrm>
              <a:off x="9274328" y="470970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CODES</a:t>
              </a:r>
              <a:endParaRPr lang="en-IN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9ED6B6B-6C1C-4703-8101-961417EF64D3}"/>
              </a:ext>
            </a:extLst>
          </p:cNvPr>
          <p:cNvSpPr txBox="1"/>
          <p:nvPr/>
        </p:nvSpPr>
        <p:spPr>
          <a:xfrm>
            <a:off x="9558875" y="6074247"/>
            <a:ext cx="24014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i="1" dirty="0">
                <a:hlinkClick r:id="rId12"/>
              </a:rPr>
              <a:t>Click above to access R-Code file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39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58C98792-F099-4BA8-BB43-019CD85C8052}"/>
              </a:ext>
            </a:extLst>
          </p:cNvPr>
          <p:cNvSpPr/>
          <p:nvPr/>
        </p:nvSpPr>
        <p:spPr>
          <a:xfrm rot="16200000">
            <a:off x="1596588" y="-639517"/>
            <a:ext cx="1401715" cy="3640870"/>
          </a:xfrm>
          <a:prstGeom prst="flowChartOffpage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A979B6-98E8-4781-BCB0-849FE240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9" y="754255"/>
            <a:ext cx="3601300" cy="902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Correlation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E59F2-00B8-495B-87C7-889451E69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696087"/>
            <a:ext cx="10905066" cy="19230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AE256C8-9D60-4D81-BF4F-45E98ACB681B}"/>
              </a:ext>
            </a:extLst>
          </p:cNvPr>
          <p:cNvSpPr/>
          <p:nvPr/>
        </p:nvSpPr>
        <p:spPr>
          <a:xfrm>
            <a:off x="477011" y="4206240"/>
            <a:ext cx="1336549" cy="213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0B9549-E85E-4EFA-BDE9-2D0466263DE9}"/>
              </a:ext>
            </a:extLst>
          </p:cNvPr>
          <p:cNvSpPr/>
          <p:nvPr/>
        </p:nvSpPr>
        <p:spPr>
          <a:xfrm>
            <a:off x="5134512" y="4191000"/>
            <a:ext cx="1104586" cy="213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BB077A-017A-4BEE-9EB9-277143CCDF6A}"/>
              </a:ext>
            </a:extLst>
          </p:cNvPr>
          <p:cNvSpPr/>
          <p:nvPr/>
        </p:nvSpPr>
        <p:spPr>
          <a:xfrm>
            <a:off x="3294961" y="4206240"/>
            <a:ext cx="1004169" cy="213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08DFD-BBE3-412C-8DA8-2CF9E696193A}"/>
              </a:ext>
            </a:extLst>
          </p:cNvPr>
          <p:cNvSpPr txBox="1"/>
          <p:nvPr/>
        </p:nvSpPr>
        <p:spPr>
          <a:xfrm>
            <a:off x="4186162" y="4985624"/>
            <a:ext cx="3819677" cy="44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remove the Variable – “Parents”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07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3E2973-A301-4BF6-887B-8EE5C0DC7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8" y="0"/>
            <a:ext cx="11923582" cy="6629400"/>
          </a:xfrm>
          <a:prstGeom prst="rect">
            <a:avLst/>
          </a:prstGeom>
        </p:spPr>
      </p:pic>
      <p:pic>
        <p:nvPicPr>
          <p:cNvPr id="7" name="Picture 16" descr="The Benefits of Using Power BI with Dynamics 365 CRM | Cargas">
            <a:extLst>
              <a:ext uri="{FF2B5EF4-FFF2-40B4-BE49-F238E27FC236}">
                <a16:creationId xmlns:a16="http://schemas.microsoft.com/office/drawing/2014/main" id="{72119265-EAF8-420A-831A-83760FE40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46"/>
          <a:stretch/>
        </p:blipFill>
        <p:spPr bwMode="auto">
          <a:xfrm>
            <a:off x="0" y="6424438"/>
            <a:ext cx="1471127" cy="40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4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A510-DD1D-480C-959E-F2A19412D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201" y="687212"/>
            <a:ext cx="6702641" cy="172105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18DE59-8028-4134-878E-96EA10CF6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73883"/>
              </p:ext>
            </p:extLst>
          </p:nvPr>
        </p:nvGraphicFramePr>
        <p:xfrm>
          <a:off x="395713" y="1319349"/>
          <a:ext cx="5566548" cy="5277394"/>
        </p:xfrm>
        <a:graphic>
          <a:graphicData uri="http://schemas.openxmlformats.org/drawingml/2006/table">
            <a:tbl>
              <a:tblPr/>
              <a:tblGrid>
                <a:gridCol w="811572">
                  <a:extLst>
                    <a:ext uri="{9D8B030D-6E8A-4147-A177-3AD203B41FA5}">
                      <a16:colId xmlns:a16="http://schemas.microsoft.com/office/drawing/2014/main" val="1693798053"/>
                    </a:ext>
                  </a:extLst>
                </a:gridCol>
                <a:gridCol w="4754976">
                  <a:extLst>
                    <a:ext uri="{9D8B030D-6E8A-4147-A177-3AD203B41FA5}">
                      <a16:colId xmlns:a16="http://schemas.microsoft.com/office/drawing/2014/main" val="1493351958"/>
                    </a:ext>
                  </a:extLst>
                </a:gridCol>
              </a:tblGrid>
              <a:tr h="275661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Table</a:t>
                      </a:r>
                    </a:p>
                  </a:txBody>
                  <a:tcPr marL="29804" marR="29804" marT="14902" marB="14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Description</a:t>
                      </a:r>
                    </a:p>
                  </a:txBody>
                  <a:tcPr marL="29804" marR="29804" marT="14902" marB="14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38749"/>
                  </a:ext>
                </a:extLst>
              </a:tr>
              <a:tr h="537117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dirty="0">
                          <a:effectLst/>
                        </a:rPr>
                        <a:t>Customer</a:t>
                      </a:r>
                      <a:endParaRPr lang="en-GB" sz="1400" dirty="0">
                        <a:effectLst/>
                      </a:endParaRPr>
                    </a:p>
                  </a:txBody>
                  <a:tcPr marL="29804" marR="29804" marT="14902" marB="14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Describes customers and their geographic location. Customers purchase products online (Internet sales).</a:t>
                      </a:r>
                    </a:p>
                  </a:txBody>
                  <a:tcPr marL="29804" marR="29804" marT="14902" marB="14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94463"/>
                  </a:ext>
                </a:extLst>
              </a:tr>
              <a:tr h="135246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effectLst/>
                        </a:rPr>
                        <a:t>Date</a:t>
                      </a:r>
                      <a:endParaRPr lang="en-GB" sz="1400">
                        <a:effectLst/>
                      </a:endParaRPr>
                    </a:p>
                  </a:txBody>
                  <a:tcPr marL="29804" marR="29804" marT="14902" marB="14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There are three relationships between the </a:t>
                      </a:r>
                      <a:r>
                        <a:rPr lang="en-GB" sz="1400" b="1">
                          <a:effectLst/>
                        </a:rPr>
                        <a:t>Date</a:t>
                      </a:r>
                      <a:r>
                        <a:rPr lang="en-GB" sz="1400">
                          <a:effectLst/>
                        </a:rPr>
                        <a:t> and </a:t>
                      </a:r>
                      <a:r>
                        <a:rPr lang="en-GB" sz="1400" b="1">
                          <a:effectLst/>
                        </a:rPr>
                        <a:t>Sales</a:t>
                      </a:r>
                      <a:r>
                        <a:rPr lang="en-GB" sz="1400">
                          <a:effectLst/>
                        </a:rPr>
                        <a:t> tables, for order date, ship date, and due date. The order date relationship is active. The company's reports sales using a fiscal year that commences on July 1 of each year. The table is marked as a date table using the </a:t>
                      </a:r>
                      <a:r>
                        <a:rPr lang="en-GB" sz="1400" b="1">
                          <a:effectLst/>
                        </a:rPr>
                        <a:t>Date</a:t>
                      </a:r>
                      <a:r>
                        <a:rPr lang="en-GB" sz="1400">
                          <a:effectLst/>
                        </a:rPr>
                        <a:t> column.</a:t>
                      </a:r>
                    </a:p>
                  </a:txBody>
                  <a:tcPr marL="29804" marR="29804" marT="14902" marB="14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7221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effectLst/>
                        </a:rPr>
                        <a:t>Product</a:t>
                      </a:r>
                      <a:endParaRPr lang="en-GB" sz="1400">
                        <a:effectLst/>
                      </a:endParaRPr>
                    </a:p>
                  </a:txBody>
                  <a:tcPr marL="29804" marR="29804" marT="14902" marB="14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Stores finished products only.</a:t>
                      </a:r>
                    </a:p>
                  </a:txBody>
                  <a:tcPr marL="29804" marR="29804" marT="14902" marB="14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60998"/>
                  </a:ext>
                </a:extLst>
              </a:tr>
              <a:tr h="509713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effectLst/>
                        </a:rPr>
                        <a:t>Reseller</a:t>
                      </a:r>
                      <a:endParaRPr lang="en-GB" sz="1400">
                        <a:effectLst/>
                      </a:endParaRPr>
                    </a:p>
                  </a:txBody>
                  <a:tcPr marL="29804" marR="29804" marT="14902" marB="14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Describes resellers and their geographic location. Reseller on sell products to their customers.</a:t>
                      </a:r>
                    </a:p>
                  </a:txBody>
                  <a:tcPr marL="29804" marR="29804" marT="14902" marB="14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610948"/>
                  </a:ext>
                </a:extLst>
              </a:tr>
              <a:tr h="74376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effectLst/>
                        </a:rPr>
                        <a:t>Sales</a:t>
                      </a:r>
                      <a:endParaRPr lang="en-GB" sz="1400">
                        <a:effectLst/>
                      </a:endParaRPr>
                    </a:p>
                  </a:txBody>
                  <a:tcPr marL="29804" marR="29804" marT="14902" marB="14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Stores rows at sales order line grain. All financial values are in US dollars (USD). The earliest order date is in 2015, and the latest order date is in 2017</a:t>
                      </a:r>
                    </a:p>
                  </a:txBody>
                  <a:tcPr marL="29804" marR="29804" marT="14902" marB="14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43303"/>
                  </a:ext>
                </a:extLst>
              </a:tr>
              <a:tr h="83924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effectLst/>
                        </a:rPr>
                        <a:t>Sales Order</a:t>
                      </a:r>
                      <a:endParaRPr lang="en-GB" sz="1400">
                        <a:effectLst/>
                      </a:endParaRPr>
                    </a:p>
                  </a:txBody>
                  <a:tcPr marL="29804" marR="29804" marT="14902" marB="14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Describes sales order and order line numbers, and also the sales channel, which is either </a:t>
                      </a:r>
                      <a:r>
                        <a:rPr lang="en-GB" sz="1400" b="1">
                          <a:effectLst/>
                        </a:rPr>
                        <a:t>Reseller</a:t>
                      </a:r>
                      <a:r>
                        <a:rPr lang="en-GB" sz="1400">
                          <a:effectLst/>
                        </a:rPr>
                        <a:t> or </a:t>
                      </a:r>
                      <a:r>
                        <a:rPr lang="en-GB" sz="1400" b="1">
                          <a:effectLst/>
                        </a:rPr>
                        <a:t>Internet</a:t>
                      </a:r>
                      <a:r>
                        <a:rPr lang="en-GB" sz="1400">
                          <a:effectLst/>
                        </a:rPr>
                        <a:t>. This table has a one-to-one relationship with the </a:t>
                      </a:r>
                      <a:r>
                        <a:rPr lang="en-GB" sz="1400" b="1">
                          <a:effectLst/>
                        </a:rPr>
                        <a:t>Sales</a:t>
                      </a:r>
                      <a:r>
                        <a:rPr lang="en-GB" sz="1400">
                          <a:effectLst/>
                        </a:rPr>
                        <a:t> table.</a:t>
                      </a:r>
                    </a:p>
                  </a:txBody>
                  <a:tcPr marL="29804" marR="29804" marT="14902" marB="14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52179"/>
                  </a:ext>
                </a:extLst>
              </a:tr>
              <a:tr h="74376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effectLst/>
                        </a:rPr>
                        <a:t>Sales Territory</a:t>
                      </a:r>
                      <a:endParaRPr lang="en-GB" sz="1400">
                        <a:effectLst/>
                      </a:endParaRPr>
                    </a:p>
                  </a:txBody>
                  <a:tcPr marL="29804" marR="29804" marT="14902" marB="14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Sales territories are organized into groups (North America, Europe, and Pacific), countries, and regions. Only the United States sells products at the region level.</a:t>
                      </a:r>
                    </a:p>
                  </a:txBody>
                  <a:tcPr marL="29804" marR="29804" marT="14902" marB="14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92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242063D-1448-4F38-A626-E6878DF6D5A3}"/>
              </a:ext>
            </a:extLst>
          </p:cNvPr>
          <p:cNvSpPr txBox="1"/>
          <p:nvPr/>
        </p:nvSpPr>
        <p:spPr>
          <a:xfrm>
            <a:off x="296859" y="76095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SQL Database architecture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F19E48-1466-42AE-AEA1-2C9C45AA4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97" t="60365" r="596"/>
          <a:stretch/>
        </p:blipFill>
        <p:spPr>
          <a:xfrm>
            <a:off x="6203461" y="248492"/>
            <a:ext cx="5700287" cy="34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2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48A7B-399F-4EEB-A84A-BB23B609A710}"/>
              </a:ext>
            </a:extLst>
          </p:cNvPr>
          <p:cNvSpPr txBox="1"/>
          <p:nvPr/>
        </p:nvSpPr>
        <p:spPr>
          <a:xfrm>
            <a:off x="7160578" y="229420"/>
            <a:ext cx="10737938" cy="67403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sz="1800" dirty="0"/>
              <a:t>DAX Measures explored:</a:t>
            </a:r>
          </a:p>
          <a:p>
            <a:endParaRPr lang="en-US" dirty="0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Gross Profit (%)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Previous Year Gross Profit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Weekend Order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Previous Year Orders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Previous Year Revenue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Variances (YTD, Revenue, ABS and </a:t>
            </a:r>
            <a:r>
              <a:rPr lang="en-US" dirty="0" err="1">
                <a:cs typeface="Calibri" panose="020F0502020204030204"/>
              </a:rPr>
              <a:t>percetages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Bulk orders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High Ticket Orders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Order Target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Overall Average price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cs typeface="Calibri" panose="020F0502020204030204"/>
              </a:rPr>
              <a:t>Prev Month Orders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cs typeface="Calibri" panose="020F0502020204030204"/>
              </a:rPr>
              <a:t>Prev Month Revenue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Revenue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Revenue target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Total Cost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Total Orders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Total Profit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YTD Revenue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Avg Retail Price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Discounted Price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DFD1B-12A8-5E8C-47DE-B88FD98C626D}"/>
              </a:ext>
            </a:extLst>
          </p:cNvPr>
          <p:cNvSpPr txBox="1"/>
          <p:nvPr/>
        </p:nvSpPr>
        <p:spPr>
          <a:xfrm>
            <a:off x="328246" y="230554"/>
            <a:ext cx="5439507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Arial"/>
              </a:rPr>
              <a:t>​</a:t>
            </a:r>
            <a:r>
              <a:rPr lang="en-GB" sz="4000" dirty="0">
                <a:latin typeface="Calibri Light"/>
                <a:cs typeface="Calibri Light"/>
              </a:rPr>
              <a:t>Research Question by Executives:</a:t>
            </a:r>
            <a:endParaRPr lang="en-GB" dirty="0">
              <a:cs typeface="Arial"/>
            </a:endParaRPr>
          </a:p>
          <a:p>
            <a:endParaRPr lang="en-GB" sz="4000" dirty="0">
              <a:latin typeface="Calibri Light"/>
              <a:cs typeface="Calibri Light"/>
            </a:endParaRPr>
          </a:p>
          <a:p>
            <a:pPr marL="228600" indent="-228600">
              <a:buFont typeface=""/>
              <a:buChar char="•"/>
            </a:pPr>
            <a:r>
              <a:rPr lang="en-GB" dirty="0">
                <a:cs typeface="Arial"/>
              </a:rPr>
              <a:t>Which Region made the most sales?</a:t>
            </a:r>
            <a:r>
              <a:rPr lang="en-US" dirty="0">
                <a:cs typeface="Arial"/>
              </a:rPr>
              <a:t>​</a:t>
            </a:r>
          </a:p>
          <a:p>
            <a:r>
              <a:rPr lang="en-GB" dirty="0"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GB" dirty="0">
                <a:cs typeface="Arial"/>
              </a:rPr>
              <a:t>Total Order and Revenue generated by sub- categories?</a:t>
            </a:r>
            <a:r>
              <a:rPr lang="en-US" dirty="0">
                <a:cs typeface="Arial"/>
              </a:rPr>
              <a:t>​</a:t>
            </a:r>
          </a:p>
          <a:p>
            <a:endParaRPr lang="en-GB" dirty="0"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GB" dirty="0">
                <a:cs typeface="Arial"/>
              </a:rPr>
              <a:t>Analysing Weekly Profits and Returns</a:t>
            </a:r>
            <a:r>
              <a:rPr lang="en-US" dirty="0">
                <a:cs typeface="Arial"/>
              </a:rPr>
              <a:t>​</a:t>
            </a:r>
          </a:p>
          <a:p>
            <a:endParaRPr lang="en-GB" dirty="0"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GB" dirty="0">
                <a:cs typeface="Arial"/>
              </a:rPr>
              <a:t>What should be Adventure Work's target customer base which helps generate higher revenue?</a:t>
            </a:r>
            <a:r>
              <a:rPr lang="en-US" dirty="0"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endParaRPr lang="en-US" dirty="0"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GB" dirty="0">
                <a:cs typeface="Arial"/>
              </a:rPr>
              <a:t>What is the category of product which is ordered the most?</a:t>
            </a:r>
            <a:r>
              <a:rPr lang="en-US" dirty="0"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endParaRPr lang="en-GB" dirty="0"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GB" dirty="0">
                <a:cs typeface="Arial"/>
              </a:rPr>
              <a:t>Which category or product is returned the most?</a:t>
            </a:r>
          </a:p>
        </p:txBody>
      </p:sp>
    </p:spTree>
    <p:extLst>
      <p:ext uri="{BB962C8B-B14F-4D97-AF65-F5344CB8AC3E}">
        <p14:creationId xmlns:p14="http://schemas.microsoft.com/office/powerpoint/2010/main" val="843050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87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89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91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117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695EA9B9-327B-5099-5B00-1B2DE4EF8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388" t="24047" r="32810" b="17595"/>
          <a:stretch/>
        </p:blipFill>
        <p:spPr>
          <a:xfrm>
            <a:off x="8369501" y="194134"/>
            <a:ext cx="3825219" cy="5286344"/>
          </a:xfr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49C060-8DFB-FB75-D6C9-80F8BE1A161B}"/>
              </a:ext>
            </a:extLst>
          </p:cNvPr>
          <p:cNvSpPr txBox="1">
            <a:spLocks/>
          </p:cNvSpPr>
          <p:nvPr/>
        </p:nvSpPr>
        <p:spPr>
          <a:xfrm>
            <a:off x="475500" y="393434"/>
            <a:ext cx="4087367" cy="31559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None/>
            </a:pPr>
            <a:r>
              <a:rPr lang="en-US" sz="1800" dirty="0"/>
              <a:t>Research Question:   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b="1" dirty="0"/>
              <a:t>Which Continent made the most orders?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/>
              <a:t>North America is the top-most in terms of orders, followed by Australia. 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cs typeface="Calibri"/>
              </a:rPr>
              <a:t>8700- North America and 6060- Australia are followed by Canada, UK, France and Germany.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n-US" sz="1800" dirty="0">
              <a:cs typeface="Calibri"/>
            </a:endParaRPr>
          </a:p>
        </p:txBody>
      </p:sp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D8EF889-683F-039B-6099-407B1868C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364" y="177512"/>
            <a:ext cx="3302000" cy="6006522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761879C-99D3-4ABD-94D5-1D2E76E1E58A}"/>
              </a:ext>
            </a:extLst>
          </p:cNvPr>
          <p:cNvSpPr txBox="1">
            <a:spLocks/>
          </p:cNvSpPr>
          <p:nvPr/>
        </p:nvSpPr>
        <p:spPr>
          <a:xfrm>
            <a:off x="475500" y="3109436"/>
            <a:ext cx="4087367" cy="31559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None/>
            </a:pPr>
            <a:r>
              <a:rPr lang="en-US" sz="1800" dirty="0"/>
              <a:t>Research Question:   </a:t>
            </a:r>
          </a:p>
          <a:p>
            <a:pPr marL="0" indent="0">
              <a:buNone/>
            </a:pPr>
            <a:r>
              <a:rPr lang="en-GB" sz="1800" b="1" dirty="0"/>
              <a:t>Total Order and Revenue generated by sub- categories?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cs typeface="Calibri"/>
              </a:rPr>
              <a:t>We’ve received most orders from Tires and tubes but the most revenue generating sub-category for us in Road and Mountain bikes as highlighted in green.</a:t>
            </a:r>
          </a:p>
        </p:txBody>
      </p:sp>
    </p:spTree>
    <p:extLst>
      <p:ext uri="{BB962C8B-B14F-4D97-AF65-F5344CB8AC3E}">
        <p14:creationId xmlns:p14="http://schemas.microsoft.com/office/powerpoint/2010/main" val="15291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ECAF4-B2ED-4FB0-9185-202E44E8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Analysis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D6DA2-F47B-4A5D-8F31-26A495DE8803}"/>
              </a:ext>
            </a:extLst>
          </p:cNvPr>
          <p:cNvSpPr txBox="1"/>
          <p:nvPr/>
        </p:nvSpPr>
        <p:spPr>
          <a:xfrm>
            <a:off x="717423" y="3236891"/>
            <a:ext cx="3821920" cy="3240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400" b="0" i="0" dirty="0">
                <a:effectLst/>
              </a:rPr>
            </a:br>
            <a:r>
              <a:rPr lang="en-US" sz="1600" b="0" i="0" dirty="0">
                <a:effectLst/>
              </a:rPr>
              <a:t>﻿Total Profit trended up, resulting in a 654.74% increase between Sunday, December 28, 2014 and Sunday, June 25, 2017.﻿﻿ ﻿﻿ ﻿﻿Total Profit started trending up on Sunday, April 9, 2017, rising by 22.17% (28,161.61) in 2.53 months.﻿﻿ ﻿﻿ ﻿﻿ ﻿﻿Total Profit jumped from 127,014.60 to 155,176.21 during its steepest incline between Sunday, April 9, 2017 and Sunday, June 25, 2017.﻿﻿ ﻿﻿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We’ve kept a 10% increase on order as per Last Monthly orders to determine the target for the next month</a:t>
            </a:r>
            <a:r>
              <a:rPr lang="en-US" sz="1600" b="0" i="0" dirty="0">
                <a:effectLst/>
              </a:rPr>
              <a:t> ﻿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A5E81-6651-416A-B1EC-F8CED04B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919877"/>
            <a:ext cx="6903723" cy="41767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FDAD00-63EC-4DC3-A28B-4F00A7803C0A}"/>
              </a:ext>
            </a:extLst>
          </p:cNvPr>
          <p:cNvSpPr txBox="1"/>
          <p:nvPr/>
        </p:nvSpPr>
        <p:spPr>
          <a:xfrm>
            <a:off x="4821336" y="5449688"/>
            <a:ext cx="6903723" cy="976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Trendline is on the high, so the business is making good profits every year. </a:t>
            </a:r>
            <a:br>
              <a:rPr lang="en-US" sz="1400" b="0" i="0" dirty="0">
                <a:effectLst/>
              </a:rPr>
            </a:br>
            <a:r>
              <a:rPr lang="en-US" sz="1600" b="0" i="0" dirty="0">
                <a:effectLst/>
              </a:rPr>
              <a:t>﻿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31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AE37-3663-86CD-A8CD-E8A07FEE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45" y="1166979"/>
            <a:ext cx="4399094" cy="50955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 dirty="0"/>
              <a:t>Research Question:   </a:t>
            </a:r>
          </a:p>
          <a:p>
            <a:pPr marL="0" indent="0" algn="just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 b="1" dirty="0"/>
              <a:t>Which market and salesman contributes more to profit?</a:t>
            </a:r>
            <a:endParaRPr lang="en-US" sz="1800" b="1" dirty="0"/>
          </a:p>
          <a:p>
            <a:pPr marL="0" indent="0" algn="just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800" dirty="0"/>
              <a:t>Profitability analysis dashboard gives Adventure work decision-makers a window to analyze how profit is broken down and what factors contribute to the figures.</a:t>
            </a:r>
          </a:p>
          <a:p>
            <a:pPr marL="0" indent="0" algn="just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800" dirty="0"/>
              <a:t>Understanding these factors give managers insights into how certain aspects of the company are performing.</a:t>
            </a:r>
          </a:p>
          <a:p>
            <a:pPr marL="0" indent="0" algn="just">
              <a:lnSpc>
                <a:spcPct val="90000"/>
              </a:lnSpc>
              <a:spcAft>
                <a:spcPts val="600"/>
              </a:spcAft>
              <a:buNone/>
            </a:pPr>
            <a:r>
              <a:rPr lang="en-GB" sz="1800" dirty="0"/>
              <a:t>Such measures can help the company to evaluate its ability to generate income (profit) relative to revenue, assets, and operating costs during a specific period of time.</a:t>
            </a:r>
            <a:endParaRPr lang="en-US" sz="1800" dirty="0"/>
          </a:p>
          <a:p>
            <a:pPr marL="0" indent="0" algn="just">
              <a:lnSpc>
                <a:spcPct val="90000"/>
              </a:lnSpc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220" name="Freeform: Shape 91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: Shape 93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BD1AB-D357-47A1-B4A9-419D4531B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41" y="3744639"/>
            <a:ext cx="5441262" cy="3346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DAB7C7-255D-4B9E-9A6C-E90920986196}"/>
              </a:ext>
            </a:extLst>
          </p:cNvPr>
          <p:cNvSpPr txBox="1"/>
          <p:nvPr/>
        </p:nvSpPr>
        <p:spPr>
          <a:xfrm>
            <a:off x="411951" y="341937"/>
            <a:ext cx="615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Profitability</a:t>
            </a:r>
            <a:r>
              <a:rPr lang="en-US" sz="3600" dirty="0">
                <a:latin typeface="+mj-lt"/>
                <a:ea typeface="+mj-ea"/>
                <a:cs typeface="+mj-cs"/>
              </a:rPr>
              <a:t> Analysis</a:t>
            </a:r>
            <a:endParaRPr lang="en-GB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4FB25A-0ECE-47E8-85CE-F2B5C1FA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284" t="11723" b="40316"/>
          <a:stretch/>
        </p:blipFill>
        <p:spPr>
          <a:xfrm>
            <a:off x="8270802" y="4243257"/>
            <a:ext cx="2920725" cy="18831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E675CD-99B7-4879-AF67-CF99BA57AB9D}"/>
              </a:ext>
            </a:extLst>
          </p:cNvPr>
          <p:cNvSpPr txBox="1"/>
          <p:nvPr/>
        </p:nvSpPr>
        <p:spPr>
          <a:xfrm>
            <a:off x="6323596" y="39232"/>
            <a:ext cx="57071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solidFill>
                  <a:schemeClr val="bg1"/>
                </a:solidFill>
              </a:rPr>
              <a:t>Funnel Chart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This chart helps the company to proposition its core product, bikes with other profit centres such as accessories and Clothing. Although Accessories are more profitable, sales seem to be a by-product of bikes.</a:t>
            </a:r>
          </a:p>
          <a:p>
            <a:pPr algn="just"/>
            <a:endParaRPr lang="en-GB" b="1" dirty="0">
              <a:solidFill>
                <a:schemeClr val="bg1"/>
              </a:solidFill>
            </a:endParaRPr>
          </a:p>
          <a:p>
            <a:pPr algn="just"/>
            <a:r>
              <a:rPr lang="en-GB" b="1" dirty="0">
                <a:solidFill>
                  <a:schemeClr val="bg1"/>
                </a:solidFill>
              </a:rPr>
              <a:t>Waterfall chart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This chart shows yearly contributions of profit and can be useful for long term decisions and to support request for bank loan for example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en-GB" b="1" dirty="0">
                <a:solidFill>
                  <a:schemeClr val="bg1"/>
                </a:solidFill>
              </a:rPr>
              <a:t>Line and Stack bar chart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The use of both line and bar chart helps to visualise the development of profitability as compared to revenue over time</a:t>
            </a:r>
          </a:p>
        </p:txBody>
      </p:sp>
    </p:spTree>
    <p:extLst>
      <p:ext uri="{BB962C8B-B14F-4D97-AF65-F5344CB8AC3E}">
        <p14:creationId xmlns:p14="http://schemas.microsoft.com/office/powerpoint/2010/main" val="2155512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781F2-6BCF-4F90-B818-8BFFEA40A7EA}"/>
              </a:ext>
            </a:extLst>
          </p:cNvPr>
          <p:cNvSpPr txBox="1"/>
          <p:nvPr/>
        </p:nvSpPr>
        <p:spPr>
          <a:xfrm>
            <a:off x="275335" y="1148316"/>
            <a:ext cx="3274207" cy="373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48" name="Group 3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DABCB33-19CD-4E15-A63E-3D88939B4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875" y="2611415"/>
            <a:ext cx="4814403" cy="2688042"/>
          </a:xfrm>
          <a:prstGeom prst="rect">
            <a:avLst/>
          </a:prstGeom>
        </p:spPr>
      </p:pic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647E2ECA-DDFB-478C-9676-BEA254A4A506}"/>
              </a:ext>
            </a:extLst>
          </p:cNvPr>
          <p:cNvSpPr/>
          <p:nvPr/>
        </p:nvSpPr>
        <p:spPr>
          <a:xfrm>
            <a:off x="4678172" y="329224"/>
            <a:ext cx="3305107" cy="1756629"/>
          </a:xfrm>
          <a:prstGeom prst="wedgeRoundRectCallout">
            <a:avLst>
              <a:gd name="adj1" fmla="val -43719"/>
              <a:gd name="adj2" fmla="val 13082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0" i="0" dirty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  <a:t>This chart helps decision-makers to understand the repartition of Revenue between the three main categories of products manufactured.</a:t>
            </a:r>
          </a:p>
          <a:p>
            <a:pPr algn="ctr"/>
            <a:endParaRPr lang="en-GB" sz="1400" dirty="0">
              <a:solidFill>
                <a:srgbClr val="333333"/>
              </a:solidFill>
              <a:latin typeface="Segoe UI Light" panose="020B0502040204020203" pitchFamily="34" charset="0"/>
            </a:endParaRPr>
          </a:p>
          <a:p>
            <a:pPr algn="ctr"/>
            <a:r>
              <a:rPr lang="en-GB" sz="1400" i="1" dirty="0" err="1">
                <a:solidFill>
                  <a:srgbClr val="333333"/>
                </a:solidFill>
                <a:latin typeface="Segoe UI Light" panose="020B0502040204020203" pitchFamily="34" charset="0"/>
              </a:rPr>
              <a:t>e.g</a:t>
            </a:r>
            <a:r>
              <a:rPr lang="en-GB" sz="1400" i="1" dirty="0">
                <a:solidFill>
                  <a:srgbClr val="333333"/>
                </a:solidFill>
                <a:latin typeface="Segoe UI Light" panose="020B0502040204020203" pitchFamily="34" charset="0"/>
              </a:rPr>
              <a:t>, such figure can help the company in it asset investment evaluation</a:t>
            </a:r>
            <a:endParaRPr lang="en-GB" sz="1400" i="1" dirty="0"/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676742F4-72A2-4B1B-A752-035E61024530}"/>
              </a:ext>
            </a:extLst>
          </p:cNvPr>
          <p:cNvSpPr/>
          <p:nvPr/>
        </p:nvSpPr>
        <p:spPr>
          <a:xfrm>
            <a:off x="536968" y="4843765"/>
            <a:ext cx="3403809" cy="1935307"/>
          </a:xfrm>
          <a:prstGeom prst="wedgeRoundRectCallout">
            <a:avLst>
              <a:gd name="adj1" fmla="val 79615"/>
              <a:gd name="adj2" fmla="val -487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333333"/>
                </a:solidFill>
                <a:latin typeface="Segoe UI Light" panose="020B0502040204020203" pitchFamily="34" charset="0"/>
              </a:rPr>
              <a:t>The Line chart is particularly helpful to compare revenue between countries over a year period. Filters can be applied to help to analyse revenue between the country of a specific timeline.</a:t>
            </a:r>
          </a:p>
          <a:p>
            <a:pPr algn="ctr"/>
            <a:r>
              <a:rPr lang="en-GB" sz="1400" i="1" dirty="0" err="1">
                <a:solidFill>
                  <a:srgbClr val="333333"/>
                </a:solidFill>
                <a:latin typeface="Segoe UI Light" panose="020B0502040204020203" pitchFamily="34" charset="0"/>
              </a:rPr>
              <a:t>E.g</a:t>
            </a:r>
            <a:r>
              <a:rPr lang="en-GB" sz="1400" i="1" dirty="0">
                <a:solidFill>
                  <a:srgbClr val="333333"/>
                </a:solidFill>
                <a:latin typeface="Segoe UI Light" panose="020B0502040204020203" pitchFamily="34" charset="0"/>
              </a:rPr>
              <a:t>, Comparing revenue with advertising costs can help the company to refine its a marketing campaign for each country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DA676B04-9BC3-43EC-B333-39AA3CD9646D}"/>
              </a:ext>
            </a:extLst>
          </p:cNvPr>
          <p:cNvSpPr/>
          <p:nvPr/>
        </p:nvSpPr>
        <p:spPr>
          <a:xfrm>
            <a:off x="4268126" y="5373384"/>
            <a:ext cx="4622184" cy="1410695"/>
          </a:xfrm>
          <a:prstGeom prst="wedgeRoundRectCallout">
            <a:avLst>
              <a:gd name="adj1" fmla="val -13910"/>
              <a:gd name="adj2" fmla="val -16972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333333"/>
                </a:solidFill>
                <a:latin typeface="Segoe UI Light" panose="020B0502040204020203" pitchFamily="34" charset="0"/>
              </a:rPr>
              <a:t>The Stack bar chart helps to understand help decision-makers to evaluate yearly revenue by country </a:t>
            </a:r>
          </a:p>
          <a:p>
            <a:pPr algn="ctr"/>
            <a:endParaRPr lang="en-GB" sz="1400" dirty="0">
              <a:solidFill>
                <a:srgbClr val="333333"/>
              </a:solidFill>
              <a:latin typeface="Segoe UI Light" panose="020B0502040204020203" pitchFamily="34" charset="0"/>
            </a:endParaRPr>
          </a:p>
          <a:p>
            <a:pPr algn="ctr"/>
            <a:r>
              <a:rPr lang="en-GB" sz="1400" i="1" dirty="0" err="1">
                <a:solidFill>
                  <a:srgbClr val="333333"/>
                </a:solidFill>
                <a:latin typeface="Segoe UI Light" panose="020B0502040204020203" pitchFamily="34" charset="0"/>
              </a:rPr>
              <a:t>E.g</a:t>
            </a:r>
            <a:r>
              <a:rPr lang="en-GB" sz="1400" i="1" dirty="0">
                <a:solidFill>
                  <a:srgbClr val="333333"/>
                </a:solidFill>
                <a:latin typeface="Segoe UI Light" panose="020B0502040204020203" pitchFamily="34" charset="0"/>
              </a:rPr>
              <a:t>, US and Australia are clearly bigger markets than Europe. Relocating the factory to those markers will reduce lead time and transportation cost</a:t>
            </a: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5AD5B792-6418-472F-A014-B11EF800F6B8}"/>
              </a:ext>
            </a:extLst>
          </p:cNvPr>
          <p:cNvSpPr/>
          <p:nvPr/>
        </p:nvSpPr>
        <p:spPr>
          <a:xfrm>
            <a:off x="9217659" y="5113837"/>
            <a:ext cx="2646992" cy="1529640"/>
          </a:xfrm>
          <a:prstGeom prst="wedgeRoundRectCallout">
            <a:avLst>
              <a:gd name="adj1" fmla="val -81299"/>
              <a:gd name="adj2" fmla="val -1025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333333"/>
                </a:solidFill>
                <a:latin typeface="Segoe UI Light" panose="020B0502040204020203" pitchFamily="34" charset="0"/>
              </a:rPr>
              <a:t>Slicers were placed on the right of the dashboard to easy location and facilitate navigation 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DD2D2545-FF78-4791-BB58-615CB0FE5B93}"/>
              </a:ext>
            </a:extLst>
          </p:cNvPr>
          <p:cNvSpPr/>
          <p:nvPr/>
        </p:nvSpPr>
        <p:spPr>
          <a:xfrm>
            <a:off x="8689594" y="2424386"/>
            <a:ext cx="3403809" cy="1935307"/>
          </a:xfrm>
          <a:prstGeom prst="wedgeRoundRectCallout">
            <a:avLst>
              <a:gd name="adj1" fmla="val -101053"/>
              <a:gd name="adj2" fmla="val -1259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0" i="0" dirty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  <a:t>KPI provides insights into ﻿Total Order as compared to the previous month. This can be useful to diagnose regions performing</a:t>
            </a:r>
          </a:p>
          <a:p>
            <a:pPr algn="ctr"/>
            <a:endParaRPr lang="en-GB" sz="1400" dirty="0">
              <a:solidFill>
                <a:srgbClr val="333333"/>
              </a:solidFill>
              <a:latin typeface="Segoe UI Light" panose="020B0502040204020203" pitchFamily="34" charset="0"/>
            </a:endParaRPr>
          </a:p>
          <a:p>
            <a:pPr algn="ctr"/>
            <a:r>
              <a:rPr lang="en-GB" sz="1400" i="1" dirty="0">
                <a:solidFill>
                  <a:srgbClr val="333333"/>
                </a:solidFill>
                <a:latin typeface="Segoe UI Light" panose="020B0502040204020203" pitchFamily="34" charset="0"/>
              </a:rPr>
              <a:t>For </a:t>
            </a:r>
            <a:r>
              <a:rPr lang="en-GB" sz="1400" i="1" dirty="0" err="1">
                <a:solidFill>
                  <a:srgbClr val="333333"/>
                </a:solidFill>
                <a:latin typeface="Segoe UI Light" panose="020B0502040204020203" pitchFamily="34" charset="0"/>
              </a:rPr>
              <a:t>e.g</a:t>
            </a:r>
            <a:r>
              <a:rPr lang="en-GB" sz="1400" i="1" dirty="0">
                <a:solidFill>
                  <a:srgbClr val="333333"/>
                </a:solidFill>
                <a:latin typeface="Segoe UI Light" panose="020B0502040204020203" pitchFamily="34" charset="0"/>
              </a:rPr>
              <a:t>, Canada’s sales growth was less than Australia and France’s. this will help senior executive to guide further diagnostics </a:t>
            </a:r>
            <a:endParaRPr lang="en-GB" sz="1400" i="1" dirty="0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CD31B37E-AB40-4CBD-85C7-493EA8C34A21}"/>
              </a:ext>
            </a:extLst>
          </p:cNvPr>
          <p:cNvSpPr/>
          <p:nvPr/>
        </p:nvSpPr>
        <p:spPr>
          <a:xfrm>
            <a:off x="8084135" y="270001"/>
            <a:ext cx="2994991" cy="1756629"/>
          </a:xfrm>
          <a:prstGeom prst="wedgeRoundRectCallout">
            <a:avLst>
              <a:gd name="adj1" fmla="val -56499"/>
              <a:gd name="adj2" fmla="val 9511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0" i="0" dirty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  <a:t>Conditional formatting was used to facilitate comparison between top salesman by revenue and orders.</a:t>
            </a:r>
          </a:p>
          <a:p>
            <a:pPr algn="ctr"/>
            <a:endParaRPr lang="en-GB" sz="1400" dirty="0">
              <a:solidFill>
                <a:srgbClr val="333333"/>
              </a:solidFill>
              <a:latin typeface="Segoe UI Light" panose="020B0502040204020203" pitchFamily="34" charset="0"/>
            </a:endParaRPr>
          </a:p>
          <a:p>
            <a:pPr algn="ctr"/>
            <a:r>
              <a:rPr lang="en-GB" sz="1400" i="1" dirty="0" err="1">
                <a:solidFill>
                  <a:srgbClr val="333333"/>
                </a:solidFill>
                <a:latin typeface="Segoe UI Light" panose="020B0502040204020203" pitchFamily="34" charset="0"/>
              </a:rPr>
              <a:t>E.g</a:t>
            </a:r>
            <a:r>
              <a:rPr lang="en-GB" sz="1400" i="1" dirty="0">
                <a:solidFill>
                  <a:srgbClr val="333333"/>
                </a:solidFill>
                <a:latin typeface="Segoe UI Light" panose="020B0502040204020203" pitchFamily="34" charset="0"/>
              </a:rPr>
              <a:t>, such information will help the company to refine it sales incentive strategy to further motivate it salesperson to boost revenue.</a:t>
            </a:r>
            <a:endParaRPr lang="en-GB" sz="1400" i="1" dirty="0"/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691744CD-E848-4160-9BE6-214C3B42216E}"/>
              </a:ext>
            </a:extLst>
          </p:cNvPr>
          <p:cNvSpPr/>
          <p:nvPr/>
        </p:nvSpPr>
        <p:spPr>
          <a:xfrm rot="16200000">
            <a:off x="-262927" y="755962"/>
            <a:ext cx="4534737" cy="3640870"/>
          </a:xfrm>
          <a:prstGeom prst="flowChartOffpage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4AB82-4DF8-4B0E-8C29-D441F983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05" y="59425"/>
            <a:ext cx="3601300" cy="19353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Sales and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Revenue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B887B-A22F-4037-9343-59A64525D20B}"/>
              </a:ext>
            </a:extLst>
          </p:cNvPr>
          <p:cNvSpPr txBox="1"/>
          <p:nvPr/>
        </p:nvSpPr>
        <p:spPr>
          <a:xfrm>
            <a:off x="327349" y="1420704"/>
            <a:ext cx="29743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Research 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</a:rPr>
              <a:t>question:</a:t>
            </a:r>
            <a:endParaRPr lang="en-GB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</a:rPr>
              <a:t>Which country, Salesman and Product are top performers?</a:t>
            </a:r>
          </a:p>
          <a:p>
            <a:endParaRPr lang="en-GB" sz="140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en-GB" sz="1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ales revenue analysis dashboard provides the company with an insight into how the business is performing in comparison to previous years and estimates how it should perform in the future. </a:t>
            </a:r>
          </a:p>
          <a:p>
            <a:endParaRPr lang="en-GB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sz="1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sales revenue analysis shows which products are generating more revenue for the firm in any given time frame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9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CDF6DAD-6680-48EA-B64B-A5F5A4E46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94" y="364885"/>
            <a:ext cx="6025896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AE37-3663-86CD-A8CD-E8A07FEE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221" y="1232657"/>
            <a:ext cx="5374494" cy="4291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>
                <a:solidFill>
                  <a:schemeClr val="bg1"/>
                </a:solidFill>
                <a:ea typeface="Calibri"/>
                <a:cs typeface="Calibri"/>
              </a:rPr>
              <a:t>Considering the heat map by occupation it appears that the revenue generated for this bike company is highest by professionals and skilled manual.</a:t>
            </a:r>
          </a:p>
          <a:p>
            <a:r>
              <a:rPr lang="en-GB" sz="1800">
                <a:solidFill>
                  <a:schemeClr val="bg1"/>
                </a:solidFill>
                <a:ea typeface="Calibri"/>
                <a:cs typeface="Calibri"/>
              </a:rPr>
              <a:t>The manual labour work force generates the least revenue</a:t>
            </a:r>
          </a:p>
          <a:p>
            <a:endParaRPr lang="en-GB" sz="150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GB" sz="15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GB" sz="15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GB" sz="1800">
                <a:solidFill>
                  <a:schemeClr val="bg1"/>
                </a:solidFill>
                <a:ea typeface="Calibri"/>
                <a:cs typeface="Calibri"/>
              </a:rPr>
              <a:t>Similarly, the age group of 40 to 50 years seems to generate maximum revenue and profit.</a:t>
            </a:r>
          </a:p>
          <a:p>
            <a:r>
              <a:rPr lang="en-GB" sz="1800">
                <a:solidFill>
                  <a:schemeClr val="bg1"/>
                </a:solidFill>
                <a:ea typeface="Calibri"/>
                <a:cs typeface="Calibri"/>
              </a:rPr>
              <a:t>We should also acknowledge the ones who ride a bike being a centenarian.</a:t>
            </a:r>
          </a:p>
          <a:p>
            <a:endParaRPr lang="en-GB" sz="150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F6DCE32-4FCE-2EF2-CA14-C3A47031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389" y="3615043"/>
            <a:ext cx="5097248" cy="2788920"/>
          </a:xfrm>
          <a:prstGeom prst="rect">
            <a:avLst/>
          </a:prstGeom>
        </p:spPr>
      </p:pic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F2F08461-0787-4D9D-1B53-AAB9FFED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556" y="364026"/>
            <a:ext cx="4979518" cy="29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5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5" descr="Chart&#10;&#10;Description automatically generated">
            <a:extLst>
              <a:ext uri="{FF2B5EF4-FFF2-40B4-BE49-F238E27FC236}">
                <a16:creationId xmlns:a16="http://schemas.microsoft.com/office/drawing/2014/main" id="{05A67E21-1DFC-4C82-19A7-79A150D5F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7" y="450403"/>
            <a:ext cx="4366451" cy="2670253"/>
          </a:xfrm>
          <a:prstGeom prst="rect">
            <a:avLst/>
          </a:prstGeom>
        </p:spPr>
      </p:pic>
      <p:pic>
        <p:nvPicPr>
          <p:cNvPr id="6" name="Picture 6" descr="Chart, timeline&#10;&#10;Description automatically generated">
            <a:extLst>
              <a:ext uri="{FF2B5EF4-FFF2-40B4-BE49-F238E27FC236}">
                <a16:creationId xmlns:a16="http://schemas.microsoft.com/office/drawing/2014/main" id="{50371CBA-2615-6367-7BB9-9A5FF67FA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3524895"/>
            <a:ext cx="3350106" cy="2216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AE37-3663-86CD-A8CD-E8A07FEE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058" y="1534888"/>
            <a:ext cx="5034784" cy="4202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ea typeface="Calibri"/>
                <a:cs typeface="Calibri"/>
              </a:rPr>
              <a:t>The gender and marital status don't seem to impact much the revenue or quantity of goods ordered.</a:t>
            </a:r>
            <a:endParaRPr lang="en-US" dirty="0"/>
          </a:p>
          <a:p>
            <a:pPr marL="0" indent="0">
              <a:buNone/>
            </a:pPr>
            <a:endParaRPr lang="en-GB" sz="1800">
              <a:ea typeface="Calibri"/>
              <a:cs typeface="Calibri"/>
            </a:endParaRPr>
          </a:p>
          <a:p>
            <a:pPr marL="0" indent="0">
              <a:buNone/>
            </a:pPr>
            <a:endParaRPr lang="en-GB" sz="18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1800">
              <a:ea typeface="Calibri"/>
              <a:cs typeface="Calibri"/>
            </a:endParaRPr>
          </a:p>
          <a:p>
            <a:r>
              <a:rPr lang="en-GB" sz="1800" dirty="0">
                <a:ea typeface="Calibri"/>
                <a:cs typeface="Calibri"/>
              </a:rPr>
              <a:t>However, the order quantity seems to be determined by the level of one's income.</a:t>
            </a:r>
            <a:endParaRPr lang="en-GB" sz="1800" dirty="0"/>
          </a:p>
          <a:p>
            <a:r>
              <a:rPr lang="en-GB" sz="1800" dirty="0">
                <a:ea typeface="Calibri"/>
                <a:cs typeface="Calibri"/>
              </a:rPr>
              <a:t>The people with average and low income level order the highest.</a:t>
            </a:r>
          </a:p>
          <a:p>
            <a:r>
              <a:rPr lang="en-GB" sz="1800" dirty="0">
                <a:ea typeface="Calibri"/>
                <a:cs typeface="Calibri"/>
              </a:rPr>
              <a:t>Whereas the rich and super rich appear to less health conscious, as per the data here.</a:t>
            </a:r>
          </a:p>
          <a:p>
            <a:endParaRPr lang="en-GB" sz="1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230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1928</Words>
  <Application>Microsoft Office PowerPoint</Application>
  <PresentationFormat>Widescreen</PresentationFormat>
  <Paragraphs>249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 </vt:lpstr>
      <vt:lpstr>PowerPoint Presentation</vt:lpstr>
      <vt:lpstr>PowerPoint Presentation</vt:lpstr>
      <vt:lpstr>Product Analysis</vt:lpstr>
      <vt:lpstr>PowerPoint Presentation</vt:lpstr>
      <vt:lpstr>Sales and Revenue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AU3, AU1, and AU2 are the top salespeople, contributing up to 25% of total revenue and hence their contribution to the total profit as well.     </vt:lpstr>
      <vt:lpstr>Inferential Analysis</vt:lpstr>
      <vt:lpstr>PowerPoint Presentation</vt:lpstr>
      <vt:lpstr>Steps &amp; Critical Action Points</vt:lpstr>
      <vt:lpstr>Correlation Matrix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the Company</dc:title>
  <dc:creator>One Commercial Street Head Concierge</dc:creator>
  <cp:lastModifiedBy>David Diolle</cp:lastModifiedBy>
  <cp:revision>239</cp:revision>
  <dcterms:created xsi:type="dcterms:W3CDTF">2022-04-05T09:20:30Z</dcterms:created>
  <dcterms:modified xsi:type="dcterms:W3CDTF">2024-07-10T17:45:35Z</dcterms:modified>
</cp:coreProperties>
</file>