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59" r:id="rId6"/>
    <p:sldId id="258" r:id="rId7"/>
    <p:sldId id="257" r:id="rId8"/>
    <p:sldId id="266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0C7D2-E24D-4120-ABC5-4E6A40DB5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D78FBB-C6B1-487A-8C2C-05399387D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6EB722-E679-47E8-B7A4-630FE27A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E2A-6ADB-4A37-AC9F-DD7B7722A6E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38B07D-56DA-4DD8-BEF3-2D7B26CF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025CFE-6038-4631-A7C5-81D0CF9D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05C7-385B-43EA-BEA6-CAEF1F146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47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71F85-1702-4A58-9BEC-9472D74E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F9BC9E-104B-46F0-A795-8A064D30E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50EF7A-D6D0-4815-AE43-7100D8B3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E2A-6ADB-4A37-AC9F-DD7B7722A6E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0C9390-C772-4F2A-A646-52D552A5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C86E46-D303-4EE6-AAD7-35EF3955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05C7-385B-43EA-BEA6-CAEF1F146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21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0C39E8-22BE-41F1-ABA0-37222E61D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9B2A7C-73F0-4289-9562-F82FD341C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AED528-A596-4BBD-8FEE-1DF35C78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E2A-6ADB-4A37-AC9F-DD7B7722A6E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A3E5C5-FD53-4C05-B3CF-B8F1DE80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FA49FD-50C6-4BC9-AE08-AA5EB958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05C7-385B-43EA-BEA6-CAEF1F146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91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8F012-76BE-4404-9629-8FE2926D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595F6-E69A-4603-BCBD-905A3788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C86538-5013-4383-B547-F6F460BC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E2A-6ADB-4A37-AC9F-DD7B7722A6E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1A354C-7EE1-4ACC-828F-BAE8A4BD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538BD-9FC9-497F-9CFB-B1F81E8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05C7-385B-43EA-BEA6-CAEF1F146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58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DF0B6-5636-4FDE-9C65-A907D00F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A372E6-8531-483B-94D1-92E2F6B9C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BCC0C1-D256-40BB-9DE9-E3B1CC68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E2A-6ADB-4A37-AC9F-DD7B7722A6E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169225-9FA8-4484-8201-35040775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AFD603-EAD0-4DF2-9457-267A9CDA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05C7-385B-43EA-BEA6-CAEF1F146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33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CB8D4-48DF-4FD1-AE9F-FF72F58A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FF7D43-3DAF-4756-93B2-44C0247B5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594138-B270-4AAE-AFE7-0A5D52AC8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05CE6D-6AA9-4DF5-B70D-A0664BB2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E2A-6ADB-4A37-AC9F-DD7B7722A6E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FE0450-85BA-4B0B-851E-EFF64C99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EBAEF3-4A10-404E-A632-CF32C6E5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05C7-385B-43EA-BEA6-CAEF1F146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43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E0BD9-822E-4EBF-A01B-6C5EFCD2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11355E-1BC3-4992-898F-E3E6C66A7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FB295C-5B12-4015-977D-609AEF492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E63203-03D9-4C9F-B125-2A0E22DED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84B6EE-BC64-4A35-8E6A-D9F368E5D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D5FDFC-FC9F-4FA4-B090-5C236458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E2A-6ADB-4A37-AC9F-DD7B7722A6E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7B993F-511E-4F90-8057-0740872F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543555-9C78-4DED-9DF9-3748A5D4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05C7-385B-43EA-BEA6-CAEF1F146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76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274DA-F603-4192-8328-2F835DA8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EA915A-3D83-496B-A634-7B801718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E2A-6ADB-4A37-AC9F-DD7B7722A6E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203217-5AC7-465E-92FC-EFFC196C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34A0A0-7B91-4672-8819-500B40E1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05C7-385B-43EA-BEA6-CAEF1F146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47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85F315-5E9C-495F-BF8B-02302EBE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E2A-6ADB-4A37-AC9F-DD7B7722A6E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7DB970-5F92-4129-8E76-F7D03474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29D279-CBB5-49B7-9055-9F1CB1E3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05C7-385B-43EA-BEA6-CAEF1F146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67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3472A-F919-481C-99BC-E4492708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B030FB-4BBB-4193-81F1-D9BC880D0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4E0D62-2BD5-425D-A086-A1ADACC6C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BFE387-2723-4243-BB08-0087DADA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E2A-6ADB-4A37-AC9F-DD7B7722A6E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9F379C-8D92-4E21-BF46-3493855E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AF387-D82E-4BDA-BBBE-C03C3CE6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05C7-385B-43EA-BEA6-CAEF1F146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68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DF043-B9CF-4B83-9A4B-B9AF3E60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06ACE9-1E8C-4BF8-A763-B13C56F2D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EBDF1A-6D60-4943-9D70-6F545B52A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DCB6B6-FFB6-4B1D-8212-BEEABBA2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E2A-6ADB-4A37-AC9F-DD7B7722A6E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6597A7-D433-4894-91A5-DD32B080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A60970-1AA6-4AB2-9647-73F3346A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05C7-385B-43EA-BEA6-CAEF1F146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71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32A5F21-8C7E-4C21-9A82-07666AAA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58BC84-9409-49AE-98A7-4ECFD4ACE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001E34-4D58-42A7-ABA3-7E81C7AC3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DEE2A-6ADB-4A37-AC9F-DD7B7722A6E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33A139-C1B3-446B-BE33-813E627B6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77B3E-949A-435F-97C3-50E531035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05C7-385B-43EA-BEA6-CAEF1F146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8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06B00E3-D885-4B15-892B-2E191C756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907166"/>
              </p:ext>
            </p:extLst>
          </p:nvPr>
        </p:nvGraphicFramePr>
        <p:xfrm>
          <a:off x="219259" y="2156296"/>
          <a:ext cx="11703799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043">
                  <a:extLst>
                    <a:ext uri="{9D8B030D-6E8A-4147-A177-3AD203B41FA5}">
                      <a16:colId xmlns:a16="http://schemas.microsoft.com/office/drawing/2014/main" val="1136557629"/>
                    </a:ext>
                  </a:extLst>
                </a:gridCol>
                <a:gridCol w="1160043">
                  <a:extLst>
                    <a:ext uri="{9D8B030D-6E8A-4147-A177-3AD203B41FA5}">
                      <a16:colId xmlns:a16="http://schemas.microsoft.com/office/drawing/2014/main" val="4162640729"/>
                    </a:ext>
                  </a:extLst>
                </a:gridCol>
                <a:gridCol w="1160043">
                  <a:extLst>
                    <a:ext uri="{9D8B030D-6E8A-4147-A177-3AD203B41FA5}">
                      <a16:colId xmlns:a16="http://schemas.microsoft.com/office/drawing/2014/main" val="382237948"/>
                    </a:ext>
                  </a:extLst>
                </a:gridCol>
                <a:gridCol w="1160043">
                  <a:extLst>
                    <a:ext uri="{9D8B030D-6E8A-4147-A177-3AD203B41FA5}">
                      <a16:colId xmlns:a16="http://schemas.microsoft.com/office/drawing/2014/main" val="2132894180"/>
                    </a:ext>
                  </a:extLst>
                </a:gridCol>
                <a:gridCol w="1160043">
                  <a:extLst>
                    <a:ext uri="{9D8B030D-6E8A-4147-A177-3AD203B41FA5}">
                      <a16:colId xmlns:a16="http://schemas.microsoft.com/office/drawing/2014/main" val="331186249"/>
                    </a:ext>
                  </a:extLst>
                </a:gridCol>
                <a:gridCol w="1228955">
                  <a:extLst>
                    <a:ext uri="{9D8B030D-6E8A-4147-A177-3AD203B41FA5}">
                      <a16:colId xmlns:a16="http://schemas.microsoft.com/office/drawing/2014/main" val="2108873134"/>
                    </a:ext>
                  </a:extLst>
                </a:gridCol>
                <a:gridCol w="1860663">
                  <a:extLst>
                    <a:ext uri="{9D8B030D-6E8A-4147-A177-3AD203B41FA5}">
                      <a16:colId xmlns:a16="http://schemas.microsoft.com/office/drawing/2014/main" val="1042902431"/>
                    </a:ext>
                  </a:extLst>
                </a:gridCol>
                <a:gridCol w="1435697">
                  <a:extLst>
                    <a:ext uri="{9D8B030D-6E8A-4147-A177-3AD203B41FA5}">
                      <a16:colId xmlns:a16="http://schemas.microsoft.com/office/drawing/2014/main" val="3825959765"/>
                    </a:ext>
                  </a:extLst>
                </a:gridCol>
                <a:gridCol w="1378269">
                  <a:extLst>
                    <a:ext uri="{9D8B030D-6E8A-4147-A177-3AD203B41FA5}">
                      <a16:colId xmlns:a16="http://schemas.microsoft.com/office/drawing/2014/main" val="3328950199"/>
                    </a:ext>
                  </a:extLst>
                </a:gridCol>
              </a:tblGrid>
              <a:tr h="403860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</a:rPr>
                        <a:t>TABLE : ADMINISTRATEUR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3098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Prenom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Nom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Mail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Niveau admin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Etat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6177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INT PRIMARY AI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INT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INT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078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actif ou </a:t>
                      </a:r>
                      <a:r>
                        <a:rPr lang="fr-FR" sz="1200" u="none" strike="noStrike" dirty="0" err="1">
                          <a:effectLst/>
                        </a:rPr>
                        <a:t>desactive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1044654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06BF0FA-DFF2-4684-A9E3-DD9494750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732935"/>
              </p:ext>
            </p:extLst>
          </p:nvPr>
        </p:nvGraphicFramePr>
        <p:xfrm>
          <a:off x="219259" y="4428398"/>
          <a:ext cx="11703799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043">
                  <a:extLst>
                    <a:ext uri="{9D8B030D-6E8A-4147-A177-3AD203B41FA5}">
                      <a16:colId xmlns:a16="http://schemas.microsoft.com/office/drawing/2014/main" val="1136557629"/>
                    </a:ext>
                  </a:extLst>
                </a:gridCol>
                <a:gridCol w="1160043">
                  <a:extLst>
                    <a:ext uri="{9D8B030D-6E8A-4147-A177-3AD203B41FA5}">
                      <a16:colId xmlns:a16="http://schemas.microsoft.com/office/drawing/2014/main" val="4162640729"/>
                    </a:ext>
                  </a:extLst>
                </a:gridCol>
                <a:gridCol w="1160043">
                  <a:extLst>
                    <a:ext uri="{9D8B030D-6E8A-4147-A177-3AD203B41FA5}">
                      <a16:colId xmlns:a16="http://schemas.microsoft.com/office/drawing/2014/main" val="382237948"/>
                    </a:ext>
                  </a:extLst>
                </a:gridCol>
                <a:gridCol w="1160043">
                  <a:extLst>
                    <a:ext uri="{9D8B030D-6E8A-4147-A177-3AD203B41FA5}">
                      <a16:colId xmlns:a16="http://schemas.microsoft.com/office/drawing/2014/main" val="2132894180"/>
                    </a:ext>
                  </a:extLst>
                </a:gridCol>
                <a:gridCol w="1160043">
                  <a:extLst>
                    <a:ext uri="{9D8B030D-6E8A-4147-A177-3AD203B41FA5}">
                      <a16:colId xmlns:a16="http://schemas.microsoft.com/office/drawing/2014/main" val="331186249"/>
                    </a:ext>
                  </a:extLst>
                </a:gridCol>
                <a:gridCol w="1228955">
                  <a:extLst>
                    <a:ext uri="{9D8B030D-6E8A-4147-A177-3AD203B41FA5}">
                      <a16:colId xmlns:a16="http://schemas.microsoft.com/office/drawing/2014/main" val="2108873134"/>
                    </a:ext>
                  </a:extLst>
                </a:gridCol>
                <a:gridCol w="1860663">
                  <a:extLst>
                    <a:ext uri="{9D8B030D-6E8A-4147-A177-3AD203B41FA5}">
                      <a16:colId xmlns:a16="http://schemas.microsoft.com/office/drawing/2014/main" val="1042902431"/>
                    </a:ext>
                  </a:extLst>
                </a:gridCol>
                <a:gridCol w="1435697">
                  <a:extLst>
                    <a:ext uri="{9D8B030D-6E8A-4147-A177-3AD203B41FA5}">
                      <a16:colId xmlns:a16="http://schemas.microsoft.com/office/drawing/2014/main" val="3825959765"/>
                    </a:ext>
                  </a:extLst>
                </a:gridCol>
                <a:gridCol w="1378269">
                  <a:extLst>
                    <a:ext uri="{9D8B030D-6E8A-4147-A177-3AD203B41FA5}">
                      <a16:colId xmlns:a16="http://schemas.microsoft.com/office/drawing/2014/main" val="3328950199"/>
                    </a:ext>
                  </a:extLst>
                </a:gridCol>
              </a:tblGrid>
              <a:tr h="403860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</a:rPr>
                        <a:t>TABLE : MEMBRES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3098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Prenom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Nom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Mail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Membre CA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Etat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6177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INT PRIMARY AI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INT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078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Oui / non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actif ou </a:t>
                      </a:r>
                      <a:r>
                        <a:rPr lang="fr-FR" sz="1200" u="none" strike="noStrike" dirty="0" err="1">
                          <a:effectLst/>
                        </a:rPr>
                        <a:t>desactive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104465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2C6B5DC4-3577-486A-A92E-93E6EB5C0FF6}"/>
              </a:ext>
            </a:extLst>
          </p:cNvPr>
          <p:cNvSpPr txBox="1"/>
          <p:nvPr/>
        </p:nvSpPr>
        <p:spPr>
          <a:xfrm>
            <a:off x="219259" y="3263159"/>
            <a:ext cx="1163208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Attribution d’un accès administrateur pour la gestion du 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3EA196-8884-4763-9FF6-FBD1372E9D71}"/>
              </a:ext>
            </a:extLst>
          </p:cNvPr>
          <p:cNvSpPr/>
          <p:nvPr/>
        </p:nvSpPr>
        <p:spPr>
          <a:xfrm>
            <a:off x="0" y="17928"/>
            <a:ext cx="12192000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DE DONNEES IRREDUCTIBLES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A2E8C7-1634-433C-984B-8C4D6C2F0C86}"/>
              </a:ext>
            </a:extLst>
          </p:cNvPr>
          <p:cNvSpPr/>
          <p:nvPr/>
        </p:nvSpPr>
        <p:spPr>
          <a:xfrm>
            <a:off x="3117288" y="745427"/>
            <a:ext cx="5836023" cy="372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DES MEMBRES ADMINISTRATEUR ET ADHERENTS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62EDC4-9DB4-40AA-85B1-1F1020E6E346}"/>
              </a:ext>
            </a:extLst>
          </p:cNvPr>
          <p:cNvSpPr txBox="1"/>
          <p:nvPr/>
        </p:nvSpPr>
        <p:spPr>
          <a:xfrm>
            <a:off x="219259" y="5557225"/>
            <a:ext cx="1163208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Listing des adhérents (non visible par le visiteur)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B69DC5F-8F21-4135-9CC5-4CF0E5CDDCAD}"/>
              </a:ext>
            </a:extLst>
          </p:cNvPr>
          <p:cNvSpPr txBox="1">
            <a:spLocks/>
          </p:cNvSpPr>
          <p:nvPr/>
        </p:nvSpPr>
        <p:spPr>
          <a:xfrm>
            <a:off x="-4106" y="0"/>
            <a:ext cx="12192000" cy="6858000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1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B2C679EF-2DA7-4910-B2D7-E8699A851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41865"/>
              </p:ext>
            </p:extLst>
          </p:nvPr>
        </p:nvGraphicFramePr>
        <p:xfrm>
          <a:off x="219261" y="1788739"/>
          <a:ext cx="5855921" cy="1973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1704">
                  <a:extLst>
                    <a:ext uri="{9D8B030D-6E8A-4147-A177-3AD203B41FA5}">
                      <a16:colId xmlns:a16="http://schemas.microsoft.com/office/drawing/2014/main" val="1136557629"/>
                    </a:ext>
                  </a:extLst>
                </a:gridCol>
                <a:gridCol w="1018835">
                  <a:extLst>
                    <a:ext uri="{9D8B030D-6E8A-4147-A177-3AD203B41FA5}">
                      <a16:colId xmlns:a16="http://schemas.microsoft.com/office/drawing/2014/main" val="2108873134"/>
                    </a:ext>
                  </a:extLst>
                </a:gridCol>
                <a:gridCol w="1542535">
                  <a:extLst>
                    <a:ext uri="{9D8B030D-6E8A-4147-A177-3AD203B41FA5}">
                      <a16:colId xmlns:a16="http://schemas.microsoft.com/office/drawing/2014/main" val="1042902431"/>
                    </a:ext>
                  </a:extLst>
                </a:gridCol>
                <a:gridCol w="1190228">
                  <a:extLst>
                    <a:ext uri="{9D8B030D-6E8A-4147-A177-3AD203B41FA5}">
                      <a16:colId xmlns:a16="http://schemas.microsoft.com/office/drawing/2014/main" val="3825959765"/>
                    </a:ext>
                  </a:extLst>
                </a:gridCol>
                <a:gridCol w="1142619">
                  <a:extLst>
                    <a:ext uri="{9D8B030D-6E8A-4147-A177-3AD203B41FA5}">
                      <a16:colId xmlns:a16="http://schemas.microsoft.com/office/drawing/2014/main" val="3328950199"/>
                    </a:ext>
                  </a:extLst>
                </a:gridCol>
              </a:tblGrid>
              <a:tr h="40386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</a:rPr>
                        <a:t>TABLE : CATEGORIES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3098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id</a:t>
                      </a:r>
                      <a:endParaRPr lang="fr-F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Nom</a:t>
                      </a:r>
                      <a:endParaRPr lang="fr-F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Ordre</a:t>
                      </a:r>
                      <a:endParaRPr lang="fr-F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Image</a:t>
                      </a:r>
                      <a:endParaRPr lang="fr-F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Etat</a:t>
                      </a:r>
                      <a:endParaRPr lang="fr-F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6177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INT PRIMARY AI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INT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URL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078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News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actif ou desactive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104465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Info </a:t>
                      </a:r>
                      <a:r>
                        <a:rPr lang="fr-FR" sz="1200" u="none" strike="noStrike" dirty="0" err="1">
                          <a:effectLst/>
                        </a:rPr>
                        <a:t>Irres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2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5884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Match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3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46651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Interviews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01496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Non categorise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539714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95F5024-E789-486B-BBAE-0455851DD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873327"/>
              </p:ext>
            </p:extLst>
          </p:nvPr>
        </p:nvGraphicFramePr>
        <p:xfrm>
          <a:off x="219260" y="4262999"/>
          <a:ext cx="11703799" cy="1181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043">
                  <a:extLst>
                    <a:ext uri="{9D8B030D-6E8A-4147-A177-3AD203B41FA5}">
                      <a16:colId xmlns:a16="http://schemas.microsoft.com/office/drawing/2014/main" val="1136557629"/>
                    </a:ext>
                  </a:extLst>
                </a:gridCol>
                <a:gridCol w="1160043">
                  <a:extLst>
                    <a:ext uri="{9D8B030D-6E8A-4147-A177-3AD203B41FA5}">
                      <a16:colId xmlns:a16="http://schemas.microsoft.com/office/drawing/2014/main" val="4162640729"/>
                    </a:ext>
                  </a:extLst>
                </a:gridCol>
                <a:gridCol w="1160043">
                  <a:extLst>
                    <a:ext uri="{9D8B030D-6E8A-4147-A177-3AD203B41FA5}">
                      <a16:colId xmlns:a16="http://schemas.microsoft.com/office/drawing/2014/main" val="382237948"/>
                    </a:ext>
                  </a:extLst>
                </a:gridCol>
                <a:gridCol w="1160043">
                  <a:extLst>
                    <a:ext uri="{9D8B030D-6E8A-4147-A177-3AD203B41FA5}">
                      <a16:colId xmlns:a16="http://schemas.microsoft.com/office/drawing/2014/main" val="2132894180"/>
                    </a:ext>
                  </a:extLst>
                </a:gridCol>
                <a:gridCol w="1160043">
                  <a:extLst>
                    <a:ext uri="{9D8B030D-6E8A-4147-A177-3AD203B41FA5}">
                      <a16:colId xmlns:a16="http://schemas.microsoft.com/office/drawing/2014/main" val="331186249"/>
                    </a:ext>
                  </a:extLst>
                </a:gridCol>
                <a:gridCol w="1228955">
                  <a:extLst>
                    <a:ext uri="{9D8B030D-6E8A-4147-A177-3AD203B41FA5}">
                      <a16:colId xmlns:a16="http://schemas.microsoft.com/office/drawing/2014/main" val="2108873134"/>
                    </a:ext>
                  </a:extLst>
                </a:gridCol>
                <a:gridCol w="1860663">
                  <a:extLst>
                    <a:ext uri="{9D8B030D-6E8A-4147-A177-3AD203B41FA5}">
                      <a16:colId xmlns:a16="http://schemas.microsoft.com/office/drawing/2014/main" val="1042902431"/>
                    </a:ext>
                  </a:extLst>
                </a:gridCol>
                <a:gridCol w="1435697">
                  <a:extLst>
                    <a:ext uri="{9D8B030D-6E8A-4147-A177-3AD203B41FA5}">
                      <a16:colId xmlns:a16="http://schemas.microsoft.com/office/drawing/2014/main" val="3825959765"/>
                    </a:ext>
                  </a:extLst>
                </a:gridCol>
                <a:gridCol w="1378269">
                  <a:extLst>
                    <a:ext uri="{9D8B030D-6E8A-4147-A177-3AD203B41FA5}">
                      <a16:colId xmlns:a16="http://schemas.microsoft.com/office/drawing/2014/main" val="3328950199"/>
                    </a:ext>
                  </a:extLst>
                </a:gridCol>
              </a:tblGrid>
              <a:tr h="403860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</a:rPr>
                        <a:t>TABLE : ARTICLES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3098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Id_categories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et heure de </a:t>
                      </a:r>
                      <a:r>
                        <a:rPr lang="fr-FR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creation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et heure de publication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et heure FIN de publication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auteur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titre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contenu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Etat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6177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INT PRIMARY AI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INT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TEXT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078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actif ou </a:t>
                      </a:r>
                      <a:r>
                        <a:rPr lang="fr-FR" sz="1200" u="none" strike="noStrike" dirty="0" err="1">
                          <a:effectLst/>
                        </a:rPr>
                        <a:t>desactive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104465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647D437-21A5-445F-8197-E2646A83C634}"/>
              </a:ext>
            </a:extLst>
          </p:cNvPr>
          <p:cNvSpPr/>
          <p:nvPr/>
        </p:nvSpPr>
        <p:spPr>
          <a:xfrm>
            <a:off x="0" y="26893"/>
            <a:ext cx="12192000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DE DONNEES IRREDUCTIBLES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20044F-13B4-409F-A7B9-4AF3D57F5EB0}"/>
              </a:ext>
            </a:extLst>
          </p:cNvPr>
          <p:cNvSpPr/>
          <p:nvPr/>
        </p:nvSpPr>
        <p:spPr>
          <a:xfrm>
            <a:off x="4724776" y="702388"/>
            <a:ext cx="2734235" cy="372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DES ARTICLES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35A38E2B-82C3-4871-A3D2-DE4F9ED60B9B}"/>
              </a:ext>
            </a:extLst>
          </p:cNvPr>
          <p:cNvSpPr txBox="1">
            <a:spLocks/>
          </p:cNvSpPr>
          <p:nvPr/>
        </p:nvSpPr>
        <p:spPr>
          <a:xfrm>
            <a:off x="-4106" y="0"/>
            <a:ext cx="12192000" cy="6858000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B2C679EF-2DA7-4910-B2D7-E8699A851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836943"/>
              </p:ext>
            </p:extLst>
          </p:nvPr>
        </p:nvGraphicFramePr>
        <p:xfrm>
          <a:off x="219261" y="1152244"/>
          <a:ext cx="5855921" cy="1973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1704">
                  <a:extLst>
                    <a:ext uri="{9D8B030D-6E8A-4147-A177-3AD203B41FA5}">
                      <a16:colId xmlns:a16="http://schemas.microsoft.com/office/drawing/2014/main" val="1136557629"/>
                    </a:ext>
                  </a:extLst>
                </a:gridCol>
                <a:gridCol w="1018835">
                  <a:extLst>
                    <a:ext uri="{9D8B030D-6E8A-4147-A177-3AD203B41FA5}">
                      <a16:colId xmlns:a16="http://schemas.microsoft.com/office/drawing/2014/main" val="2108873134"/>
                    </a:ext>
                  </a:extLst>
                </a:gridCol>
                <a:gridCol w="1542535">
                  <a:extLst>
                    <a:ext uri="{9D8B030D-6E8A-4147-A177-3AD203B41FA5}">
                      <a16:colId xmlns:a16="http://schemas.microsoft.com/office/drawing/2014/main" val="1042902431"/>
                    </a:ext>
                  </a:extLst>
                </a:gridCol>
                <a:gridCol w="1190228">
                  <a:extLst>
                    <a:ext uri="{9D8B030D-6E8A-4147-A177-3AD203B41FA5}">
                      <a16:colId xmlns:a16="http://schemas.microsoft.com/office/drawing/2014/main" val="3825959765"/>
                    </a:ext>
                  </a:extLst>
                </a:gridCol>
                <a:gridCol w="1142619">
                  <a:extLst>
                    <a:ext uri="{9D8B030D-6E8A-4147-A177-3AD203B41FA5}">
                      <a16:colId xmlns:a16="http://schemas.microsoft.com/office/drawing/2014/main" val="3328950199"/>
                    </a:ext>
                  </a:extLst>
                </a:gridCol>
              </a:tblGrid>
              <a:tr h="40386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</a:rPr>
                        <a:t>TABLE : EQUIPES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3098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id</a:t>
                      </a:r>
                      <a:endParaRPr lang="fr-F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Club</a:t>
                      </a: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Equipe</a:t>
                      </a:r>
                      <a:endParaRPr lang="fr-F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Patinoire</a:t>
                      </a:r>
                      <a:endParaRPr lang="fr-F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Etat</a:t>
                      </a:r>
                      <a:endParaRPr lang="fr-F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6177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INT PRIMARY AI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078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Grenoble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 Brûleurs de Loups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Polesud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actif ou desactive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104465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5884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46651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01496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539714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95F5024-E789-486B-BBAE-0455851DD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546551"/>
              </p:ext>
            </p:extLst>
          </p:nvPr>
        </p:nvGraphicFramePr>
        <p:xfrm>
          <a:off x="219260" y="3223089"/>
          <a:ext cx="11703800" cy="1363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432">
                  <a:extLst>
                    <a:ext uri="{9D8B030D-6E8A-4147-A177-3AD203B41FA5}">
                      <a16:colId xmlns:a16="http://schemas.microsoft.com/office/drawing/2014/main" val="1136557629"/>
                    </a:ext>
                  </a:extLst>
                </a:gridCol>
                <a:gridCol w="760296">
                  <a:extLst>
                    <a:ext uri="{9D8B030D-6E8A-4147-A177-3AD203B41FA5}">
                      <a16:colId xmlns:a16="http://schemas.microsoft.com/office/drawing/2014/main" val="4162640729"/>
                    </a:ext>
                  </a:extLst>
                </a:gridCol>
                <a:gridCol w="1350568">
                  <a:extLst>
                    <a:ext uri="{9D8B030D-6E8A-4147-A177-3AD203B41FA5}">
                      <a16:colId xmlns:a16="http://schemas.microsoft.com/office/drawing/2014/main" val="2730271536"/>
                    </a:ext>
                  </a:extLst>
                </a:gridCol>
                <a:gridCol w="1055432">
                  <a:extLst>
                    <a:ext uri="{9D8B030D-6E8A-4147-A177-3AD203B41FA5}">
                      <a16:colId xmlns:a16="http://schemas.microsoft.com/office/drawing/2014/main" val="382237948"/>
                    </a:ext>
                  </a:extLst>
                </a:gridCol>
                <a:gridCol w="1055432">
                  <a:extLst>
                    <a:ext uri="{9D8B030D-6E8A-4147-A177-3AD203B41FA5}">
                      <a16:colId xmlns:a16="http://schemas.microsoft.com/office/drawing/2014/main" val="2132894180"/>
                    </a:ext>
                  </a:extLst>
                </a:gridCol>
                <a:gridCol w="1055432">
                  <a:extLst>
                    <a:ext uri="{9D8B030D-6E8A-4147-A177-3AD203B41FA5}">
                      <a16:colId xmlns:a16="http://schemas.microsoft.com/office/drawing/2014/main" val="331186249"/>
                    </a:ext>
                  </a:extLst>
                </a:gridCol>
                <a:gridCol w="1118130">
                  <a:extLst>
                    <a:ext uri="{9D8B030D-6E8A-4147-A177-3AD203B41FA5}">
                      <a16:colId xmlns:a16="http://schemas.microsoft.com/office/drawing/2014/main" val="2108873134"/>
                    </a:ext>
                  </a:extLst>
                </a:gridCol>
                <a:gridCol w="1692871">
                  <a:extLst>
                    <a:ext uri="{9D8B030D-6E8A-4147-A177-3AD203B41FA5}">
                      <a16:colId xmlns:a16="http://schemas.microsoft.com/office/drawing/2014/main" val="1042902431"/>
                    </a:ext>
                  </a:extLst>
                </a:gridCol>
                <a:gridCol w="1306228">
                  <a:extLst>
                    <a:ext uri="{9D8B030D-6E8A-4147-A177-3AD203B41FA5}">
                      <a16:colId xmlns:a16="http://schemas.microsoft.com/office/drawing/2014/main" val="3825959765"/>
                    </a:ext>
                  </a:extLst>
                </a:gridCol>
                <a:gridCol w="1253979">
                  <a:extLst>
                    <a:ext uri="{9D8B030D-6E8A-4147-A177-3AD203B41FA5}">
                      <a16:colId xmlns:a16="http://schemas.microsoft.com/office/drawing/2014/main" val="3328950199"/>
                    </a:ext>
                  </a:extLst>
                </a:gridCol>
              </a:tblGrid>
              <a:tr h="403860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</a:rPr>
                        <a:t>TABLE : calendrier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3098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saison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Competition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journée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rencontre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Equipe domicile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Equipe visiteuse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Score Equipe domicile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Score Equipe domicile</a:t>
                      </a:r>
                    </a:p>
                    <a:p>
                      <a:pPr algn="ctr" fontAlgn="b"/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Etat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6177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INT PRIMARY AI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INT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TEXT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078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actif ou </a:t>
                      </a:r>
                      <a:r>
                        <a:rPr lang="fr-FR" sz="1200" u="none" strike="noStrike" dirty="0" err="1">
                          <a:effectLst/>
                        </a:rPr>
                        <a:t>desactive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104465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647D437-21A5-445F-8197-E2646A83C634}"/>
              </a:ext>
            </a:extLst>
          </p:cNvPr>
          <p:cNvSpPr/>
          <p:nvPr/>
        </p:nvSpPr>
        <p:spPr>
          <a:xfrm>
            <a:off x="0" y="26893"/>
            <a:ext cx="12192000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DE DONNEES IRREDUCTIBLES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35A38E2B-82C3-4871-A3D2-DE4F9ED60B9B}"/>
              </a:ext>
            </a:extLst>
          </p:cNvPr>
          <p:cNvSpPr txBox="1">
            <a:spLocks/>
          </p:cNvSpPr>
          <p:nvPr/>
        </p:nvSpPr>
        <p:spPr>
          <a:xfrm>
            <a:off x="-4106" y="0"/>
            <a:ext cx="12192000" cy="6858000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363E0-66FA-4E26-96F3-74674184AE33}"/>
              </a:ext>
            </a:extLst>
          </p:cNvPr>
          <p:cNvSpPr/>
          <p:nvPr/>
        </p:nvSpPr>
        <p:spPr>
          <a:xfrm>
            <a:off x="4724776" y="702388"/>
            <a:ext cx="2734235" cy="372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DES EQUIPES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84F7FF38-6732-4D27-B37C-5C9D317A2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5269"/>
              </p:ext>
            </p:extLst>
          </p:nvPr>
        </p:nvGraphicFramePr>
        <p:xfrm>
          <a:off x="219260" y="4840938"/>
          <a:ext cx="11703800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432">
                  <a:extLst>
                    <a:ext uri="{9D8B030D-6E8A-4147-A177-3AD203B41FA5}">
                      <a16:colId xmlns:a16="http://schemas.microsoft.com/office/drawing/2014/main" val="1136557629"/>
                    </a:ext>
                  </a:extLst>
                </a:gridCol>
                <a:gridCol w="760296">
                  <a:extLst>
                    <a:ext uri="{9D8B030D-6E8A-4147-A177-3AD203B41FA5}">
                      <a16:colId xmlns:a16="http://schemas.microsoft.com/office/drawing/2014/main" val="4162640729"/>
                    </a:ext>
                  </a:extLst>
                </a:gridCol>
                <a:gridCol w="1350568">
                  <a:extLst>
                    <a:ext uri="{9D8B030D-6E8A-4147-A177-3AD203B41FA5}">
                      <a16:colId xmlns:a16="http://schemas.microsoft.com/office/drawing/2014/main" val="2730271536"/>
                    </a:ext>
                  </a:extLst>
                </a:gridCol>
                <a:gridCol w="1055432">
                  <a:extLst>
                    <a:ext uri="{9D8B030D-6E8A-4147-A177-3AD203B41FA5}">
                      <a16:colId xmlns:a16="http://schemas.microsoft.com/office/drawing/2014/main" val="382237948"/>
                    </a:ext>
                  </a:extLst>
                </a:gridCol>
                <a:gridCol w="1055432">
                  <a:extLst>
                    <a:ext uri="{9D8B030D-6E8A-4147-A177-3AD203B41FA5}">
                      <a16:colId xmlns:a16="http://schemas.microsoft.com/office/drawing/2014/main" val="2132894180"/>
                    </a:ext>
                  </a:extLst>
                </a:gridCol>
                <a:gridCol w="1055432">
                  <a:extLst>
                    <a:ext uri="{9D8B030D-6E8A-4147-A177-3AD203B41FA5}">
                      <a16:colId xmlns:a16="http://schemas.microsoft.com/office/drawing/2014/main" val="331186249"/>
                    </a:ext>
                  </a:extLst>
                </a:gridCol>
                <a:gridCol w="1118130">
                  <a:extLst>
                    <a:ext uri="{9D8B030D-6E8A-4147-A177-3AD203B41FA5}">
                      <a16:colId xmlns:a16="http://schemas.microsoft.com/office/drawing/2014/main" val="2108873134"/>
                    </a:ext>
                  </a:extLst>
                </a:gridCol>
                <a:gridCol w="1692871">
                  <a:extLst>
                    <a:ext uri="{9D8B030D-6E8A-4147-A177-3AD203B41FA5}">
                      <a16:colId xmlns:a16="http://schemas.microsoft.com/office/drawing/2014/main" val="1042902431"/>
                    </a:ext>
                  </a:extLst>
                </a:gridCol>
                <a:gridCol w="1306228">
                  <a:extLst>
                    <a:ext uri="{9D8B030D-6E8A-4147-A177-3AD203B41FA5}">
                      <a16:colId xmlns:a16="http://schemas.microsoft.com/office/drawing/2014/main" val="3825959765"/>
                    </a:ext>
                  </a:extLst>
                </a:gridCol>
                <a:gridCol w="1253979">
                  <a:extLst>
                    <a:ext uri="{9D8B030D-6E8A-4147-A177-3AD203B41FA5}">
                      <a16:colId xmlns:a16="http://schemas.microsoft.com/office/drawing/2014/main" val="3328950199"/>
                    </a:ext>
                  </a:extLst>
                </a:gridCol>
              </a:tblGrid>
              <a:tr h="403860">
                <a:tc gridSpan="10"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TABLE : effectifs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3098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id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Saison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/>
                        <a:t>Prenom</a:t>
                      </a:r>
                      <a:endParaRPr lang="fr-FR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Nom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Taille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Poids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Date de naissance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poste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Numéro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/>
                        <a:t>etat</a:t>
                      </a:r>
                      <a:endParaRPr lang="fr-FR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6177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INT PRIMARY AI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INT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DATE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078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actif ou </a:t>
                      </a:r>
                      <a:r>
                        <a:rPr lang="fr-FR" sz="1200" u="none" strike="noStrike" dirty="0" err="1">
                          <a:effectLst/>
                        </a:rPr>
                        <a:t>desactive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104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58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47D437-21A5-445F-8197-E2646A83C634}"/>
              </a:ext>
            </a:extLst>
          </p:cNvPr>
          <p:cNvSpPr/>
          <p:nvPr/>
        </p:nvSpPr>
        <p:spPr>
          <a:xfrm>
            <a:off x="0" y="26893"/>
            <a:ext cx="12192000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DE DONNEES IRREDUCTIBLES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35A38E2B-82C3-4871-A3D2-DE4F9ED60B9B}"/>
              </a:ext>
            </a:extLst>
          </p:cNvPr>
          <p:cNvSpPr txBox="1">
            <a:spLocks/>
          </p:cNvSpPr>
          <p:nvPr/>
        </p:nvSpPr>
        <p:spPr>
          <a:xfrm>
            <a:off x="-4106" y="0"/>
            <a:ext cx="12192000" cy="6858000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363E0-66FA-4E26-96F3-74674184AE33}"/>
              </a:ext>
            </a:extLst>
          </p:cNvPr>
          <p:cNvSpPr/>
          <p:nvPr/>
        </p:nvSpPr>
        <p:spPr>
          <a:xfrm>
            <a:off x="3926541" y="702388"/>
            <a:ext cx="4446493" cy="372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DES DEPLACEMENTS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594069AC-05A3-46B6-B9C2-F45825139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418567"/>
              </p:ext>
            </p:extLst>
          </p:nvPr>
        </p:nvGraphicFramePr>
        <p:xfrm>
          <a:off x="143455" y="1335738"/>
          <a:ext cx="11703803" cy="1927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941">
                  <a:extLst>
                    <a:ext uri="{9D8B030D-6E8A-4147-A177-3AD203B41FA5}">
                      <a16:colId xmlns:a16="http://schemas.microsoft.com/office/drawing/2014/main" val="1136557629"/>
                    </a:ext>
                  </a:extLst>
                </a:gridCol>
                <a:gridCol w="527264">
                  <a:extLst>
                    <a:ext uri="{9D8B030D-6E8A-4147-A177-3AD203B41FA5}">
                      <a16:colId xmlns:a16="http://schemas.microsoft.com/office/drawing/2014/main" val="4162640729"/>
                    </a:ext>
                  </a:extLst>
                </a:gridCol>
                <a:gridCol w="936617">
                  <a:extLst>
                    <a:ext uri="{9D8B030D-6E8A-4147-A177-3AD203B41FA5}">
                      <a16:colId xmlns:a16="http://schemas.microsoft.com/office/drawing/2014/main" val="2730271536"/>
                    </a:ext>
                  </a:extLst>
                </a:gridCol>
                <a:gridCol w="731941">
                  <a:extLst>
                    <a:ext uri="{9D8B030D-6E8A-4147-A177-3AD203B41FA5}">
                      <a16:colId xmlns:a16="http://schemas.microsoft.com/office/drawing/2014/main" val="382237948"/>
                    </a:ext>
                  </a:extLst>
                </a:gridCol>
                <a:gridCol w="731941">
                  <a:extLst>
                    <a:ext uri="{9D8B030D-6E8A-4147-A177-3AD203B41FA5}">
                      <a16:colId xmlns:a16="http://schemas.microsoft.com/office/drawing/2014/main" val="2132894180"/>
                    </a:ext>
                  </a:extLst>
                </a:gridCol>
                <a:gridCol w="731941">
                  <a:extLst>
                    <a:ext uri="{9D8B030D-6E8A-4147-A177-3AD203B41FA5}">
                      <a16:colId xmlns:a16="http://schemas.microsoft.com/office/drawing/2014/main" val="331186249"/>
                    </a:ext>
                  </a:extLst>
                </a:gridCol>
                <a:gridCol w="775422">
                  <a:extLst>
                    <a:ext uri="{9D8B030D-6E8A-4147-A177-3AD203B41FA5}">
                      <a16:colId xmlns:a16="http://schemas.microsoft.com/office/drawing/2014/main" val="2108873134"/>
                    </a:ext>
                  </a:extLst>
                </a:gridCol>
                <a:gridCol w="1174004">
                  <a:extLst>
                    <a:ext uri="{9D8B030D-6E8A-4147-A177-3AD203B41FA5}">
                      <a16:colId xmlns:a16="http://schemas.microsoft.com/office/drawing/2014/main" val="1042902431"/>
                    </a:ext>
                  </a:extLst>
                </a:gridCol>
                <a:gridCol w="905867">
                  <a:extLst>
                    <a:ext uri="{9D8B030D-6E8A-4147-A177-3AD203B41FA5}">
                      <a16:colId xmlns:a16="http://schemas.microsoft.com/office/drawing/2014/main" val="3811291188"/>
                    </a:ext>
                  </a:extLst>
                </a:gridCol>
                <a:gridCol w="905867">
                  <a:extLst>
                    <a:ext uri="{9D8B030D-6E8A-4147-A177-3AD203B41FA5}">
                      <a16:colId xmlns:a16="http://schemas.microsoft.com/office/drawing/2014/main" val="442905135"/>
                    </a:ext>
                  </a:extLst>
                </a:gridCol>
                <a:gridCol w="905867">
                  <a:extLst>
                    <a:ext uri="{9D8B030D-6E8A-4147-A177-3AD203B41FA5}">
                      <a16:colId xmlns:a16="http://schemas.microsoft.com/office/drawing/2014/main" val="3630576896"/>
                    </a:ext>
                  </a:extLst>
                </a:gridCol>
                <a:gridCol w="905867">
                  <a:extLst>
                    <a:ext uri="{9D8B030D-6E8A-4147-A177-3AD203B41FA5}">
                      <a16:colId xmlns:a16="http://schemas.microsoft.com/office/drawing/2014/main" val="3825959765"/>
                    </a:ext>
                  </a:extLst>
                </a:gridCol>
                <a:gridCol w="869632">
                  <a:extLst>
                    <a:ext uri="{9D8B030D-6E8A-4147-A177-3AD203B41FA5}">
                      <a16:colId xmlns:a16="http://schemas.microsoft.com/office/drawing/2014/main" val="3486501739"/>
                    </a:ext>
                  </a:extLst>
                </a:gridCol>
                <a:gridCol w="869632">
                  <a:extLst>
                    <a:ext uri="{9D8B030D-6E8A-4147-A177-3AD203B41FA5}">
                      <a16:colId xmlns:a16="http://schemas.microsoft.com/office/drawing/2014/main" val="3328950199"/>
                    </a:ext>
                  </a:extLst>
                </a:gridCol>
              </a:tblGrid>
              <a:tr h="403860">
                <a:tc gridSpan="1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 : Inscription déplacement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3098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id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Saison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Date_</a:t>
                      </a:r>
                    </a:p>
                    <a:p>
                      <a:pPr algn="ctr"/>
                      <a:r>
                        <a:rPr lang="fr-FR" sz="1100" b="1" dirty="0" err="1"/>
                        <a:t>deplacement</a:t>
                      </a:r>
                      <a:endParaRPr lang="fr-FR" sz="11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Lieu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err="1"/>
                        <a:t>Prenom</a:t>
                      </a:r>
                      <a:endParaRPr lang="fr-FR" sz="11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Nom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Nb_tarif</a:t>
                      </a:r>
                      <a:r>
                        <a:rPr lang="fr-F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marL="0" algn="ctr" defTabSz="914400" rtl="0" eaLnBrk="1" latinLnBrk="0" hangingPunct="1"/>
                      <a:r>
                        <a:rPr lang="fr-F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irre</a:t>
                      </a:r>
                      <a:endParaRPr lang="fr-F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Nb_tarif</a:t>
                      </a:r>
                      <a:r>
                        <a:rPr lang="fr-F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marL="0" algn="ctr" defTabSz="914400" rtl="0" eaLnBrk="1" latinLnBrk="0" hangingPunct="1"/>
                      <a:r>
                        <a:rPr lang="fr-F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non_irre</a:t>
                      </a:r>
                      <a:endParaRPr lang="fr-F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Tarif </a:t>
                      </a:r>
                      <a:r>
                        <a:rPr lang="fr-F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Irre</a:t>
                      </a:r>
                      <a:endParaRPr lang="fr-F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Tarif Non </a:t>
                      </a:r>
                      <a:r>
                        <a:rPr lang="fr-F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irre</a:t>
                      </a:r>
                      <a:endParaRPr lang="fr-F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Payé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 enfant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telephone</a:t>
                      </a:r>
                      <a:endParaRPr lang="fr-F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etat</a:t>
                      </a:r>
                      <a:endParaRPr lang="fr-F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6177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INT PRIMARY AI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INT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DATE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078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actif ou </a:t>
                      </a:r>
                      <a:r>
                        <a:rPr lang="fr-FR" sz="1200" u="none" strike="noStrike" dirty="0" err="1">
                          <a:effectLst/>
                        </a:rPr>
                        <a:t>desactive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1044654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7041568A-DE6E-4BCA-90D3-C9C846C55353}"/>
              </a:ext>
            </a:extLst>
          </p:cNvPr>
          <p:cNvSpPr txBox="1"/>
          <p:nvPr/>
        </p:nvSpPr>
        <p:spPr>
          <a:xfrm>
            <a:off x="179315" y="3402108"/>
            <a:ext cx="1163208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=&gt; Lister  la liste des inscriptions pour un </a:t>
            </a:r>
            <a:r>
              <a:rPr lang="fr-FR" i="1" dirty="0" err="1">
                <a:solidFill>
                  <a:schemeClr val="accent1"/>
                </a:solidFill>
              </a:rPr>
              <a:t>deplacement</a:t>
            </a:r>
            <a:r>
              <a:rPr lang="fr-FR" i="1" dirty="0">
                <a:solidFill>
                  <a:schemeClr val="accent1"/>
                </a:solidFill>
              </a:rPr>
              <a:t> (non visible sur le site)</a:t>
            </a:r>
          </a:p>
        </p:txBody>
      </p: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DED09DA8-BDB3-4645-B635-C3965EC75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99902"/>
              </p:ext>
            </p:extLst>
          </p:nvPr>
        </p:nvGraphicFramePr>
        <p:xfrm>
          <a:off x="107594" y="4089694"/>
          <a:ext cx="11703803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0692">
                  <a:extLst>
                    <a:ext uri="{9D8B030D-6E8A-4147-A177-3AD203B41FA5}">
                      <a16:colId xmlns:a16="http://schemas.microsoft.com/office/drawing/2014/main" val="1136557629"/>
                    </a:ext>
                  </a:extLst>
                </a:gridCol>
                <a:gridCol w="569586">
                  <a:extLst>
                    <a:ext uri="{9D8B030D-6E8A-4147-A177-3AD203B41FA5}">
                      <a16:colId xmlns:a16="http://schemas.microsoft.com/office/drawing/2014/main" val="4162640729"/>
                    </a:ext>
                  </a:extLst>
                </a:gridCol>
                <a:gridCol w="1011797">
                  <a:extLst>
                    <a:ext uri="{9D8B030D-6E8A-4147-A177-3AD203B41FA5}">
                      <a16:colId xmlns:a16="http://schemas.microsoft.com/office/drawing/2014/main" val="2730271536"/>
                    </a:ext>
                  </a:extLst>
                </a:gridCol>
                <a:gridCol w="790692">
                  <a:extLst>
                    <a:ext uri="{9D8B030D-6E8A-4147-A177-3AD203B41FA5}">
                      <a16:colId xmlns:a16="http://schemas.microsoft.com/office/drawing/2014/main" val="382237948"/>
                    </a:ext>
                  </a:extLst>
                </a:gridCol>
                <a:gridCol w="790692">
                  <a:extLst>
                    <a:ext uri="{9D8B030D-6E8A-4147-A177-3AD203B41FA5}">
                      <a16:colId xmlns:a16="http://schemas.microsoft.com/office/drawing/2014/main" val="2132894180"/>
                    </a:ext>
                  </a:extLst>
                </a:gridCol>
                <a:gridCol w="790692">
                  <a:extLst>
                    <a:ext uri="{9D8B030D-6E8A-4147-A177-3AD203B41FA5}">
                      <a16:colId xmlns:a16="http://schemas.microsoft.com/office/drawing/2014/main" val="331186249"/>
                    </a:ext>
                  </a:extLst>
                </a:gridCol>
                <a:gridCol w="837663">
                  <a:extLst>
                    <a:ext uri="{9D8B030D-6E8A-4147-A177-3AD203B41FA5}">
                      <a16:colId xmlns:a16="http://schemas.microsoft.com/office/drawing/2014/main" val="2108873134"/>
                    </a:ext>
                  </a:extLst>
                </a:gridCol>
                <a:gridCol w="1268238">
                  <a:extLst>
                    <a:ext uri="{9D8B030D-6E8A-4147-A177-3AD203B41FA5}">
                      <a16:colId xmlns:a16="http://schemas.microsoft.com/office/drawing/2014/main" val="1042902431"/>
                    </a:ext>
                  </a:extLst>
                </a:gridCol>
                <a:gridCol w="978579">
                  <a:extLst>
                    <a:ext uri="{9D8B030D-6E8A-4147-A177-3AD203B41FA5}">
                      <a16:colId xmlns:a16="http://schemas.microsoft.com/office/drawing/2014/main" val="3811291188"/>
                    </a:ext>
                  </a:extLst>
                </a:gridCol>
                <a:gridCol w="978579">
                  <a:extLst>
                    <a:ext uri="{9D8B030D-6E8A-4147-A177-3AD203B41FA5}">
                      <a16:colId xmlns:a16="http://schemas.microsoft.com/office/drawing/2014/main" val="442905135"/>
                    </a:ext>
                  </a:extLst>
                </a:gridCol>
                <a:gridCol w="978579">
                  <a:extLst>
                    <a:ext uri="{9D8B030D-6E8A-4147-A177-3AD203B41FA5}">
                      <a16:colId xmlns:a16="http://schemas.microsoft.com/office/drawing/2014/main" val="3630576896"/>
                    </a:ext>
                  </a:extLst>
                </a:gridCol>
                <a:gridCol w="978579">
                  <a:extLst>
                    <a:ext uri="{9D8B030D-6E8A-4147-A177-3AD203B41FA5}">
                      <a16:colId xmlns:a16="http://schemas.microsoft.com/office/drawing/2014/main" val="3825959765"/>
                    </a:ext>
                  </a:extLst>
                </a:gridCol>
                <a:gridCol w="939435">
                  <a:extLst>
                    <a:ext uri="{9D8B030D-6E8A-4147-A177-3AD203B41FA5}">
                      <a16:colId xmlns:a16="http://schemas.microsoft.com/office/drawing/2014/main" val="3328950199"/>
                    </a:ext>
                  </a:extLst>
                </a:gridCol>
              </a:tblGrid>
              <a:tr h="403860">
                <a:tc gridSpan="1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 : INFO déplacement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3098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id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saison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Date </a:t>
                      </a:r>
                      <a:r>
                        <a:rPr lang="fr-FR" sz="1400" b="1" dirty="0" err="1"/>
                        <a:t>deplacement</a:t>
                      </a:r>
                      <a:endParaRPr lang="fr-FR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lieu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Heure RDV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Lieu RDV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Heure </a:t>
                      </a:r>
                      <a:r>
                        <a:rPr lang="fr-FR" sz="1400" b="1" dirty="0" err="1"/>
                        <a:t>Depart</a:t>
                      </a:r>
                      <a:endParaRPr lang="fr-FR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Heure Retour estimé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Tarifs 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Condition validation </a:t>
                      </a:r>
                      <a:r>
                        <a:rPr lang="fr-FR" sz="1400" b="1" dirty="0" err="1"/>
                        <a:t>deplacement</a:t>
                      </a:r>
                      <a:r>
                        <a:rPr lang="fr-FR" sz="1400" b="1" dirty="0"/>
                        <a:t>: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Date limite inscription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/>
                        <a:t>etat</a:t>
                      </a:r>
                      <a:endParaRPr lang="fr-FR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6177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INT PRIMARY AI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INT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DATE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fr-FR" sz="1200" b="1" i="1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078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actif ou </a:t>
                      </a:r>
                      <a:r>
                        <a:rPr lang="fr-FR" sz="1200" u="none" strike="noStrike" dirty="0" err="1">
                          <a:effectLst/>
                        </a:rPr>
                        <a:t>desactive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1044654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4286F7A5-3B06-4991-86B9-06ABFCC1A715}"/>
              </a:ext>
            </a:extLst>
          </p:cNvPr>
          <p:cNvSpPr txBox="1"/>
          <p:nvPr/>
        </p:nvSpPr>
        <p:spPr>
          <a:xfrm>
            <a:off x="107594" y="6204037"/>
            <a:ext cx="1163208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i="1" dirty="0">
                <a:solidFill>
                  <a:schemeClr val="accent1"/>
                </a:solidFill>
              </a:rPr>
              <a:t>Permet d’afficher les infos importantes du prochain </a:t>
            </a:r>
            <a:r>
              <a:rPr lang="fr-FR" i="1" dirty="0" err="1">
                <a:solidFill>
                  <a:schemeClr val="accent1"/>
                </a:solidFill>
              </a:rPr>
              <a:t>deplacement</a:t>
            </a:r>
            <a:r>
              <a:rPr lang="fr-FR" i="1" dirty="0">
                <a:solidFill>
                  <a:schemeClr val="accent1"/>
                </a:solidFill>
              </a:rPr>
              <a:t> organisé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i="1" dirty="0">
                <a:solidFill>
                  <a:schemeClr val="accent1"/>
                </a:solidFill>
              </a:rPr>
              <a:t>Informations visibles sur la page d’accueil a gauche </a:t>
            </a:r>
          </a:p>
        </p:txBody>
      </p:sp>
    </p:spTree>
    <p:extLst>
      <p:ext uri="{BB962C8B-B14F-4D97-AF65-F5344CB8AC3E}">
        <p14:creationId xmlns:p14="http://schemas.microsoft.com/office/powerpoint/2010/main" val="211258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6D40FCB-B3C1-4E7F-A2FD-6F78D4BF5F32}"/>
              </a:ext>
            </a:extLst>
          </p:cNvPr>
          <p:cNvSpPr txBox="1"/>
          <p:nvPr/>
        </p:nvSpPr>
        <p:spPr>
          <a:xfrm>
            <a:off x="8963" y="385482"/>
            <a:ext cx="5109883" cy="64633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Accueil [index]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rgbClr val="002060"/>
                </a:solidFill>
                <a:sym typeface="Wingdings" panose="05000000000000000000" pitchFamily="2" charset="2"/>
              </a:rPr>
              <a:t>Articles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News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Info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irrés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Match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Interview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Non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categorisé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rgbClr val="002060"/>
                </a:solidFill>
                <a:sym typeface="Wingdings" panose="05000000000000000000" pitchFamily="2" charset="2"/>
              </a:rPr>
              <a:t>BDL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Effectif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Calendrier et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resultats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rgbClr val="002060"/>
                </a:solidFill>
                <a:sym typeface="Wingdings" panose="05000000000000000000" pitchFamily="2" charset="2"/>
              </a:rPr>
              <a:t>Notre Club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CA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Notre Histoire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Nos Chants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rgbClr val="002060"/>
                </a:solidFill>
                <a:sym typeface="Wingdings" panose="05000000000000000000" pitchFamily="2" charset="2"/>
              </a:rPr>
              <a:t>Documents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Adhesions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Règlement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interieur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Statuts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Feuille pronostic (en attendant un module de prono en ligne)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582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369ABDA-5AE6-431E-AD60-011D37BCA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05" y="133165"/>
            <a:ext cx="11150353" cy="6631619"/>
          </a:xfrm>
          <a:ln w="57150">
            <a:solidFill>
              <a:srgbClr val="0070C0"/>
            </a:solidFill>
          </a:ln>
        </p:spPr>
        <p:txBody>
          <a:bodyPr/>
          <a:lstStyle/>
          <a:p>
            <a:r>
              <a:rPr lang="fr-FR" dirty="0"/>
              <a:t>Base de données </a:t>
            </a:r>
            <a:r>
              <a:rPr lang="fr-FR" b="1" dirty="0" err="1">
                <a:solidFill>
                  <a:schemeClr val="accent1"/>
                </a:solidFill>
              </a:rPr>
              <a:t>irreductibles</a:t>
            </a:r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F537DF5-339F-4127-A803-DE4308159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16" y="692411"/>
            <a:ext cx="6560484" cy="1768207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602B6E3-424A-4B5D-826A-C38C94377525}"/>
              </a:ext>
            </a:extLst>
          </p:cNvPr>
          <p:cNvCxnSpPr>
            <a:cxnSpLocks/>
          </p:cNvCxnSpPr>
          <p:nvPr/>
        </p:nvCxnSpPr>
        <p:spPr>
          <a:xfrm flipH="1">
            <a:off x="7449671" y="692411"/>
            <a:ext cx="1" cy="1768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AE6C37AF-ECA5-41BA-9E4D-4B241DBCAE63}"/>
              </a:ext>
            </a:extLst>
          </p:cNvPr>
          <p:cNvSpPr txBox="1"/>
          <p:nvPr/>
        </p:nvSpPr>
        <p:spPr>
          <a:xfrm>
            <a:off x="7530353" y="692411"/>
            <a:ext cx="34101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C0066"/>
                </a:solidFill>
              </a:rPr>
              <a:t>Try</a:t>
            </a:r>
            <a:r>
              <a:rPr lang="fr-FR" dirty="0"/>
              <a:t> = essai de connexion à la base de données </a:t>
            </a:r>
            <a:r>
              <a:rPr lang="fr-FR" b="1" dirty="0">
                <a:solidFill>
                  <a:schemeClr val="accent1"/>
                </a:solidFill>
              </a:rPr>
              <a:t>irréductibles</a:t>
            </a:r>
          </a:p>
          <a:p>
            <a:endParaRPr lang="fr-FR" dirty="0"/>
          </a:p>
          <a:p>
            <a:r>
              <a:rPr lang="fr-FR" b="1" dirty="0">
                <a:solidFill>
                  <a:srgbClr val="CC0066"/>
                </a:solidFill>
              </a:rPr>
              <a:t>catch</a:t>
            </a:r>
            <a:r>
              <a:rPr lang="fr-FR" dirty="0"/>
              <a:t> = si connexion nok =&gt; Erreur renvoi valeur vide</a:t>
            </a:r>
            <a:endParaRPr lang="fr-FR" b="1" dirty="0">
              <a:solidFill>
                <a:schemeClr val="accent1"/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39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369ABDA-5AE6-431E-AD60-011D37BCA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05" y="133165"/>
            <a:ext cx="11150353" cy="6631619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70C0"/>
            </a:solidFill>
          </a:ln>
        </p:spPr>
        <p:txBody>
          <a:bodyPr/>
          <a:lstStyle/>
          <a:p>
            <a:r>
              <a:rPr lang="fr-FR" dirty="0"/>
              <a:t>Page d’Accueil – article principal</a:t>
            </a:r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6C03098-CC42-4D14-A632-600BB8B26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981" y="3074682"/>
            <a:ext cx="8610600" cy="2981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533DBF-49BC-465C-85C8-DEAC5F7371DB}"/>
              </a:ext>
            </a:extLst>
          </p:cNvPr>
          <p:cNvSpPr/>
          <p:nvPr/>
        </p:nvSpPr>
        <p:spPr>
          <a:xfrm>
            <a:off x="9170633" y="3151576"/>
            <a:ext cx="843379" cy="94991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0B77C6D-9DFC-40E4-98FB-448C959E6D09}"/>
              </a:ext>
            </a:extLst>
          </p:cNvPr>
          <p:cNvCxnSpPr>
            <a:cxnSpLocks/>
          </p:cNvCxnSpPr>
          <p:nvPr/>
        </p:nvCxnSpPr>
        <p:spPr>
          <a:xfrm flipH="1" flipV="1">
            <a:off x="8877670" y="2491686"/>
            <a:ext cx="301844" cy="6687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3D7DD58-4D3A-4878-BC8C-638FEB039EB7}"/>
              </a:ext>
            </a:extLst>
          </p:cNvPr>
          <p:cNvGrpSpPr/>
          <p:nvPr/>
        </p:nvGrpSpPr>
        <p:grpSpPr>
          <a:xfrm>
            <a:off x="3369076" y="1388751"/>
            <a:ext cx="5484242" cy="991867"/>
            <a:chOff x="3369076" y="818590"/>
            <a:chExt cx="5484242" cy="991867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529E117-3492-4C3C-9049-9112EDDB8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9076" y="838907"/>
              <a:ext cx="828675" cy="971550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442ED892-CC49-4518-A5FE-DF9B6CA90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4987" y="828115"/>
              <a:ext cx="962025" cy="933450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4C9C500-7369-4059-906A-81A029A06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0368" y="818590"/>
              <a:ext cx="742950" cy="95250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0E9AD1-D671-46D9-9B49-B52DB7A33F80}"/>
              </a:ext>
            </a:extLst>
          </p:cNvPr>
          <p:cNvSpPr/>
          <p:nvPr/>
        </p:nvSpPr>
        <p:spPr>
          <a:xfrm>
            <a:off x="3369076" y="801993"/>
            <a:ext cx="5508594" cy="183845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E5AB8AB-90BD-43E7-A48D-9E7A12C8ED3C}"/>
              </a:ext>
            </a:extLst>
          </p:cNvPr>
          <p:cNvGrpSpPr/>
          <p:nvPr/>
        </p:nvGrpSpPr>
        <p:grpSpPr>
          <a:xfrm>
            <a:off x="3334189" y="2240762"/>
            <a:ext cx="5575362" cy="369332"/>
            <a:chOff x="3334189" y="1692120"/>
            <a:chExt cx="5575362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60C6B06-57CE-4110-9BD0-7C1AA894F449}"/>
                </a:ext>
              </a:extLst>
            </p:cNvPr>
            <p:cNvSpPr txBox="1"/>
            <p:nvPr/>
          </p:nvSpPr>
          <p:spPr>
            <a:xfrm>
              <a:off x="3334189" y="1692120"/>
              <a:ext cx="898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news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3017F4C-3E50-48D4-84D6-5293F6A1420D}"/>
                </a:ext>
              </a:extLst>
            </p:cNvPr>
            <p:cNvSpPr txBox="1"/>
            <p:nvPr/>
          </p:nvSpPr>
          <p:spPr>
            <a:xfrm>
              <a:off x="5744477" y="1692120"/>
              <a:ext cx="898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Match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EEB24391-081A-4360-B451-F1E9EC76244A}"/>
                </a:ext>
              </a:extLst>
            </p:cNvPr>
            <p:cNvSpPr txBox="1"/>
            <p:nvPr/>
          </p:nvSpPr>
          <p:spPr>
            <a:xfrm>
              <a:off x="7821227" y="1692120"/>
              <a:ext cx="1088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Info </a:t>
              </a:r>
              <a:r>
                <a:rPr lang="fr-FR" dirty="0" err="1"/>
                <a:t>irres</a:t>
              </a:r>
              <a:endParaRPr lang="fr-FR" dirty="0"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E68CDF3B-AF53-44F4-94F5-BE87B7E15392}"/>
              </a:ext>
            </a:extLst>
          </p:cNvPr>
          <p:cNvSpPr txBox="1"/>
          <p:nvPr/>
        </p:nvSpPr>
        <p:spPr>
          <a:xfrm>
            <a:off x="1829072" y="2284992"/>
            <a:ext cx="150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Categories</a:t>
            </a:r>
            <a:r>
              <a:rPr lang="fr-FR" dirty="0"/>
              <a:t> 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C7E50E-7F28-4E39-A259-8A2F936F1D67}"/>
              </a:ext>
            </a:extLst>
          </p:cNvPr>
          <p:cNvSpPr/>
          <p:nvPr/>
        </p:nvSpPr>
        <p:spPr>
          <a:xfrm>
            <a:off x="1555721" y="4003223"/>
            <a:ext cx="2768853" cy="155848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9D61929-F5FA-4260-A059-886B542764CD}"/>
              </a:ext>
            </a:extLst>
          </p:cNvPr>
          <p:cNvCxnSpPr>
            <a:cxnSpLocks/>
          </p:cNvCxnSpPr>
          <p:nvPr/>
        </p:nvCxnSpPr>
        <p:spPr>
          <a:xfrm>
            <a:off x="1555721" y="5581708"/>
            <a:ext cx="724900" cy="9085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D9026F15-A9C9-4919-AFBF-FEF1939E90F2}"/>
              </a:ext>
            </a:extLst>
          </p:cNvPr>
          <p:cNvSpPr txBox="1"/>
          <p:nvPr/>
        </p:nvSpPr>
        <p:spPr>
          <a:xfrm>
            <a:off x="2356361" y="6220788"/>
            <a:ext cx="768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1"/>
                </a:solidFill>
              </a:rPr>
              <a:t>Image variable suivant la catégorie de l’article sélectionné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D6EC118-AC47-499A-BCE4-7525D20235B7}"/>
              </a:ext>
            </a:extLst>
          </p:cNvPr>
          <p:cNvSpPr txBox="1"/>
          <p:nvPr/>
        </p:nvSpPr>
        <p:spPr>
          <a:xfrm>
            <a:off x="3334189" y="824362"/>
            <a:ext cx="550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Logoarticle1 : élément variable selon catégories</a:t>
            </a:r>
          </a:p>
        </p:txBody>
      </p:sp>
    </p:spTree>
    <p:extLst>
      <p:ext uri="{BB962C8B-B14F-4D97-AF65-F5344CB8AC3E}">
        <p14:creationId xmlns:p14="http://schemas.microsoft.com/office/powerpoint/2010/main" val="313890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369ABDA-5AE6-431E-AD60-011D37BCA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05" y="133165"/>
            <a:ext cx="11150353" cy="6631619"/>
          </a:xfrm>
          <a:ln w="57150">
            <a:solidFill>
              <a:srgbClr val="0070C0"/>
            </a:solidFill>
          </a:ln>
        </p:spPr>
        <p:txBody>
          <a:bodyPr/>
          <a:lstStyle/>
          <a:p>
            <a:r>
              <a:rPr lang="fr-FR" dirty="0"/>
              <a:t>Panel d’administration</a:t>
            </a:r>
          </a:p>
          <a:p>
            <a:endParaRPr lang="fr-FR" b="1" dirty="0">
              <a:solidFill>
                <a:schemeClr val="accent1"/>
              </a:solidFill>
            </a:endParaRPr>
          </a:p>
          <a:p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42E14A-11FD-472A-9F89-29984DD0A23A}"/>
              </a:ext>
            </a:extLst>
          </p:cNvPr>
          <p:cNvSpPr/>
          <p:nvPr/>
        </p:nvSpPr>
        <p:spPr>
          <a:xfrm>
            <a:off x="869577" y="717176"/>
            <a:ext cx="6956611" cy="1356828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D7D57-59FD-40E3-95C5-7A0DE2D942DD}"/>
              </a:ext>
            </a:extLst>
          </p:cNvPr>
          <p:cNvSpPr/>
          <p:nvPr/>
        </p:nvSpPr>
        <p:spPr>
          <a:xfrm>
            <a:off x="1048870" y="1161816"/>
            <a:ext cx="6526306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GESTION DES ARTICLES (créer, modifier supprimer)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BE22212-F8F7-41A7-8DD5-FDF103C66659}"/>
              </a:ext>
            </a:extLst>
          </p:cNvPr>
          <p:cNvSpPr txBox="1"/>
          <p:nvPr/>
        </p:nvSpPr>
        <p:spPr>
          <a:xfrm>
            <a:off x="1057835" y="770964"/>
            <a:ext cx="652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PUBLICATION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6D3621-D8D6-4FC4-BA4C-1E4B419DCD6D}"/>
              </a:ext>
            </a:extLst>
          </p:cNvPr>
          <p:cNvSpPr/>
          <p:nvPr/>
        </p:nvSpPr>
        <p:spPr>
          <a:xfrm>
            <a:off x="8014448" y="300317"/>
            <a:ext cx="3388659" cy="569259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NIVEAU ADMIN :</a:t>
            </a:r>
          </a:p>
          <a:p>
            <a:pPr algn="ctr"/>
            <a:r>
              <a:rPr lang="fr-FR" b="1" dirty="0"/>
              <a:t>NIVEAU 1 : REDACTEUR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2E5934-D647-438E-98EF-90D0231965B7}"/>
              </a:ext>
            </a:extLst>
          </p:cNvPr>
          <p:cNvSpPr/>
          <p:nvPr/>
        </p:nvSpPr>
        <p:spPr>
          <a:xfrm>
            <a:off x="891987" y="2222256"/>
            <a:ext cx="6956611" cy="1864971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34830C-8D20-40C3-8DA1-7348BC0D22D2}"/>
              </a:ext>
            </a:extLst>
          </p:cNvPr>
          <p:cNvSpPr/>
          <p:nvPr/>
        </p:nvSpPr>
        <p:spPr>
          <a:xfrm>
            <a:off x="1057834" y="3113232"/>
            <a:ext cx="6517341" cy="39022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INFO FLASH DEPLACEMENT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10A57E6-C60B-48DD-ADAC-0B4054759922}"/>
              </a:ext>
            </a:extLst>
          </p:cNvPr>
          <p:cNvSpPr txBox="1"/>
          <p:nvPr/>
        </p:nvSpPr>
        <p:spPr>
          <a:xfrm>
            <a:off x="2832845" y="2254190"/>
            <a:ext cx="307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FORMULAIRE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B5B9EA-BFB2-4CE2-A0F2-A829855EACCB}"/>
              </a:ext>
            </a:extLst>
          </p:cNvPr>
          <p:cNvSpPr/>
          <p:nvPr/>
        </p:nvSpPr>
        <p:spPr>
          <a:xfrm>
            <a:off x="1057835" y="2652229"/>
            <a:ext cx="6526306" cy="36933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GESTION JOUEUR: SAISI D’UN JOUEUR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197EA3-DB9F-4218-A358-B0983C752136}"/>
              </a:ext>
            </a:extLst>
          </p:cNvPr>
          <p:cNvSpPr/>
          <p:nvPr/>
        </p:nvSpPr>
        <p:spPr>
          <a:xfrm>
            <a:off x="8014448" y="1036728"/>
            <a:ext cx="3388659" cy="569259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NIVEAU ADMIN :</a:t>
            </a:r>
          </a:p>
          <a:p>
            <a:pPr algn="ctr"/>
            <a:r>
              <a:rPr lang="fr-FR" b="1" dirty="0"/>
              <a:t>NIVEAU 2 : GESTIONNAIRE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A77724-8009-4F47-B0D1-08237E13C8ED}"/>
              </a:ext>
            </a:extLst>
          </p:cNvPr>
          <p:cNvSpPr/>
          <p:nvPr/>
        </p:nvSpPr>
        <p:spPr>
          <a:xfrm>
            <a:off x="869577" y="4235479"/>
            <a:ext cx="6979021" cy="460625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007410-6962-4E58-AC68-513FF72D6756}"/>
              </a:ext>
            </a:extLst>
          </p:cNvPr>
          <p:cNvSpPr/>
          <p:nvPr/>
        </p:nvSpPr>
        <p:spPr>
          <a:xfrm>
            <a:off x="8018931" y="1777616"/>
            <a:ext cx="3388659" cy="569259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NIVEAU ADMIN :</a:t>
            </a:r>
          </a:p>
          <a:p>
            <a:pPr algn="ctr"/>
            <a:r>
              <a:rPr lang="fr-FR" b="1" dirty="0"/>
              <a:t>NIVEAU 3 : ADMINISTRATEUR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D8E21B-C720-4CE0-8B2E-9257F75C6F2A}"/>
              </a:ext>
            </a:extLst>
          </p:cNvPr>
          <p:cNvSpPr/>
          <p:nvPr/>
        </p:nvSpPr>
        <p:spPr>
          <a:xfrm>
            <a:off x="8014448" y="2590031"/>
            <a:ext cx="3388659" cy="56925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NIVEAU ADMIN :</a:t>
            </a:r>
          </a:p>
          <a:p>
            <a:pPr algn="ctr"/>
            <a:r>
              <a:rPr lang="fr-FR" b="1" dirty="0"/>
              <a:t>NIVEAU 4 : SUPER ADMIN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D3A302-5F46-4F44-AE14-7E290268B5E4}"/>
              </a:ext>
            </a:extLst>
          </p:cNvPr>
          <p:cNvSpPr/>
          <p:nvPr/>
        </p:nvSpPr>
        <p:spPr>
          <a:xfrm>
            <a:off x="869577" y="4852790"/>
            <a:ext cx="6979021" cy="175530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E8141A-A1D9-4737-A65D-B9E27CFFC006}"/>
              </a:ext>
            </a:extLst>
          </p:cNvPr>
          <p:cNvSpPr txBox="1"/>
          <p:nvPr/>
        </p:nvSpPr>
        <p:spPr>
          <a:xfrm>
            <a:off x="2935287" y="4931388"/>
            <a:ext cx="307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ADMINISTRATION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E650A9-1D50-421B-898F-D707A7DAFD7D}"/>
              </a:ext>
            </a:extLst>
          </p:cNvPr>
          <p:cNvSpPr/>
          <p:nvPr/>
        </p:nvSpPr>
        <p:spPr>
          <a:xfrm>
            <a:off x="1048870" y="5409026"/>
            <a:ext cx="6535271" cy="4538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GESTION DES MEMBRES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9167AF-72A3-4C9B-97F2-809FC0178FC5}"/>
              </a:ext>
            </a:extLst>
          </p:cNvPr>
          <p:cNvSpPr/>
          <p:nvPr/>
        </p:nvSpPr>
        <p:spPr>
          <a:xfrm>
            <a:off x="1057835" y="3651711"/>
            <a:ext cx="6526306" cy="34384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INSCRIPTION DEPLACEMENT</a:t>
            </a:r>
          </a:p>
        </p:txBody>
      </p:sp>
    </p:spTree>
    <p:extLst>
      <p:ext uri="{BB962C8B-B14F-4D97-AF65-F5344CB8AC3E}">
        <p14:creationId xmlns:p14="http://schemas.microsoft.com/office/powerpoint/2010/main" val="241355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369ABDA-5AE6-431E-AD60-011D37BCA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05" y="133165"/>
            <a:ext cx="11150353" cy="6631619"/>
          </a:xfrm>
          <a:ln w="57150">
            <a:solidFill>
              <a:srgbClr val="0070C0"/>
            </a:solidFill>
          </a:ln>
        </p:spPr>
        <p:txBody>
          <a:bodyPr/>
          <a:lstStyle/>
          <a:p>
            <a:r>
              <a:rPr lang="fr-FR" dirty="0"/>
              <a:t>Panel d’administration : ACCUEIL</a:t>
            </a:r>
          </a:p>
          <a:p>
            <a:endParaRPr lang="fr-FR" b="1" dirty="0">
              <a:solidFill>
                <a:schemeClr val="accent1"/>
              </a:solidFill>
            </a:endParaRPr>
          </a:p>
          <a:p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42E14A-11FD-472A-9F89-29984DD0A23A}"/>
              </a:ext>
            </a:extLst>
          </p:cNvPr>
          <p:cNvSpPr/>
          <p:nvPr/>
        </p:nvSpPr>
        <p:spPr>
          <a:xfrm>
            <a:off x="869577" y="717176"/>
            <a:ext cx="3388659" cy="1766048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D7D57-59FD-40E3-95C5-7A0DE2D942DD}"/>
              </a:ext>
            </a:extLst>
          </p:cNvPr>
          <p:cNvSpPr/>
          <p:nvPr/>
        </p:nvSpPr>
        <p:spPr>
          <a:xfrm>
            <a:off x="1826559" y="1294002"/>
            <a:ext cx="1264024" cy="86061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ARTICLES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BE22212-F8F7-41A7-8DD5-FDF103C66659}"/>
              </a:ext>
            </a:extLst>
          </p:cNvPr>
          <p:cNvSpPr txBox="1"/>
          <p:nvPr/>
        </p:nvSpPr>
        <p:spPr>
          <a:xfrm>
            <a:off x="1057835" y="770964"/>
            <a:ext cx="280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PUBLICATION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D3A302-5F46-4F44-AE14-7E290268B5E4}"/>
              </a:ext>
            </a:extLst>
          </p:cNvPr>
          <p:cNvSpPr/>
          <p:nvPr/>
        </p:nvSpPr>
        <p:spPr>
          <a:xfrm>
            <a:off x="8897469" y="4944026"/>
            <a:ext cx="2411506" cy="175530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E8141A-A1D9-4737-A65D-B9E27CFFC006}"/>
              </a:ext>
            </a:extLst>
          </p:cNvPr>
          <p:cNvSpPr txBox="1"/>
          <p:nvPr/>
        </p:nvSpPr>
        <p:spPr>
          <a:xfrm>
            <a:off x="9152747" y="4969144"/>
            <a:ext cx="19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ADMINISTRATION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E650A9-1D50-421B-898F-D707A7DAFD7D}"/>
              </a:ext>
            </a:extLst>
          </p:cNvPr>
          <p:cNvSpPr/>
          <p:nvPr/>
        </p:nvSpPr>
        <p:spPr>
          <a:xfrm>
            <a:off x="9045385" y="5637014"/>
            <a:ext cx="1264024" cy="8606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GESTION DES MEMBRES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8040892-0357-44A2-9E39-827AF135B2F7}"/>
              </a:ext>
            </a:extLst>
          </p:cNvPr>
          <p:cNvGrpSpPr/>
          <p:nvPr/>
        </p:nvGrpSpPr>
        <p:grpSpPr>
          <a:xfrm>
            <a:off x="869577" y="2608725"/>
            <a:ext cx="3388659" cy="2752168"/>
            <a:chOff x="869577" y="3567950"/>
            <a:chExt cx="3388659" cy="275216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2E5934-D647-438E-98EF-90D0231965B7}"/>
                </a:ext>
              </a:extLst>
            </p:cNvPr>
            <p:cNvSpPr/>
            <p:nvPr/>
          </p:nvSpPr>
          <p:spPr>
            <a:xfrm>
              <a:off x="869577" y="3567950"/>
              <a:ext cx="3388659" cy="2752168"/>
            </a:xfrm>
            <a:prstGeom prst="rect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34830C-8D20-40C3-8DA1-7348BC0D22D2}"/>
                </a:ext>
              </a:extLst>
            </p:cNvPr>
            <p:cNvSpPr/>
            <p:nvPr/>
          </p:nvSpPr>
          <p:spPr>
            <a:xfrm>
              <a:off x="2658035" y="5293651"/>
              <a:ext cx="1264024" cy="86061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/>
                <a:t>INFO FLASH DEPLACEMENT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310A57E6-C60B-48DD-ADAC-0B4054759922}"/>
                </a:ext>
              </a:extLst>
            </p:cNvPr>
            <p:cNvSpPr txBox="1"/>
            <p:nvPr/>
          </p:nvSpPr>
          <p:spPr>
            <a:xfrm>
              <a:off x="1048870" y="3603808"/>
              <a:ext cx="30748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GESTIONS EQUIPES ET CALENDRIER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B5B9EA-BFB2-4CE2-A0F2-A829855EACCB}"/>
                </a:ext>
              </a:extLst>
            </p:cNvPr>
            <p:cNvSpPr/>
            <p:nvPr/>
          </p:nvSpPr>
          <p:spPr>
            <a:xfrm>
              <a:off x="1057835" y="4226857"/>
              <a:ext cx="1264024" cy="86061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/>
                <a:t>SAISI D’UN JOUEUR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9167AF-72A3-4C9B-97F2-809FC0178FC5}"/>
                </a:ext>
              </a:extLst>
            </p:cNvPr>
            <p:cNvSpPr/>
            <p:nvPr/>
          </p:nvSpPr>
          <p:spPr>
            <a:xfrm>
              <a:off x="1057835" y="5311580"/>
              <a:ext cx="1264024" cy="86061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/>
                <a:t>EQUIPES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7BEBD5-DBCF-4914-8F1D-5E182F9539F3}"/>
                </a:ext>
              </a:extLst>
            </p:cNvPr>
            <p:cNvSpPr/>
            <p:nvPr/>
          </p:nvSpPr>
          <p:spPr>
            <a:xfrm>
              <a:off x="2658035" y="4205330"/>
              <a:ext cx="1264024" cy="86061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/>
                <a:t>CALENDRIER</a:t>
              </a:r>
            </a:p>
            <a:p>
              <a:pPr algn="ctr"/>
              <a:r>
                <a:rPr lang="fr-FR" sz="1200" b="1" dirty="0"/>
                <a:t>RESULTATS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8E89C5-C47F-4364-B8F7-EE9A28FA5E42}"/>
              </a:ext>
            </a:extLst>
          </p:cNvPr>
          <p:cNvGrpSpPr/>
          <p:nvPr/>
        </p:nvGrpSpPr>
        <p:grpSpPr>
          <a:xfrm>
            <a:off x="869577" y="5446040"/>
            <a:ext cx="3388659" cy="1253294"/>
            <a:chOff x="4510727" y="3567950"/>
            <a:chExt cx="3388659" cy="176604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068D09-25AE-4314-A483-1C5C886D772C}"/>
                </a:ext>
              </a:extLst>
            </p:cNvPr>
            <p:cNvSpPr/>
            <p:nvPr/>
          </p:nvSpPr>
          <p:spPr>
            <a:xfrm>
              <a:off x="4510727" y="3567950"/>
              <a:ext cx="3388659" cy="1766048"/>
            </a:xfrm>
            <a:prstGeom prst="rect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5477CD-34A3-4DEF-B96D-4F4812F711CD}"/>
                </a:ext>
              </a:extLst>
            </p:cNvPr>
            <p:cNvSpPr/>
            <p:nvPr/>
          </p:nvSpPr>
          <p:spPr>
            <a:xfrm>
              <a:off x="6301056" y="4203090"/>
              <a:ext cx="1264024" cy="86061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/>
                <a:t>INFO FLASH DEPLACEMENT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2C8792B7-567E-4469-9917-0626F37A4C91}"/>
                </a:ext>
              </a:extLst>
            </p:cNvPr>
            <p:cNvSpPr txBox="1"/>
            <p:nvPr/>
          </p:nvSpPr>
          <p:spPr>
            <a:xfrm>
              <a:off x="4690020" y="3603808"/>
              <a:ext cx="3074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GESTION DEPLACEMENTS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CC64A17-E3C0-4023-A3A3-A7D68552D6BE}"/>
                </a:ext>
              </a:extLst>
            </p:cNvPr>
            <p:cNvSpPr/>
            <p:nvPr/>
          </p:nvSpPr>
          <p:spPr>
            <a:xfrm>
              <a:off x="4702726" y="4203090"/>
              <a:ext cx="1264024" cy="86061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/>
                <a:t>INSCRIPTION DEPLACEMENT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BD574FD-30EE-43EE-86E1-78C2834B9C33}"/>
              </a:ext>
            </a:extLst>
          </p:cNvPr>
          <p:cNvSpPr/>
          <p:nvPr/>
        </p:nvSpPr>
        <p:spPr>
          <a:xfrm>
            <a:off x="4376255" y="717177"/>
            <a:ext cx="3523131" cy="1766048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0F8DDBD-F258-4C97-9B7E-334A93413853}"/>
              </a:ext>
            </a:extLst>
          </p:cNvPr>
          <p:cNvSpPr txBox="1"/>
          <p:nvPr/>
        </p:nvSpPr>
        <p:spPr>
          <a:xfrm>
            <a:off x="4767722" y="791978"/>
            <a:ext cx="280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CONSULTATIONS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0DD30B-8F85-43A1-A912-F1B6C2D100A7}"/>
              </a:ext>
            </a:extLst>
          </p:cNvPr>
          <p:cNvSpPr/>
          <p:nvPr/>
        </p:nvSpPr>
        <p:spPr>
          <a:xfrm>
            <a:off x="4510727" y="1301424"/>
            <a:ext cx="1264024" cy="84576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LISTES DES ARTICLES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373BEB-1B98-4174-9DD6-46F4A5B8141D}"/>
              </a:ext>
            </a:extLst>
          </p:cNvPr>
          <p:cNvSpPr/>
          <p:nvPr/>
        </p:nvSpPr>
        <p:spPr>
          <a:xfrm>
            <a:off x="5892770" y="1310389"/>
            <a:ext cx="1615907" cy="84576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LISTES INSCRITS </a:t>
            </a:r>
          </a:p>
          <a:p>
            <a:pPr algn="ctr"/>
            <a:r>
              <a:rPr lang="fr-FR" sz="1600" b="1" dirty="0"/>
              <a:t>DEPLACEMENTS</a:t>
            </a:r>
          </a:p>
        </p:txBody>
      </p:sp>
    </p:spTree>
    <p:extLst>
      <p:ext uri="{BB962C8B-B14F-4D97-AF65-F5344CB8AC3E}">
        <p14:creationId xmlns:p14="http://schemas.microsoft.com/office/powerpoint/2010/main" val="681139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597</Words>
  <Application>Microsoft Office PowerPoint</Application>
  <PresentationFormat>Grand écran</PresentationFormat>
  <Paragraphs>297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rotolo</dc:creator>
  <cp:lastModifiedBy>david rotolo</cp:lastModifiedBy>
  <cp:revision>37</cp:revision>
  <dcterms:created xsi:type="dcterms:W3CDTF">2020-04-20T10:47:00Z</dcterms:created>
  <dcterms:modified xsi:type="dcterms:W3CDTF">2020-04-28T18:20:14Z</dcterms:modified>
</cp:coreProperties>
</file>