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2BE5EC-2B49-BD32-1059-E29DC499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71C6F9-718A-E673-4CCC-ADE41FE5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D946AA-5B7F-5135-C087-11B72F7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16DA82-72C0-378B-96FF-3708B56F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96096B-EF57-2F42-2E0C-92DA27E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3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42D2CE-63B2-1E56-687C-159CFA9A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B036E7-1A29-F59B-ECC0-4E04A2A5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8DD727-BC08-CBCE-97D7-E9ACE9DC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497DD7-E0E9-F2E7-032F-132F929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86602C-E2ED-BFCB-1448-1A9A385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0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673239-4194-78ED-B273-A08DB726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1695BF-0621-6B7D-8204-250C870F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4199BC-F331-BD56-3CBE-32E3734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45B16B-5C55-7A0C-367F-1F03928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9E31E-70DF-BA97-933F-162EE89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A7356-5A09-A28F-BD04-40F05AD0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7792D7-B278-20ED-EAA2-04F06E87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17B4ED-EBB6-904A-CB1B-A4CEFD9B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5D8D94-F0AD-453D-F393-2D1DBBEE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01253D-D3F7-ADDC-B5DD-0625589A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4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4919D-B379-DEB7-E07E-54AB2A7D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7352A8-2F48-256B-C2B0-EF979A25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0E6A9C-7E09-7E00-8E78-41FD6448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E4290F-5FAF-FD8A-A0EA-349BF63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F0E6CA-6062-A799-7092-7843341B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51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636D2F-6EDA-FB0A-25F4-60B4E9EF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ED557A-E6BF-F6D1-3C8B-44C3F21F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022FCB-17EB-4EC7-27E1-6A1918DE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2F7095-E408-71C1-B4C5-CB997F9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A22BFE-696F-5E35-2BEE-CDDB8CC8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0C70A-8103-9ECB-FB49-517D141B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04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9DC4A-930B-8C1E-EEC2-B41146B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974A73-6ABE-429F-4B0A-58A5C7B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52E972-1A42-3B71-5656-E2D2904F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D5A3B5B-BFE8-B9C1-C6D4-1C39B2DE6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EE5859-6332-053D-AFC2-7533118C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E840B6-FA5D-1F37-7F09-63AF61E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4A505BC-E647-1FC2-5352-9369C8A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668D1BA-395E-CF4B-AC7A-8B7C219E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6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DAC18-7D59-CBF6-F7D5-DFC407BC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837BCA7-3E43-FEC5-988C-3DC42365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AAF03A4-BF50-30E1-5E19-5907716D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26E797-65E9-27AB-E751-0588DA1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08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25744C0-BE7E-609A-D3E5-05C2B094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DD811A-532E-55A0-EE27-43203964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D87D987-55D8-C036-7ECA-7F30F94C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33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81AD0F-4C24-A17D-572C-114EAAEF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BCE6D4-5AC5-D9B3-EDE9-938990C8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7D75CFF-0DE6-F159-B34D-0B59D93C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4439E48-3068-B5F7-6EBA-08546AA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801F30-11FD-21DA-81AB-8F091F20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461221-78FB-7901-D1A4-FADD3B3A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9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4C7C4-CFD2-DF7C-C416-EBBE395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53B7D6F-B257-7155-8230-0F12D9943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203EE3E-9355-5A21-6104-F9187A54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7C96A8-0B77-981F-B067-9EB47DDB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28985E-0793-91B1-6A8A-CB54F174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A02793-D2B6-55D4-A563-D708E49D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22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506F3C6-C097-828B-07F6-B6777898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FAE4AB-FA53-6674-E37D-2DF0FBBE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66AED2-B4A7-9A26-914B-88AA5DC8C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9F1D-C350-4E06-96EC-67054C6AA0EA}" type="datetimeFigureOut">
              <a:rPr lang="cs-CZ" smtClean="0"/>
              <a:t>14.12.2023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DD15ED-8B47-BCA8-95CD-07073D44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6CDC55-C45D-DD4A-F55F-76372F2F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C484-BCB9-4C88-A066-B8B465024B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0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01FF0417-0C4A-5B2F-563F-14716BEAD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r="20133"/>
          <a:stretch/>
        </p:blipFill>
        <p:spPr bwMode="auto">
          <a:xfrm>
            <a:off x="1524" y="10"/>
            <a:ext cx="121904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6EEF357-B3ED-37BB-07B1-7FB3F0B3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cs-CZ" dirty="0"/>
              <a:t>Pravidla ve třídě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FC62E4-26FE-D69C-CFFC-4C9F7D8D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r>
              <a:rPr lang="cs-CZ" sz="3200" dirty="0"/>
              <a:t>Jak na pravidla pro žáky?</a:t>
            </a:r>
          </a:p>
        </p:txBody>
      </p:sp>
    </p:spTree>
    <p:extLst>
      <p:ext uri="{BB962C8B-B14F-4D97-AF65-F5344CB8AC3E}">
        <p14:creationId xmlns:p14="http://schemas.microsoft.com/office/powerpoint/2010/main" val="52951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03"/>
            <a:ext cx="6452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A083CCA-52B0-7A03-821F-0FF275D32A1A}"/>
              </a:ext>
            </a:extLst>
          </p:cNvPr>
          <p:cNvSpPr txBox="1">
            <a:spLocks/>
          </p:cNvSpPr>
          <p:nvPr/>
        </p:nvSpPr>
        <p:spPr>
          <a:xfrm>
            <a:off x="501904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C8C21EE-172B-A9B4-38E7-BC1D5631EC8E}"/>
              </a:ext>
            </a:extLst>
          </p:cNvPr>
          <p:cNvSpPr txBox="1">
            <a:spLocks/>
          </p:cNvSpPr>
          <p:nvPr/>
        </p:nvSpPr>
        <p:spPr>
          <a:xfrm>
            <a:off x="101347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text, úsměv, snímek obrazovky, kreslené&#10;&#10;Popis byl vytvořen automaticky">
            <a:extLst>
              <a:ext uri="{FF2B5EF4-FFF2-40B4-BE49-F238E27FC236}">
                <a16:creationId xmlns:a16="http://schemas.microsoft.com/office/drawing/2014/main" id="{A68D0EB0-A18D-0105-E917-4F06B0EA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40006"/>
            <a:ext cx="8330432" cy="63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Metoda PBIS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PBIS</a:t>
            </a:r>
            <a:r>
              <a:rPr lang="cs-CZ" sz="3200" dirty="0">
                <a:solidFill>
                  <a:srgbClr val="FFFFFF"/>
                </a:solidFill>
              </a:rPr>
              <a:t> = podpora pozitivního chování dětí a žáků (americká metoda)</a:t>
            </a:r>
          </a:p>
          <a:p>
            <a:r>
              <a:rPr lang="cs-CZ" sz="3200" dirty="0">
                <a:solidFill>
                  <a:srgbClr val="FFFFFF"/>
                </a:solidFill>
              </a:rPr>
              <a:t>Cílí na dobré klima v celé škole (pedagogický sbor, třídy)</a:t>
            </a:r>
          </a:p>
          <a:p>
            <a:endParaRPr lang="cs-CZ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https://societyforall.cz/pbis-podpora-pozitivniho-chovani-deti-a-zaku </a:t>
            </a:r>
          </a:p>
          <a:p>
            <a:endParaRPr lang="cs-CZ" sz="3200" dirty="0">
              <a:solidFill>
                <a:srgbClr val="FFFFFF"/>
              </a:solidFill>
            </a:endParaRPr>
          </a:p>
          <a:p>
            <a:endParaRPr lang="cs-CZ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2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Pravidla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Pozitivně nastavená pravidla.</a:t>
            </a:r>
          </a:p>
          <a:p>
            <a:pPr marL="457200" lvl="1" indent="0">
              <a:buNone/>
            </a:pPr>
            <a:r>
              <a:rPr lang="cs-CZ" sz="2800" b="1" dirty="0">
                <a:solidFill>
                  <a:srgbClr val="FF8181"/>
                </a:solidFill>
              </a:rPr>
              <a:t>Pozitivně </a:t>
            </a:r>
            <a:r>
              <a:rPr lang="cs-CZ" sz="2800" b="1" dirty="0">
                <a:solidFill>
                  <a:srgbClr val="FF8181"/>
                </a:solidFill>
                <a:sym typeface="Symbol" panose="05050102010706020507" pitchFamily="18" charset="2"/>
              </a:rPr>
              <a:t> šťastně</a:t>
            </a:r>
          </a:p>
          <a:p>
            <a:pPr marL="457200" lvl="1" indent="0">
              <a:buNone/>
            </a:pPr>
            <a:endParaRPr lang="cs-CZ" sz="2800" b="1" dirty="0">
              <a:solidFill>
                <a:srgbClr val="FF8181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cs-CZ" sz="3200" b="1" dirty="0" err="1">
                <a:solidFill>
                  <a:srgbClr val="FF8181"/>
                </a:solidFill>
                <a:sym typeface="Symbol" panose="05050102010706020507" pitchFamily="18" charset="2"/>
              </a:rPr>
              <a:t>NEběhej</a:t>
            </a:r>
            <a:r>
              <a:rPr lang="cs-CZ" sz="3200" b="1" dirty="0">
                <a:solidFill>
                  <a:srgbClr val="FF8181"/>
                </a:solidFill>
                <a:sym typeface="Symbol" panose="05050102010706020507" pitchFamily="18" charset="2"/>
              </a:rPr>
              <a:t>, </a:t>
            </a:r>
            <a:r>
              <a:rPr lang="cs-CZ" sz="3200" b="1" dirty="0" err="1">
                <a:solidFill>
                  <a:srgbClr val="FF8181"/>
                </a:solidFill>
                <a:sym typeface="Symbol" panose="05050102010706020507" pitchFamily="18" charset="2"/>
              </a:rPr>
              <a:t>NEmluv</a:t>
            </a:r>
            <a:r>
              <a:rPr lang="cs-CZ" sz="3200" b="1" dirty="0">
                <a:solidFill>
                  <a:srgbClr val="FF8181"/>
                </a:solidFill>
                <a:sym typeface="Symbol" panose="05050102010706020507" pitchFamily="18" charset="2"/>
              </a:rPr>
              <a:t>, </a:t>
            </a:r>
            <a:r>
              <a:rPr lang="cs-CZ" sz="3200" b="1" dirty="0" err="1">
                <a:solidFill>
                  <a:srgbClr val="FF8181"/>
                </a:solidFill>
                <a:sym typeface="Symbol" panose="05050102010706020507" pitchFamily="18" charset="2"/>
              </a:rPr>
              <a:t>NEbav</a:t>
            </a:r>
            <a:r>
              <a:rPr lang="cs-CZ" sz="3200" b="1" dirty="0">
                <a:solidFill>
                  <a:srgbClr val="FF8181"/>
                </a:solidFill>
                <a:sym typeface="Symbol" panose="05050102010706020507" pitchFamily="18" charset="2"/>
              </a:rPr>
              <a:t> se   </a:t>
            </a:r>
          </a:p>
          <a:p>
            <a:pPr marL="457200" lvl="1" indent="0">
              <a:buNone/>
            </a:pPr>
            <a:endParaRPr lang="cs-CZ" sz="3200" b="1" dirty="0">
              <a:solidFill>
                <a:srgbClr val="FF8181"/>
              </a:solidFill>
              <a:sym typeface="Symbol" panose="05050102010706020507" pitchFamily="18" charset="2"/>
            </a:endParaRPr>
          </a:p>
          <a:p>
            <a:pPr marL="457200" lvl="1" indent="0" algn="ctr">
              <a:buNone/>
            </a:pPr>
            <a:r>
              <a:rPr lang="cs-CZ" sz="3200" dirty="0">
                <a:sym typeface="Symbol" panose="05050102010706020507" pitchFamily="18" charset="2"/>
              </a:rPr>
              <a:t>A co má teda dělat?</a:t>
            </a:r>
          </a:p>
          <a:p>
            <a:pPr marL="457200" lvl="1" indent="0" algn="ctr">
              <a:buNone/>
            </a:pPr>
            <a:r>
              <a:rPr lang="cs-CZ" sz="3200" dirty="0" err="1">
                <a:sym typeface="Symbol" panose="05050102010706020507" pitchFamily="18" charset="2"/>
              </a:rPr>
              <a:t>NEmluv</a:t>
            </a:r>
            <a:r>
              <a:rPr lang="cs-CZ" sz="3200" dirty="0">
                <a:sym typeface="Symbol" panose="05050102010706020507" pitchFamily="18" charset="2"/>
              </a:rPr>
              <a:t> = vstaň a odejdi, řvi, šeptej, skákej  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50488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Pravidla ve třídě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Nejsou ze školního řádu</a:t>
            </a:r>
          </a:p>
          <a:p>
            <a:r>
              <a:rPr lang="cs-CZ" sz="3200" dirty="0">
                <a:solidFill>
                  <a:srgbClr val="FFFFFF"/>
                </a:solidFill>
              </a:rPr>
              <a:t>Ošetřují vztahy ve třídě, jak se k sobě chováme, osobní hranice, vzájemný respekt</a:t>
            </a:r>
          </a:p>
          <a:p>
            <a:endParaRPr lang="cs-CZ" sz="32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cs-CZ" sz="3200" dirty="0">
                <a:solidFill>
                  <a:srgbClr val="FFFFFF"/>
                </a:solidFill>
              </a:rPr>
              <a:t>Prevence konfliktu = dobře nastavená pravidla</a:t>
            </a:r>
          </a:p>
          <a:p>
            <a:pPr marL="0" indent="0" algn="ctr">
              <a:buNone/>
            </a:pPr>
            <a:r>
              <a:rPr lang="cs-CZ" sz="3200" dirty="0">
                <a:solidFill>
                  <a:srgbClr val="FFFFFF"/>
                </a:solidFill>
              </a:rPr>
              <a:t>DLOUHODOBÉ NASTAVENÍ</a:t>
            </a:r>
          </a:p>
        </p:txBody>
      </p:sp>
    </p:spTree>
    <p:extLst>
      <p:ext uri="{BB962C8B-B14F-4D97-AF65-F5344CB8AC3E}">
        <p14:creationId xmlns:p14="http://schemas.microsoft.com/office/powerpoint/2010/main" val="236534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Pravidla = prevence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E194C0A-B80E-E6F2-2E8E-280555EFC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cs-CZ" sz="3200" dirty="0">
                    <a:solidFill>
                      <a:srgbClr val="FFFFFF"/>
                    </a:solidFill>
                  </a:rPr>
                  <a:t>Není vhodné jimi řešit problém.</a:t>
                </a:r>
              </a:p>
              <a:p>
                <a:r>
                  <a:rPr lang="cs-CZ" sz="3200" dirty="0">
                    <a:solidFill>
                      <a:srgbClr val="FFFFFF"/>
                    </a:solidFill>
                  </a:rPr>
                  <a:t>Příčina </a:t>
                </a:r>
                <a14:m>
                  <m:oMath xmlns:m="http://schemas.openxmlformats.org/officeDocument/2006/math">
                    <m:r>
                      <a:rPr lang="cs-CZ" sz="32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cs-CZ" sz="3200" dirty="0">
                    <a:solidFill>
                      <a:srgbClr val="FFFFFF"/>
                    </a:solidFill>
                  </a:rPr>
                  <a:t> Následek (Pravidla je ošetřují) </a:t>
                </a:r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E194C0A-B80E-E6F2-2E8E-280555EFC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BF319FF1-4823-5EE3-8746-EDE680CA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29" y="3359150"/>
            <a:ext cx="3351231" cy="3203924"/>
          </a:xfrm>
          <a:prstGeom prst="rect">
            <a:avLst/>
          </a:prstGeom>
        </p:spPr>
      </p:pic>
      <p:pic>
        <p:nvPicPr>
          <p:cNvPr id="3076" name="Picture 4" descr="This Is Fine creator explains the timelessness of his meme - The Verge">
            <a:extLst>
              <a:ext uri="{FF2B5EF4-FFF2-40B4-BE49-F238E27FC236}">
                <a16:creationId xmlns:a16="http://schemas.microsoft.com/office/drawing/2014/main" id="{3A2DF3F5-A94E-87BA-B703-6690428A9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 t="23556" r="12172" b="22073"/>
          <a:stretch/>
        </p:blipFill>
        <p:spPr bwMode="auto">
          <a:xfrm>
            <a:off x="4958080" y="3359150"/>
            <a:ext cx="6705600" cy="322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7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Pravidla ve třídě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Nejsou Vaše = jsou to pravidla SKUPINY (TÉ TŘÍDY) </a:t>
            </a:r>
          </a:p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  <a:p>
            <a:r>
              <a:rPr lang="cs-CZ" sz="3200" dirty="0">
                <a:solidFill>
                  <a:srgbClr val="FFFFFF"/>
                </a:solidFill>
              </a:rPr>
              <a:t>Jste spoluautor pravidel, ne jejich tvůrce</a:t>
            </a:r>
          </a:p>
          <a:p>
            <a:r>
              <a:rPr lang="cs-CZ" sz="3200" dirty="0">
                <a:solidFill>
                  <a:srgbClr val="FFFFFF"/>
                </a:solidFill>
              </a:rPr>
              <a:t>Proč je ale vůbec chtějí?</a:t>
            </a:r>
            <a:endParaRPr lang="cs-CZ" sz="3200" dirty="0"/>
          </a:p>
          <a:p>
            <a:endParaRPr lang="cs-CZ" sz="32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cs-CZ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JÁ JSEM ŘEKLA =</a:t>
            </a:r>
            <a:r>
              <a:rPr lang="cs-CZ" sz="32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</a:t>
            </a:r>
            <a:r>
              <a:rPr lang="cs-CZ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VY JSTE SI ŘEKLI</a:t>
            </a:r>
          </a:p>
          <a:p>
            <a:pPr marL="0" indent="0" algn="ctr">
              <a:buNone/>
            </a:pPr>
            <a:endParaRPr lang="cs-CZ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5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Jak na pravidla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Každý se může vyjádřit – jaké jsou jejich potřeby? 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dirty="0">
                <a:solidFill>
                  <a:srgbClr val="FFFFFF"/>
                </a:solidFill>
              </a:rPr>
              <a:t>Co potřebujete?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dirty="0">
                <a:solidFill>
                  <a:srgbClr val="FFFFFF"/>
                </a:solidFill>
              </a:rPr>
              <a:t>Co nechcete, aby se ve třídě dělo?</a:t>
            </a:r>
          </a:p>
          <a:p>
            <a:pPr>
              <a:buFont typeface="Symbol" panose="05050102010706020507" pitchFamily="18" charset="2"/>
              <a:buChar char=""/>
            </a:pPr>
            <a:endParaRPr lang="cs-CZ" sz="3200" dirty="0">
              <a:solidFill>
                <a:srgbClr val="FFFFFF"/>
              </a:solidFill>
            </a:endParaRPr>
          </a:p>
          <a:p>
            <a:pPr>
              <a:buFont typeface="Symbol" panose="05050102010706020507" pitchFamily="18" charset="2"/>
              <a:buChar char=""/>
            </a:pPr>
            <a:endParaRPr lang="cs-CZ" sz="32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cs-CZ" sz="3200" dirty="0">
                <a:solidFill>
                  <a:srgbClr val="FFFFFF"/>
                </a:solidFill>
              </a:rPr>
              <a:t>Chci, abychom se vzájemně respektovali.</a:t>
            </a:r>
          </a:p>
          <a:p>
            <a:pPr marL="0" indent="0" algn="ctr">
              <a:buNone/>
            </a:pPr>
            <a:r>
              <a:rPr lang="cs-CZ" sz="3200" dirty="0">
                <a:solidFill>
                  <a:srgbClr val="FFFFFF"/>
                </a:solidFill>
              </a:rPr>
              <a:t>ALE – Jak poznám ten respekt? Jak dám najevo druhému, že ho respektuji? Co to je respekt?</a:t>
            </a:r>
          </a:p>
        </p:txBody>
      </p:sp>
    </p:spTree>
    <p:extLst>
      <p:ext uri="{BB962C8B-B14F-4D97-AF65-F5344CB8AC3E}">
        <p14:creationId xmlns:p14="http://schemas.microsoft.com/office/powerpoint/2010/main" val="132072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9840" y="2055803"/>
            <a:ext cx="2992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Pokud někdo hovoří, nechám ho domluvit. 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A083CCA-52B0-7A03-821F-0FF275D32A1A}"/>
              </a:ext>
            </a:extLst>
          </p:cNvPr>
          <p:cNvSpPr txBox="1">
            <a:spLocks/>
          </p:cNvSpPr>
          <p:nvPr/>
        </p:nvSpPr>
        <p:spPr>
          <a:xfrm>
            <a:off x="501904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Nechejme druhého domluvit.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C8C21EE-172B-A9B4-38E7-BC1D5631EC8E}"/>
              </a:ext>
            </a:extLst>
          </p:cNvPr>
          <p:cNvSpPr txBox="1">
            <a:spLocks/>
          </p:cNvSpPr>
          <p:nvPr/>
        </p:nvSpPr>
        <p:spPr>
          <a:xfrm>
            <a:off x="101347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Je zakázáno druhému skákat do řeči.</a:t>
            </a:r>
          </a:p>
        </p:txBody>
      </p:sp>
    </p:spTree>
    <p:extLst>
      <p:ext uri="{BB962C8B-B14F-4D97-AF65-F5344CB8AC3E}">
        <p14:creationId xmlns:p14="http://schemas.microsoft.com/office/powerpoint/2010/main" val="259680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wallpaper hd splash watercolor multicolor blue pink, obrazy na  stěnu • obrazy světlo, dojem, země | myloview.cz">
            <a:extLst>
              <a:ext uri="{FF2B5EF4-FFF2-40B4-BE49-F238E27FC236}">
                <a16:creationId xmlns:a16="http://schemas.microsoft.com/office/drawing/2014/main" id="{CE6B3986-B187-E3DD-2FD2-E16AB757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96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2382EF2-5EA7-B64C-A913-A9949E3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Jak je udržet v chodu?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94C0A-B80E-E6F2-2E8E-280555EF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03"/>
            <a:ext cx="6452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FFFFFF"/>
                </a:solidFill>
              </a:rPr>
              <a:t>O tom až někdy příště…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A083CCA-52B0-7A03-821F-0FF275D32A1A}"/>
              </a:ext>
            </a:extLst>
          </p:cNvPr>
          <p:cNvSpPr txBox="1">
            <a:spLocks/>
          </p:cNvSpPr>
          <p:nvPr/>
        </p:nvSpPr>
        <p:spPr>
          <a:xfrm>
            <a:off x="501904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C8C21EE-172B-A9B4-38E7-BC1D5631EC8E}"/>
              </a:ext>
            </a:extLst>
          </p:cNvPr>
          <p:cNvSpPr txBox="1">
            <a:spLocks/>
          </p:cNvSpPr>
          <p:nvPr/>
        </p:nvSpPr>
        <p:spPr>
          <a:xfrm>
            <a:off x="1013470" y="2055803"/>
            <a:ext cx="2992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0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243</Words>
  <Application>Microsoft Office PowerPoint</Application>
  <PresentationFormat>Širokoúhlá obrazovka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Cambria Math</vt:lpstr>
      <vt:lpstr>Symbol</vt:lpstr>
      <vt:lpstr>Motiv Office</vt:lpstr>
      <vt:lpstr>Pravidla ve třídě</vt:lpstr>
      <vt:lpstr>Metoda PBIS</vt:lpstr>
      <vt:lpstr>Pravidla</vt:lpstr>
      <vt:lpstr>Pravidla ve třídě</vt:lpstr>
      <vt:lpstr>Pravidla = prevence</vt:lpstr>
      <vt:lpstr>Pravidla ve třídě</vt:lpstr>
      <vt:lpstr>Jak na pravidla</vt:lpstr>
      <vt:lpstr>Příklady</vt:lpstr>
      <vt:lpstr>Jak je udržet v chodu?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Pravidla ve třídě</dc:title>
  <dc:creator>Pavlína Šteflová</dc:creator>
  <cp:lastModifiedBy>Pavlína Šteflová</cp:lastModifiedBy>
  <cp:revision>1</cp:revision>
  <dcterms:created xsi:type="dcterms:W3CDTF">2023-12-14T14:08:13Z</dcterms:created>
  <dcterms:modified xsi:type="dcterms:W3CDTF">2023-12-14T15:23:59Z</dcterms:modified>
</cp:coreProperties>
</file>