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53AB20-A8C9-EA7A-4CD8-3931F3A1E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A289CBD-8462-1540-C718-406FFEC3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3254D3-0D2D-D83D-4A57-F331AD62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655846-0303-5A63-7A63-A98FEA77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1DE1ACA-64C5-BEFC-C03D-6EDD12E2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5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FEEC1-0D41-C894-D0AE-0CB7FF5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2FAA2B7-D940-E1E3-F406-377C6307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C142C6C-0010-A0DE-5B0E-6A515C82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E97511-F79B-B783-1764-63CDE7EC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87B30C-F397-0857-8847-1079DAA1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66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BF26809-CE5B-4529-C490-BAA75F4F0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D86A7BF-931C-E5AF-B7C5-422718DA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191BBC-2120-3A88-6EFA-FA8E06A2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C0A4BE-902D-B68B-3018-CB8445DA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B3A65C-A379-4587-329D-852AA836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108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33DC9A-89F5-3AF8-E4F6-50FE7AC5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FCC677-1252-A903-745F-D9E069F6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3E3F81-27EF-5E9C-8FCF-522D4B2A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DFA18E-AF3E-1C51-83F3-576B7213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74A610-B53D-A338-3733-5EF311BA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021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D43819-4CBE-52B6-787E-A6AB4152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CA7BFA6-209E-1FA8-F52F-1DEB9405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0D23CE-69A7-5455-5740-8DBB13E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94B8FD-CDA3-BBBE-D9B2-F49D20A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DCBA4F-EA0C-BDB5-F626-1B38BA45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9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FFAEA2-096F-1BBA-733D-2CA68558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8F5F96-179E-CFE6-4A75-341647A9B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17D20A7-E5C4-DCD5-B716-A6B0C9F0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3C56DA-9AA5-FB58-EC15-B6CD4A8C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64078C-90E0-65C9-4477-143CBC81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BB6FA7B-2766-9EB7-6473-C683F8ED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93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2C8B3-2097-B691-6341-E6C4521C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3152BF-190F-14FD-DBB1-8D2F9B0E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0E4350E-F765-E81F-8B14-1A3547BDB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8A8EDEC-CBB4-7179-13D9-30BDCD3D3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51DC670-E031-014A-315C-969BA17AA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77B5B9F-4306-65C4-997C-2A768370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5987878-6C51-861F-364E-B9C48F8E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67A9435-C45A-E2B3-6DDB-CCC8BBC8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02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2F04A5-1C95-2CA5-0144-CC6A7A1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4074F5-4F0E-9981-71FC-3CB8DC50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E3CD5BE-D6F9-5EC8-2F0E-590DEF2D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D28830-6DBB-8E66-B0FF-BC9831F9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5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1A62929-6A8C-3811-84B6-541A982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4B5AD57-93BD-258E-F714-5C3AB5D6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29E8259-9980-6371-D5EB-941C3221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4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A47E0-8495-5C39-C6D8-E7CC291C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863F56-9DB9-FE99-FB3F-EAF34264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0EF3649-9307-DD20-4D51-D3BE283B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EDD7BF-8FE7-A637-143B-3993A37D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AE5544-83B7-6C85-9BB5-C704770F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B7BCA9A-EDCC-D2AA-644F-F0D59B46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669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7F650A-C840-AB0E-FF14-2FABD389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350D99-DF8B-9428-A471-8FF140EBD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F94CCE2-FA55-7A27-1AC7-B2623999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174D3C-CA56-2874-9F32-3A849C5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68E69E-0B20-4D6A-6426-078504FD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4AF634-DA92-67CC-FE62-26403912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84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9A8B38A-FD06-97E3-3579-9600CDC8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9B9EF3F-9BAC-1F97-D9F7-0CBFF44AF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264738-44CD-671C-60D5-62FB1F6BD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9E1A-4876-4F4C-883B-2F519D5DB7E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0B8C5B-6E8D-F679-B0E8-786BDBFE3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29D4B0-8810-2595-E576-E963B886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CF9C-1674-45A0-861C-375AE79109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8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BOtF4fHx7ZI?feature=oembed" TargetMode="External"/><Relationship Id="rId1" Type="http://schemas.openxmlformats.org/officeDocument/2006/relationships/video" Target="https://www.youtube.com/embed/XZtZjp2TX3w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ightlobemath.com/digitalabacus/abacus_rebuil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6YaLuh1QRM8?feature=oembed" TargetMode="External"/><Relationship Id="rId1" Type="http://schemas.openxmlformats.org/officeDocument/2006/relationships/video" Target="https://www.youtube.com/embed/GQtqlB-jXO0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9D0D41-E4AA-9E4D-2B77-198FFD2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cs-CZ" sz="4000">
                <a:solidFill>
                  <a:schemeClr val="tx2"/>
                </a:solidFill>
              </a:rPr>
              <a:t>Hikari – mentální aritmetika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CD3259-B908-D0E8-9F7A-3E8F3897F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cs-CZ" sz="2000">
                <a:solidFill>
                  <a:schemeClr val="tx2"/>
                </a:solidFill>
              </a:rPr>
              <a:t>mMgr. Evelyn Musilová</a:t>
            </a:r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9EB35E3-27E1-05E2-4A35-2E39E31AF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3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620D84-4362-5F9F-23D5-CAADE8F1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686702" y="5558714"/>
            <a:ext cx="11039669" cy="75876"/>
          </a:xfrm>
        </p:spPr>
        <p:txBody>
          <a:bodyPr>
            <a:noAutofit/>
          </a:bodyPr>
          <a:lstStyle/>
          <a:p>
            <a:r>
              <a:rPr lang="cs-CZ" sz="1100" dirty="0"/>
              <a:t>https://www.kidgenius.sk/mentalna-aritmetika/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065578D-1836-4651-87CF-BBFAFC40F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651909"/>
            <a:ext cx="5326842" cy="3718882"/>
          </a:xfr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89E0517-D8F8-4289-0D17-ABD4C28AB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8" t="26042" r="4578" b="14100"/>
          <a:stretch/>
        </p:blipFill>
        <p:spPr>
          <a:xfrm>
            <a:off x="6546042" y="2718800"/>
            <a:ext cx="4788708" cy="34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édium 3" title="World champion in mental calculation 🏆">
            <a:hlinkClick r:id="" action="ppaction://media"/>
            <a:extLst>
              <a:ext uri="{FF2B5EF4-FFF2-40B4-BE49-F238E27FC236}">
                <a16:creationId xmlns:a16="http://schemas.microsoft.com/office/drawing/2014/main" id="{ADD24922-CA0A-462A-DD75-AEF28513A40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6750" y="179324"/>
            <a:ext cx="3524250" cy="6236262"/>
          </a:xfrm>
          <a:prstGeom prst="rect">
            <a:avLst/>
          </a:prstGeom>
        </p:spPr>
      </p:pic>
      <p:pic>
        <p:nvPicPr>
          <p:cNvPr id="7" name="Online médium 6" title="Abakus Mental Arithmetic Lessons | Abakus Center">
            <a:hlinkClick r:id="" action="ppaction://media"/>
            <a:extLst>
              <a:ext uri="{FF2B5EF4-FFF2-40B4-BE49-F238E27FC236}">
                <a16:creationId xmlns:a16="http://schemas.microsoft.com/office/drawing/2014/main" id="{3BE0433E-E007-3C6F-1A17-39158C71600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668657" y="1649911"/>
            <a:ext cx="6664689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DFAEFA-EBE8-B61B-0D52-B405A47B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b="1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HIKARI </a:t>
            </a:r>
            <a:r>
              <a:rPr lang="ja-JP" altLang="en-US" sz="4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光</a:t>
            </a:r>
            <a:endParaRPr lang="cs-CZ" sz="400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A23541-3B36-FB31-0A85-1B384D20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cs-CZ" sz="2000" b="0" i="0" dirty="0">
                <a:effectLst/>
                <a:latin typeface="Roboto" panose="02000000000000000000" pitchFamily="2" charset="0"/>
              </a:rPr>
              <a:t>Spolupráce psychologů, pedagogů a odborníků na vzdělávání – institut </a:t>
            </a:r>
            <a:r>
              <a:rPr lang="cs-CZ" sz="2000" b="0" i="0" dirty="0" err="1">
                <a:effectLst/>
                <a:latin typeface="Roboto" panose="02000000000000000000" pitchFamily="2" charset="0"/>
              </a:rPr>
              <a:t>Tomoe</a:t>
            </a:r>
            <a:r>
              <a:rPr lang="cs-CZ" sz="2000" b="0" i="0" dirty="0">
                <a:effectLst/>
                <a:latin typeface="Roboto" panose="02000000000000000000" pitchFamily="2" charset="0"/>
              </a:rPr>
              <a:t> </a:t>
            </a:r>
            <a:r>
              <a:rPr lang="cs-CZ" sz="2000" b="0" i="0" dirty="0" err="1">
                <a:effectLst/>
                <a:latin typeface="Roboto" panose="02000000000000000000" pitchFamily="2" charset="0"/>
              </a:rPr>
              <a:t>Soroban</a:t>
            </a:r>
            <a:r>
              <a:rPr lang="cs-CZ" sz="2000" dirty="0">
                <a:latin typeface="Roboto" panose="02000000000000000000" pitchFamily="2" charset="0"/>
              </a:rPr>
              <a:t>, </a:t>
            </a:r>
            <a:r>
              <a:rPr lang="cs-CZ" sz="2000" b="0" i="0" dirty="0">
                <a:effectLst/>
                <a:latin typeface="Roboto" panose="02000000000000000000" pitchFamily="2" charset="0"/>
              </a:rPr>
              <a:t>Tokio.</a:t>
            </a:r>
          </a:p>
          <a:p>
            <a:r>
              <a:rPr lang="cs-CZ" sz="2000" b="0" i="0" dirty="0">
                <a:effectLst/>
                <a:latin typeface="Roboto" panose="02000000000000000000" pitchFamily="2" charset="0"/>
              </a:rPr>
              <a:t> Využívá STAROVĚKÉ počítadlo </a:t>
            </a:r>
            <a:r>
              <a:rPr lang="cs-CZ" sz="2000" b="1" i="0" dirty="0">
                <a:effectLst/>
                <a:latin typeface="Roboto" panose="02000000000000000000" pitchFamily="2" charset="0"/>
              </a:rPr>
              <a:t>(</a:t>
            </a:r>
            <a:r>
              <a:rPr lang="ja-JP" altLang="en-US" sz="2000" b="0" i="0" dirty="0">
                <a:effectLst/>
                <a:latin typeface="Roboto" panose="02000000000000000000" pitchFamily="2" charset="0"/>
              </a:rPr>
              <a:t>算盤</a:t>
            </a:r>
            <a:r>
              <a:rPr lang="ja-JP" altLang="en-US" sz="2000" b="1" i="0" dirty="0">
                <a:effectLst/>
                <a:latin typeface="Roboto" panose="02000000000000000000" pitchFamily="2" charset="0"/>
              </a:rPr>
              <a:t> </a:t>
            </a:r>
            <a:r>
              <a:rPr lang="cs-CZ" sz="2000" b="1" i="1" dirty="0" err="1">
                <a:effectLst/>
                <a:latin typeface="Roboto" panose="02000000000000000000" pitchFamily="2" charset="0"/>
              </a:rPr>
              <a:t>jap</a:t>
            </a:r>
            <a:r>
              <a:rPr lang="cs-CZ" sz="2000" b="1" i="1" dirty="0">
                <a:effectLst/>
                <a:latin typeface="Roboto" panose="02000000000000000000" pitchFamily="2" charset="0"/>
              </a:rPr>
              <a:t>. </a:t>
            </a:r>
            <a:r>
              <a:rPr lang="cs-CZ" sz="2000" b="1" i="1" dirty="0" err="1">
                <a:effectLst/>
                <a:latin typeface="Roboto" panose="02000000000000000000" pitchFamily="2" charset="0"/>
              </a:rPr>
              <a:t>Soroban</a:t>
            </a:r>
            <a:r>
              <a:rPr lang="cs-CZ" sz="2000" b="1" i="0" dirty="0">
                <a:effectLst/>
                <a:latin typeface="Roboto" panose="02000000000000000000" pitchFamily="2" charset="0"/>
              </a:rPr>
              <a:t>), </a:t>
            </a:r>
            <a:r>
              <a:rPr lang="cs-CZ" sz="2000" dirty="0">
                <a:latin typeface="Roboto" panose="02000000000000000000" pitchFamily="2" charset="0"/>
              </a:rPr>
              <a:t>vizualizace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0232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6C96CD-1E32-1DDC-181D-2ADCAEE9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endParaRPr lang="cs-CZ"/>
          </a:p>
        </p:txBody>
      </p:sp>
      <p:pic>
        <p:nvPicPr>
          <p:cNvPr id="5" name="Picture 4" descr="Snímek lidského mozku na neurologické klinice">
            <a:extLst>
              <a:ext uri="{FF2B5EF4-FFF2-40B4-BE49-F238E27FC236}">
                <a16:creationId xmlns:a16="http://schemas.microsoft.com/office/drawing/2014/main" id="{B373166D-2574-503D-006D-01C338899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A7B52C-205A-2097-3F06-6830A227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1900" b="1" i="0">
                <a:effectLst/>
                <a:latin typeface="Roboto" panose="02000000000000000000" pitchFamily="2" charset="0"/>
              </a:rPr>
              <a:t>TBDP </a:t>
            </a:r>
            <a:r>
              <a:rPr lang="cs-CZ" sz="1900" b="0" i="1">
                <a:effectLst/>
                <a:latin typeface="Roboto" panose="02000000000000000000" pitchFamily="2" charset="0"/>
              </a:rPr>
              <a:t>(Total Brain Development Program) – systém celkového rozvoje mozku, stimuluje obě hemisféry v raném stádiu života. Stimuluje</a:t>
            </a:r>
            <a:r>
              <a:rPr lang="cs-CZ" sz="1900" i="1">
                <a:latin typeface="Roboto" panose="02000000000000000000" pitchFamily="2" charset="0"/>
              </a:rPr>
              <a:t> paměť, inteligenci, koncentraci…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900" b="1" i="0">
                <a:effectLst/>
                <a:latin typeface="Roboto" panose="02000000000000000000" pitchFamily="2" charset="0"/>
              </a:rPr>
              <a:t>VAK metoda</a:t>
            </a:r>
            <a:r>
              <a:rPr lang="cs-CZ" sz="1900" b="0" i="1">
                <a:effectLst/>
                <a:latin typeface="Roboto" panose="02000000000000000000" pitchFamily="2" charset="0"/>
              </a:rPr>
              <a:t>(Vizuál– Audio – Kinestetická)</a:t>
            </a:r>
            <a:r>
              <a:rPr lang="cs-CZ" sz="1900" b="0" i="0">
                <a:effectLst/>
                <a:latin typeface="Roboto" panose="02000000000000000000" pitchFamily="2" charset="0"/>
              </a:rPr>
              <a:t> je metoda neurolingvistického programování (NLP).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900" b="0" i="0">
                <a:effectLst/>
                <a:latin typeface="Roboto" panose="02000000000000000000" pitchFamily="2" charset="0"/>
              </a:rPr>
              <a:t>3 smysly - zrak, sluch, hmat - do procesu učení.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900">
                <a:latin typeface="Roboto" panose="02000000000000000000" pitchFamily="2" charset="0"/>
              </a:rPr>
              <a:t>Nejlépe se učíme všemi smysly.</a:t>
            </a:r>
            <a:r>
              <a:rPr lang="cs-CZ" sz="1900" b="0" i="0">
                <a:effectLst/>
                <a:latin typeface="Roboto" panose="02000000000000000000" pitchFamily="2" charset="0"/>
              </a:rPr>
              <a:t> (čínské přísloví)</a:t>
            </a:r>
            <a:endParaRPr lang="cs-CZ" sz="1900"/>
          </a:p>
        </p:txBody>
      </p:sp>
    </p:spTree>
    <p:extLst>
      <p:ext uri="{BB962C8B-B14F-4D97-AF65-F5344CB8AC3E}">
        <p14:creationId xmlns:p14="http://schemas.microsoft.com/office/powerpoint/2010/main" val="105234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91A24B-86A5-FC3A-A198-C7703AED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46BC45-2B87-92F1-B9C6-A386423E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cs-CZ" sz="2000" b="0" i="0">
                <a:effectLst/>
                <a:latin typeface="Roboto" panose="02000000000000000000" pitchFamily="2" charset="0"/>
              </a:rPr>
              <a:t>Program od 4 do 12  (resp. 14) let. – dynamický vývoj mozku</a:t>
            </a:r>
          </a:p>
          <a:p>
            <a:r>
              <a:rPr lang="cs-CZ" sz="2000" b="0" i="0">
                <a:effectLst/>
                <a:latin typeface="Roboto" panose="02000000000000000000" pitchFamily="2" charset="0"/>
              </a:rPr>
              <a:t>Malé skupiny (6-12 účastníků) </a:t>
            </a:r>
          </a:p>
          <a:p>
            <a:endParaRPr lang="cs-CZ" sz="2000" b="0" i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cs-CZ" sz="2000" i="1">
                <a:latin typeface="Roboto" panose="02000000000000000000" pitchFamily="2" charset="0"/>
              </a:rPr>
              <a:t>…</a:t>
            </a:r>
            <a:r>
              <a:rPr lang="cs-CZ" sz="2000" b="0" i="1">
                <a:effectLst/>
                <a:latin typeface="Roboto" panose="02000000000000000000" pitchFamily="2" charset="0"/>
              </a:rPr>
              <a:t>prostredníctvom zábavných aktivít, rôznych hier a súťaží, pričom najdôležitejšia je uvoľňujúca a tvorivá atmosféra s pozitívnymi emocionálnymi vzťahmi…</a:t>
            </a:r>
            <a:endParaRPr lang="cs-CZ" sz="2000" i="1"/>
          </a:p>
        </p:txBody>
      </p:sp>
    </p:spTree>
    <p:extLst>
      <p:ext uri="{BB962C8B-B14F-4D97-AF65-F5344CB8AC3E}">
        <p14:creationId xmlns:p14="http://schemas.microsoft.com/office/powerpoint/2010/main" val="86342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C13ED5-136B-DFFC-C94F-1D9EA81D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185FB4-6CB5-48DE-1C2D-AAB28422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cs-CZ" sz="2000" b="0" i="0" dirty="0">
                <a:effectLst/>
                <a:latin typeface="Roboto" panose="02000000000000000000" pitchFamily="2" charset="0"/>
              </a:rPr>
              <a:t>Cíl = malý genius</a:t>
            </a:r>
          </a:p>
          <a:p>
            <a:r>
              <a:rPr lang="cs-CZ" sz="2000" b="0" i="0" dirty="0" err="1">
                <a:effectLst/>
                <a:latin typeface="Roboto" panose="02000000000000000000" pitchFamily="2" charset="0"/>
              </a:rPr>
              <a:t>počítaníe</a:t>
            </a:r>
            <a:r>
              <a:rPr lang="cs-CZ" sz="2000" b="0" i="0" dirty="0">
                <a:effectLst/>
                <a:latin typeface="Roboto" panose="02000000000000000000" pitchFamily="2" charset="0"/>
              </a:rPr>
              <a:t> na </a:t>
            </a:r>
            <a:r>
              <a:rPr lang="cs-CZ" sz="2000" b="0" i="0" dirty="0" err="1">
                <a:effectLst/>
                <a:latin typeface="Roboto" panose="02000000000000000000" pitchFamily="2" charset="0"/>
              </a:rPr>
              <a:t>abakusu</a:t>
            </a:r>
            <a:endParaRPr lang="cs-CZ" sz="2000" dirty="0">
              <a:latin typeface="Roboto" panose="02000000000000000000" pitchFamily="2" charset="0"/>
            </a:endParaRPr>
          </a:p>
          <a:p>
            <a:r>
              <a:rPr lang="cs-CZ" sz="2000" b="0" i="0" dirty="0">
                <a:effectLst/>
                <a:latin typeface="Roboto" panose="02000000000000000000" pitchFamily="2" charset="0"/>
              </a:rPr>
              <a:t>mentální aritmetika</a:t>
            </a:r>
          </a:p>
          <a:p>
            <a:r>
              <a:rPr lang="cs-CZ" sz="2000" b="0" i="0" dirty="0">
                <a:effectLst/>
                <a:latin typeface="Roboto" panose="02000000000000000000" pitchFamily="2" charset="0"/>
              </a:rPr>
              <a:t>didaktické hry </a:t>
            </a:r>
          </a:p>
        </p:txBody>
      </p:sp>
    </p:spTree>
    <p:extLst>
      <p:ext uri="{BB962C8B-B14F-4D97-AF65-F5344CB8AC3E}">
        <p14:creationId xmlns:p14="http://schemas.microsoft.com/office/powerpoint/2010/main" val="264149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D0294B-7734-AF8B-678A-5119790F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53BB2E-49F2-8AD8-FEB7-5C1A7E33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cs-CZ" sz="2000" b="0" i="1">
                <a:effectLst/>
                <a:latin typeface="Roboto" panose="02000000000000000000" pitchFamily="2" charset="0"/>
              </a:rPr>
              <a:t>Použitím abakusu sa obe mozgové hemisféry aktivujú s cieľom dosiahnuť maximálny intelektový potenciál. Po zvládnutí práce s abakusom a zlepšení schopnosti používania oboch mozgových hemisfér súčasne sa z detí stávajú Malí Géniovia! Sú schopní vykonávať zložité aritmetické operácie, ako napr.  7262 x 6 / 43 alebo 8473 + 3637 – 7372 … bez akýchkoľvek pomôcok, výlučne premýšľaním, a podávajú správnu odpoveď v priebehu niekoľkých sekúnd! Túto schopnosť si Malý génius udržiava po celý život.</a:t>
            </a:r>
            <a:endParaRPr lang="cs-CZ" sz="2000" i="1"/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97150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F519CA-3DC7-E2A8-D109-FA7773A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hlinkClick r:id="rId2"/>
              </a:rPr>
              <a:t>Abacus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55D0E26-2874-B890-A84D-4F3323BF8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87" y="2188419"/>
            <a:ext cx="11837425" cy="2946624"/>
          </a:xfrm>
        </p:spPr>
      </p:pic>
    </p:spTree>
    <p:extLst>
      <p:ext uri="{BB962C8B-B14F-4D97-AF65-F5344CB8AC3E}">
        <p14:creationId xmlns:p14="http://schemas.microsoft.com/office/powerpoint/2010/main" val="138809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édium 3" title="Amazing abacus addition by Japanese girl, age 7">
            <a:hlinkClick r:id="" action="ppaction://media"/>
            <a:extLst>
              <a:ext uri="{FF2B5EF4-FFF2-40B4-BE49-F238E27FC236}">
                <a16:creationId xmlns:a16="http://schemas.microsoft.com/office/drawing/2014/main" id="{C454ACAD-4C42-8C82-673E-EC302A10BCF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096910" cy="4010025"/>
          </a:xfrm>
          <a:prstGeom prst="rect">
            <a:avLst/>
          </a:prstGeom>
        </p:spPr>
      </p:pic>
      <p:pic>
        <p:nvPicPr>
          <p:cNvPr id="5" name="Online médium 4" title="Abacus V Modern Calculator (1967)">
            <a:hlinkClick r:id="" action="ppaction://media"/>
            <a:extLst>
              <a:ext uri="{FF2B5EF4-FFF2-40B4-BE49-F238E27FC236}">
                <a16:creationId xmlns:a16="http://schemas.microsoft.com/office/drawing/2014/main" id="{3F672379-AD4D-AA1E-92E9-E4775F87823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435600" y="1790700"/>
            <a:ext cx="6756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16415</TotalTime>
  <Words>252</Words>
  <Application>Microsoft Office PowerPoint</Application>
  <PresentationFormat>Širokoúhlá obrazovka</PresentationFormat>
  <Paragraphs>20</Paragraphs>
  <Slides>10</Slides>
  <Notes>0</Notes>
  <HiddenSlides>0</HiddenSlides>
  <MMClips>4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Motiv Office</vt:lpstr>
      <vt:lpstr>Hikari – mentální aritmetika</vt:lpstr>
      <vt:lpstr>Prezentace aplikace PowerPoint</vt:lpstr>
      <vt:lpstr>HIKARI 光</vt:lpstr>
      <vt:lpstr>Prezentace aplikace PowerPoint</vt:lpstr>
      <vt:lpstr>Prezentace aplikace PowerPoint</vt:lpstr>
      <vt:lpstr>Prezentace aplikace PowerPoint</vt:lpstr>
      <vt:lpstr>Prezentace aplikace PowerPoint</vt:lpstr>
      <vt:lpstr>Abacus</vt:lpstr>
      <vt:lpstr>Prezentace aplikace PowerPoint</vt:lpstr>
      <vt:lpstr>https://www.kidgenius.sk/mentalna-aritmetika/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Hikari – mentální aritmetika</dc:title>
  <dc:creator>1</dc:creator>
  <cp:lastModifiedBy>1</cp:lastModifiedBy>
  <cp:revision>1</cp:revision>
  <dcterms:created xsi:type="dcterms:W3CDTF">2023-12-06T10:39:41Z</dcterms:created>
  <dcterms:modified xsi:type="dcterms:W3CDTF">2023-12-17T20:15:25Z</dcterms:modified>
</cp:coreProperties>
</file>