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  <p:embeddedFont>
      <p:font typeface="Montserrat"/>
      <p:regular r:id="rId15"/>
      <p:bold r:id="rId16"/>
      <p:italic r:id="rId17"/>
      <p:boldItalic r:id="rId18"/>
    </p:embeddedFont>
    <p:embeddedFont>
      <p:font typeface="Google Sans Medium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oogleSansMedium-bold.fntdata"/><Relationship Id="rId22" Type="http://schemas.openxmlformats.org/officeDocument/2006/relationships/font" Target="fonts/GoogleSansMedium-boldItalic.fntdata"/><Relationship Id="rId21" Type="http://schemas.openxmlformats.org/officeDocument/2006/relationships/font" Target="fonts/GoogleSansMedium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font" Target="fonts/Nunito-regular.fntdata"/><Relationship Id="rId10" Type="http://schemas.openxmlformats.org/officeDocument/2006/relationships/slide" Target="slides/slide6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5" Type="http://schemas.openxmlformats.org/officeDocument/2006/relationships/font" Target="fonts/Montserrat-regular.fntdata"/><Relationship Id="rId14" Type="http://schemas.openxmlformats.org/officeDocument/2006/relationships/font" Target="fonts/Nunito-boldItalic.fntdata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19" Type="http://schemas.openxmlformats.org/officeDocument/2006/relationships/font" Target="fonts/GoogleSansMedium-regular.fntdata"/><Relationship Id="rId18" Type="http://schemas.openxmlformats.org/officeDocument/2006/relationships/font" Target="fonts/Montserrat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bd11316fd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bd11316fd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f62de967e_0_1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1f62de967e_0_1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Bring Outlet analogy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f5c9e21d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f5c9e21d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f98e517f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f98e517f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f98e517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1f98e517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bd11316fd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cbd11316fd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Relationship Id="rId3" Type="http://schemas.openxmlformats.org/officeDocument/2006/relationships/image" Target="../media/image9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2.png"/><Relationship Id="rId4" Type="http://schemas.openxmlformats.org/officeDocument/2006/relationships/image" Target="../media/image3.gif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3.gif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311700" y="1116925"/>
            <a:ext cx="8520600" cy="126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pic>
        <p:nvPicPr>
          <p:cNvPr id="10" name="Google Shape;1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y una columna 1">
  <p:cSld name="ONE_COLUMN_TEXT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363500" y="396050"/>
            <a:ext cx="3852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363500" y="1230050"/>
            <a:ext cx="38523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4800"/>
              <a:buNone/>
              <a:defRPr sz="4800">
                <a:solidFill>
                  <a:srgbClr val="8E7CC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45" name="Google Shape;45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3375" y="4735887"/>
            <a:ext cx="867450" cy="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2000"/>
              <a:buNone/>
              <a:defRPr sz="12000">
                <a:solidFill>
                  <a:srgbClr val="8E7CC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51" name="Google Shape;51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3375" y="4735887"/>
            <a:ext cx="867450" cy="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3375" y="4735887"/>
            <a:ext cx="867450" cy="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 sin logo">
  <p:cSld name="TITLE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/>
          <p:nvPr>
            <p:ph type="ctrTitle"/>
          </p:nvPr>
        </p:nvSpPr>
        <p:spPr>
          <a:xfrm>
            <a:off x="311700" y="1116925"/>
            <a:ext cx="8520600" cy="126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pic>
        <p:nvPicPr>
          <p:cNvPr id="60" name="Google Shape;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3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3" name="Google Shape;63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4" name="Google Shape;6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3">
  <p:cSld name="TITLE_4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7" name="Google Shape;67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8" name="Google Shape;6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4">
  <p:cSld name="TITLE_5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1" name="Google Shape;71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2" name="Google Shape;7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240100" y="821550"/>
            <a:ext cx="7786800" cy="60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265500" y="1424850"/>
            <a:ext cx="54843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3"/>
          <p:cNvSpPr txBox="1"/>
          <p:nvPr>
            <p:ph idx="2" type="body"/>
          </p:nvPr>
        </p:nvSpPr>
        <p:spPr>
          <a:xfrm>
            <a:off x="311700" y="2155325"/>
            <a:ext cx="3999900" cy="24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5">
  <p:cSld name="TITLE_6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5" name="Google Shape;75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6" name="Google Shape;7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Line Cover">
  <p:cSld name="TITLE_7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2"/>
          <p:cNvSpPr txBox="1"/>
          <p:nvPr/>
        </p:nvSpPr>
        <p:spPr>
          <a:xfrm>
            <a:off x="272342" y="48600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>
                <a:solidFill>
                  <a:srgbClr val="999999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‹#›</a:t>
            </a:fld>
            <a:endParaRPr sz="600">
              <a:solidFill>
                <a:srgbClr val="999999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79" name="Google Shape;79;p22"/>
          <p:cNvSpPr txBox="1"/>
          <p:nvPr/>
        </p:nvSpPr>
        <p:spPr>
          <a:xfrm>
            <a:off x="4025050" y="4860075"/>
            <a:ext cx="10938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99999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Crece con Google</a:t>
            </a:r>
            <a:endParaRPr sz="600">
              <a:solidFill>
                <a:srgbClr val="999999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pic>
        <p:nvPicPr>
          <p:cNvPr id="80" name="Google Shape;8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692" y="3905825"/>
            <a:ext cx="3543608" cy="1048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5999" y="3925016"/>
            <a:ext cx="3213826" cy="101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22"/>
          <p:cNvPicPr preferRelativeResize="0"/>
          <p:nvPr/>
        </p:nvPicPr>
        <p:blipFill rotWithShape="1">
          <a:blip r:embed="rId4">
            <a:alphaModFix/>
          </a:blip>
          <a:srcRect b="0" l="20012" r="19491" t="65415"/>
          <a:stretch/>
        </p:blipFill>
        <p:spPr>
          <a:xfrm>
            <a:off x="3916025" y="181800"/>
            <a:ext cx="1311950" cy="369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" name="Google Shape;83;p22"/>
          <p:cNvCxnSpPr/>
          <p:nvPr/>
        </p:nvCxnSpPr>
        <p:spPr>
          <a:xfrm>
            <a:off x="3653650" y="4858975"/>
            <a:ext cx="19377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6">
  <p:cSld name="TITLE_8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6" name="Google Shape;86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7" name="Google Shape;8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7">
  <p:cSld name="TITLE_9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0" name="Google Shape;90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1" name="Google Shape;9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8">
  <p:cSld name="TITLE_10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5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5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6" name="Google Shape;96;p25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7" name="Google Shape;97;p2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9">
  <p:cSld name="TITLE_1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0" name="Google Shape;100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1" name="Google Shape;10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0">
  <p:cSld name="TITLE_12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4" name="Google Shape;104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5" name="Google Shape;10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1">
  <p:cSld name="TITLE_13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8" name="Google Shape;108;p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9" name="Google Shape;10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RECHA">
  <p:cSld name="TITLE_AND_BODY_5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/>
          <p:nvPr/>
        </p:nvSpPr>
        <p:spPr>
          <a:xfrm>
            <a:off x="0" y="0"/>
            <a:ext cx="204000" cy="2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9"/>
          <p:cNvSpPr txBox="1"/>
          <p:nvPr/>
        </p:nvSpPr>
        <p:spPr>
          <a:xfrm>
            <a:off x="272342" y="48600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>
                <a:solidFill>
                  <a:srgbClr val="999999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‹#›</a:t>
            </a:fld>
            <a:endParaRPr sz="600">
              <a:solidFill>
                <a:srgbClr val="999999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113" name="Google Shape;113;p29"/>
          <p:cNvSpPr txBox="1"/>
          <p:nvPr/>
        </p:nvSpPr>
        <p:spPr>
          <a:xfrm>
            <a:off x="272342" y="48600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>
                <a:solidFill>
                  <a:srgbClr val="999999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‹#›</a:t>
            </a:fld>
            <a:endParaRPr sz="600">
              <a:solidFill>
                <a:srgbClr val="999999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114" name="Google Shape;114;p29"/>
          <p:cNvSpPr txBox="1"/>
          <p:nvPr/>
        </p:nvSpPr>
        <p:spPr>
          <a:xfrm>
            <a:off x="4025050" y="4860075"/>
            <a:ext cx="10938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99999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Crece con Google</a:t>
            </a:r>
            <a:endParaRPr sz="600">
              <a:solidFill>
                <a:srgbClr val="999999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pic>
        <p:nvPicPr>
          <p:cNvPr id="115" name="Google Shape;115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45999" y="3925016"/>
            <a:ext cx="3213826" cy="101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9"/>
          <p:cNvPicPr preferRelativeResize="0"/>
          <p:nvPr/>
        </p:nvPicPr>
        <p:blipFill rotWithShape="1">
          <a:blip r:embed="rId3">
            <a:alphaModFix/>
          </a:blip>
          <a:srcRect b="0" l="20012" r="19491" t="65415"/>
          <a:stretch/>
        </p:blipFill>
        <p:spPr>
          <a:xfrm>
            <a:off x="7369125" y="181800"/>
            <a:ext cx="1311950" cy="369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Google Shape;117;p29"/>
          <p:cNvCxnSpPr/>
          <p:nvPr/>
        </p:nvCxnSpPr>
        <p:spPr>
          <a:xfrm>
            <a:off x="3653650" y="4858975"/>
            <a:ext cx="19377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2">
  <p:cSld name="TITLE_14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0" name="Google Shape;120;p3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1" name="Google Shape;12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vidades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4293025" y="1547775"/>
            <a:ext cx="346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7" name="Google Shape;1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/>
          <p:nvPr>
            <p:ph idx="1" type="subTitle"/>
          </p:nvPr>
        </p:nvSpPr>
        <p:spPr>
          <a:xfrm>
            <a:off x="4293025" y="2921425"/>
            <a:ext cx="26631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  <a:defRPr i="1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CUSTOM_3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3">
  <p:cSld name="TITLE_15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5" name="Google Shape;125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6" name="Google Shape;12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tivo">
  <p:cSld name="TITLE_AND_BOD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1899450" y="459373"/>
            <a:ext cx="5345100" cy="7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21" name="Google Shape;21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5"/>
          <p:cNvSpPr txBox="1"/>
          <p:nvPr>
            <p:ph idx="1" type="subTitle"/>
          </p:nvPr>
        </p:nvSpPr>
        <p:spPr>
          <a:xfrm>
            <a:off x="1228325" y="1868825"/>
            <a:ext cx="6676800" cy="16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  <a:defRPr i="1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400"/>
              <a:buNone/>
              <a:defRPr>
                <a:solidFill>
                  <a:srgbClr val="8E7CC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id="27" name="Google Shape;27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3375" y="4735887"/>
            <a:ext cx="867450" cy="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una columnas">
  <p:cSld name="TITLE_AND_TWO_COLUMNS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400"/>
              <a:buNone/>
              <a:defRPr>
                <a:solidFill>
                  <a:srgbClr val="8E7C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152475"/>
            <a:ext cx="848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id="31" name="Google Shape;31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3375" y="4735887"/>
            <a:ext cx="867450" cy="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400"/>
              <a:buNone/>
              <a:defRPr>
                <a:solidFill>
                  <a:srgbClr val="8E7C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34" name="Google Shape;34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3375" y="4735887"/>
            <a:ext cx="867450" cy="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ca">
  <p:cSld name="TITLE_ONL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3375" y="4735887"/>
            <a:ext cx="867450" cy="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y una columna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type="title"/>
          </p:nvPr>
        </p:nvSpPr>
        <p:spPr>
          <a:xfrm>
            <a:off x="4976575" y="396050"/>
            <a:ext cx="3852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4976575" y="1230050"/>
            <a:ext cx="38523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  <a:defRPr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hyperlink" Target="https://www.youtube.com/watch?v=e0jRkGH54Cg" TargetMode="External"/><Relationship Id="rId5" Type="http://schemas.openxmlformats.org/officeDocument/2006/relationships/hyperlink" Target="https://flask-sqlalchemy.palletsprojects.com/en/2.x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300" y="282900"/>
            <a:ext cx="8051776" cy="4529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5"/>
          <p:cNvSpPr txBox="1"/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41848"/>
                </a:solidFill>
              </a:rPr>
              <a:t>Tools and Technologies:</a:t>
            </a:r>
            <a:endParaRPr>
              <a:solidFill>
                <a:srgbClr val="44184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4184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41848"/>
              </a:solidFill>
            </a:endParaRPr>
          </a:p>
        </p:txBody>
      </p:sp>
      <p:pic>
        <p:nvPicPr>
          <p:cNvPr id="141" name="Google Shape;14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3775" y="4767850"/>
            <a:ext cx="802874" cy="18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5"/>
          <p:cNvSpPr txBox="1"/>
          <p:nvPr>
            <p:ph idx="4294967295" type="body"/>
          </p:nvPr>
        </p:nvSpPr>
        <p:spPr>
          <a:xfrm>
            <a:off x="311700" y="804650"/>
            <a:ext cx="8180100" cy="22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Para hacer nuesto proyecto usaremos las siguientes herramientas: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Database: 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sqlite</a:t>
            </a:r>
            <a:r>
              <a:rPr lang="en" sz="1600"/>
              <a:t>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Database connection: </a:t>
            </a:r>
            <a:r>
              <a:rPr lang="en" sz="1600" u="sng">
                <a:solidFill>
                  <a:schemeClr val="hlink"/>
                </a:solidFill>
                <a:hlinkClick r:id="rId5"/>
              </a:rPr>
              <a:t>SQLAIchemy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Web framework: Flask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Webpages: CSS and HTML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6"/>
          <p:cNvSpPr txBox="1"/>
          <p:nvPr>
            <p:ph type="title"/>
          </p:nvPr>
        </p:nvSpPr>
        <p:spPr>
          <a:xfrm>
            <a:off x="1640850" y="407500"/>
            <a:ext cx="5914500" cy="5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</a:t>
            </a:r>
            <a:endParaRPr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36"/>
          <p:cNvSpPr txBox="1"/>
          <p:nvPr>
            <p:ph idx="1" type="subTitle"/>
          </p:nvPr>
        </p:nvSpPr>
        <p:spPr>
          <a:xfrm>
            <a:off x="2510250" y="1198725"/>
            <a:ext cx="5914500" cy="20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Puede que sea el challenge más retador hasta ahora, recuerda que estamos a un slack de distancia</a:t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En Devf sabemos que todos tenemos compromisos y obligaciones, aunque el módulo termina el miércoles 30, nosotros seguiremos revisando y haciendo observaciones a sus trabajaos, (Aun así, no dejes el challenge para el final)</a:t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Está diseñado justo para desarrollar competencias en un entorno real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AutoNum type="alphaLcPeriod"/>
            </a:pPr>
            <a:r>
              <a:rPr lang="en" sz="1000">
                <a:solidFill>
                  <a:schemeClr val="lt1"/>
                </a:solidFill>
              </a:rPr>
              <a:t>Vas a tener que hacer investigación y leer documentación</a:t>
            </a:r>
            <a:endParaRPr sz="1000">
              <a:solidFill>
                <a:schemeClr val="lt1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AutoNum type="alphaLcPeriod"/>
            </a:pPr>
            <a:r>
              <a:rPr lang="en" sz="1000">
                <a:solidFill>
                  <a:schemeClr val="lt1"/>
                </a:solidFill>
              </a:rPr>
              <a:t>Vas a tener que entender el código de alguien más 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7"/>
          <p:cNvSpPr txBox="1"/>
          <p:nvPr>
            <p:ph type="title"/>
          </p:nvPr>
        </p:nvSpPr>
        <p:spPr>
          <a:xfrm>
            <a:off x="1640850" y="407500"/>
            <a:ext cx="5914500" cy="5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Challenge: Data Wrangling </a:t>
            </a:r>
            <a:r>
              <a:rPr b="0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🔥🔥🔥🔥</a:t>
            </a:r>
            <a:endParaRPr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7"/>
          <p:cNvSpPr txBox="1"/>
          <p:nvPr>
            <p:ph idx="1" type="subTitle"/>
          </p:nvPr>
        </p:nvSpPr>
        <p:spPr>
          <a:xfrm>
            <a:off x="2510250" y="1198725"/>
            <a:ext cx="5914500" cy="20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Implementa la funcionalidad de crear nuevas task en un proyecto (dentro de la </a:t>
            </a:r>
            <a:r>
              <a:rPr lang="en" sz="1000"/>
              <a:t>función</a:t>
            </a:r>
            <a:r>
              <a:rPr lang="en" sz="1000"/>
              <a:t> add_task)</a:t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Implementa la funcionalidad de borrado de task, tanto como de proyectos, tomando en cuenta lo siguiente: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AutoNum type="alphaLcPeriod"/>
            </a:pPr>
            <a:r>
              <a:rPr lang="en">
                <a:solidFill>
                  <a:schemeClr val="lt1"/>
                </a:solidFill>
              </a:rPr>
              <a:t>Al eliminar una task, debe ser eliminada de la DB</a:t>
            </a:r>
            <a:endParaRPr>
              <a:solidFill>
                <a:schemeClr val="lt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AutoNum type="alphaLcPeriod"/>
            </a:pPr>
            <a:r>
              <a:rPr lang="en">
                <a:solidFill>
                  <a:schemeClr val="lt1"/>
                </a:solidFill>
              </a:rPr>
              <a:t>Si se elimina un proyecto sin task, solo se elimina el proyecto</a:t>
            </a:r>
            <a:endParaRPr>
              <a:solidFill>
                <a:schemeClr val="lt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AutoNum type="alphaLcPeriod"/>
            </a:pPr>
            <a:r>
              <a:rPr lang="en">
                <a:solidFill>
                  <a:schemeClr val="lt1"/>
                </a:solidFill>
              </a:rPr>
              <a:t>Si se elimina un proyecto con task, se eliminan todas las task asociadas al proyecto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