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Tahom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9a3870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39a3870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99f0e92d_3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399f0e92d_3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99f0e92d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399f0e92d_3_1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399f0e92d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399f0e92d_3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99f0e92d_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0399f0e92d_3_2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399f0e92d_3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0399f0e92d_3_2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399f0e92d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0399f0e92d_3_3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399f0e92d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0399f0e92d_3_3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39a3870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39a3870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39a3870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39a3870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39a3870a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39a3870a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99f0e92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0399f0e92d_3_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39a3870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39a3870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39a3870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39a3870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39a3870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39a3870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39a3870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39a3870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39a3870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39a3870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39a3870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39a3870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39a3870a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39a3870a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399f0e92d_3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0399f0e92d_3_3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399f0e92d_3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0399f0e92d_3_3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99f0e92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399f0e92d_3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99f0e92d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0399f0e92d_3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99f0e92d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399f0e92d_3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99f0e92d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399f0e92d_3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399f0e92d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 ejecuciones reproducibles en cualquier plataforma</a:t>
            </a:r>
            <a:endParaRPr/>
          </a:p>
        </p:txBody>
      </p:sp>
      <p:sp>
        <p:nvSpPr>
          <p:cNvPr id="184" name="Google Shape;184;g10399f0e92d_3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399f0e92d_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399f0e92d_3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99f0e92d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399f0e92d_3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54725" y="1183766"/>
            <a:ext cx="3552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5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555903" y="1898523"/>
            <a:ext cx="37494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33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654725" y="1183766"/>
            <a:ext cx="3552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5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21934" y="1186052"/>
            <a:ext cx="32652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817041" y="1215771"/>
            <a:ext cx="3887700" cy="2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61879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654725" y="1183766"/>
            <a:ext cx="3552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5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51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Relationship Id="rId8" Type="http://schemas.openxmlformats.org/officeDocument/2006/relationships/image" Target="../media/image29.png"/><Relationship Id="rId11" Type="http://schemas.openxmlformats.org/officeDocument/2006/relationships/image" Target="../media/image41.png"/><Relationship Id="rId10" Type="http://schemas.openxmlformats.org/officeDocument/2006/relationships/image" Target="../media/image52.png"/><Relationship Id="rId13" Type="http://schemas.openxmlformats.org/officeDocument/2006/relationships/image" Target="../media/image43.png"/><Relationship Id="rId12" Type="http://schemas.openxmlformats.org/officeDocument/2006/relationships/image" Target="../media/image45.png"/><Relationship Id="rId14" Type="http://schemas.openxmlformats.org/officeDocument/2006/relationships/image" Target="../media/image5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Relationship Id="rId9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55.png"/><Relationship Id="rId8" Type="http://schemas.openxmlformats.org/officeDocument/2006/relationships/image" Target="../media/image46.png"/><Relationship Id="rId11" Type="http://schemas.openxmlformats.org/officeDocument/2006/relationships/image" Target="../media/image50.jpg"/><Relationship Id="rId10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8.png"/><Relationship Id="rId4" Type="http://schemas.openxmlformats.org/officeDocument/2006/relationships/image" Target="../media/image54.png"/><Relationship Id="rId5" Type="http://schemas.openxmlformats.org/officeDocument/2006/relationships/image" Target="../media/image57.png"/><Relationship Id="rId6" Type="http://schemas.openxmlformats.org/officeDocument/2006/relationships/image" Target="../media/image5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71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Relationship Id="rId7" Type="http://schemas.openxmlformats.org/officeDocument/2006/relationships/image" Target="../media/image60.png"/><Relationship Id="rId8" Type="http://schemas.openxmlformats.org/officeDocument/2006/relationships/image" Target="../media/image65.png"/><Relationship Id="rId11" Type="http://schemas.openxmlformats.org/officeDocument/2006/relationships/image" Target="../media/image77.png"/><Relationship Id="rId10" Type="http://schemas.openxmlformats.org/officeDocument/2006/relationships/image" Target="../media/image5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.png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4" Type="http://schemas.openxmlformats.org/officeDocument/2006/relationships/image" Target="../media/image23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25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11" Type="http://schemas.openxmlformats.org/officeDocument/2006/relationships/image" Target="../media/image17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20.png"/><Relationship Id="rId17" Type="http://schemas.openxmlformats.org/officeDocument/2006/relationships/image" Target="../media/image12.png"/><Relationship Id="rId16" Type="http://schemas.openxmlformats.org/officeDocument/2006/relationships/image" Target="../media/image15.png"/><Relationship Id="rId19" Type="http://schemas.openxmlformats.org/officeDocument/2006/relationships/image" Target="../media/image1.png"/><Relationship Id="rId1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4.jpg"/><Relationship Id="rId5" Type="http://schemas.openxmlformats.org/officeDocument/2006/relationships/image" Target="../media/image38.png"/><Relationship Id="rId6" Type="http://schemas.openxmlformats.org/officeDocument/2006/relationships/image" Target="../media/image33.jpg"/><Relationship Id="rId7" Type="http://schemas.openxmlformats.org/officeDocument/2006/relationships/image" Target="../media/image24.jpg"/><Relationship Id="rId8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733958" y="2025750"/>
            <a:ext cx="7676100" cy="10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300"/>
              <a:t>El desarrollo de modelos de aprendizaje es complejo.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102121" y="1294628"/>
            <a:ext cx="3614737" cy="325279"/>
          </a:xfrm>
          <a:prstGeom prst="rect">
            <a:avLst/>
          </a:prstGeom>
          <a:solidFill>
            <a:srgbClr val="3E6E80"/>
          </a:solidFill>
          <a:ln>
            <a:noFill/>
          </a:ln>
        </p:spPr>
        <p:txBody>
          <a:bodyPr anchorCtr="0" anchor="t" bIns="0" lIns="0" spcFirstLastPara="1" rIns="0" wrap="square" tIns="347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mlflow ui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245235" y="337946"/>
            <a:ext cx="8585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1B3038"/>
                </a:solidFill>
              </a:rPr>
              <a:t>Despliegue de modelos con MLflow es </a:t>
            </a:r>
            <a:r>
              <a:rPr i="1" lang="es-419" sz="36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Simple!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245235" y="1569427"/>
            <a:ext cx="4361974" cy="3304223"/>
          </a:xfrm>
          <a:custGeom>
            <a:rect b="b" l="l" r="r" t="t"/>
            <a:pathLst>
              <a:path extrusionOk="0" h="4405630" w="5815965">
                <a:moveTo>
                  <a:pt x="5815792" y="0"/>
                </a:moveTo>
                <a:lnTo>
                  <a:pt x="0" y="0"/>
                </a:lnTo>
                <a:lnTo>
                  <a:pt x="0" y="4405180"/>
                </a:lnTo>
                <a:lnTo>
                  <a:pt x="5815792" y="4405180"/>
                </a:lnTo>
                <a:lnTo>
                  <a:pt x="5815792" y="0"/>
                </a:lnTo>
                <a:close/>
              </a:path>
            </a:pathLst>
          </a:custGeom>
          <a:solidFill>
            <a:srgbClr val="1B30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13815" y="1093469"/>
            <a:ext cx="3822383" cy="821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mlflow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	= load_text(</a:t>
            </a:r>
            <a:r>
              <a:rPr b="1" lang="es-419" sz="1600">
                <a:solidFill>
                  <a:srgbClr val="FF362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ngrams = extract_ngrams(data, </a:t>
            </a:r>
            <a:r>
              <a:rPr b="1" lang="es-419" sz="1600">
                <a:solidFill>
                  <a:srgbClr val="FF3620"/>
                </a:solidFill>
                <a:latin typeface="Consolas"/>
                <a:ea typeface="Consolas"/>
                <a:cs typeface="Consolas"/>
                <a:sym typeface="Consolas"/>
              </a:rPr>
              <a:t>N=n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13815" y="1932432"/>
            <a:ext cx="579120" cy="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313815" y="2465069"/>
            <a:ext cx="579120" cy="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097408" y="1907286"/>
            <a:ext cx="281701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673100" lvl="0" marL="685800" marR="22860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train_model(ngrams,  </a:t>
            </a:r>
            <a:r>
              <a:rPr b="1" lang="es-419" sz="1600">
                <a:solidFill>
                  <a:srgbClr val="FF3620"/>
                </a:solidFill>
                <a:latin typeface="Consolas"/>
                <a:ea typeface="Consolas"/>
                <a:cs typeface="Consolas"/>
                <a:sym typeface="Consolas"/>
              </a:rPr>
              <a:t>learning_rate=lr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compute_accuracy(model)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313815" y="2707386"/>
            <a:ext cx="4160520" cy="1626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00">
            <a:spAutoFit/>
          </a:bodyPr>
          <a:lstStyle/>
          <a:p>
            <a:pPr indent="-215900" lvl="0" marL="228600" marR="0" rtl="0" algn="l">
              <a:lnSpc>
                <a:spcPct val="11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b="1" lang="es-419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mlflow.start_run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():  </a:t>
            </a:r>
            <a:r>
              <a:rPr b="1" lang="es-419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mlflow.log_param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(“data_file”, file)  </a:t>
            </a:r>
            <a:r>
              <a:rPr b="1" lang="es-419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mlflow.log_param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(“n”, n)  </a:t>
            </a:r>
            <a:r>
              <a:rPr b="1" lang="es-419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mlflow.log_param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(“learn_rate”, lr)  </a:t>
            </a:r>
            <a:r>
              <a:rPr b="1" lang="es-419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mlflow.log_metric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(“score”, score)  </a:t>
            </a:r>
            <a:r>
              <a:rPr b="1" lang="es-419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mlflow.sklearn.log_model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(model)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5304107" y="3755115"/>
            <a:ext cx="30432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spAutoFit/>
          </a:bodyPr>
          <a:lstStyle/>
          <a:p>
            <a:pPr indent="-25400" lvl="0" marL="38100" marR="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Seguimiento de parámetros, métricas, archivos de salida y versión de código.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9613" y="1732651"/>
            <a:ext cx="3372226" cy="181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551" y="1152143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0844" y="3685032"/>
            <a:ext cx="859535" cy="8595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7"/>
          <p:cNvGrpSpPr/>
          <p:nvPr/>
        </p:nvGrpSpPr>
        <p:grpSpPr>
          <a:xfrm>
            <a:off x="2169413" y="1625279"/>
            <a:ext cx="1789234" cy="2455545"/>
            <a:chOff x="2892551" y="2167038"/>
            <a:chExt cx="2385645" cy="3274060"/>
          </a:xfrm>
        </p:grpSpPr>
        <p:pic>
          <p:nvPicPr>
            <p:cNvPr id="250" name="Google Shape;25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2551" y="3288791"/>
              <a:ext cx="1176527" cy="1176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7"/>
            <p:cNvSpPr/>
            <p:nvPr/>
          </p:nvSpPr>
          <p:spPr>
            <a:xfrm>
              <a:off x="4067251" y="2167038"/>
              <a:ext cx="1210945" cy="3274060"/>
            </a:xfrm>
            <a:custGeom>
              <a:rect b="b" l="l" r="r" t="t"/>
              <a:pathLst>
                <a:path extrusionOk="0" h="3274060" w="1210945">
                  <a:moveTo>
                    <a:pt x="1177404" y="2322118"/>
                  </a:moveTo>
                  <a:lnTo>
                    <a:pt x="1084084" y="2343962"/>
                  </a:lnTo>
                  <a:lnTo>
                    <a:pt x="1117003" y="2353754"/>
                  </a:lnTo>
                  <a:lnTo>
                    <a:pt x="36817" y="3251822"/>
                  </a:lnTo>
                  <a:lnTo>
                    <a:pt x="55092" y="3273793"/>
                  </a:lnTo>
                  <a:lnTo>
                    <a:pt x="1135278" y="2375725"/>
                  </a:lnTo>
                  <a:lnTo>
                    <a:pt x="1138897" y="2409875"/>
                  </a:lnTo>
                  <a:lnTo>
                    <a:pt x="1166190" y="2347671"/>
                  </a:lnTo>
                  <a:lnTo>
                    <a:pt x="1177404" y="2322118"/>
                  </a:lnTo>
                  <a:close/>
                </a:path>
                <a:path extrusionOk="0" h="3274060" w="1210945">
                  <a:moveTo>
                    <a:pt x="1204455" y="1706689"/>
                  </a:moveTo>
                  <a:lnTo>
                    <a:pt x="1176007" y="1692554"/>
                  </a:lnTo>
                  <a:lnTo>
                    <a:pt x="1118616" y="1664055"/>
                  </a:lnTo>
                  <a:lnTo>
                    <a:pt x="1137742" y="1692579"/>
                  </a:lnTo>
                  <a:lnTo>
                    <a:pt x="0" y="1695691"/>
                  </a:lnTo>
                  <a:lnTo>
                    <a:pt x="76" y="1724266"/>
                  </a:lnTo>
                  <a:lnTo>
                    <a:pt x="1137831" y="1721154"/>
                  </a:lnTo>
                  <a:lnTo>
                    <a:pt x="1118857" y="1749780"/>
                  </a:lnTo>
                  <a:lnTo>
                    <a:pt x="1204455" y="1706689"/>
                  </a:lnTo>
                  <a:close/>
                </a:path>
                <a:path extrusionOk="0" h="3274060" w="1210945">
                  <a:moveTo>
                    <a:pt x="1210881" y="1149883"/>
                  </a:moveTo>
                  <a:lnTo>
                    <a:pt x="1200645" y="1119987"/>
                  </a:lnTo>
                  <a:lnTo>
                    <a:pt x="1179830" y="1059205"/>
                  </a:lnTo>
                  <a:lnTo>
                    <a:pt x="1173378" y="1092936"/>
                  </a:lnTo>
                  <a:lnTo>
                    <a:pt x="62407" y="0"/>
                  </a:lnTo>
                  <a:lnTo>
                    <a:pt x="42367" y="20370"/>
                  </a:lnTo>
                  <a:lnTo>
                    <a:pt x="1153337" y="1113307"/>
                  </a:lnTo>
                  <a:lnTo>
                    <a:pt x="1119708" y="1120317"/>
                  </a:lnTo>
                  <a:lnTo>
                    <a:pt x="1210881" y="1149883"/>
                  </a:lnTo>
                  <a:close/>
                </a:path>
              </a:pathLst>
            </a:custGeom>
            <a:solidFill>
              <a:srgbClr val="32A9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7"/>
          <p:cNvSpPr txBox="1"/>
          <p:nvPr/>
        </p:nvSpPr>
        <p:spPr>
          <a:xfrm>
            <a:off x="912266" y="845058"/>
            <a:ext cx="2887503" cy="9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2133600" marR="0" rtl="0" algn="ctr">
              <a:lnSpc>
                <a:spcPct val="11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Python,  Java, R or  REST API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136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Notebooks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880119" y="2728341"/>
            <a:ext cx="1171575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Local Apps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874166" y="3958208"/>
            <a:ext cx="11772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Cloud Jobs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336659" y="241172"/>
            <a:ext cx="29286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B3038"/>
                </a:solidFill>
              </a:rPr>
              <a:t>MLflow Tracking</a:t>
            </a:r>
            <a:endParaRPr sz="3300"/>
          </a:p>
        </p:txBody>
      </p:sp>
      <p:pic>
        <p:nvPicPr>
          <p:cNvPr id="256" name="Google Shape;25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4937" y="1275587"/>
            <a:ext cx="429768" cy="42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2933" y="2281428"/>
            <a:ext cx="493776" cy="49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/>
        </p:nvSpPr>
        <p:spPr>
          <a:xfrm>
            <a:off x="7632097" y="1745741"/>
            <a:ext cx="174307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UI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7583877" y="2792730"/>
            <a:ext cx="272891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0" name="Google Shape;260;p27"/>
          <p:cNvGrpSpPr/>
          <p:nvPr/>
        </p:nvGrpSpPr>
        <p:grpSpPr>
          <a:xfrm>
            <a:off x="4012109" y="883772"/>
            <a:ext cx="3219410" cy="3353752"/>
            <a:chOff x="5349478" y="1178363"/>
            <a:chExt cx="4292546" cy="4471670"/>
          </a:xfrm>
        </p:grpSpPr>
        <p:sp>
          <p:nvSpPr>
            <p:cNvPr id="261" name="Google Shape;261;p27"/>
            <p:cNvSpPr/>
            <p:nvPr/>
          </p:nvSpPr>
          <p:spPr>
            <a:xfrm>
              <a:off x="9153074" y="2021372"/>
              <a:ext cx="488950" cy="1104900"/>
            </a:xfrm>
            <a:custGeom>
              <a:rect b="b" l="l" r="r" t="t"/>
              <a:pathLst>
                <a:path extrusionOk="0" h="1104900" w="488950">
                  <a:moveTo>
                    <a:pt x="460286" y="52553"/>
                  </a:moveTo>
                  <a:lnTo>
                    <a:pt x="443405" y="55700"/>
                  </a:lnTo>
                  <a:lnTo>
                    <a:pt x="0" y="1093586"/>
                  </a:lnTo>
                  <a:lnTo>
                    <a:pt x="26277" y="1104812"/>
                  </a:lnTo>
                  <a:lnTo>
                    <a:pt x="469683" y="66926"/>
                  </a:lnTo>
                  <a:lnTo>
                    <a:pt x="460286" y="52553"/>
                  </a:lnTo>
                  <a:close/>
                </a:path>
                <a:path extrusionOk="0" h="1104900" w="488950">
                  <a:moveTo>
                    <a:pt x="485553" y="46940"/>
                  </a:moveTo>
                  <a:lnTo>
                    <a:pt x="447147" y="46940"/>
                  </a:lnTo>
                  <a:lnTo>
                    <a:pt x="473425" y="58167"/>
                  </a:lnTo>
                  <a:lnTo>
                    <a:pt x="469683" y="66926"/>
                  </a:lnTo>
                  <a:lnTo>
                    <a:pt x="488476" y="95670"/>
                  </a:lnTo>
                  <a:lnTo>
                    <a:pt x="485553" y="46940"/>
                  </a:lnTo>
                  <a:close/>
                </a:path>
                <a:path extrusionOk="0" h="1104900" w="488950">
                  <a:moveTo>
                    <a:pt x="460286" y="52553"/>
                  </a:moveTo>
                  <a:lnTo>
                    <a:pt x="469683" y="66926"/>
                  </a:lnTo>
                  <a:lnTo>
                    <a:pt x="473425" y="58167"/>
                  </a:lnTo>
                  <a:lnTo>
                    <a:pt x="460286" y="52553"/>
                  </a:lnTo>
                  <a:close/>
                </a:path>
                <a:path extrusionOk="0" h="1104900" w="488950">
                  <a:moveTo>
                    <a:pt x="482738" y="0"/>
                  </a:moveTo>
                  <a:lnTo>
                    <a:pt x="409643" y="61992"/>
                  </a:lnTo>
                  <a:lnTo>
                    <a:pt x="443405" y="55700"/>
                  </a:lnTo>
                  <a:lnTo>
                    <a:pt x="447147" y="46940"/>
                  </a:lnTo>
                  <a:lnTo>
                    <a:pt x="485553" y="46940"/>
                  </a:lnTo>
                  <a:lnTo>
                    <a:pt x="482738" y="0"/>
                  </a:lnTo>
                  <a:close/>
                </a:path>
                <a:path extrusionOk="0" h="1104900" w="488950">
                  <a:moveTo>
                    <a:pt x="447147" y="46940"/>
                  </a:moveTo>
                  <a:lnTo>
                    <a:pt x="443405" y="55700"/>
                  </a:lnTo>
                  <a:lnTo>
                    <a:pt x="460286" y="52553"/>
                  </a:lnTo>
                  <a:lnTo>
                    <a:pt x="447147" y="46940"/>
                  </a:lnTo>
                  <a:close/>
                </a:path>
              </a:pathLst>
            </a:custGeom>
            <a:solidFill>
              <a:srgbClr val="32A9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349478" y="1178363"/>
              <a:ext cx="3676015" cy="4471670"/>
            </a:xfrm>
            <a:custGeom>
              <a:rect b="b" l="l" r="r" t="t"/>
              <a:pathLst>
                <a:path extrusionOk="0" h="4471670" w="3676015">
                  <a:moveTo>
                    <a:pt x="0" y="152764"/>
                  </a:moveTo>
                  <a:lnTo>
                    <a:pt x="7788" y="104479"/>
                  </a:lnTo>
                  <a:lnTo>
                    <a:pt x="29474" y="62543"/>
                  </a:lnTo>
                  <a:lnTo>
                    <a:pt x="62543" y="29474"/>
                  </a:lnTo>
                  <a:lnTo>
                    <a:pt x="104479" y="7788"/>
                  </a:lnTo>
                  <a:lnTo>
                    <a:pt x="152764" y="0"/>
                  </a:lnTo>
                  <a:lnTo>
                    <a:pt x="3523030" y="0"/>
                  </a:lnTo>
                  <a:lnTo>
                    <a:pt x="3571315" y="7788"/>
                  </a:lnTo>
                  <a:lnTo>
                    <a:pt x="3613251" y="29474"/>
                  </a:lnTo>
                  <a:lnTo>
                    <a:pt x="3646320" y="62543"/>
                  </a:lnTo>
                  <a:lnTo>
                    <a:pt x="3668007" y="104479"/>
                  </a:lnTo>
                  <a:lnTo>
                    <a:pt x="3675795" y="152764"/>
                  </a:lnTo>
                  <a:lnTo>
                    <a:pt x="3675795" y="4318400"/>
                  </a:lnTo>
                  <a:lnTo>
                    <a:pt x="3668007" y="4366685"/>
                  </a:lnTo>
                  <a:lnTo>
                    <a:pt x="3646320" y="4408621"/>
                  </a:lnTo>
                  <a:lnTo>
                    <a:pt x="3613251" y="4441690"/>
                  </a:lnTo>
                  <a:lnTo>
                    <a:pt x="3571315" y="4463377"/>
                  </a:lnTo>
                  <a:lnTo>
                    <a:pt x="3523030" y="4471165"/>
                  </a:lnTo>
                  <a:lnTo>
                    <a:pt x="152764" y="4471165"/>
                  </a:lnTo>
                  <a:lnTo>
                    <a:pt x="104479" y="4463377"/>
                  </a:lnTo>
                  <a:lnTo>
                    <a:pt x="62543" y="4441690"/>
                  </a:lnTo>
                  <a:lnTo>
                    <a:pt x="29474" y="4408621"/>
                  </a:lnTo>
                  <a:lnTo>
                    <a:pt x="7788" y="4366685"/>
                  </a:lnTo>
                  <a:lnTo>
                    <a:pt x="0" y="4318400"/>
                  </a:lnTo>
                  <a:lnTo>
                    <a:pt x="0" y="152764"/>
                  </a:lnTo>
                  <a:close/>
                </a:path>
              </a:pathLst>
            </a:custGeom>
            <a:noFill/>
            <a:ln cap="flat" cmpd="sng" w="1270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7"/>
          <p:cNvSpPr txBox="1"/>
          <p:nvPr/>
        </p:nvSpPr>
        <p:spPr>
          <a:xfrm>
            <a:off x="4670650" y="1566672"/>
            <a:ext cx="171450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993DD"/>
                </a:solidFill>
                <a:latin typeface="Tahoma"/>
                <a:ea typeface="Tahoma"/>
                <a:cs typeface="Tahoma"/>
                <a:sym typeface="Tahoma"/>
              </a:rPr>
              <a:t>Tracking Server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4" name="Google Shape;264;p27"/>
          <p:cNvGrpSpPr/>
          <p:nvPr/>
        </p:nvGrpSpPr>
        <p:grpSpPr>
          <a:xfrm>
            <a:off x="4222241" y="2237994"/>
            <a:ext cx="2366010" cy="656081"/>
            <a:chOff x="5629655" y="2983992"/>
            <a:chExt cx="3154680" cy="874775"/>
          </a:xfrm>
        </p:grpSpPr>
        <p:pic>
          <p:nvPicPr>
            <p:cNvPr id="265" name="Google Shape;265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29655" y="2983992"/>
              <a:ext cx="874776" cy="87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88480" y="2983992"/>
              <a:ext cx="874776" cy="87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35695" y="3096768"/>
              <a:ext cx="548640" cy="649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7"/>
          <p:cNvSpPr txBox="1"/>
          <p:nvPr/>
        </p:nvSpPr>
        <p:spPr>
          <a:xfrm>
            <a:off x="4203946" y="2937891"/>
            <a:ext cx="772477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Parameters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235613" y="2937891"/>
            <a:ext cx="490538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Metrics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6096001" y="2937891"/>
            <a:ext cx="572452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Artifacts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71" name="Google Shape;271;p27"/>
          <p:cNvGrpSpPr/>
          <p:nvPr/>
        </p:nvGrpSpPr>
        <p:grpSpPr>
          <a:xfrm>
            <a:off x="4716017" y="3326130"/>
            <a:ext cx="1463040" cy="553212"/>
            <a:chOff x="6288023" y="4434840"/>
            <a:chExt cx="1950720" cy="737616"/>
          </a:xfrm>
        </p:grpSpPr>
        <p:pic>
          <p:nvPicPr>
            <p:cNvPr id="272" name="Google Shape;272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501127" y="4447032"/>
              <a:ext cx="737616" cy="716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88023" y="4434840"/>
              <a:ext cx="737616" cy="7376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27"/>
          <p:cNvSpPr txBox="1"/>
          <p:nvPr/>
        </p:nvSpPr>
        <p:spPr>
          <a:xfrm>
            <a:off x="3429326" y="3968876"/>
            <a:ext cx="3368516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Metadata	Models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s-419" sz="14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export MLFLOW_TRACKING_URI &lt;URI&gt;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mlflow.set_tracking_uri(URI</a:t>
            </a:r>
            <a:r>
              <a:rPr b="1" lang="es-419" sz="1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68362" y="3353561"/>
            <a:ext cx="502919" cy="502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7"/>
          <p:cNvGrpSpPr/>
          <p:nvPr/>
        </p:nvGrpSpPr>
        <p:grpSpPr>
          <a:xfrm>
            <a:off x="4086333" y="963861"/>
            <a:ext cx="3156134" cy="3350895"/>
            <a:chOff x="5448444" y="1285148"/>
            <a:chExt cx="4208179" cy="4467860"/>
          </a:xfrm>
        </p:grpSpPr>
        <p:pic>
          <p:nvPicPr>
            <p:cNvPr id="277" name="Google Shape;277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50158" y="1285148"/>
              <a:ext cx="1520270" cy="856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7"/>
            <p:cNvSpPr/>
            <p:nvPr/>
          </p:nvSpPr>
          <p:spPr>
            <a:xfrm>
              <a:off x="9153068" y="3284308"/>
              <a:ext cx="503555" cy="1318895"/>
            </a:xfrm>
            <a:custGeom>
              <a:rect b="b" l="l" r="r" t="t"/>
              <a:pathLst>
                <a:path extrusionOk="0" h="1318895" w="503554">
                  <a:moveTo>
                    <a:pt x="488480" y="1222768"/>
                  </a:moveTo>
                  <a:lnTo>
                    <a:pt x="469684" y="1251508"/>
                  </a:lnTo>
                  <a:lnTo>
                    <a:pt x="26276" y="213626"/>
                  </a:lnTo>
                  <a:lnTo>
                    <a:pt x="0" y="224853"/>
                  </a:lnTo>
                  <a:lnTo>
                    <a:pt x="443407" y="1262735"/>
                  </a:lnTo>
                  <a:lnTo>
                    <a:pt x="409638" y="1256449"/>
                  </a:lnTo>
                  <a:lnTo>
                    <a:pt x="482739" y="1318437"/>
                  </a:lnTo>
                  <a:lnTo>
                    <a:pt x="485559" y="1271498"/>
                  </a:lnTo>
                  <a:lnTo>
                    <a:pt x="488480" y="1222768"/>
                  </a:lnTo>
                  <a:close/>
                </a:path>
                <a:path extrusionOk="0" h="1318895" w="503554">
                  <a:moveTo>
                    <a:pt x="503250" y="42862"/>
                  </a:moveTo>
                  <a:lnTo>
                    <a:pt x="417525" y="0"/>
                  </a:lnTo>
                  <a:lnTo>
                    <a:pt x="436575" y="28575"/>
                  </a:lnTo>
                  <a:lnTo>
                    <a:pt x="18059" y="28575"/>
                  </a:lnTo>
                  <a:lnTo>
                    <a:pt x="18059" y="57150"/>
                  </a:lnTo>
                  <a:lnTo>
                    <a:pt x="436575" y="57150"/>
                  </a:lnTo>
                  <a:lnTo>
                    <a:pt x="417525" y="85725"/>
                  </a:lnTo>
                  <a:lnTo>
                    <a:pt x="474675" y="57150"/>
                  </a:lnTo>
                  <a:lnTo>
                    <a:pt x="503250" y="42862"/>
                  </a:lnTo>
                  <a:close/>
                </a:path>
              </a:pathLst>
            </a:custGeom>
            <a:solidFill>
              <a:srgbClr val="32A9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448444" y="1285148"/>
              <a:ext cx="3717925" cy="4467860"/>
            </a:xfrm>
            <a:custGeom>
              <a:rect b="b" l="l" r="r" t="t"/>
              <a:pathLst>
                <a:path extrusionOk="0" h="4467860" w="3717925">
                  <a:moveTo>
                    <a:pt x="0" y="619641"/>
                  </a:moveTo>
                  <a:lnTo>
                    <a:pt x="1864" y="571217"/>
                  </a:lnTo>
                  <a:lnTo>
                    <a:pt x="7365" y="523811"/>
                  </a:lnTo>
                  <a:lnTo>
                    <a:pt x="16365" y="477563"/>
                  </a:lnTo>
                  <a:lnTo>
                    <a:pt x="28726" y="432610"/>
                  </a:lnTo>
                  <a:lnTo>
                    <a:pt x="44310" y="389089"/>
                  </a:lnTo>
                  <a:lnTo>
                    <a:pt x="62981" y="347138"/>
                  </a:lnTo>
                  <a:lnTo>
                    <a:pt x="84599" y="306896"/>
                  </a:lnTo>
                  <a:lnTo>
                    <a:pt x="109027" y="268500"/>
                  </a:lnTo>
                  <a:lnTo>
                    <a:pt x="136128" y="232087"/>
                  </a:lnTo>
                  <a:lnTo>
                    <a:pt x="165763" y="197795"/>
                  </a:lnTo>
                  <a:lnTo>
                    <a:pt x="197796" y="165763"/>
                  </a:lnTo>
                  <a:lnTo>
                    <a:pt x="232087" y="136128"/>
                  </a:lnTo>
                  <a:lnTo>
                    <a:pt x="268500" y="109027"/>
                  </a:lnTo>
                  <a:lnTo>
                    <a:pt x="306896" y="84599"/>
                  </a:lnTo>
                  <a:lnTo>
                    <a:pt x="347139" y="62981"/>
                  </a:lnTo>
                  <a:lnTo>
                    <a:pt x="389089" y="44310"/>
                  </a:lnTo>
                  <a:lnTo>
                    <a:pt x="432610" y="28726"/>
                  </a:lnTo>
                  <a:lnTo>
                    <a:pt x="477563" y="16365"/>
                  </a:lnTo>
                  <a:lnTo>
                    <a:pt x="523811" y="7365"/>
                  </a:lnTo>
                  <a:lnTo>
                    <a:pt x="571217" y="1864"/>
                  </a:lnTo>
                  <a:lnTo>
                    <a:pt x="619641" y="0"/>
                  </a:lnTo>
                  <a:lnTo>
                    <a:pt x="3098126" y="0"/>
                  </a:lnTo>
                  <a:lnTo>
                    <a:pt x="3146550" y="1864"/>
                  </a:lnTo>
                  <a:lnTo>
                    <a:pt x="3193956" y="7365"/>
                  </a:lnTo>
                  <a:lnTo>
                    <a:pt x="3240204" y="16365"/>
                  </a:lnTo>
                  <a:lnTo>
                    <a:pt x="3285157" y="28726"/>
                  </a:lnTo>
                  <a:lnTo>
                    <a:pt x="3328678" y="44310"/>
                  </a:lnTo>
                  <a:lnTo>
                    <a:pt x="3370628" y="62981"/>
                  </a:lnTo>
                  <a:lnTo>
                    <a:pt x="3410871" y="84599"/>
                  </a:lnTo>
                  <a:lnTo>
                    <a:pt x="3449267" y="109027"/>
                  </a:lnTo>
                  <a:lnTo>
                    <a:pt x="3485680" y="136128"/>
                  </a:lnTo>
                  <a:lnTo>
                    <a:pt x="3519972" y="165763"/>
                  </a:lnTo>
                  <a:lnTo>
                    <a:pt x="3552004" y="197795"/>
                  </a:lnTo>
                  <a:lnTo>
                    <a:pt x="3581639" y="232087"/>
                  </a:lnTo>
                  <a:lnTo>
                    <a:pt x="3608740" y="268500"/>
                  </a:lnTo>
                  <a:lnTo>
                    <a:pt x="3633168" y="306896"/>
                  </a:lnTo>
                  <a:lnTo>
                    <a:pt x="3654786" y="347138"/>
                  </a:lnTo>
                  <a:lnTo>
                    <a:pt x="3673457" y="389089"/>
                  </a:lnTo>
                  <a:lnTo>
                    <a:pt x="3689041" y="432610"/>
                  </a:lnTo>
                  <a:lnTo>
                    <a:pt x="3701402" y="477563"/>
                  </a:lnTo>
                  <a:lnTo>
                    <a:pt x="3710402" y="523811"/>
                  </a:lnTo>
                  <a:lnTo>
                    <a:pt x="3715903" y="571217"/>
                  </a:lnTo>
                  <a:lnTo>
                    <a:pt x="3717768" y="619641"/>
                  </a:lnTo>
                  <a:lnTo>
                    <a:pt x="3717768" y="3848040"/>
                  </a:lnTo>
                  <a:lnTo>
                    <a:pt x="3715903" y="3896464"/>
                  </a:lnTo>
                  <a:lnTo>
                    <a:pt x="3710402" y="3943870"/>
                  </a:lnTo>
                  <a:lnTo>
                    <a:pt x="3701402" y="3990118"/>
                  </a:lnTo>
                  <a:lnTo>
                    <a:pt x="3689041" y="4035071"/>
                  </a:lnTo>
                  <a:lnTo>
                    <a:pt x="3673457" y="4078592"/>
                  </a:lnTo>
                  <a:lnTo>
                    <a:pt x="3654786" y="4120542"/>
                  </a:lnTo>
                  <a:lnTo>
                    <a:pt x="3633168" y="4160785"/>
                  </a:lnTo>
                  <a:lnTo>
                    <a:pt x="3608740" y="4199181"/>
                  </a:lnTo>
                  <a:lnTo>
                    <a:pt x="3581639" y="4235594"/>
                  </a:lnTo>
                  <a:lnTo>
                    <a:pt x="3552004" y="4269886"/>
                  </a:lnTo>
                  <a:lnTo>
                    <a:pt x="3519972" y="4301918"/>
                  </a:lnTo>
                  <a:lnTo>
                    <a:pt x="3485680" y="4331553"/>
                  </a:lnTo>
                  <a:lnTo>
                    <a:pt x="3449267" y="4358654"/>
                  </a:lnTo>
                  <a:lnTo>
                    <a:pt x="3410871" y="4383082"/>
                  </a:lnTo>
                  <a:lnTo>
                    <a:pt x="3370628" y="4404700"/>
                  </a:lnTo>
                  <a:lnTo>
                    <a:pt x="3328678" y="4423371"/>
                  </a:lnTo>
                  <a:lnTo>
                    <a:pt x="3285157" y="4438955"/>
                  </a:lnTo>
                  <a:lnTo>
                    <a:pt x="3240204" y="4451316"/>
                  </a:lnTo>
                  <a:lnTo>
                    <a:pt x="3193956" y="4460316"/>
                  </a:lnTo>
                  <a:lnTo>
                    <a:pt x="3146550" y="4465817"/>
                  </a:lnTo>
                  <a:lnTo>
                    <a:pt x="3098126" y="4467682"/>
                  </a:lnTo>
                  <a:lnTo>
                    <a:pt x="619641" y="4467682"/>
                  </a:lnTo>
                  <a:lnTo>
                    <a:pt x="571217" y="4465817"/>
                  </a:lnTo>
                  <a:lnTo>
                    <a:pt x="523811" y="4460316"/>
                  </a:lnTo>
                  <a:lnTo>
                    <a:pt x="477563" y="4451316"/>
                  </a:lnTo>
                  <a:lnTo>
                    <a:pt x="432610" y="4438955"/>
                  </a:lnTo>
                  <a:lnTo>
                    <a:pt x="389089" y="4423371"/>
                  </a:lnTo>
                  <a:lnTo>
                    <a:pt x="347139" y="4404700"/>
                  </a:lnTo>
                  <a:lnTo>
                    <a:pt x="306896" y="4383082"/>
                  </a:lnTo>
                  <a:lnTo>
                    <a:pt x="268500" y="4358654"/>
                  </a:lnTo>
                  <a:lnTo>
                    <a:pt x="232087" y="4331553"/>
                  </a:lnTo>
                  <a:lnTo>
                    <a:pt x="197796" y="4301918"/>
                  </a:lnTo>
                  <a:lnTo>
                    <a:pt x="165763" y="4269886"/>
                  </a:lnTo>
                  <a:lnTo>
                    <a:pt x="136128" y="4235594"/>
                  </a:lnTo>
                  <a:lnTo>
                    <a:pt x="109027" y="4199181"/>
                  </a:lnTo>
                  <a:lnTo>
                    <a:pt x="84599" y="4160785"/>
                  </a:lnTo>
                  <a:lnTo>
                    <a:pt x="62981" y="4120542"/>
                  </a:lnTo>
                  <a:lnTo>
                    <a:pt x="44310" y="4078592"/>
                  </a:lnTo>
                  <a:lnTo>
                    <a:pt x="28726" y="4035071"/>
                  </a:lnTo>
                  <a:lnTo>
                    <a:pt x="16365" y="3990118"/>
                  </a:lnTo>
                  <a:lnTo>
                    <a:pt x="7365" y="3943870"/>
                  </a:lnTo>
                  <a:lnTo>
                    <a:pt x="1864" y="3896464"/>
                  </a:lnTo>
                  <a:lnTo>
                    <a:pt x="0" y="3848040"/>
                  </a:lnTo>
                  <a:lnTo>
                    <a:pt x="0" y="619641"/>
                  </a:lnTo>
                  <a:close/>
                </a:path>
              </a:pathLst>
            </a:cu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7"/>
          <p:cNvSpPr txBox="1"/>
          <p:nvPr/>
        </p:nvSpPr>
        <p:spPr>
          <a:xfrm>
            <a:off x="7269134" y="3878580"/>
            <a:ext cx="929640" cy="446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228600" lvl="0" marL="12700" marR="0" rtl="0" algn="l">
              <a:lnSpc>
                <a:spcPct val="1163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Spark  Data Source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551" y="736091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0844" y="3234690"/>
            <a:ext cx="859535" cy="85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8"/>
          <p:cNvGrpSpPr/>
          <p:nvPr/>
        </p:nvGrpSpPr>
        <p:grpSpPr>
          <a:xfrm>
            <a:off x="2169413" y="1771650"/>
            <a:ext cx="3721493" cy="1765906"/>
            <a:chOff x="2892551" y="2362200"/>
            <a:chExt cx="4961991" cy="2354541"/>
          </a:xfrm>
        </p:grpSpPr>
        <p:pic>
          <p:nvPicPr>
            <p:cNvPr id="288" name="Google Shape;28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2551" y="2362200"/>
              <a:ext cx="1176527" cy="11765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8"/>
            <p:cNvSpPr/>
            <p:nvPr/>
          </p:nvSpPr>
          <p:spPr>
            <a:xfrm>
              <a:off x="4032478" y="3001606"/>
              <a:ext cx="1471295" cy="1715135"/>
            </a:xfrm>
            <a:custGeom>
              <a:rect b="b" l="l" r="r" t="t"/>
              <a:pathLst>
                <a:path extrusionOk="0" h="1715135" w="1471295">
                  <a:moveTo>
                    <a:pt x="1221968" y="57251"/>
                  </a:moveTo>
                  <a:lnTo>
                    <a:pt x="1107719" y="0"/>
                  </a:lnTo>
                  <a:lnTo>
                    <a:pt x="1133081" y="38125"/>
                  </a:lnTo>
                  <a:lnTo>
                    <a:pt x="163944" y="37236"/>
                  </a:lnTo>
                  <a:lnTo>
                    <a:pt x="163918" y="75336"/>
                  </a:lnTo>
                  <a:lnTo>
                    <a:pt x="1133055" y="76225"/>
                  </a:lnTo>
                  <a:lnTo>
                    <a:pt x="1145755" y="76238"/>
                  </a:lnTo>
                  <a:lnTo>
                    <a:pt x="1133043" y="76238"/>
                  </a:lnTo>
                  <a:lnTo>
                    <a:pt x="1107617" y="114300"/>
                  </a:lnTo>
                  <a:lnTo>
                    <a:pt x="1183919" y="76238"/>
                  </a:lnTo>
                  <a:lnTo>
                    <a:pt x="1221968" y="57251"/>
                  </a:lnTo>
                  <a:close/>
                </a:path>
                <a:path extrusionOk="0" h="1715135" w="1471295">
                  <a:moveTo>
                    <a:pt x="1471218" y="266471"/>
                  </a:moveTo>
                  <a:lnTo>
                    <a:pt x="1349667" y="305917"/>
                  </a:lnTo>
                  <a:lnTo>
                    <a:pt x="1394498" y="315252"/>
                  </a:lnTo>
                  <a:lnTo>
                    <a:pt x="0" y="1687804"/>
                  </a:lnTo>
                  <a:lnTo>
                    <a:pt x="26733" y="1714957"/>
                  </a:lnTo>
                  <a:lnTo>
                    <a:pt x="1421218" y="342417"/>
                  </a:lnTo>
                  <a:lnTo>
                    <a:pt x="1429842" y="387388"/>
                  </a:lnTo>
                  <a:lnTo>
                    <a:pt x="1457579" y="306349"/>
                  </a:lnTo>
                  <a:lnTo>
                    <a:pt x="1471218" y="266471"/>
                  </a:lnTo>
                  <a:close/>
                </a:path>
              </a:pathLst>
            </a:custGeom>
            <a:solidFill>
              <a:srgbClr val="32A9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419952" y="2477594"/>
              <a:ext cx="2434590" cy="790575"/>
            </a:xfrm>
            <a:custGeom>
              <a:rect b="b" l="l" r="r" t="t"/>
              <a:pathLst>
                <a:path extrusionOk="0" h="790575" w="2434590">
                  <a:moveTo>
                    <a:pt x="2039011" y="0"/>
                  </a:moveTo>
                  <a:lnTo>
                    <a:pt x="2039011" y="197620"/>
                  </a:lnTo>
                  <a:lnTo>
                    <a:pt x="395237" y="197620"/>
                  </a:lnTo>
                  <a:lnTo>
                    <a:pt x="395237" y="0"/>
                  </a:lnTo>
                  <a:lnTo>
                    <a:pt x="0" y="395239"/>
                  </a:lnTo>
                  <a:lnTo>
                    <a:pt x="395237" y="790479"/>
                  </a:lnTo>
                  <a:lnTo>
                    <a:pt x="395237" y="592861"/>
                  </a:lnTo>
                  <a:lnTo>
                    <a:pt x="2039011" y="592861"/>
                  </a:lnTo>
                  <a:lnTo>
                    <a:pt x="2039011" y="790479"/>
                  </a:lnTo>
                  <a:lnTo>
                    <a:pt x="2434249" y="395239"/>
                  </a:lnTo>
                  <a:lnTo>
                    <a:pt x="2039011" y="0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28"/>
          <p:cNvSpPr txBox="1"/>
          <p:nvPr/>
        </p:nvSpPr>
        <p:spPr>
          <a:xfrm>
            <a:off x="912266" y="1473327"/>
            <a:ext cx="1138714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Notebooks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880119" y="2451734"/>
            <a:ext cx="1171575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Local Apps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874166" y="3507866"/>
            <a:ext cx="117729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Cloud Jobs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3099608" y="1090130"/>
            <a:ext cx="879157" cy="865346"/>
          </a:xfrm>
          <a:custGeom>
            <a:rect b="b" l="l" r="r" t="t"/>
            <a:pathLst>
              <a:path extrusionOk="0" h="1153795" w="1172210">
                <a:moveTo>
                  <a:pt x="1095122" y="1104515"/>
                </a:moveTo>
                <a:lnTo>
                  <a:pt x="1050296" y="1113862"/>
                </a:lnTo>
                <a:lnTo>
                  <a:pt x="1171856" y="1153280"/>
                </a:lnTo>
                <a:lnTo>
                  <a:pt x="1158206" y="1113420"/>
                </a:lnTo>
                <a:lnTo>
                  <a:pt x="1104174" y="1113420"/>
                </a:lnTo>
                <a:lnTo>
                  <a:pt x="1095122" y="1104515"/>
                </a:lnTo>
                <a:close/>
              </a:path>
              <a:path extrusionOk="0" h="1153795" w="1172210">
                <a:moveTo>
                  <a:pt x="1117532" y="1099842"/>
                </a:moveTo>
                <a:lnTo>
                  <a:pt x="1095122" y="1104515"/>
                </a:lnTo>
                <a:lnTo>
                  <a:pt x="1104174" y="1113420"/>
                </a:lnTo>
                <a:lnTo>
                  <a:pt x="1117532" y="1099842"/>
                </a:lnTo>
                <a:close/>
              </a:path>
              <a:path extrusionOk="0" h="1153795" w="1172210">
                <a:moveTo>
                  <a:pt x="1130454" y="1032381"/>
                </a:moveTo>
                <a:lnTo>
                  <a:pt x="1121842" y="1077355"/>
                </a:lnTo>
                <a:lnTo>
                  <a:pt x="1130894" y="1086260"/>
                </a:lnTo>
                <a:lnTo>
                  <a:pt x="1104174" y="1113420"/>
                </a:lnTo>
                <a:lnTo>
                  <a:pt x="1158206" y="1113420"/>
                </a:lnTo>
                <a:lnTo>
                  <a:pt x="1130454" y="1032381"/>
                </a:lnTo>
                <a:close/>
              </a:path>
              <a:path extrusionOk="0" h="1153795" w="1172210">
                <a:moveTo>
                  <a:pt x="26719" y="0"/>
                </a:moveTo>
                <a:lnTo>
                  <a:pt x="0" y="27160"/>
                </a:lnTo>
                <a:lnTo>
                  <a:pt x="1095122" y="1104515"/>
                </a:lnTo>
                <a:lnTo>
                  <a:pt x="1117537" y="1099837"/>
                </a:lnTo>
                <a:lnTo>
                  <a:pt x="1121842" y="1077355"/>
                </a:lnTo>
                <a:lnTo>
                  <a:pt x="26719" y="0"/>
                </a:lnTo>
                <a:close/>
              </a:path>
              <a:path extrusionOk="0" h="1153795" w="1172210">
                <a:moveTo>
                  <a:pt x="1121842" y="1077355"/>
                </a:moveTo>
                <a:lnTo>
                  <a:pt x="1117537" y="1099837"/>
                </a:lnTo>
                <a:lnTo>
                  <a:pt x="1130894" y="1086260"/>
                </a:lnTo>
                <a:lnTo>
                  <a:pt x="1121842" y="1077355"/>
                </a:lnTo>
                <a:close/>
              </a:path>
            </a:pathLst>
          </a:custGeom>
          <a:solidFill>
            <a:srgbClr val="32A9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8"/>
          <p:cNvSpPr txBox="1"/>
          <p:nvPr>
            <p:ph type="title"/>
          </p:nvPr>
        </p:nvSpPr>
        <p:spPr>
          <a:xfrm>
            <a:off x="373649" y="21717"/>
            <a:ext cx="29286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B3038"/>
                </a:solidFill>
              </a:rPr>
              <a:t>MLflow Tracking</a:t>
            </a:r>
            <a:endParaRPr sz="3300"/>
          </a:p>
        </p:txBody>
      </p:sp>
      <p:sp>
        <p:nvSpPr>
          <p:cNvPr id="296" name="Google Shape;296;p28"/>
          <p:cNvSpPr txBox="1"/>
          <p:nvPr/>
        </p:nvSpPr>
        <p:spPr>
          <a:xfrm>
            <a:off x="3550668" y="662177"/>
            <a:ext cx="757714" cy="6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00">
            <a:spAutoFit/>
          </a:bodyPr>
          <a:lstStyle/>
          <a:p>
            <a:pPr indent="0" lvl="0" marL="12700" marR="0" rtl="0" algn="ctr">
              <a:lnSpc>
                <a:spcPct val="9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Python,  Java, R or  REST API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6541050" y="944880"/>
            <a:ext cx="171450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993DD"/>
                </a:solidFill>
                <a:latin typeface="Tahoma"/>
                <a:ea typeface="Tahoma"/>
                <a:cs typeface="Tahoma"/>
                <a:sym typeface="Tahoma"/>
              </a:rPr>
              <a:t>Tracking Server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8" name="Google Shape;298;p28"/>
          <p:cNvGrpSpPr/>
          <p:nvPr/>
        </p:nvGrpSpPr>
        <p:grpSpPr>
          <a:xfrm>
            <a:off x="6094476" y="1595628"/>
            <a:ext cx="2363724" cy="676656"/>
            <a:chOff x="8125968" y="2127504"/>
            <a:chExt cx="3151632" cy="902208"/>
          </a:xfrm>
        </p:grpSpPr>
        <p:pic>
          <p:nvPicPr>
            <p:cNvPr id="299" name="Google Shape;299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25968" y="2154936"/>
              <a:ext cx="874776" cy="87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84792" y="2127504"/>
              <a:ext cx="874776" cy="87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728960" y="2240280"/>
              <a:ext cx="548640" cy="649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28"/>
          <p:cNvSpPr txBox="1"/>
          <p:nvPr/>
        </p:nvSpPr>
        <p:spPr>
          <a:xfrm>
            <a:off x="6078236" y="2316099"/>
            <a:ext cx="772477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Parameters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7106014" y="2295525"/>
            <a:ext cx="490538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Metrics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7966400" y="2295525"/>
            <a:ext cx="572452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Artifacts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5" name="Google Shape;305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95794" y="2692908"/>
            <a:ext cx="553212" cy="53720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 txBox="1"/>
          <p:nvPr/>
        </p:nvSpPr>
        <p:spPr>
          <a:xfrm>
            <a:off x="7538072" y="3326511"/>
            <a:ext cx="470535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Models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" name="Google Shape;30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85966" y="2704338"/>
            <a:ext cx="553212" cy="55321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 txBox="1"/>
          <p:nvPr/>
        </p:nvSpPr>
        <p:spPr>
          <a:xfrm>
            <a:off x="6555219" y="3344799"/>
            <a:ext cx="615791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Metadata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09" name="Google Shape;309;p28"/>
          <p:cNvGrpSpPr/>
          <p:nvPr/>
        </p:nvGrpSpPr>
        <p:grpSpPr>
          <a:xfrm>
            <a:off x="5956733" y="321466"/>
            <a:ext cx="2788444" cy="4422982"/>
            <a:chOff x="7942310" y="428621"/>
            <a:chExt cx="3717925" cy="5897309"/>
          </a:xfrm>
        </p:grpSpPr>
        <p:pic>
          <p:nvPicPr>
            <p:cNvPr id="310" name="Google Shape;310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844024" y="455428"/>
              <a:ext cx="1520270" cy="856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28"/>
            <p:cNvSpPr/>
            <p:nvPr/>
          </p:nvSpPr>
          <p:spPr>
            <a:xfrm>
              <a:off x="7942310" y="428621"/>
              <a:ext cx="3717925" cy="4467860"/>
            </a:xfrm>
            <a:custGeom>
              <a:rect b="b" l="l" r="r" t="t"/>
              <a:pathLst>
                <a:path extrusionOk="0" h="4467860" w="3717925">
                  <a:moveTo>
                    <a:pt x="0" y="619641"/>
                  </a:moveTo>
                  <a:lnTo>
                    <a:pt x="1864" y="571217"/>
                  </a:lnTo>
                  <a:lnTo>
                    <a:pt x="7365" y="523811"/>
                  </a:lnTo>
                  <a:lnTo>
                    <a:pt x="16365" y="477563"/>
                  </a:lnTo>
                  <a:lnTo>
                    <a:pt x="28726" y="432610"/>
                  </a:lnTo>
                  <a:lnTo>
                    <a:pt x="44310" y="389089"/>
                  </a:lnTo>
                  <a:lnTo>
                    <a:pt x="62981" y="347138"/>
                  </a:lnTo>
                  <a:lnTo>
                    <a:pt x="84599" y="306896"/>
                  </a:lnTo>
                  <a:lnTo>
                    <a:pt x="109027" y="268500"/>
                  </a:lnTo>
                  <a:lnTo>
                    <a:pt x="136128" y="232087"/>
                  </a:lnTo>
                  <a:lnTo>
                    <a:pt x="165763" y="197795"/>
                  </a:lnTo>
                  <a:lnTo>
                    <a:pt x="197796" y="165763"/>
                  </a:lnTo>
                  <a:lnTo>
                    <a:pt x="232087" y="136128"/>
                  </a:lnTo>
                  <a:lnTo>
                    <a:pt x="268500" y="109027"/>
                  </a:lnTo>
                  <a:lnTo>
                    <a:pt x="306896" y="84599"/>
                  </a:lnTo>
                  <a:lnTo>
                    <a:pt x="347139" y="62981"/>
                  </a:lnTo>
                  <a:lnTo>
                    <a:pt x="389089" y="44310"/>
                  </a:lnTo>
                  <a:lnTo>
                    <a:pt x="432610" y="28726"/>
                  </a:lnTo>
                  <a:lnTo>
                    <a:pt x="477563" y="16365"/>
                  </a:lnTo>
                  <a:lnTo>
                    <a:pt x="523811" y="7365"/>
                  </a:lnTo>
                  <a:lnTo>
                    <a:pt x="571217" y="1864"/>
                  </a:lnTo>
                  <a:lnTo>
                    <a:pt x="619641" y="0"/>
                  </a:lnTo>
                  <a:lnTo>
                    <a:pt x="3098126" y="0"/>
                  </a:lnTo>
                  <a:lnTo>
                    <a:pt x="3146550" y="1864"/>
                  </a:lnTo>
                  <a:lnTo>
                    <a:pt x="3193956" y="7365"/>
                  </a:lnTo>
                  <a:lnTo>
                    <a:pt x="3240204" y="16365"/>
                  </a:lnTo>
                  <a:lnTo>
                    <a:pt x="3285157" y="28726"/>
                  </a:lnTo>
                  <a:lnTo>
                    <a:pt x="3328678" y="44310"/>
                  </a:lnTo>
                  <a:lnTo>
                    <a:pt x="3370628" y="62981"/>
                  </a:lnTo>
                  <a:lnTo>
                    <a:pt x="3410871" y="84599"/>
                  </a:lnTo>
                  <a:lnTo>
                    <a:pt x="3449267" y="109027"/>
                  </a:lnTo>
                  <a:lnTo>
                    <a:pt x="3485680" y="136128"/>
                  </a:lnTo>
                  <a:lnTo>
                    <a:pt x="3519972" y="165763"/>
                  </a:lnTo>
                  <a:lnTo>
                    <a:pt x="3552004" y="197795"/>
                  </a:lnTo>
                  <a:lnTo>
                    <a:pt x="3581639" y="232087"/>
                  </a:lnTo>
                  <a:lnTo>
                    <a:pt x="3608740" y="268500"/>
                  </a:lnTo>
                  <a:lnTo>
                    <a:pt x="3633168" y="306896"/>
                  </a:lnTo>
                  <a:lnTo>
                    <a:pt x="3654786" y="347138"/>
                  </a:lnTo>
                  <a:lnTo>
                    <a:pt x="3673457" y="389089"/>
                  </a:lnTo>
                  <a:lnTo>
                    <a:pt x="3689041" y="432610"/>
                  </a:lnTo>
                  <a:lnTo>
                    <a:pt x="3701402" y="477563"/>
                  </a:lnTo>
                  <a:lnTo>
                    <a:pt x="3710402" y="523811"/>
                  </a:lnTo>
                  <a:lnTo>
                    <a:pt x="3715903" y="571217"/>
                  </a:lnTo>
                  <a:lnTo>
                    <a:pt x="3717768" y="619641"/>
                  </a:lnTo>
                  <a:lnTo>
                    <a:pt x="3717768" y="3848040"/>
                  </a:lnTo>
                  <a:lnTo>
                    <a:pt x="3715903" y="3896464"/>
                  </a:lnTo>
                  <a:lnTo>
                    <a:pt x="3710402" y="3943870"/>
                  </a:lnTo>
                  <a:lnTo>
                    <a:pt x="3701402" y="3990118"/>
                  </a:lnTo>
                  <a:lnTo>
                    <a:pt x="3689041" y="4035071"/>
                  </a:lnTo>
                  <a:lnTo>
                    <a:pt x="3673457" y="4078592"/>
                  </a:lnTo>
                  <a:lnTo>
                    <a:pt x="3654786" y="4120542"/>
                  </a:lnTo>
                  <a:lnTo>
                    <a:pt x="3633168" y="4160785"/>
                  </a:lnTo>
                  <a:lnTo>
                    <a:pt x="3608740" y="4199181"/>
                  </a:lnTo>
                  <a:lnTo>
                    <a:pt x="3581639" y="4235594"/>
                  </a:lnTo>
                  <a:lnTo>
                    <a:pt x="3552004" y="4269886"/>
                  </a:lnTo>
                  <a:lnTo>
                    <a:pt x="3519972" y="4301918"/>
                  </a:lnTo>
                  <a:lnTo>
                    <a:pt x="3485680" y="4331553"/>
                  </a:lnTo>
                  <a:lnTo>
                    <a:pt x="3449267" y="4358654"/>
                  </a:lnTo>
                  <a:lnTo>
                    <a:pt x="3410871" y="4383082"/>
                  </a:lnTo>
                  <a:lnTo>
                    <a:pt x="3370628" y="4404700"/>
                  </a:lnTo>
                  <a:lnTo>
                    <a:pt x="3328678" y="4423371"/>
                  </a:lnTo>
                  <a:lnTo>
                    <a:pt x="3285157" y="4438955"/>
                  </a:lnTo>
                  <a:lnTo>
                    <a:pt x="3240204" y="4451316"/>
                  </a:lnTo>
                  <a:lnTo>
                    <a:pt x="3193956" y="4460316"/>
                  </a:lnTo>
                  <a:lnTo>
                    <a:pt x="3146550" y="4465817"/>
                  </a:lnTo>
                  <a:lnTo>
                    <a:pt x="3098126" y="4467682"/>
                  </a:lnTo>
                  <a:lnTo>
                    <a:pt x="619641" y="4467682"/>
                  </a:lnTo>
                  <a:lnTo>
                    <a:pt x="571217" y="4465817"/>
                  </a:lnTo>
                  <a:lnTo>
                    <a:pt x="523811" y="4460316"/>
                  </a:lnTo>
                  <a:lnTo>
                    <a:pt x="477563" y="4451316"/>
                  </a:lnTo>
                  <a:lnTo>
                    <a:pt x="432610" y="4438955"/>
                  </a:lnTo>
                  <a:lnTo>
                    <a:pt x="389089" y="4423371"/>
                  </a:lnTo>
                  <a:lnTo>
                    <a:pt x="347139" y="4404700"/>
                  </a:lnTo>
                  <a:lnTo>
                    <a:pt x="306896" y="4383082"/>
                  </a:lnTo>
                  <a:lnTo>
                    <a:pt x="268500" y="4358654"/>
                  </a:lnTo>
                  <a:lnTo>
                    <a:pt x="232087" y="4331553"/>
                  </a:lnTo>
                  <a:lnTo>
                    <a:pt x="197796" y="4301918"/>
                  </a:lnTo>
                  <a:lnTo>
                    <a:pt x="165763" y="4269886"/>
                  </a:lnTo>
                  <a:lnTo>
                    <a:pt x="136128" y="4235594"/>
                  </a:lnTo>
                  <a:lnTo>
                    <a:pt x="109027" y="4199181"/>
                  </a:lnTo>
                  <a:lnTo>
                    <a:pt x="84599" y="4160785"/>
                  </a:lnTo>
                  <a:lnTo>
                    <a:pt x="62981" y="4120542"/>
                  </a:lnTo>
                  <a:lnTo>
                    <a:pt x="44310" y="4078592"/>
                  </a:lnTo>
                  <a:lnTo>
                    <a:pt x="28726" y="4035071"/>
                  </a:lnTo>
                  <a:lnTo>
                    <a:pt x="16365" y="3990118"/>
                  </a:lnTo>
                  <a:lnTo>
                    <a:pt x="7365" y="3943870"/>
                  </a:lnTo>
                  <a:lnTo>
                    <a:pt x="1864" y="3896464"/>
                  </a:lnTo>
                  <a:lnTo>
                    <a:pt x="0" y="3848040"/>
                  </a:lnTo>
                  <a:lnTo>
                    <a:pt x="0" y="619641"/>
                  </a:lnTo>
                  <a:close/>
                </a:path>
              </a:pathLst>
            </a:cu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9002380" y="4954253"/>
              <a:ext cx="297180" cy="416559"/>
            </a:xfrm>
            <a:custGeom>
              <a:rect b="b" l="l" r="r" t="t"/>
              <a:pathLst>
                <a:path extrusionOk="0" h="416560" w="297179">
                  <a:moveTo>
                    <a:pt x="222420" y="0"/>
                  </a:moveTo>
                  <a:lnTo>
                    <a:pt x="74140" y="0"/>
                  </a:lnTo>
                  <a:lnTo>
                    <a:pt x="74140" y="268197"/>
                  </a:lnTo>
                  <a:lnTo>
                    <a:pt x="0" y="268197"/>
                  </a:lnTo>
                  <a:lnTo>
                    <a:pt x="148280" y="416477"/>
                  </a:lnTo>
                  <a:lnTo>
                    <a:pt x="296560" y="268197"/>
                  </a:lnTo>
                  <a:lnTo>
                    <a:pt x="222420" y="268197"/>
                  </a:lnTo>
                  <a:lnTo>
                    <a:pt x="222420" y="0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8310621" y="5527675"/>
              <a:ext cx="1552575" cy="693420"/>
            </a:xfrm>
            <a:custGeom>
              <a:rect b="b" l="l" r="r" t="t"/>
              <a:pathLst>
                <a:path extrusionOk="0" h="693420" w="1552575">
                  <a:moveTo>
                    <a:pt x="1552191" y="0"/>
                  </a:moveTo>
                  <a:lnTo>
                    <a:pt x="1517299" y="29437"/>
                  </a:lnTo>
                  <a:lnTo>
                    <a:pt x="1458520" y="47185"/>
                  </a:lnTo>
                  <a:lnTo>
                    <a:pt x="1419646" y="55347"/>
                  </a:lnTo>
                  <a:lnTo>
                    <a:pt x="1374969" y="62968"/>
                  </a:lnTo>
                  <a:lnTo>
                    <a:pt x="1324878" y="69998"/>
                  </a:lnTo>
                  <a:lnTo>
                    <a:pt x="1269764" y="76387"/>
                  </a:lnTo>
                  <a:lnTo>
                    <a:pt x="1210018" y="82086"/>
                  </a:lnTo>
                  <a:lnTo>
                    <a:pt x="1146029" y="87044"/>
                  </a:lnTo>
                  <a:lnTo>
                    <a:pt x="1078187" y="91213"/>
                  </a:lnTo>
                  <a:lnTo>
                    <a:pt x="1006883" y="94542"/>
                  </a:lnTo>
                  <a:lnTo>
                    <a:pt x="932506" y="96981"/>
                  </a:lnTo>
                  <a:lnTo>
                    <a:pt x="855447" y="98481"/>
                  </a:lnTo>
                  <a:lnTo>
                    <a:pt x="776095" y="98992"/>
                  </a:lnTo>
                  <a:lnTo>
                    <a:pt x="696744" y="98481"/>
                  </a:lnTo>
                  <a:lnTo>
                    <a:pt x="619685" y="96981"/>
                  </a:lnTo>
                  <a:lnTo>
                    <a:pt x="545308" y="94542"/>
                  </a:lnTo>
                  <a:lnTo>
                    <a:pt x="474004" y="91213"/>
                  </a:lnTo>
                  <a:lnTo>
                    <a:pt x="406162" y="87044"/>
                  </a:lnTo>
                  <a:lnTo>
                    <a:pt x="342173" y="82086"/>
                  </a:lnTo>
                  <a:lnTo>
                    <a:pt x="282427" y="76387"/>
                  </a:lnTo>
                  <a:lnTo>
                    <a:pt x="227313" y="69998"/>
                  </a:lnTo>
                  <a:lnTo>
                    <a:pt x="177222" y="62968"/>
                  </a:lnTo>
                  <a:lnTo>
                    <a:pt x="132545" y="55347"/>
                  </a:lnTo>
                  <a:lnTo>
                    <a:pt x="93670" y="47185"/>
                  </a:lnTo>
                  <a:lnTo>
                    <a:pt x="34891" y="29437"/>
                  </a:lnTo>
                  <a:lnTo>
                    <a:pt x="0" y="0"/>
                  </a:lnTo>
                  <a:lnTo>
                    <a:pt x="0" y="593962"/>
                  </a:lnTo>
                  <a:lnTo>
                    <a:pt x="34891" y="623400"/>
                  </a:lnTo>
                  <a:lnTo>
                    <a:pt x="93670" y="641148"/>
                  </a:lnTo>
                  <a:lnTo>
                    <a:pt x="132545" y="649310"/>
                  </a:lnTo>
                  <a:lnTo>
                    <a:pt x="177222" y="656931"/>
                  </a:lnTo>
                  <a:lnTo>
                    <a:pt x="227313" y="663961"/>
                  </a:lnTo>
                  <a:lnTo>
                    <a:pt x="282427" y="670350"/>
                  </a:lnTo>
                  <a:lnTo>
                    <a:pt x="342173" y="676049"/>
                  </a:lnTo>
                  <a:lnTo>
                    <a:pt x="406162" y="681007"/>
                  </a:lnTo>
                  <a:lnTo>
                    <a:pt x="474004" y="685176"/>
                  </a:lnTo>
                  <a:lnTo>
                    <a:pt x="545308" y="688505"/>
                  </a:lnTo>
                  <a:lnTo>
                    <a:pt x="619685" y="690944"/>
                  </a:lnTo>
                  <a:lnTo>
                    <a:pt x="696744" y="692444"/>
                  </a:lnTo>
                  <a:lnTo>
                    <a:pt x="776095" y="692955"/>
                  </a:lnTo>
                  <a:lnTo>
                    <a:pt x="855447" y="692444"/>
                  </a:lnTo>
                  <a:lnTo>
                    <a:pt x="932506" y="690944"/>
                  </a:lnTo>
                  <a:lnTo>
                    <a:pt x="1006883" y="688505"/>
                  </a:lnTo>
                  <a:lnTo>
                    <a:pt x="1078187" y="685176"/>
                  </a:lnTo>
                  <a:lnTo>
                    <a:pt x="1146029" y="681007"/>
                  </a:lnTo>
                  <a:lnTo>
                    <a:pt x="1210018" y="676049"/>
                  </a:lnTo>
                  <a:lnTo>
                    <a:pt x="1269764" y="670350"/>
                  </a:lnTo>
                  <a:lnTo>
                    <a:pt x="1324878" y="663961"/>
                  </a:lnTo>
                  <a:lnTo>
                    <a:pt x="1374969" y="656931"/>
                  </a:lnTo>
                  <a:lnTo>
                    <a:pt x="1419646" y="649310"/>
                  </a:lnTo>
                  <a:lnTo>
                    <a:pt x="1458520" y="641148"/>
                  </a:lnTo>
                  <a:lnTo>
                    <a:pt x="1517299" y="623400"/>
                  </a:lnTo>
                  <a:lnTo>
                    <a:pt x="1552191" y="593962"/>
                  </a:lnTo>
                  <a:lnTo>
                    <a:pt x="1552191" y="0"/>
                  </a:lnTo>
                  <a:close/>
                </a:path>
              </a:pathLst>
            </a:custGeom>
            <a:solidFill>
              <a:srgbClr val="4AAF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8310621" y="5428682"/>
              <a:ext cx="1552575" cy="198120"/>
            </a:xfrm>
            <a:custGeom>
              <a:rect b="b" l="l" r="r" t="t"/>
              <a:pathLst>
                <a:path extrusionOk="0" h="198120" w="1552575">
                  <a:moveTo>
                    <a:pt x="776095" y="0"/>
                  </a:moveTo>
                  <a:lnTo>
                    <a:pt x="696744" y="511"/>
                  </a:lnTo>
                  <a:lnTo>
                    <a:pt x="619685" y="2011"/>
                  </a:lnTo>
                  <a:lnTo>
                    <a:pt x="545308" y="4450"/>
                  </a:lnTo>
                  <a:lnTo>
                    <a:pt x="474004" y="7779"/>
                  </a:lnTo>
                  <a:lnTo>
                    <a:pt x="406162" y="11947"/>
                  </a:lnTo>
                  <a:lnTo>
                    <a:pt x="342173" y="16906"/>
                  </a:lnTo>
                  <a:lnTo>
                    <a:pt x="282427" y="22605"/>
                  </a:lnTo>
                  <a:lnTo>
                    <a:pt x="227313" y="28994"/>
                  </a:lnTo>
                  <a:lnTo>
                    <a:pt x="177222" y="36024"/>
                  </a:lnTo>
                  <a:lnTo>
                    <a:pt x="132545" y="43644"/>
                  </a:lnTo>
                  <a:lnTo>
                    <a:pt x="93670" y="51806"/>
                  </a:lnTo>
                  <a:lnTo>
                    <a:pt x="34891" y="69555"/>
                  </a:lnTo>
                  <a:lnTo>
                    <a:pt x="0" y="98992"/>
                  </a:lnTo>
                  <a:lnTo>
                    <a:pt x="4006" y="109114"/>
                  </a:lnTo>
                  <a:lnTo>
                    <a:pt x="60989" y="137525"/>
                  </a:lnTo>
                  <a:lnTo>
                    <a:pt x="132545" y="154340"/>
                  </a:lnTo>
                  <a:lnTo>
                    <a:pt x="177222" y="161961"/>
                  </a:lnTo>
                  <a:lnTo>
                    <a:pt x="227313" y="168991"/>
                  </a:lnTo>
                  <a:lnTo>
                    <a:pt x="282427" y="175380"/>
                  </a:lnTo>
                  <a:lnTo>
                    <a:pt x="342173" y="181079"/>
                  </a:lnTo>
                  <a:lnTo>
                    <a:pt x="406162" y="186037"/>
                  </a:lnTo>
                  <a:lnTo>
                    <a:pt x="474004" y="190206"/>
                  </a:lnTo>
                  <a:lnTo>
                    <a:pt x="545308" y="193534"/>
                  </a:lnTo>
                  <a:lnTo>
                    <a:pt x="619685" y="195974"/>
                  </a:lnTo>
                  <a:lnTo>
                    <a:pt x="696744" y="197474"/>
                  </a:lnTo>
                  <a:lnTo>
                    <a:pt x="776095" y="197985"/>
                  </a:lnTo>
                  <a:lnTo>
                    <a:pt x="855447" y="197474"/>
                  </a:lnTo>
                  <a:lnTo>
                    <a:pt x="932506" y="195974"/>
                  </a:lnTo>
                  <a:lnTo>
                    <a:pt x="1006883" y="193534"/>
                  </a:lnTo>
                  <a:lnTo>
                    <a:pt x="1078187" y="190206"/>
                  </a:lnTo>
                  <a:lnTo>
                    <a:pt x="1146029" y="186037"/>
                  </a:lnTo>
                  <a:lnTo>
                    <a:pt x="1210018" y="181079"/>
                  </a:lnTo>
                  <a:lnTo>
                    <a:pt x="1269764" y="175380"/>
                  </a:lnTo>
                  <a:lnTo>
                    <a:pt x="1324878" y="168991"/>
                  </a:lnTo>
                  <a:lnTo>
                    <a:pt x="1374969" y="161961"/>
                  </a:lnTo>
                  <a:lnTo>
                    <a:pt x="1419646" y="154340"/>
                  </a:lnTo>
                  <a:lnTo>
                    <a:pt x="1458520" y="146178"/>
                  </a:lnTo>
                  <a:lnTo>
                    <a:pt x="1517299" y="128430"/>
                  </a:lnTo>
                  <a:lnTo>
                    <a:pt x="1552191" y="98992"/>
                  </a:lnTo>
                  <a:lnTo>
                    <a:pt x="1548184" y="88871"/>
                  </a:lnTo>
                  <a:lnTo>
                    <a:pt x="1491202" y="60460"/>
                  </a:lnTo>
                  <a:lnTo>
                    <a:pt x="1419646" y="43644"/>
                  </a:lnTo>
                  <a:lnTo>
                    <a:pt x="1374969" y="36024"/>
                  </a:lnTo>
                  <a:lnTo>
                    <a:pt x="1324878" y="28994"/>
                  </a:lnTo>
                  <a:lnTo>
                    <a:pt x="1269764" y="22605"/>
                  </a:lnTo>
                  <a:lnTo>
                    <a:pt x="1210018" y="16906"/>
                  </a:lnTo>
                  <a:lnTo>
                    <a:pt x="1146029" y="11947"/>
                  </a:lnTo>
                  <a:lnTo>
                    <a:pt x="1078187" y="7779"/>
                  </a:lnTo>
                  <a:lnTo>
                    <a:pt x="1006883" y="4450"/>
                  </a:lnTo>
                  <a:lnTo>
                    <a:pt x="932506" y="2011"/>
                  </a:lnTo>
                  <a:lnTo>
                    <a:pt x="855447" y="511"/>
                  </a:lnTo>
                  <a:lnTo>
                    <a:pt x="776095" y="0"/>
                  </a:lnTo>
                  <a:close/>
                </a:path>
              </a:pathLst>
            </a:custGeom>
            <a:solidFill>
              <a:srgbClr val="92CF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8310621" y="5428682"/>
              <a:ext cx="1552575" cy="792480"/>
            </a:xfrm>
            <a:custGeom>
              <a:rect b="b" l="l" r="r" t="t"/>
              <a:pathLst>
                <a:path extrusionOk="0" h="792479" w="1552575">
                  <a:moveTo>
                    <a:pt x="1552191" y="98992"/>
                  </a:moveTo>
                  <a:lnTo>
                    <a:pt x="1517299" y="128430"/>
                  </a:lnTo>
                  <a:lnTo>
                    <a:pt x="1458520" y="146178"/>
                  </a:lnTo>
                  <a:lnTo>
                    <a:pt x="1419646" y="154340"/>
                  </a:lnTo>
                  <a:lnTo>
                    <a:pt x="1374968" y="161961"/>
                  </a:lnTo>
                  <a:lnTo>
                    <a:pt x="1324877" y="168991"/>
                  </a:lnTo>
                  <a:lnTo>
                    <a:pt x="1269764" y="175380"/>
                  </a:lnTo>
                  <a:lnTo>
                    <a:pt x="1210017" y="181079"/>
                  </a:lnTo>
                  <a:lnTo>
                    <a:pt x="1146028" y="186038"/>
                  </a:lnTo>
                  <a:lnTo>
                    <a:pt x="1078186" y="190206"/>
                  </a:lnTo>
                  <a:lnTo>
                    <a:pt x="1006882" y="193535"/>
                  </a:lnTo>
                  <a:lnTo>
                    <a:pt x="932505" y="195974"/>
                  </a:lnTo>
                  <a:lnTo>
                    <a:pt x="855446" y="197474"/>
                  </a:lnTo>
                  <a:lnTo>
                    <a:pt x="776095" y="197986"/>
                  </a:lnTo>
                  <a:lnTo>
                    <a:pt x="696744" y="197474"/>
                  </a:lnTo>
                  <a:lnTo>
                    <a:pt x="619685" y="195974"/>
                  </a:lnTo>
                  <a:lnTo>
                    <a:pt x="545308" y="193535"/>
                  </a:lnTo>
                  <a:lnTo>
                    <a:pt x="474004" y="190206"/>
                  </a:lnTo>
                  <a:lnTo>
                    <a:pt x="406162" y="186038"/>
                  </a:lnTo>
                  <a:lnTo>
                    <a:pt x="342173" y="181079"/>
                  </a:lnTo>
                  <a:lnTo>
                    <a:pt x="282426" y="175380"/>
                  </a:lnTo>
                  <a:lnTo>
                    <a:pt x="227313" y="168991"/>
                  </a:lnTo>
                  <a:lnTo>
                    <a:pt x="177222" y="161961"/>
                  </a:lnTo>
                  <a:lnTo>
                    <a:pt x="132544" y="154340"/>
                  </a:lnTo>
                  <a:lnTo>
                    <a:pt x="93670" y="146178"/>
                  </a:lnTo>
                  <a:lnTo>
                    <a:pt x="34891" y="128430"/>
                  </a:lnTo>
                  <a:lnTo>
                    <a:pt x="0" y="98992"/>
                  </a:lnTo>
                  <a:lnTo>
                    <a:pt x="4006" y="88871"/>
                  </a:lnTo>
                  <a:lnTo>
                    <a:pt x="60989" y="60460"/>
                  </a:lnTo>
                  <a:lnTo>
                    <a:pt x="132544" y="43645"/>
                  </a:lnTo>
                  <a:lnTo>
                    <a:pt x="177222" y="36024"/>
                  </a:lnTo>
                  <a:lnTo>
                    <a:pt x="227313" y="28994"/>
                  </a:lnTo>
                  <a:lnTo>
                    <a:pt x="282426" y="22605"/>
                  </a:lnTo>
                  <a:lnTo>
                    <a:pt x="342173" y="16906"/>
                  </a:lnTo>
                  <a:lnTo>
                    <a:pt x="406162" y="11947"/>
                  </a:lnTo>
                  <a:lnTo>
                    <a:pt x="474004" y="7779"/>
                  </a:lnTo>
                  <a:lnTo>
                    <a:pt x="545308" y="4450"/>
                  </a:lnTo>
                  <a:lnTo>
                    <a:pt x="619685" y="2011"/>
                  </a:lnTo>
                  <a:lnTo>
                    <a:pt x="696744" y="511"/>
                  </a:lnTo>
                  <a:lnTo>
                    <a:pt x="776095" y="0"/>
                  </a:lnTo>
                  <a:lnTo>
                    <a:pt x="855446" y="511"/>
                  </a:lnTo>
                  <a:lnTo>
                    <a:pt x="932505" y="2011"/>
                  </a:lnTo>
                  <a:lnTo>
                    <a:pt x="1006882" y="4450"/>
                  </a:lnTo>
                  <a:lnTo>
                    <a:pt x="1078186" y="7779"/>
                  </a:lnTo>
                  <a:lnTo>
                    <a:pt x="1146028" y="11947"/>
                  </a:lnTo>
                  <a:lnTo>
                    <a:pt x="1210017" y="16906"/>
                  </a:lnTo>
                  <a:lnTo>
                    <a:pt x="1269764" y="22605"/>
                  </a:lnTo>
                  <a:lnTo>
                    <a:pt x="1324877" y="28994"/>
                  </a:lnTo>
                  <a:lnTo>
                    <a:pt x="1374968" y="36024"/>
                  </a:lnTo>
                  <a:lnTo>
                    <a:pt x="1419646" y="43645"/>
                  </a:lnTo>
                  <a:lnTo>
                    <a:pt x="1458520" y="51807"/>
                  </a:lnTo>
                  <a:lnTo>
                    <a:pt x="1517299" y="69555"/>
                  </a:lnTo>
                  <a:lnTo>
                    <a:pt x="1552191" y="98992"/>
                  </a:lnTo>
                  <a:close/>
                </a:path>
                <a:path extrusionOk="0" h="792479" w="1552575">
                  <a:moveTo>
                    <a:pt x="1552191" y="98992"/>
                  </a:moveTo>
                  <a:lnTo>
                    <a:pt x="1552191" y="692956"/>
                  </a:lnTo>
                  <a:lnTo>
                    <a:pt x="1548184" y="703077"/>
                  </a:lnTo>
                  <a:lnTo>
                    <a:pt x="1491201" y="731488"/>
                  </a:lnTo>
                  <a:lnTo>
                    <a:pt x="1419646" y="748303"/>
                  </a:lnTo>
                  <a:lnTo>
                    <a:pt x="1374968" y="755924"/>
                  </a:lnTo>
                  <a:lnTo>
                    <a:pt x="1324877" y="762954"/>
                  </a:lnTo>
                  <a:lnTo>
                    <a:pt x="1269764" y="769343"/>
                  </a:lnTo>
                  <a:lnTo>
                    <a:pt x="1210017" y="775042"/>
                  </a:lnTo>
                  <a:lnTo>
                    <a:pt x="1146028" y="780001"/>
                  </a:lnTo>
                  <a:lnTo>
                    <a:pt x="1078186" y="784169"/>
                  </a:lnTo>
                  <a:lnTo>
                    <a:pt x="1006882" y="787498"/>
                  </a:lnTo>
                  <a:lnTo>
                    <a:pt x="932505" y="789937"/>
                  </a:lnTo>
                  <a:lnTo>
                    <a:pt x="855446" y="791437"/>
                  </a:lnTo>
                  <a:lnTo>
                    <a:pt x="776095" y="791949"/>
                  </a:lnTo>
                  <a:lnTo>
                    <a:pt x="696744" y="791437"/>
                  </a:lnTo>
                  <a:lnTo>
                    <a:pt x="619685" y="789937"/>
                  </a:lnTo>
                  <a:lnTo>
                    <a:pt x="545308" y="787498"/>
                  </a:lnTo>
                  <a:lnTo>
                    <a:pt x="474004" y="784169"/>
                  </a:lnTo>
                  <a:lnTo>
                    <a:pt x="406162" y="780001"/>
                  </a:lnTo>
                  <a:lnTo>
                    <a:pt x="342173" y="775042"/>
                  </a:lnTo>
                  <a:lnTo>
                    <a:pt x="282426" y="769343"/>
                  </a:lnTo>
                  <a:lnTo>
                    <a:pt x="227313" y="762954"/>
                  </a:lnTo>
                  <a:lnTo>
                    <a:pt x="177222" y="755924"/>
                  </a:lnTo>
                  <a:lnTo>
                    <a:pt x="132544" y="748303"/>
                  </a:lnTo>
                  <a:lnTo>
                    <a:pt x="93670" y="740141"/>
                  </a:lnTo>
                  <a:lnTo>
                    <a:pt x="34891" y="722393"/>
                  </a:lnTo>
                  <a:lnTo>
                    <a:pt x="0" y="692956"/>
                  </a:lnTo>
                  <a:lnTo>
                    <a:pt x="0" y="98992"/>
                  </a:lnTo>
                </a:path>
              </a:pathLst>
            </a:custGeom>
            <a:noFill/>
            <a:ln cap="flat" cmpd="sng" w="25400">
              <a:solidFill>
                <a:srgbClr val="1120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9002380" y="4954253"/>
              <a:ext cx="297180" cy="416559"/>
            </a:xfrm>
            <a:custGeom>
              <a:rect b="b" l="l" r="r" t="t"/>
              <a:pathLst>
                <a:path extrusionOk="0" h="416560" w="297179">
                  <a:moveTo>
                    <a:pt x="0" y="268196"/>
                  </a:moveTo>
                  <a:lnTo>
                    <a:pt x="74140" y="268196"/>
                  </a:lnTo>
                  <a:lnTo>
                    <a:pt x="74140" y="0"/>
                  </a:lnTo>
                  <a:lnTo>
                    <a:pt x="222420" y="0"/>
                  </a:lnTo>
                  <a:lnTo>
                    <a:pt x="222420" y="268196"/>
                  </a:lnTo>
                  <a:lnTo>
                    <a:pt x="296561" y="268196"/>
                  </a:lnTo>
                  <a:lnTo>
                    <a:pt x="148280" y="416477"/>
                  </a:lnTo>
                  <a:lnTo>
                    <a:pt x="0" y="268196"/>
                  </a:lnTo>
                  <a:close/>
                </a:path>
              </a:pathLst>
            </a:custGeom>
            <a:noFill/>
            <a:ln cap="flat" cmpd="sng" w="25400">
              <a:solidFill>
                <a:srgbClr val="1120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0364294" y="5428682"/>
              <a:ext cx="475615" cy="687705"/>
            </a:xfrm>
            <a:custGeom>
              <a:rect b="b" l="l" r="r" t="t"/>
              <a:pathLst>
                <a:path extrusionOk="0" h="687704" w="475615">
                  <a:moveTo>
                    <a:pt x="395857" y="0"/>
                  </a:moveTo>
                  <a:lnTo>
                    <a:pt x="79173" y="0"/>
                  </a:lnTo>
                  <a:lnTo>
                    <a:pt x="48355" y="6221"/>
                  </a:lnTo>
                  <a:lnTo>
                    <a:pt x="23189" y="23189"/>
                  </a:lnTo>
                  <a:lnTo>
                    <a:pt x="6221" y="48355"/>
                  </a:lnTo>
                  <a:lnTo>
                    <a:pt x="0" y="79173"/>
                  </a:lnTo>
                  <a:lnTo>
                    <a:pt x="0" y="687176"/>
                  </a:lnTo>
                  <a:lnTo>
                    <a:pt x="475032" y="687176"/>
                  </a:lnTo>
                  <a:lnTo>
                    <a:pt x="475032" y="79173"/>
                  </a:lnTo>
                  <a:lnTo>
                    <a:pt x="395857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0364294" y="5428682"/>
              <a:ext cx="475615" cy="687705"/>
            </a:xfrm>
            <a:custGeom>
              <a:rect b="b" l="l" r="r" t="t"/>
              <a:pathLst>
                <a:path extrusionOk="0" h="687704" w="475615">
                  <a:moveTo>
                    <a:pt x="79173" y="0"/>
                  </a:moveTo>
                  <a:lnTo>
                    <a:pt x="395858" y="0"/>
                  </a:lnTo>
                  <a:lnTo>
                    <a:pt x="475032" y="79173"/>
                  </a:lnTo>
                  <a:lnTo>
                    <a:pt x="475032" y="687177"/>
                  </a:lnTo>
                  <a:lnTo>
                    <a:pt x="0" y="687177"/>
                  </a:lnTo>
                  <a:lnTo>
                    <a:pt x="0" y="79173"/>
                  </a:lnTo>
                  <a:lnTo>
                    <a:pt x="6221" y="48355"/>
                  </a:lnTo>
                  <a:lnTo>
                    <a:pt x="23189" y="23189"/>
                  </a:lnTo>
                  <a:lnTo>
                    <a:pt x="48355" y="6221"/>
                  </a:lnTo>
                  <a:lnTo>
                    <a:pt x="79173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1120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0630030" y="5533453"/>
              <a:ext cx="475615" cy="687705"/>
            </a:xfrm>
            <a:custGeom>
              <a:rect b="b" l="l" r="r" t="t"/>
              <a:pathLst>
                <a:path extrusionOk="0" h="687704" w="475615">
                  <a:moveTo>
                    <a:pt x="395858" y="0"/>
                  </a:moveTo>
                  <a:lnTo>
                    <a:pt x="79173" y="0"/>
                  </a:lnTo>
                  <a:lnTo>
                    <a:pt x="48355" y="6221"/>
                  </a:lnTo>
                  <a:lnTo>
                    <a:pt x="23189" y="23189"/>
                  </a:lnTo>
                  <a:lnTo>
                    <a:pt x="6221" y="48355"/>
                  </a:lnTo>
                  <a:lnTo>
                    <a:pt x="0" y="79173"/>
                  </a:lnTo>
                  <a:lnTo>
                    <a:pt x="0" y="687177"/>
                  </a:lnTo>
                  <a:lnTo>
                    <a:pt x="475032" y="687177"/>
                  </a:lnTo>
                  <a:lnTo>
                    <a:pt x="475032" y="79173"/>
                  </a:lnTo>
                  <a:lnTo>
                    <a:pt x="395858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0630030" y="5533453"/>
              <a:ext cx="475615" cy="687705"/>
            </a:xfrm>
            <a:custGeom>
              <a:rect b="b" l="l" r="r" t="t"/>
              <a:pathLst>
                <a:path extrusionOk="0" h="687704" w="475615">
                  <a:moveTo>
                    <a:pt x="79173" y="0"/>
                  </a:moveTo>
                  <a:lnTo>
                    <a:pt x="395858" y="0"/>
                  </a:lnTo>
                  <a:lnTo>
                    <a:pt x="475032" y="79173"/>
                  </a:lnTo>
                  <a:lnTo>
                    <a:pt x="475032" y="687177"/>
                  </a:lnTo>
                  <a:lnTo>
                    <a:pt x="0" y="687177"/>
                  </a:lnTo>
                  <a:lnTo>
                    <a:pt x="0" y="79173"/>
                  </a:lnTo>
                  <a:lnTo>
                    <a:pt x="6221" y="48355"/>
                  </a:lnTo>
                  <a:lnTo>
                    <a:pt x="23189" y="23189"/>
                  </a:lnTo>
                  <a:lnTo>
                    <a:pt x="48355" y="6221"/>
                  </a:lnTo>
                  <a:lnTo>
                    <a:pt x="79173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1120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10895766" y="5638225"/>
              <a:ext cx="475615" cy="687705"/>
            </a:xfrm>
            <a:custGeom>
              <a:rect b="b" l="l" r="r" t="t"/>
              <a:pathLst>
                <a:path extrusionOk="0" h="687704" w="475615">
                  <a:moveTo>
                    <a:pt x="395859" y="0"/>
                  </a:moveTo>
                  <a:lnTo>
                    <a:pt x="79173" y="0"/>
                  </a:lnTo>
                  <a:lnTo>
                    <a:pt x="48355" y="6221"/>
                  </a:lnTo>
                  <a:lnTo>
                    <a:pt x="23189" y="23189"/>
                  </a:lnTo>
                  <a:lnTo>
                    <a:pt x="6221" y="48355"/>
                  </a:lnTo>
                  <a:lnTo>
                    <a:pt x="0" y="79173"/>
                  </a:lnTo>
                  <a:lnTo>
                    <a:pt x="0" y="687177"/>
                  </a:lnTo>
                  <a:lnTo>
                    <a:pt x="475032" y="687177"/>
                  </a:lnTo>
                  <a:lnTo>
                    <a:pt x="475032" y="79173"/>
                  </a:lnTo>
                  <a:lnTo>
                    <a:pt x="39585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10895766" y="5638225"/>
              <a:ext cx="475615" cy="687705"/>
            </a:xfrm>
            <a:custGeom>
              <a:rect b="b" l="l" r="r" t="t"/>
              <a:pathLst>
                <a:path extrusionOk="0" h="687704" w="475615">
                  <a:moveTo>
                    <a:pt x="79173" y="0"/>
                  </a:moveTo>
                  <a:lnTo>
                    <a:pt x="395858" y="0"/>
                  </a:lnTo>
                  <a:lnTo>
                    <a:pt x="475032" y="79173"/>
                  </a:lnTo>
                  <a:lnTo>
                    <a:pt x="475032" y="687177"/>
                  </a:lnTo>
                  <a:lnTo>
                    <a:pt x="0" y="687177"/>
                  </a:lnTo>
                  <a:lnTo>
                    <a:pt x="0" y="79173"/>
                  </a:lnTo>
                  <a:lnTo>
                    <a:pt x="6221" y="48355"/>
                  </a:lnTo>
                  <a:lnTo>
                    <a:pt x="23189" y="23189"/>
                  </a:lnTo>
                  <a:lnTo>
                    <a:pt x="48355" y="6221"/>
                  </a:lnTo>
                  <a:lnTo>
                    <a:pt x="79173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1120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0481749" y="4961780"/>
              <a:ext cx="297180" cy="416559"/>
            </a:xfrm>
            <a:custGeom>
              <a:rect b="b" l="l" r="r" t="t"/>
              <a:pathLst>
                <a:path extrusionOk="0" h="416560" w="297179">
                  <a:moveTo>
                    <a:pt x="222421" y="0"/>
                  </a:moveTo>
                  <a:lnTo>
                    <a:pt x="74140" y="0"/>
                  </a:lnTo>
                  <a:lnTo>
                    <a:pt x="74140" y="268197"/>
                  </a:lnTo>
                  <a:lnTo>
                    <a:pt x="0" y="268197"/>
                  </a:lnTo>
                  <a:lnTo>
                    <a:pt x="148281" y="416477"/>
                  </a:lnTo>
                  <a:lnTo>
                    <a:pt x="296561" y="268197"/>
                  </a:lnTo>
                  <a:lnTo>
                    <a:pt x="222421" y="268197"/>
                  </a:lnTo>
                  <a:lnTo>
                    <a:pt x="222421" y="0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10481749" y="4961780"/>
              <a:ext cx="297180" cy="416559"/>
            </a:xfrm>
            <a:custGeom>
              <a:rect b="b" l="l" r="r" t="t"/>
              <a:pathLst>
                <a:path extrusionOk="0" h="416560" w="297179">
                  <a:moveTo>
                    <a:pt x="0" y="268196"/>
                  </a:moveTo>
                  <a:lnTo>
                    <a:pt x="74140" y="268196"/>
                  </a:lnTo>
                  <a:lnTo>
                    <a:pt x="74140" y="0"/>
                  </a:lnTo>
                  <a:lnTo>
                    <a:pt x="222420" y="0"/>
                  </a:lnTo>
                  <a:lnTo>
                    <a:pt x="222420" y="268196"/>
                  </a:lnTo>
                  <a:lnTo>
                    <a:pt x="296561" y="268196"/>
                  </a:lnTo>
                  <a:lnTo>
                    <a:pt x="148280" y="416477"/>
                  </a:lnTo>
                  <a:lnTo>
                    <a:pt x="0" y="268196"/>
                  </a:lnTo>
                  <a:close/>
                </a:path>
              </a:pathLst>
            </a:custGeom>
            <a:noFill/>
            <a:ln cap="flat" cmpd="sng" w="25400">
              <a:solidFill>
                <a:srgbClr val="1120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28"/>
          <p:cNvSpPr txBox="1"/>
          <p:nvPr/>
        </p:nvSpPr>
        <p:spPr>
          <a:xfrm>
            <a:off x="4447373" y="1597533"/>
            <a:ext cx="1054417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 Protocol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4655019" y="2475357"/>
            <a:ext cx="654844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Protobuf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/>
          <p:nvPr/>
        </p:nvSpPr>
        <p:spPr>
          <a:xfrm>
            <a:off x="4476583" y="1189434"/>
            <a:ext cx="0" cy="3442811"/>
          </a:xfrm>
          <a:custGeom>
            <a:rect b="b" l="l" r="r" t="t"/>
            <a:pathLst>
              <a:path extrusionOk="0" h="4590415" w="120000">
                <a:moveTo>
                  <a:pt x="0" y="0"/>
                </a:moveTo>
                <a:lnTo>
                  <a:pt x="0" y="4590288"/>
                </a:lnTo>
              </a:path>
            </a:pathLst>
          </a:custGeom>
          <a:noFill/>
          <a:ln cap="flat" cmpd="sng" w="12700">
            <a:solidFill>
              <a:srgbClr val="6187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 txBox="1"/>
          <p:nvPr>
            <p:ph type="title"/>
          </p:nvPr>
        </p:nvSpPr>
        <p:spPr>
          <a:xfrm>
            <a:off x="336209" y="382142"/>
            <a:ext cx="5260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1B3038"/>
                </a:solidFill>
              </a:rPr>
              <a:t>MLflow Tracking Backend Stores</a:t>
            </a:r>
            <a:endParaRPr sz="3000"/>
          </a:p>
        </p:txBody>
      </p:sp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421934" y="1186052"/>
            <a:ext cx="32652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Entity (Metadata) Store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54000" lvl="0" marL="254000" marR="4699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>
                <a:solidFill>
                  <a:srgbClr val="3A3838"/>
                </a:solidFill>
              </a:rPr>
              <a:t>FileStore (local filesystem)</a:t>
            </a:r>
            <a:endParaRPr/>
          </a:p>
          <a:p>
            <a:pPr indent="-234950" lvl="1" marL="241300" marR="48260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b="1" i="1" lang="es-419" sz="1500">
                <a:latin typeface="Trebuchet MS"/>
                <a:ea typeface="Trebuchet MS"/>
                <a:cs typeface="Trebuchet MS"/>
                <a:sym typeface="Trebuchet MS"/>
              </a:rPr>
              <a:t>mlruns </a:t>
            </a:r>
            <a:r>
              <a:rPr lang="es-419" sz="1500">
                <a:latin typeface="Tahoma"/>
                <a:ea typeface="Tahoma"/>
                <a:cs typeface="Tahoma"/>
                <a:sym typeface="Tahoma"/>
              </a:rPr>
              <a:t>directory by default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>
                <a:solidFill>
                  <a:srgbClr val="3A3838"/>
                </a:solidFill>
              </a:rPr>
              <a:t>SQLStore (via SQLAlchemy)</a:t>
            </a:r>
            <a:endParaRPr/>
          </a:p>
          <a:p>
            <a:pPr indent="-234950" lvl="1" marL="609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lang="es-419" sz="1500">
                <a:latin typeface="Tahoma"/>
                <a:ea typeface="Tahoma"/>
                <a:cs typeface="Tahoma"/>
                <a:sym typeface="Tahoma"/>
              </a:rPr>
              <a:t>PostgreSQL, MySQL, SQLite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>
                <a:solidFill>
                  <a:srgbClr val="3A3838"/>
                </a:solidFill>
              </a:rPr>
              <a:t>MLflow Plugins Scheme</a:t>
            </a:r>
            <a:endParaRPr/>
          </a:p>
          <a:p>
            <a:pPr indent="-234950" lvl="1" marL="609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lang="es-419" sz="1500">
                <a:latin typeface="Tahoma"/>
                <a:ea typeface="Tahoma"/>
                <a:cs typeface="Tahoma"/>
                <a:sym typeface="Tahoma"/>
              </a:rPr>
              <a:t>Customized Entity Metastore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>
                <a:solidFill>
                  <a:srgbClr val="3A3838"/>
                </a:solidFill>
              </a:rPr>
              <a:t>Managed MLflow on Databricks</a:t>
            </a:r>
            <a:endParaRPr/>
          </a:p>
          <a:p>
            <a:pPr indent="-234950" lvl="1" marL="609600" rtl="0" algn="l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SzPts val="1100"/>
              <a:buFont typeface="Arial"/>
              <a:buChar char="▪"/>
            </a:pPr>
            <a:r>
              <a:rPr lang="es-419" sz="1500">
                <a:latin typeface="Tahoma"/>
                <a:ea typeface="Tahoma"/>
                <a:cs typeface="Tahoma"/>
                <a:sym typeface="Tahoma"/>
              </a:rPr>
              <a:t>MySQL on AWS and Azure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4817041" y="1234058"/>
            <a:ext cx="2327434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Artifact Store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Local Filesystem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7650" lvl="1" marL="609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b="1" i="1" lang="es-419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mlruns </a:t>
            </a:r>
            <a:r>
              <a:rPr b="0" i="0" lang="es-419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</a:t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S3 backed store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Azure Blob storage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Google Cloud Storage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DBFS artifact repo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345734" y="1458265"/>
            <a:ext cx="2541270" cy="2568892"/>
          </a:xfrm>
          <a:custGeom>
            <a:rect b="b" l="l" r="r" t="t"/>
            <a:pathLst>
              <a:path extrusionOk="0" h="3425190" w="3388360">
                <a:moveTo>
                  <a:pt x="2823378" y="0"/>
                </a:moveTo>
                <a:lnTo>
                  <a:pt x="0" y="0"/>
                </a:lnTo>
                <a:lnTo>
                  <a:pt x="0" y="3424944"/>
                </a:lnTo>
                <a:lnTo>
                  <a:pt x="3388067" y="3424944"/>
                </a:lnTo>
                <a:lnTo>
                  <a:pt x="3388067" y="564687"/>
                </a:lnTo>
                <a:lnTo>
                  <a:pt x="2823378" y="0"/>
                </a:lnTo>
                <a:close/>
              </a:path>
            </a:pathLst>
          </a:custGeom>
          <a:solidFill>
            <a:srgbClr val="6187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3311776" y="1458265"/>
            <a:ext cx="2541270" cy="2568892"/>
          </a:xfrm>
          <a:custGeom>
            <a:rect b="b" l="l" r="r" t="t"/>
            <a:pathLst>
              <a:path extrusionOk="0" h="3425190" w="3388359">
                <a:moveTo>
                  <a:pt x="2823378" y="0"/>
                </a:moveTo>
                <a:lnTo>
                  <a:pt x="0" y="0"/>
                </a:lnTo>
                <a:lnTo>
                  <a:pt x="0" y="3424944"/>
                </a:lnTo>
                <a:lnTo>
                  <a:pt x="3388067" y="3424944"/>
                </a:lnTo>
                <a:lnTo>
                  <a:pt x="3388067" y="564687"/>
                </a:lnTo>
                <a:lnTo>
                  <a:pt x="2823378" y="0"/>
                </a:lnTo>
                <a:close/>
              </a:path>
            </a:pathLst>
          </a:custGeom>
          <a:solidFill>
            <a:srgbClr val="1B516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6249657" y="1458265"/>
            <a:ext cx="2541270" cy="2568892"/>
          </a:xfrm>
          <a:custGeom>
            <a:rect b="b" l="l" r="r" t="t"/>
            <a:pathLst>
              <a:path extrusionOk="0" h="3425190" w="3388359">
                <a:moveTo>
                  <a:pt x="2823378" y="0"/>
                </a:moveTo>
                <a:lnTo>
                  <a:pt x="0" y="0"/>
                </a:lnTo>
                <a:lnTo>
                  <a:pt x="0" y="3424944"/>
                </a:lnTo>
                <a:lnTo>
                  <a:pt x="3388067" y="3424944"/>
                </a:lnTo>
                <a:lnTo>
                  <a:pt x="3388067" y="564687"/>
                </a:lnTo>
                <a:lnTo>
                  <a:pt x="2823378" y="0"/>
                </a:lnTo>
                <a:close/>
              </a:path>
            </a:pathLst>
          </a:custGeom>
          <a:solidFill>
            <a:srgbClr val="1B30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0"/>
          <p:cNvSpPr txBox="1"/>
          <p:nvPr>
            <p:ph type="title"/>
          </p:nvPr>
        </p:nvSpPr>
        <p:spPr>
          <a:xfrm>
            <a:off x="336209" y="382142"/>
            <a:ext cx="30255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1B3038"/>
                </a:solidFill>
              </a:rPr>
              <a:t>MLFlow set of APIs</a:t>
            </a:r>
            <a:endParaRPr sz="3000"/>
          </a:p>
        </p:txBody>
      </p:sp>
      <p:sp>
        <p:nvSpPr>
          <p:cNvPr id="343" name="Google Shape;343;p30"/>
          <p:cNvSpPr txBox="1"/>
          <p:nvPr/>
        </p:nvSpPr>
        <p:spPr>
          <a:xfrm>
            <a:off x="906209" y="1705736"/>
            <a:ext cx="1840706" cy="620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800">
            <a:spAutoFit/>
          </a:bodyPr>
          <a:lstStyle/>
          <a:p>
            <a:pPr indent="-171450" lvl="0" marL="1778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▪"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High-level operations for  runs and experiments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▪"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Flavor APIs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403766" y="2390775"/>
            <a:ext cx="52625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Java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915734" y="2590419"/>
            <a:ext cx="1452085" cy="698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775">
            <a:spAutoFit/>
          </a:bodyPr>
          <a:lstStyle/>
          <a:p>
            <a:pPr indent="-17145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▪"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MLflowContext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65100" marR="0" rtl="0" algn="l">
              <a:lnSpc>
                <a:spcPct val="10625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▪"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Experiments, runs,  search, etc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394241" y="3353180"/>
            <a:ext cx="292894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906209" y="3628263"/>
            <a:ext cx="1461611" cy="36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-171450" lvl="0" marL="1778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▪"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Experiments, runs,  search etc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3425423" y="1583816"/>
            <a:ext cx="2235041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200">
            <a:spAutoFit/>
          </a:bodyPr>
          <a:lstStyle/>
          <a:p>
            <a:pPr indent="-165100" lvl="0" marL="1778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Low Level CRUD interface to  experiments and runs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3425423" y="2127884"/>
            <a:ext cx="2259806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165100" lvl="0" marL="177800" marR="0" rtl="0" algn="l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import mflow.tracking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177800" marR="0" rtl="0" algn="l">
              <a:lnSpc>
                <a:spcPct val="105555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client =  MLflowClient(**kwargs)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3425423" y="2870834"/>
            <a:ext cx="169592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Metric,Param etc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336209" y="1071752"/>
            <a:ext cx="3922871" cy="572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618793"/>
                </a:solidFill>
                <a:latin typeface="Tahoma"/>
                <a:ea typeface="Tahoma"/>
                <a:cs typeface="Tahoma"/>
                <a:sym typeface="Tahoma"/>
              </a:rPr>
              <a:t>Fluent MLflow APIs	MLflowClient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Python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6363305" y="1679828"/>
            <a:ext cx="2259806" cy="2261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200">
            <a:spAutoFit/>
          </a:bodyPr>
          <a:lstStyle/>
          <a:p>
            <a:pPr indent="-165100" lvl="0" marL="177800" marR="2540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Make REST class to Tracking  server with endpoints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177800" marR="0" rtl="0" algn="l">
              <a:lnSpc>
                <a:spcPct val="105555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https://&lt;traciking_ser  ver&gt;/api/..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177800" marR="0" rtl="0" algn="l">
              <a:lnSpc>
                <a:spcPct val="112777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/2.0/mlfow/experiments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0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/create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177800" marR="0" rtl="0" algn="l">
              <a:lnSpc>
                <a:spcPct val="1105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/2.0/mlflow/experiment  s/get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177800" marR="0" rtl="0" algn="l">
              <a:lnSpc>
                <a:spcPct val="1105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▪"/>
            </a:pPr>
            <a:r>
              <a:rPr lang="es-419" sz="1400">
                <a:solidFill>
                  <a:srgbClr val="E2EDF1"/>
                </a:solidFill>
                <a:latin typeface="Consolas"/>
                <a:ea typeface="Consolas"/>
                <a:cs typeface="Consolas"/>
                <a:sym typeface="Consolas"/>
              </a:rPr>
              <a:t>/2.0/mlflow/experiment  s/get-by-name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6244609" y="1142618"/>
            <a:ext cx="1237298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618793"/>
                </a:solidFill>
                <a:latin typeface="Tahoma"/>
                <a:ea typeface="Tahoma"/>
                <a:cs typeface="Tahoma"/>
                <a:sym typeface="Tahoma"/>
              </a:rPr>
              <a:t>MLflow REST API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4" name="Google Shape;354;p30"/>
          <p:cNvGrpSpPr/>
          <p:nvPr/>
        </p:nvGrpSpPr>
        <p:grpSpPr>
          <a:xfrm>
            <a:off x="2927384" y="2571750"/>
            <a:ext cx="362902" cy="145732"/>
            <a:chOff x="3903179" y="3429000"/>
            <a:chExt cx="483870" cy="194310"/>
          </a:xfrm>
        </p:grpSpPr>
        <p:sp>
          <p:nvSpPr>
            <p:cNvPr id="355" name="Google Shape;355;p30"/>
            <p:cNvSpPr/>
            <p:nvPr/>
          </p:nvSpPr>
          <p:spPr>
            <a:xfrm>
              <a:off x="3903179" y="3429000"/>
              <a:ext cx="483870" cy="194310"/>
            </a:xfrm>
            <a:custGeom>
              <a:rect b="b" l="l" r="r" t="t"/>
              <a:pathLst>
                <a:path extrusionOk="0" h="194310" w="483870">
                  <a:moveTo>
                    <a:pt x="386689" y="0"/>
                  </a:moveTo>
                  <a:lnTo>
                    <a:pt x="386689" y="48469"/>
                  </a:lnTo>
                  <a:lnTo>
                    <a:pt x="0" y="48469"/>
                  </a:lnTo>
                  <a:lnTo>
                    <a:pt x="0" y="145407"/>
                  </a:lnTo>
                  <a:lnTo>
                    <a:pt x="386689" y="145407"/>
                  </a:lnTo>
                  <a:lnTo>
                    <a:pt x="386689" y="193875"/>
                  </a:lnTo>
                  <a:lnTo>
                    <a:pt x="483627" y="96937"/>
                  </a:lnTo>
                  <a:lnTo>
                    <a:pt x="386689" y="0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903179" y="3429000"/>
              <a:ext cx="483870" cy="194310"/>
            </a:xfrm>
            <a:custGeom>
              <a:rect b="b" l="l" r="r" t="t"/>
              <a:pathLst>
                <a:path extrusionOk="0" h="194310" w="483870">
                  <a:moveTo>
                    <a:pt x="0" y="48469"/>
                  </a:moveTo>
                  <a:lnTo>
                    <a:pt x="386689" y="48469"/>
                  </a:lnTo>
                  <a:lnTo>
                    <a:pt x="386689" y="0"/>
                  </a:lnTo>
                  <a:lnTo>
                    <a:pt x="483627" y="96938"/>
                  </a:lnTo>
                  <a:lnTo>
                    <a:pt x="386689" y="193876"/>
                  </a:lnTo>
                  <a:lnTo>
                    <a:pt x="386689" y="145406"/>
                  </a:lnTo>
                  <a:lnTo>
                    <a:pt x="0" y="145406"/>
                  </a:lnTo>
                  <a:lnTo>
                    <a:pt x="0" y="48469"/>
                  </a:lnTo>
                  <a:close/>
                </a:path>
              </a:pathLst>
            </a:custGeom>
            <a:noFill/>
            <a:ln cap="flat" cmpd="sng" w="25400">
              <a:solidFill>
                <a:srgbClr val="1120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/>
        </p:nvSpPr>
        <p:spPr>
          <a:xfrm>
            <a:off x="1488695" y="1243964"/>
            <a:ext cx="5331143" cy="35105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-279400" lvl="0" marL="292100" marR="6350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Los componentes modulares permiten simplificar el ML  lifecycle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292100" marR="0" rtl="0" algn="l">
              <a:lnSpc>
                <a:spcPct val="101071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Fácil de instalar y utilizar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292100" marR="0" rtl="0" algn="l">
              <a:lnSpc>
                <a:spcPct val="101071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Experiencia de Desarrollo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292100" marR="152400" rtl="0" algn="l">
              <a:lnSpc>
                <a:spcPct val="107142"/>
              </a:lnSpc>
              <a:spcBef>
                <a:spcPts val="20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Desarrollo y despliegue localmente y seguimiento local o remoto.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292100" marR="0" rtl="0" algn="l">
              <a:lnSpc>
                <a:spcPct val="101071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APIs Disponibles: Python, Java &amp; R (Pronto Scala)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292100" marR="0" rtl="0" algn="l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Visualiza experimentos y  compara ejecuciones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292100" marR="0" rtl="0" algn="l">
              <a:lnSpc>
                <a:spcPct val="113571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Registre y gestionar de forma centralizada el model lifecycle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2" name="Google Shape;3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94" y="285750"/>
            <a:ext cx="2023330" cy="74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" y="4761737"/>
            <a:ext cx="1003554" cy="16002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2"/>
          <p:cNvSpPr/>
          <p:nvPr/>
        </p:nvSpPr>
        <p:spPr>
          <a:xfrm>
            <a:off x="2457638" y="1715217"/>
            <a:ext cx="4995862" cy="0"/>
          </a:xfrm>
          <a:custGeom>
            <a:rect b="b" l="l" r="r" t="t"/>
            <a:pathLst>
              <a:path extrusionOk="0" h="120000" w="6661150">
                <a:moveTo>
                  <a:pt x="0" y="0"/>
                </a:moveTo>
                <a:lnTo>
                  <a:pt x="666080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2457638" y="1380375"/>
            <a:ext cx="4995862" cy="0"/>
          </a:xfrm>
          <a:custGeom>
            <a:rect b="b" l="l" r="r" t="t"/>
            <a:pathLst>
              <a:path extrusionOk="0" h="120000" w="6661150">
                <a:moveTo>
                  <a:pt x="0" y="0"/>
                </a:moveTo>
                <a:lnTo>
                  <a:pt x="666080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2457638" y="2050061"/>
            <a:ext cx="4995862" cy="0"/>
          </a:xfrm>
          <a:custGeom>
            <a:rect b="b" l="l" r="r" t="t"/>
            <a:pathLst>
              <a:path extrusionOk="0" h="120000" w="6661150">
                <a:moveTo>
                  <a:pt x="0" y="0"/>
                </a:moveTo>
                <a:lnTo>
                  <a:pt x="666080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2457638" y="2384903"/>
            <a:ext cx="4995862" cy="0"/>
          </a:xfrm>
          <a:custGeom>
            <a:rect b="b" l="l" r="r" t="t"/>
            <a:pathLst>
              <a:path extrusionOk="0" h="120000" w="6661150">
                <a:moveTo>
                  <a:pt x="0" y="0"/>
                </a:moveTo>
                <a:lnTo>
                  <a:pt x="666080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2457638" y="2719745"/>
            <a:ext cx="4995862" cy="0"/>
          </a:xfrm>
          <a:custGeom>
            <a:rect b="b" l="l" r="r" t="t"/>
            <a:pathLst>
              <a:path extrusionOk="0" h="120000" w="6661150">
                <a:moveTo>
                  <a:pt x="0" y="0"/>
                </a:moveTo>
                <a:lnTo>
                  <a:pt x="666080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2457638" y="3054588"/>
            <a:ext cx="4995862" cy="0"/>
          </a:xfrm>
          <a:custGeom>
            <a:rect b="b" l="l" r="r" t="t"/>
            <a:pathLst>
              <a:path extrusionOk="0" h="120000" w="6661150">
                <a:moveTo>
                  <a:pt x="0" y="0"/>
                </a:moveTo>
                <a:lnTo>
                  <a:pt x="666080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2457638" y="3389432"/>
            <a:ext cx="4995862" cy="0"/>
          </a:xfrm>
          <a:custGeom>
            <a:rect b="b" l="l" r="r" t="t"/>
            <a:pathLst>
              <a:path extrusionOk="0" h="120000" w="6661150">
                <a:moveTo>
                  <a:pt x="0" y="0"/>
                </a:moveTo>
                <a:lnTo>
                  <a:pt x="666080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>
            <a:off x="2457638" y="1385900"/>
            <a:ext cx="4995862" cy="2352675"/>
            <a:chOff x="3276851" y="1847866"/>
            <a:chExt cx="6661150" cy="3136900"/>
          </a:xfrm>
        </p:grpSpPr>
        <p:sp>
          <p:nvSpPr>
            <p:cNvPr id="376" name="Google Shape;376;p32"/>
            <p:cNvSpPr/>
            <p:nvPr/>
          </p:nvSpPr>
          <p:spPr>
            <a:xfrm>
              <a:off x="3276851" y="4965700"/>
              <a:ext cx="6661150" cy="0"/>
            </a:xfrm>
            <a:custGeom>
              <a:rect b="b" l="l" r="r" t="t"/>
              <a:pathLst>
                <a:path extrusionOk="0" h="120000" w="6661150">
                  <a:moveTo>
                    <a:pt x="0" y="0"/>
                  </a:moveTo>
                  <a:lnTo>
                    <a:pt x="6660800" y="0"/>
                  </a:lnTo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625867" y="1860566"/>
              <a:ext cx="2127250" cy="3105150"/>
            </a:xfrm>
            <a:custGeom>
              <a:rect b="b" l="l" r="r" t="t"/>
              <a:pathLst>
                <a:path extrusionOk="0" h="3105150" w="2127250">
                  <a:moveTo>
                    <a:pt x="0" y="3105133"/>
                  </a:moveTo>
                  <a:lnTo>
                    <a:pt x="114300" y="2698733"/>
                  </a:lnTo>
                  <a:lnTo>
                    <a:pt x="298433" y="2336800"/>
                  </a:lnTo>
                  <a:lnTo>
                    <a:pt x="400033" y="2203433"/>
                  </a:lnTo>
                  <a:lnTo>
                    <a:pt x="603233" y="1943100"/>
                  </a:lnTo>
                  <a:lnTo>
                    <a:pt x="660399" y="1866900"/>
                  </a:lnTo>
                  <a:lnTo>
                    <a:pt x="825499" y="1746233"/>
                  </a:lnTo>
                  <a:lnTo>
                    <a:pt x="1028700" y="1543033"/>
                  </a:lnTo>
                  <a:lnTo>
                    <a:pt x="1200133" y="1377933"/>
                  </a:lnTo>
                  <a:lnTo>
                    <a:pt x="1346200" y="1276333"/>
                  </a:lnTo>
                  <a:lnTo>
                    <a:pt x="1454133" y="1123933"/>
                  </a:lnTo>
                  <a:lnTo>
                    <a:pt x="1587500" y="844533"/>
                  </a:lnTo>
                  <a:lnTo>
                    <a:pt x="1714500" y="565133"/>
                  </a:lnTo>
                  <a:lnTo>
                    <a:pt x="1936733" y="368300"/>
                  </a:lnTo>
                  <a:lnTo>
                    <a:pt x="2000233" y="285733"/>
                  </a:lnTo>
                  <a:lnTo>
                    <a:pt x="2127233" y="0"/>
                  </a:lnTo>
                </a:path>
              </a:pathLst>
            </a:cu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3638566" y="1847866"/>
              <a:ext cx="5956300" cy="3136900"/>
            </a:xfrm>
            <a:custGeom>
              <a:rect b="b" l="l" r="r" t="t"/>
              <a:pathLst>
                <a:path extrusionOk="0" h="3136900" w="5956300">
                  <a:moveTo>
                    <a:pt x="0" y="3136900"/>
                  </a:moveTo>
                  <a:lnTo>
                    <a:pt x="228600" y="3067033"/>
                  </a:lnTo>
                  <a:lnTo>
                    <a:pt x="527033" y="3073400"/>
                  </a:lnTo>
                  <a:lnTo>
                    <a:pt x="635000" y="3041633"/>
                  </a:lnTo>
                  <a:lnTo>
                    <a:pt x="1168400" y="3048000"/>
                  </a:lnTo>
                  <a:lnTo>
                    <a:pt x="1314433" y="2997200"/>
                  </a:lnTo>
                  <a:lnTo>
                    <a:pt x="1765300" y="2990833"/>
                  </a:lnTo>
                  <a:lnTo>
                    <a:pt x="1898633" y="2965433"/>
                  </a:lnTo>
                  <a:lnTo>
                    <a:pt x="2127233" y="2882900"/>
                  </a:lnTo>
                  <a:lnTo>
                    <a:pt x="2489200" y="2882900"/>
                  </a:lnTo>
                  <a:lnTo>
                    <a:pt x="2711433" y="2870200"/>
                  </a:lnTo>
                  <a:lnTo>
                    <a:pt x="2933700" y="2838433"/>
                  </a:lnTo>
                  <a:lnTo>
                    <a:pt x="3054333" y="2819400"/>
                  </a:lnTo>
                  <a:lnTo>
                    <a:pt x="3213100" y="2730500"/>
                  </a:lnTo>
                  <a:lnTo>
                    <a:pt x="3448033" y="2724133"/>
                  </a:lnTo>
                  <a:lnTo>
                    <a:pt x="3708400" y="2679700"/>
                  </a:lnTo>
                  <a:lnTo>
                    <a:pt x="3822700" y="2603500"/>
                  </a:lnTo>
                  <a:lnTo>
                    <a:pt x="3975100" y="2540000"/>
                  </a:lnTo>
                  <a:lnTo>
                    <a:pt x="4229100" y="2425700"/>
                  </a:lnTo>
                  <a:lnTo>
                    <a:pt x="4508500" y="2336800"/>
                  </a:lnTo>
                  <a:lnTo>
                    <a:pt x="4641834" y="2012933"/>
                  </a:lnTo>
                  <a:lnTo>
                    <a:pt x="4781534" y="1993900"/>
                  </a:lnTo>
                  <a:lnTo>
                    <a:pt x="4965700" y="1720833"/>
                  </a:lnTo>
                  <a:lnTo>
                    <a:pt x="5168900" y="1536700"/>
                  </a:lnTo>
                  <a:lnTo>
                    <a:pt x="5302234" y="1352533"/>
                  </a:lnTo>
                  <a:lnTo>
                    <a:pt x="5422900" y="1003300"/>
                  </a:lnTo>
                  <a:lnTo>
                    <a:pt x="5568934" y="749300"/>
                  </a:lnTo>
                  <a:lnTo>
                    <a:pt x="5695934" y="520700"/>
                  </a:lnTo>
                  <a:lnTo>
                    <a:pt x="5816600" y="317500"/>
                  </a:lnTo>
                  <a:lnTo>
                    <a:pt x="5956300" y="0"/>
                  </a:lnTo>
                </a:path>
              </a:pathLst>
            </a:custGeom>
            <a:noFill/>
            <a:ln cap="flat" cmpd="sng" w="38100">
              <a:solidFill>
                <a:srgbClr val="FF36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32"/>
          <p:cNvSpPr txBox="1"/>
          <p:nvPr/>
        </p:nvSpPr>
        <p:spPr>
          <a:xfrm>
            <a:off x="1974545" y="1170050"/>
            <a:ext cx="5358288" cy="341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140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120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0" marR="0" rtl="0" algn="l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731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B3038"/>
                </a:solidFill>
                <a:latin typeface="Verdana"/>
                <a:ea typeface="Verdana"/>
                <a:cs typeface="Verdana"/>
                <a:sym typeface="Verdana"/>
              </a:rPr>
              <a:t>0	5	10	15	20	25	30	35	40	45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Months since Project Launch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 rot="-5400000">
            <a:off x="799036" y="2070626"/>
            <a:ext cx="1496377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Contributors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1" name="Google Shape;381;p32"/>
          <p:cNvGrpSpPr/>
          <p:nvPr/>
        </p:nvGrpSpPr>
        <p:grpSpPr>
          <a:xfrm>
            <a:off x="0" y="249083"/>
            <a:ext cx="9144000" cy="1076796"/>
            <a:chOff x="0" y="332111"/>
            <a:chExt cx="12192000" cy="1435728"/>
          </a:xfrm>
        </p:grpSpPr>
        <p:pic>
          <p:nvPicPr>
            <p:cNvPr id="382" name="Google Shape;38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49634" y="1175175"/>
              <a:ext cx="1425844" cy="544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5880" y="1051560"/>
              <a:ext cx="1274064" cy="716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332111"/>
              <a:ext cx="12192000" cy="843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32"/>
            <p:cNvSpPr/>
            <p:nvPr/>
          </p:nvSpPr>
          <p:spPr>
            <a:xfrm>
              <a:off x="8008856" y="377377"/>
              <a:ext cx="2112010" cy="753745"/>
            </a:xfrm>
            <a:custGeom>
              <a:rect b="b" l="l" r="r" t="t"/>
              <a:pathLst>
                <a:path extrusionOk="0" h="753744" w="2112009">
                  <a:moveTo>
                    <a:pt x="0" y="376820"/>
                  </a:moveTo>
                  <a:lnTo>
                    <a:pt x="8891" y="327695"/>
                  </a:lnTo>
                  <a:lnTo>
                    <a:pt x="34825" y="280482"/>
                  </a:lnTo>
                  <a:lnTo>
                    <a:pt x="76686" y="235575"/>
                  </a:lnTo>
                  <a:lnTo>
                    <a:pt x="133363" y="193374"/>
                  </a:lnTo>
                  <a:lnTo>
                    <a:pt x="166909" y="173412"/>
                  </a:lnTo>
                  <a:lnTo>
                    <a:pt x="203742" y="154275"/>
                  </a:lnTo>
                  <a:lnTo>
                    <a:pt x="243722" y="136012"/>
                  </a:lnTo>
                  <a:lnTo>
                    <a:pt x="286710" y="118674"/>
                  </a:lnTo>
                  <a:lnTo>
                    <a:pt x="332567" y="102311"/>
                  </a:lnTo>
                  <a:lnTo>
                    <a:pt x="381153" y="86971"/>
                  </a:lnTo>
                  <a:lnTo>
                    <a:pt x="432331" y="72704"/>
                  </a:lnTo>
                  <a:lnTo>
                    <a:pt x="485960" y="59560"/>
                  </a:lnTo>
                  <a:lnTo>
                    <a:pt x="541901" y="47590"/>
                  </a:lnTo>
                  <a:lnTo>
                    <a:pt x="600015" y="36841"/>
                  </a:lnTo>
                  <a:lnTo>
                    <a:pt x="660164" y="27365"/>
                  </a:lnTo>
                  <a:lnTo>
                    <a:pt x="722207" y="19210"/>
                  </a:lnTo>
                  <a:lnTo>
                    <a:pt x="786006" y="12427"/>
                  </a:lnTo>
                  <a:lnTo>
                    <a:pt x="851422" y="7064"/>
                  </a:lnTo>
                  <a:lnTo>
                    <a:pt x="918315" y="3172"/>
                  </a:lnTo>
                  <a:lnTo>
                    <a:pt x="986547" y="801"/>
                  </a:lnTo>
                  <a:lnTo>
                    <a:pt x="1055978" y="0"/>
                  </a:lnTo>
                  <a:lnTo>
                    <a:pt x="1125408" y="801"/>
                  </a:lnTo>
                  <a:lnTo>
                    <a:pt x="1193640" y="3172"/>
                  </a:lnTo>
                  <a:lnTo>
                    <a:pt x="1260533" y="7064"/>
                  </a:lnTo>
                  <a:lnTo>
                    <a:pt x="1325949" y="12427"/>
                  </a:lnTo>
                  <a:lnTo>
                    <a:pt x="1389749" y="19210"/>
                  </a:lnTo>
                  <a:lnTo>
                    <a:pt x="1451792" y="27365"/>
                  </a:lnTo>
                  <a:lnTo>
                    <a:pt x="1511940" y="36841"/>
                  </a:lnTo>
                  <a:lnTo>
                    <a:pt x="1570055" y="47590"/>
                  </a:lnTo>
                  <a:lnTo>
                    <a:pt x="1625996" y="59560"/>
                  </a:lnTo>
                  <a:lnTo>
                    <a:pt x="1679625" y="72704"/>
                  </a:lnTo>
                  <a:lnTo>
                    <a:pt x="1730802" y="86971"/>
                  </a:lnTo>
                  <a:lnTo>
                    <a:pt x="1779389" y="102311"/>
                  </a:lnTo>
                  <a:lnTo>
                    <a:pt x="1825246" y="118674"/>
                  </a:lnTo>
                  <a:lnTo>
                    <a:pt x="1868234" y="136012"/>
                  </a:lnTo>
                  <a:lnTo>
                    <a:pt x="1908214" y="154275"/>
                  </a:lnTo>
                  <a:lnTo>
                    <a:pt x="1945046" y="173412"/>
                  </a:lnTo>
                  <a:lnTo>
                    <a:pt x="1978593" y="193374"/>
                  </a:lnTo>
                  <a:lnTo>
                    <a:pt x="2035270" y="235575"/>
                  </a:lnTo>
                  <a:lnTo>
                    <a:pt x="2077131" y="280482"/>
                  </a:lnTo>
                  <a:lnTo>
                    <a:pt x="2103065" y="327695"/>
                  </a:lnTo>
                  <a:lnTo>
                    <a:pt x="2111957" y="376820"/>
                  </a:lnTo>
                  <a:lnTo>
                    <a:pt x="2109710" y="401596"/>
                  </a:lnTo>
                  <a:lnTo>
                    <a:pt x="2092159" y="449814"/>
                  </a:lnTo>
                  <a:lnTo>
                    <a:pt x="2058122" y="495924"/>
                  </a:lnTo>
                  <a:lnTo>
                    <a:pt x="2008714" y="539527"/>
                  </a:lnTo>
                  <a:lnTo>
                    <a:pt x="1945046" y="580227"/>
                  </a:lnTo>
                  <a:lnTo>
                    <a:pt x="1908214" y="599364"/>
                  </a:lnTo>
                  <a:lnTo>
                    <a:pt x="1868234" y="617627"/>
                  </a:lnTo>
                  <a:lnTo>
                    <a:pt x="1825246" y="634965"/>
                  </a:lnTo>
                  <a:lnTo>
                    <a:pt x="1779389" y="651328"/>
                  </a:lnTo>
                  <a:lnTo>
                    <a:pt x="1730802" y="666669"/>
                  </a:lnTo>
                  <a:lnTo>
                    <a:pt x="1679625" y="680935"/>
                  </a:lnTo>
                  <a:lnTo>
                    <a:pt x="1625996" y="694079"/>
                  </a:lnTo>
                  <a:lnTo>
                    <a:pt x="1570055" y="706049"/>
                  </a:lnTo>
                  <a:lnTo>
                    <a:pt x="1511940" y="716798"/>
                  </a:lnTo>
                  <a:lnTo>
                    <a:pt x="1451792" y="726274"/>
                  </a:lnTo>
                  <a:lnTo>
                    <a:pt x="1389749" y="734429"/>
                  </a:lnTo>
                  <a:lnTo>
                    <a:pt x="1325949" y="741212"/>
                  </a:lnTo>
                  <a:lnTo>
                    <a:pt x="1260533" y="746575"/>
                  </a:lnTo>
                  <a:lnTo>
                    <a:pt x="1193640" y="750467"/>
                  </a:lnTo>
                  <a:lnTo>
                    <a:pt x="1125408" y="752838"/>
                  </a:lnTo>
                  <a:lnTo>
                    <a:pt x="1055978" y="753640"/>
                  </a:lnTo>
                  <a:lnTo>
                    <a:pt x="986547" y="752838"/>
                  </a:lnTo>
                  <a:lnTo>
                    <a:pt x="918315" y="750467"/>
                  </a:lnTo>
                  <a:lnTo>
                    <a:pt x="851422" y="746575"/>
                  </a:lnTo>
                  <a:lnTo>
                    <a:pt x="786006" y="741212"/>
                  </a:lnTo>
                  <a:lnTo>
                    <a:pt x="722207" y="734429"/>
                  </a:lnTo>
                  <a:lnTo>
                    <a:pt x="660164" y="726274"/>
                  </a:lnTo>
                  <a:lnTo>
                    <a:pt x="600015" y="716798"/>
                  </a:lnTo>
                  <a:lnTo>
                    <a:pt x="541901" y="706049"/>
                  </a:lnTo>
                  <a:lnTo>
                    <a:pt x="485960" y="694079"/>
                  </a:lnTo>
                  <a:lnTo>
                    <a:pt x="432331" y="680935"/>
                  </a:lnTo>
                  <a:lnTo>
                    <a:pt x="381153" y="666669"/>
                  </a:lnTo>
                  <a:lnTo>
                    <a:pt x="332567" y="651328"/>
                  </a:lnTo>
                  <a:lnTo>
                    <a:pt x="286710" y="634965"/>
                  </a:lnTo>
                  <a:lnTo>
                    <a:pt x="243722" y="617627"/>
                  </a:lnTo>
                  <a:lnTo>
                    <a:pt x="203742" y="599364"/>
                  </a:lnTo>
                  <a:lnTo>
                    <a:pt x="166909" y="580227"/>
                  </a:lnTo>
                  <a:lnTo>
                    <a:pt x="133363" y="560265"/>
                  </a:lnTo>
                  <a:lnTo>
                    <a:pt x="76686" y="518064"/>
                  </a:lnTo>
                  <a:lnTo>
                    <a:pt x="34825" y="473157"/>
                  </a:lnTo>
                  <a:lnTo>
                    <a:pt x="8891" y="425944"/>
                  </a:lnTo>
                  <a:lnTo>
                    <a:pt x="0" y="376820"/>
                  </a:lnTo>
                  <a:close/>
                </a:path>
              </a:pathLst>
            </a:custGeom>
            <a:noFill/>
            <a:ln cap="flat" cmpd="sng" w="38100">
              <a:solidFill>
                <a:srgbClr val="FF36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550"/>
            <a:ext cx="8839200" cy="332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3"/>
          <p:cNvSpPr txBox="1"/>
          <p:nvPr>
            <p:ph idx="4294967295" type="title"/>
          </p:nvPr>
        </p:nvSpPr>
        <p:spPr>
          <a:xfrm>
            <a:off x="427633" y="299466"/>
            <a:ext cx="52875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Componentes MLflow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idx="4294967295" type="title"/>
          </p:nvPr>
        </p:nvSpPr>
        <p:spPr>
          <a:xfrm>
            <a:off x="427621" y="299475"/>
            <a:ext cx="7718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Motivación de MLflow Projects</a:t>
            </a:r>
            <a:endParaRPr sz="4000"/>
          </a:p>
        </p:txBody>
      </p:sp>
      <p:pic>
        <p:nvPicPr>
          <p:cNvPr id="397" name="Google Shape;3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800" y="1862888"/>
            <a:ext cx="10953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5" y="1581900"/>
            <a:ext cx="15621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9975" y="2150275"/>
            <a:ext cx="8286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050" y="1456513"/>
            <a:ext cx="5905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975" y="2121700"/>
            <a:ext cx="819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2175" y="1116813"/>
            <a:ext cx="29908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4"/>
          <p:cNvSpPr txBox="1"/>
          <p:nvPr/>
        </p:nvSpPr>
        <p:spPr>
          <a:xfrm>
            <a:off x="136475" y="1002450"/>
            <a:ext cx="38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Tahoma"/>
                <a:ea typeface="Tahoma"/>
                <a:cs typeface="Tahoma"/>
                <a:sym typeface="Tahoma"/>
              </a:rPr>
              <a:t>Muchas herramientas</a:t>
            </a:r>
            <a:endParaRPr sz="24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4" name="Google Shape;40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05425" y="1077075"/>
            <a:ext cx="2086175" cy="26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74000" y="1210921"/>
            <a:ext cx="1305049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 txBox="1"/>
          <p:nvPr/>
        </p:nvSpPr>
        <p:spPr>
          <a:xfrm>
            <a:off x="7108813" y="1672050"/>
            <a:ext cx="16794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994DE"/>
                </a:solidFill>
                <a:latin typeface="Tahoma"/>
                <a:ea typeface="Tahoma"/>
                <a:cs typeface="Tahoma"/>
                <a:sym typeface="Tahoma"/>
              </a:rPr>
              <a:t>Projects</a:t>
            </a:r>
            <a:endParaRPr sz="1500">
              <a:solidFill>
                <a:srgbClr val="0994DE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994DE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Empaquete el código de ciencia de datos en un formato que permita ejecuciones reproducibles en cualquier plataforma</a:t>
            </a:r>
            <a:endParaRPr sz="1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 txBox="1"/>
          <p:nvPr/>
        </p:nvSpPr>
        <p:spPr>
          <a:xfrm>
            <a:off x="136475" y="2678850"/>
            <a:ext cx="38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s-419" sz="2400">
                <a:solidFill>
                  <a:srgbClr val="4A86E8"/>
                </a:solidFill>
                <a:latin typeface="Tahoma"/>
                <a:ea typeface="Tahoma"/>
                <a:cs typeface="Tahoma"/>
                <a:sym typeface="Tahoma"/>
              </a:rPr>
              <a:t>Muchas entornos</a:t>
            </a:r>
            <a:endParaRPr sz="24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8" name="Google Shape;40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588" y="3170075"/>
            <a:ext cx="3989801" cy="9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4"/>
          <p:cNvSpPr txBox="1"/>
          <p:nvPr/>
        </p:nvSpPr>
        <p:spPr>
          <a:xfrm>
            <a:off x="212675" y="4279050"/>
            <a:ext cx="716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s-419" sz="2300">
                <a:solidFill>
                  <a:srgbClr val="FF3620"/>
                </a:solidFill>
                <a:latin typeface="Tahoma"/>
                <a:ea typeface="Tahoma"/>
                <a:cs typeface="Tahoma"/>
                <a:sym typeface="Tahoma"/>
              </a:rPr>
              <a:t>Desafío: resultados de AA difíciles de reproducir</a:t>
            </a:r>
            <a:endParaRPr sz="3600">
              <a:solidFill>
                <a:srgbClr val="4A86E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4294967295" type="title"/>
          </p:nvPr>
        </p:nvSpPr>
        <p:spPr>
          <a:xfrm>
            <a:off x="427621" y="299475"/>
            <a:ext cx="7718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MLflow Projects</a:t>
            </a:r>
            <a:endParaRPr sz="4000"/>
          </a:p>
        </p:txBody>
      </p:sp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075"/>
            <a:ext cx="8839202" cy="388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4476583" y="1189434"/>
            <a:ext cx="0" cy="3442811"/>
          </a:xfrm>
          <a:custGeom>
            <a:rect b="b" l="l" r="r" t="t"/>
            <a:pathLst>
              <a:path extrusionOk="0" h="4590415" w="120000">
                <a:moveTo>
                  <a:pt x="0" y="0"/>
                </a:moveTo>
                <a:lnTo>
                  <a:pt x="0" y="4590288"/>
                </a:lnTo>
              </a:path>
            </a:pathLst>
          </a:custGeom>
          <a:noFill/>
          <a:ln cap="flat" cmpd="sng" w="12700">
            <a:solidFill>
              <a:srgbClr val="6187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336209" y="382142"/>
            <a:ext cx="8922091" cy="471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1B3038"/>
                </a:solidFill>
              </a:rPr>
              <a:t>Software Tradicional vs. Machine Learning</a:t>
            </a:r>
            <a:endParaRPr sz="3000"/>
          </a:p>
        </p:txBody>
      </p:sp>
      <p:sp>
        <p:nvSpPr>
          <p:cNvPr id="83" name="Google Shape;83;p18"/>
          <p:cNvSpPr txBox="1"/>
          <p:nvPr/>
        </p:nvSpPr>
        <p:spPr>
          <a:xfrm>
            <a:off x="340971" y="1282065"/>
            <a:ext cx="3843814" cy="33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618793"/>
                </a:solidFill>
                <a:latin typeface="Tahoma"/>
                <a:ea typeface="Tahoma"/>
                <a:cs typeface="Tahoma"/>
                <a:sym typeface="Tahoma"/>
              </a:rPr>
              <a:t>Software Tradicional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Objetivo: Cumplir con una especificación funcional</a:t>
            </a:r>
            <a:endParaRPr sz="18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Calidad solo depende en el código</a:t>
            </a:r>
            <a:endParaRPr sz="18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25400" rtl="0" algn="l"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Por lo general se elige un software de los disponibles con menos bibliotecas y herramientas.</a:t>
            </a:r>
            <a:endParaRPr sz="18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Entorno de implementación limitados.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817041" y="1215771"/>
            <a:ext cx="3821430" cy="360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618793"/>
                </a:solidFill>
                <a:latin typeface="Tahoma"/>
                <a:ea typeface="Tahoma"/>
                <a:cs typeface="Tahoma"/>
                <a:sym typeface="Tahoma"/>
              </a:rPr>
              <a:t>Machine Learning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Objetivo: Optimizar métricas (e.g., accuracy).  Constante experimentación para mejorar.</a:t>
            </a:r>
            <a:endParaRPr sz="18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292100" rtl="0" algn="l"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Calidad depende en los datos de entrada y parámetros. </a:t>
            </a:r>
            <a:endParaRPr sz="18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292100" rtl="0" algn="l"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Comparar + combinar diferentes bibliotecas, modelos.</a:t>
            </a:r>
            <a:endParaRPr sz="1100"/>
          </a:p>
          <a:p>
            <a:pPr indent="-254000" lvl="0" marL="342900" marR="292100" rtl="0" algn="l"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Diversos ambientes de despliegue.</a:t>
            </a:r>
            <a:endParaRPr sz="18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4294967295" type="title"/>
          </p:nvPr>
        </p:nvSpPr>
        <p:spPr>
          <a:xfrm>
            <a:off x="427621" y="299475"/>
            <a:ext cx="7718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Ejemplo de un proyecto</a:t>
            </a:r>
            <a:endParaRPr sz="4000"/>
          </a:p>
        </p:txBody>
      </p:sp>
      <p:pic>
        <p:nvPicPr>
          <p:cNvPr id="421" name="Google Shape;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075"/>
            <a:ext cx="2339906" cy="39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706" y="993100"/>
            <a:ext cx="5846677" cy="391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idx="4294967295" type="title"/>
          </p:nvPr>
        </p:nvSpPr>
        <p:spPr>
          <a:xfrm>
            <a:off x="427621" y="299475"/>
            <a:ext cx="7718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Ejemplo de conda.yaml</a:t>
            </a:r>
            <a:endParaRPr sz="4000"/>
          </a:p>
        </p:txBody>
      </p:sp>
      <p:pic>
        <p:nvPicPr>
          <p:cNvPr id="428" name="Google Shape;4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075"/>
            <a:ext cx="8161531" cy="39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idx="4294967295" type="title"/>
          </p:nvPr>
        </p:nvSpPr>
        <p:spPr>
          <a:xfrm>
            <a:off x="427621" y="131525"/>
            <a:ext cx="7718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MLflow Projects</a:t>
            </a:r>
            <a:endParaRPr sz="4000"/>
          </a:p>
        </p:txBody>
      </p:sp>
      <p:sp>
        <p:nvSpPr>
          <p:cNvPr id="434" name="Google Shape;434;p38"/>
          <p:cNvSpPr txBox="1"/>
          <p:nvPr/>
        </p:nvSpPr>
        <p:spPr>
          <a:xfrm>
            <a:off x="367375" y="713775"/>
            <a:ext cx="8282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1"/>
                </a:solidFill>
              </a:rPr>
              <a:t>Formato de empaquetado para ejecuciones de ML reproducibles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</a:rPr>
              <a:t>Cualquier carpeta de código o repositorio de GitHub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</a:rPr>
              <a:t>Archivo MLproject con configuración del proyecto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1"/>
                </a:solidFill>
              </a:rPr>
              <a:t>Define dependencias para la reproducibilidad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</a:rPr>
              <a:t>Las dependencias de Conda (+ R, Docker,…) se pueden especificar en MLproject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</a:rPr>
              <a:t>Reproducible en (casi) cualquier entorno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1"/>
                </a:solidFill>
              </a:rPr>
              <a:t>API de ejecución para ejecutar proyectos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</a:rPr>
              <a:t>CLI / Python / R / Java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</a:rPr>
              <a:t>Admite ejecución local y remota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mlflow run –help (CLI)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mlflow run </a:t>
            </a:r>
            <a:r>
              <a:rPr lang="es-419">
                <a:solidFill>
                  <a:srgbClr val="98102A"/>
                </a:solidFill>
              </a:rPr>
              <a:t>https://github.com/dmatrix/jsd-mlflow-examples.git#keras/imdbclassifier</a:t>
            </a:r>
            <a:r>
              <a:rPr lang="es-419">
                <a:solidFill>
                  <a:schemeClr val="dk1"/>
                </a:solidFill>
              </a:rPr>
              <a:t> (CLI)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mlflow.run (, parameters={}) or mlflow.projects.run((, parameters={}) (API)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913" y="3601113"/>
            <a:ext cx="16478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idx="4294967295" type="title"/>
          </p:nvPr>
        </p:nvSpPr>
        <p:spPr>
          <a:xfrm>
            <a:off x="427625" y="131525"/>
            <a:ext cx="846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rgbClr val="1B3038"/>
                </a:solidFill>
              </a:rPr>
              <a:t>Anatomía de la ejecución de proyectos MLflow</a:t>
            </a:r>
            <a:endParaRPr sz="3200"/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125"/>
            <a:ext cx="8839200" cy="3956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idx="4294967295" type="title"/>
          </p:nvPr>
        </p:nvSpPr>
        <p:spPr>
          <a:xfrm>
            <a:off x="427625" y="131525"/>
            <a:ext cx="846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rgbClr val="1B3038"/>
                </a:solidFill>
              </a:rPr>
              <a:t>Cómo construir un proyecto MLflow</a:t>
            </a:r>
            <a:endParaRPr sz="3200"/>
          </a:p>
        </p:txBody>
      </p:sp>
      <p:pic>
        <p:nvPicPr>
          <p:cNvPr id="447" name="Google Shape;4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33725"/>
            <a:ext cx="7966457" cy="4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idx="4294967295" type="title"/>
          </p:nvPr>
        </p:nvSpPr>
        <p:spPr>
          <a:xfrm>
            <a:off x="427625" y="131525"/>
            <a:ext cx="846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rgbClr val="1B3038"/>
                </a:solidFill>
              </a:rPr>
              <a:t>Proyecto MLflow: workflow de varios pasos</a:t>
            </a:r>
            <a:endParaRPr sz="3200"/>
          </a:p>
        </p:txBody>
      </p:sp>
      <p:pic>
        <p:nvPicPr>
          <p:cNvPr id="453" name="Google Shape;4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125"/>
            <a:ext cx="8839197" cy="339401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1"/>
          <p:cNvSpPr txBox="1"/>
          <p:nvPr/>
        </p:nvSpPr>
        <p:spPr>
          <a:xfrm>
            <a:off x="482850" y="4387725"/>
            <a:ext cx="80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https://github.com/mlflow/mlflow/tree/master/examples/multistep_workflow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47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336209" y="382142"/>
            <a:ext cx="7027545" cy="471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1B3038"/>
                </a:solidFill>
              </a:rPr>
              <a:t>Aprender más acerca de Mlflow!</a:t>
            </a:r>
            <a:endParaRPr sz="3000"/>
          </a:p>
        </p:txBody>
      </p:sp>
      <p:sp>
        <p:nvSpPr>
          <p:cNvPr id="465" name="Google Shape;465;p43"/>
          <p:cNvSpPr txBox="1"/>
          <p:nvPr/>
        </p:nvSpPr>
        <p:spPr>
          <a:xfrm>
            <a:off x="443366" y="1218819"/>
            <a:ext cx="5276850" cy="2583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9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pip install mlflow–</a:t>
            </a: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to get started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Encuentra la documentación y ejemplos es </a:t>
            </a:r>
            <a:r>
              <a:rPr lang="es-419" sz="2100" u="sng">
                <a:solidFill>
                  <a:srgbClr val="98102A"/>
                </a:solidFill>
                <a:latin typeface="Tahoma"/>
                <a:ea typeface="Tahoma"/>
                <a:cs typeface="Tahoma"/>
                <a:sym typeface="Tahoma"/>
              </a:rPr>
              <a:t>mlflow.org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Examine el código y contribuya en </a:t>
            </a:r>
            <a:r>
              <a:rPr lang="es-419" sz="2100" u="sng">
                <a:solidFill>
                  <a:srgbClr val="98102A"/>
                </a:solidFill>
                <a:latin typeface="Tahoma"/>
                <a:ea typeface="Tahoma"/>
                <a:cs typeface="Tahoma"/>
                <a:sym typeface="Tahoma"/>
              </a:rPr>
              <a:t>MLflow Github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 u="sng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Únete a </a:t>
            </a:r>
            <a:r>
              <a:rPr lang="es-419" sz="2100" u="sng">
                <a:solidFill>
                  <a:srgbClr val="98102A"/>
                </a:solidFill>
                <a:latin typeface="Tahoma"/>
                <a:ea typeface="Tahoma"/>
                <a:cs typeface="Tahoma"/>
                <a:sym typeface="Tahoma"/>
              </a:rPr>
              <a:t>Slack channel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620"/>
              </a:buClr>
              <a:buSzPts val="1600"/>
              <a:buFont typeface="Noto Sans Symbols"/>
              <a:buChar char="▪"/>
            </a:pPr>
            <a:r>
              <a:rPr lang="es-419" sz="21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Más </a:t>
            </a:r>
            <a:r>
              <a:rPr lang="es-419" sz="2100" u="sng">
                <a:solidFill>
                  <a:srgbClr val="98102A"/>
                </a:solidFill>
                <a:latin typeface="Tahoma"/>
                <a:ea typeface="Tahoma"/>
                <a:cs typeface="Tahoma"/>
                <a:sym typeface="Tahoma"/>
              </a:rPr>
              <a:t>tutoriales de MLflow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1313255" y="1163846"/>
            <a:ext cx="6031200" cy="2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100">
            <a:spAutoFit/>
          </a:bodyPr>
          <a:lstStyle/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0">
                <a:solidFill>
                  <a:srgbClr val="1B3038"/>
                </a:solidFill>
              </a:rPr>
              <a:t>Material basado en MLflow Tracking Tutorials</a:t>
            </a:r>
            <a:endParaRPr sz="4100"/>
          </a:p>
          <a:p>
            <a:pPr indent="0" lvl="0" marL="12700" marR="0" rtl="0" algn="l">
              <a:lnSpc>
                <a:spcPct val="11821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2100" u="sng">
                <a:solidFill>
                  <a:srgbClr val="98102A"/>
                </a:solidFill>
              </a:rPr>
              <a:t>https://github.com/dmatrix/mlflow-workshop-part-1 </a:t>
            </a:r>
            <a:r>
              <a:rPr lang="es-419" sz="2100">
                <a:solidFill>
                  <a:srgbClr val="98102A"/>
                </a:solidFill>
              </a:rPr>
              <a:t> </a:t>
            </a:r>
            <a:r>
              <a:rPr lang="es-419" sz="2100">
                <a:solidFill>
                  <a:srgbClr val="3A3838"/>
                </a:solidFill>
              </a:rPr>
              <a:t>Short URL: </a:t>
            </a:r>
            <a:r>
              <a:rPr lang="es-419" sz="2100" u="sng">
                <a:solidFill>
                  <a:srgbClr val="98102A"/>
                </a:solidFill>
              </a:rPr>
              <a:t>https://dbricks.co/mlflow-part-1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101" y="2521458"/>
            <a:ext cx="219455" cy="214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9"/>
          <p:cNvGrpSpPr/>
          <p:nvPr/>
        </p:nvGrpSpPr>
        <p:grpSpPr>
          <a:xfrm>
            <a:off x="1954529" y="2558033"/>
            <a:ext cx="909828" cy="564641"/>
            <a:chOff x="2606039" y="3410711"/>
            <a:chExt cx="1213104" cy="752855"/>
          </a:xfrm>
        </p:grpSpPr>
        <p:pic>
          <p:nvPicPr>
            <p:cNvPr id="91" name="Google Shape;9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4679" y="3831335"/>
              <a:ext cx="633983" cy="332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6039" y="3931919"/>
              <a:ext cx="557784" cy="185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64407" y="3639311"/>
              <a:ext cx="518160" cy="21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80943" y="3410711"/>
              <a:ext cx="838200" cy="204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9"/>
          <p:cNvSpPr txBox="1"/>
          <p:nvPr/>
        </p:nvSpPr>
        <p:spPr>
          <a:xfrm>
            <a:off x="2141667" y="2757297"/>
            <a:ext cx="23764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Delta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49958" y="2722625"/>
            <a:ext cx="208026" cy="205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9"/>
          <p:cNvGrpSpPr/>
          <p:nvPr/>
        </p:nvGrpSpPr>
        <p:grpSpPr>
          <a:xfrm>
            <a:off x="6222492" y="2528316"/>
            <a:ext cx="704088" cy="598931"/>
            <a:chOff x="8296656" y="3371088"/>
            <a:chExt cx="938783" cy="798575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802624" y="3846576"/>
              <a:ext cx="411479" cy="262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296656" y="3858768"/>
              <a:ext cx="475488" cy="3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695944" y="3401568"/>
              <a:ext cx="539496" cy="118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296656" y="3371088"/>
              <a:ext cx="384048" cy="22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875776" y="3593592"/>
              <a:ext cx="256031" cy="201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336280" y="3608832"/>
              <a:ext cx="509016" cy="3291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9"/>
          <p:cNvGrpSpPr/>
          <p:nvPr/>
        </p:nvGrpSpPr>
        <p:grpSpPr>
          <a:xfrm>
            <a:off x="3345503" y="1594980"/>
            <a:ext cx="2798531" cy="2394585"/>
            <a:chOff x="4460671" y="2126640"/>
            <a:chExt cx="3731375" cy="3192780"/>
          </a:xfrm>
        </p:grpSpPr>
        <p:sp>
          <p:nvSpPr>
            <p:cNvPr id="105" name="Google Shape;105;p19"/>
            <p:cNvSpPr/>
            <p:nvPr/>
          </p:nvSpPr>
          <p:spPr>
            <a:xfrm>
              <a:off x="4460671" y="2126640"/>
              <a:ext cx="3217545" cy="3192780"/>
            </a:xfrm>
            <a:custGeom>
              <a:rect b="b" l="l" r="r" t="t"/>
              <a:pathLst>
                <a:path extrusionOk="0" h="3192779" w="3217545">
                  <a:moveTo>
                    <a:pt x="3216960" y="1642795"/>
                  </a:moveTo>
                  <a:lnTo>
                    <a:pt x="3216224" y="1591995"/>
                  </a:lnTo>
                  <a:lnTo>
                    <a:pt x="3214027" y="1541195"/>
                  </a:lnTo>
                  <a:lnTo>
                    <a:pt x="3210382" y="1490395"/>
                  </a:lnTo>
                  <a:lnTo>
                    <a:pt x="3205327" y="1452295"/>
                  </a:lnTo>
                  <a:lnTo>
                    <a:pt x="3198876" y="1401495"/>
                  </a:lnTo>
                  <a:lnTo>
                    <a:pt x="3191040" y="1363395"/>
                  </a:lnTo>
                  <a:lnTo>
                    <a:pt x="3181858" y="1312595"/>
                  </a:lnTo>
                  <a:lnTo>
                    <a:pt x="3171329" y="1274495"/>
                  </a:lnTo>
                  <a:lnTo>
                    <a:pt x="3159506" y="1223695"/>
                  </a:lnTo>
                  <a:lnTo>
                    <a:pt x="3146374" y="1185595"/>
                  </a:lnTo>
                  <a:lnTo>
                    <a:pt x="3131972" y="1134795"/>
                  </a:lnTo>
                  <a:lnTo>
                    <a:pt x="3116326" y="1096695"/>
                  </a:lnTo>
                  <a:lnTo>
                    <a:pt x="3099447" y="1045895"/>
                  </a:lnTo>
                  <a:lnTo>
                    <a:pt x="3081363" y="1007795"/>
                  </a:lnTo>
                  <a:lnTo>
                    <a:pt x="3062084" y="969695"/>
                  </a:lnTo>
                  <a:lnTo>
                    <a:pt x="3041650" y="931595"/>
                  </a:lnTo>
                  <a:lnTo>
                    <a:pt x="3020060" y="893495"/>
                  </a:lnTo>
                  <a:lnTo>
                    <a:pt x="2997352" y="855395"/>
                  </a:lnTo>
                  <a:lnTo>
                    <a:pt x="2973540" y="817295"/>
                  </a:lnTo>
                  <a:lnTo>
                    <a:pt x="2957411" y="792619"/>
                  </a:lnTo>
                  <a:lnTo>
                    <a:pt x="2957411" y="1642795"/>
                  </a:lnTo>
                  <a:lnTo>
                    <a:pt x="2956522" y="1680895"/>
                  </a:lnTo>
                  <a:lnTo>
                    <a:pt x="2953867" y="1731695"/>
                  </a:lnTo>
                  <a:lnTo>
                    <a:pt x="2949498" y="1782495"/>
                  </a:lnTo>
                  <a:lnTo>
                    <a:pt x="2943415" y="1820595"/>
                  </a:lnTo>
                  <a:lnTo>
                    <a:pt x="2935681" y="1871395"/>
                  </a:lnTo>
                  <a:lnTo>
                    <a:pt x="2926296" y="1922195"/>
                  </a:lnTo>
                  <a:lnTo>
                    <a:pt x="2915310" y="1960295"/>
                  </a:lnTo>
                  <a:lnTo>
                    <a:pt x="2902750" y="2011095"/>
                  </a:lnTo>
                  <a:lnTo>
                    <a:pt x="2888640" y="2049195"/>
                  </a:lnTo>
                  <a:lnTo>
                    <a:pt x="2873019" y="2087295"/>
                  </a:lnTo>
                  <a:lnTo>
                    <a:pt x="2855912" y="2138095"/>
                  </a:lnTo>
                  <a:lnTo>
                    <a:pt x="2837345" y="2176195"/>
                  </a:lnTo>
                  <a:lnTo>
                    <a:pt x="2817368" y="2214295"/>
                  </a:lnTo>
                  <a:lnTo>
                    <a:pt x="2795981" y="2252395"/>
                  </a:lnTo>
                  <a:lnTo>
                    <a:pt x="2773235" y="2290495"/>
                  </a:lnTo>
                  <a:lnTo>
                    <a:pt x="2749169" y="2328595"/>
                  </a:lnTo>
                  <a:lnTo>
                    <a:pt x="2723794" y="2366695"/>
                  </a:lnTo>
                  <a:lnTo>
                    <a:pt x="2697149" y="2404795"/>
                  </a:lnTo>
                  <a:lnTo>
                    <a:pt x="2669260" y="2442895"/>
                  </a:lnTo>
                  <a:lnTo>
                    <a:pt x="2640152" y="2480995"/>
                  </a:lnTo>
                  <a:lnTo>
                    <a:pt x="2609875" y="2506395"/>
                  </a:lnTo>
                  <a:lnTo>
                    <a:pt x="2578455" y="2544495"/>
                  </a:lnTo>
                  <a:lnTo>
                    <a:pt x="2545905" y="2569895"/>
                  </a:lnTo>
                  <a:lnTo>
                    <a:pt x="2512276" y="2607995"/>
                  </a:lnTo>
                  <a:lnTo>
                    <a:pt x="2477579" y="2633395"/>
                  </a:lnTo>
                  <a:lnTo>
                    <a:pt x="2441854" y="2658795"/>
                  </a:lnTo>
                  <a:lnTo>
                    <a:pt x="2405138" y="2684195"/>
                  </a:lnTo>
                  <a:lnTo>
                    <a:pt x="2367457" y="2709595"/>
                  </a:lnTo>
                  <a:lnTo>
                    <a:pt x="2328837" y="2734995"/>
                  </a:lnTo>
                  <a:lnTo>
                    <a:pt x="2289314" y="2760395"/>
                  </a:lnTo>
                  <a:lnTo>
                    <a:pt x="2248903" y="2785795"/>
                  </a:lnTo>
                  <a:lnTo>
                    <a:pt x="2207666" y="2798495"/>
                  </a:lnTo>
                  <a:lnTo>
                    <a:pt x="2165604" y="2823895"/>
                  </a:lnTo>
                  <a:lnTo>
                    <a:pt x="2122754" y="2836595"/>
                  </a:lnTo>
                  <a:lnTo>
                    <a:pt x="2079167" y="2861995"/>
                  </a:lnTo>
                  <a:lnTo>
                    <a:pt x="1897849" y="2912795"/>
                  </a:lnTo>
                  <a:lnTo>
                    <a:pt x="1850948" y="2912795"/>
                  </a:lnTo>
                  <a:lnTo>
                    <a:pt x="1803476" y="2925495"/>
                  </a:lnTo>
                  <a:lnTo>
                    <a:pt x="1755457" y="2925495"/>
                  </a:lnTo>
                  <a:lnTo>
                    <a:pt x="1706930" y="2938195"/>
                  </a:lnTo>
                  <a:lnTo>
                    <a:pt x="1510017" y="2938195"/>
                  </a:lnTo>
                  <a:lnTo>
                    <a:pt x="1461490" y="2925495"/>
                  </a:lnTo>
                  <a:lnTo>
                    <a:pt x="1413484" y="2925495"/>
                  </a:lnTo>
                  <a:lnTo>
                    <a:pt x="1365999" y="2912795"/>
                  </a:lnTo>
                  <a:lnTo>
                    <a:pt x="1319098" y="2912795"/>
                  </a:lnTo>
                  <a:lnTo>
                    <a:pt x="1137793" y="2861995"/>
                  </a:lnTo>
                  <a:lnTo>
                    <a:pt x="1094193" y="2836595"/>
                  </a:lnTo>
                  <a:lnTo>
                    <a:pt x="1051344" y="2823895"/>
                  </a:lnTo>
                  <a:lnTo>
                    <a:pt x="1009294" y="2798495"/>
                  </a:lnTo>
                  <a:lnTo>
                    <a:pt x="968044" y="2785795"/>
                  </a:lnTo>
                  <a:lnTo>
                    <a:pt x="927646" y="2760395"/>
                  </a:lnTo>
                  <a:lnTo>
                    <a:pt x="888111" y="2734995"/>
                  </a:lnTo>
                  <a:lnTo>
                    <a:pt x="849490" y="2709595"/>
                  </a:lnTo>
                  <a:lnTo>
                    <a:pt x="811809" y="2684195"/>
                  </a:lnTo>
                  <a:lnTo>
                    <a:pt x="775093" y="2658795"/>
                  </a:lnTo>
                  <a:lnTo>
                    <a:pt x="739368" y="2633395"/>
                  </a:lnTo>
                  <a:lnTo>
                    <a:pt x="704684" y="2607995"/>
                  </a:lnTo>
                  <a:lnTo>
                    <a:pt x="671042" y="2569895"/>
                  </a:lnTo>
                  <a:lnTo>
                    <a:pt x="638505" y="2544495"/>
                  </a:lnTo>
                  <a:lnTo>
                    <a:pt x="607072" y="2506395"/>
                  </a:lnTo>
                  <a:lnTo>
                    <a:pt x="576795" y="2480995"/>
                  </a:lnTo>
                  <a:lnTo>
                    <a:pt x="547700" y="2442895"/>
                  </a:lnTo>
                  <a:lnTo>
                    <a:pt x="519811" y="2404795"/>
                  </a:lnTo>
                  <a:lnTo>
                    <a:pt x="493153" y="2366695"/>
                  </a:lnTo>
                  <a:lnTo>
                    <a:pt x="467779" y="2328595"/>
                  </a:lnTo>
                  <a:lnTo>
                    <a:pt x="443712" y="2290495"/>
                  </a:lnTo>
                  <a:lnTo>
                    <a:pt x="420966" y="2252395"/>
                  </a:lnTo>
                  <a:lnTo>
                    <a:pt x="399592" y="2214295"/>
                  </a:lnTo>
                  <a:lnTo>
                    <a:pt x="379603" y="2176195"/>
                  </a:lnTo>
                  <a:lnTo>
                    <a:pt x="361035" y="2138095"/>
                  </a:lnTo>
                  <a:lnTo>
                    <a:pt x="343928" y="2087295"/>
                  </a:lnTo>
                  <a:lnTo>
                    <a:pt x="328307" y="2049195"/>
                  </a:lnTo>
                  <a:lnTo>
                    <a:pt x="314198" y="2011095"/>
                  </a:lnTo>
                  <a:lnTo>
                    <a:pt x="301637" y="1960295"/>
                  </a:lnTo>
                  <a:lnTo>
                    <a:pt x="290652" y="1922195"/>
                  </a:lnTo>
                  <a:lnTo>
                    <a:pt x="281279" y="1871395"/>
                  </a:lnTo>
                  <a:lnTo>
                    <a:pt x="273532" y="1820595"/>
                  </a:lnTo>
                  <a:lnTo>
                    <a:pt x="267462" y="1782495"/>
                  </a:lnTo>
                  <a:lnTo>
                    <a:pt x="263080" y="1731695"/>
                  </a:lnTo>
                  <a:lnTo>
                    <a:pt x="260426" y="1680895"/>
                  </a:lnTo>
                  <a:lnTo>
                    <a:pt x="259537" y="1642795"/>
                  </a:lnTo>
                  <a:lnTo>
                    <a:pt x="260426" y="1591995"/>
                  </a:lnTo>
                  <a:lnTo>
                    <a:pt x="263080" y="1541195"/>
                  </a:lnTo>
                  <a:lnTo>
                    <a:pt x="267462" y="1503095"/>
                  </a:lnTo>
                  <a:lnTo>
                    <a:pt x="273532" y="1452295"/>
                  </a:lnTo>
                  <a:lnTo>
                    <a:pt x="281279" y="1401495"/>
                  </a:lnTo>
                  <a:lnTo>
                    <a:pt x="290652" y="1363395"/>
                  </a:lnTo>
                  <a:lnTo>
                    <a:pt x="301637" y="1312595"/>
                  </a:lnTo>
                  <a:lnTo>
                    <a:pt x="314198" y="1274495"/>
                  </a:lnTo>
                  <a:lnTo>
                    <a:pt x="328307" y="1223695"/>
                  </a:lnTo>
                  <a:lnTo>
                    <a:pt x="343928" y="1185595"/>
                  </a:lnTo>
                  <a:lnTo>
                    <a:pt x="361035" y="1147495"/>
                  </a:lnTo>
                  <a:lnTo>
                    <a:pt x="379603" y="1096695"/>
                  </a:lnTo>
                  <a:lnTo>
                    <a:pt x="399592" y="1058595"/>
                  </a:lnTo>
                  <a:lnTo>
                    <a:pt x="420966" y="1020495"/>
                  </a:lnTo>
                  <a:lnTo>
                    <a:pt x="443712" y="982395"/>
                  </a:lnTo>
                  <a:lnTo>
                    <a:pt x="467779" y="944295"/>
                  </a:lnTo>
                  <a:lnTo>
                    <a:pt x="493153" y="906195"/>
                  </a:lnTo>
                  <a:lnTo>
                    <a:pt x="519811" y="868095"/>
                  </a:lnTo>
                  <a:lnTo>
                    <a:pt x="547700" y="829995"/>
                  </a:lnTo>
                  <a:lnTo>
                    <a:pt x="576795" y="804595"/>
                  </a:lnTo>
                  <a:lnTo>
                    <a:pt x="607072" y="766495"/>
                  </a:lnTo>
                  <a:lnTo>
                    <a:pt x="638505" y="741095"/>
                  </a:lnTo>
                  <a:lnTo>
                    <a:pt x="671042" y="702995"/>
                  </a:lnTo>
                  <a:lnTo>
                    <a:pt x="704684" y="677595"/>
                  </a:lnTo>
                  <a:lnTo>
                    <a:pt x="739368" y="639495"/>
                  </a:lnTo>
                  <a:lnTo>
                    <a:pt x="775093" y="614095"/>
                  </a:lnTo>
                  <a:lnTo>
                    <a:pt x="811809" y="588695"/>
                  </a:lnTo>
                  <a:lnTo>
                    <a:pt x="849490" y="563295"/>
                  </a:lnTo>
                  <a:lnTo>
                    <a:pt x="888111" y="537895"/>
                  </a:lnTo>
                  <a:lnTo>
                    <a:pt x="913282" y="521728"/>
                  </a:lnTo>
                  <a:lnTo>
                    <a:pt x="913549" y="522097"/>
                  </a:lnTo>
                  <a:lnTo>
                    <a:pt x="942632" y="541705"/>
                  </a:lnTo>
                  <a:lnTo>
                    <a:pt x="978242" y="548894"/>
                  </a:lnTo>
                  <a:lnTo>
                    <a:pt x="2222627" y="548894"/>
                  </a:lnTo>
                  <a:lnTo>
                    <a:pt x="2258237" y="541705"/>
                  </a:lnTo>
                  <a:lnTo>
                    <a:pt x="2287320" y="522097"/>
                  </a:lnTo>
                  <a:lnTo>
                    <a:pt x="2292439" y="514515"/>
                  </a:lnTo>
                  <a:lnTo>
                    <a:pt x="2328837" y="537895"/>
                  </a:lnTo>
                  <a:lnTo>
                    <a:pt x="2367457" y="563295"/>
                  </a:lnTo>
                  <a:lnTo>
                    <a:pt x="2405138" y="588695"/>
                  </a:lnTo>
                  <a:lnTo>
                    <a:pt x="2441854" y="614095"/>
                  </a:lnTo>
                  <a:lnTo>
                    <a:pt x="2477579" y="639495"/>
                  </a:lnTo>
                  <a:lnTo>
                    <a:pt x="2512276" y="677595"/>
                  </a:lnTo>
                  <a:lnTo>
                    <a:pt x="2545905" y="702995"/>
                  </a:lnTo>
                  <a:lnTo>
                    <a:pt x="2578455" y="741095"/>
                  </a:lnTo>
                  <a:lnTo>
                    <a:pt x="2609875" y="766495"/>
                  </a:lnTo>
                  <a:lnTo>
                    <a:pt x="2640152" y="804595"/>
                  </a:lnTo>
                  <a:lnTo>
                    <a:pt x="2669260" y="829995"/>
                  </a:lnTo>
                  <a:lnTo>
                    <a:pt x="2697149" y="868095"/>
                  </a:lnTo>
                  <a:lnTo>
                    <a:pt x="2723794" y="906195"/>
                  </a:lnTo>
                  <a:lnTo>
                    <a:pt x="2749169" y="944295"/>
                  </a:lnTo>
                  <a:lnTo>
                    <a:pt x="2773235" y="982395"/>
                  </a:lnTo>
                  <a:lnTo>
                    <a:pt x="2795981" y="1020495"/>
                  </a:lnTo>
                  <a:lnTo>
                    <a:pt x="2817368" y="1058595"/>
                  </a:lnTo>
                  <a:lnTo>
                    <a:pt x="2837345" y="1096695"/>
                  </a:lnTo>
                  <a:lnTo>
                    <a:pt x="2855912" y="1147495"/>
                  </a:lnTo>
                  <a:lnTo>
                    <a:pt x="2873019" y="1185595"/>
                  </a:lnTo>
                  <a:lnTo>
                    <a:pt x="2888640" y="1223695"/>
                  </a:lnTo>
                  <a:lnTo>
                    <a:pt x="2902750" y="1274495"/>
                  </a:lnTo>
                  <a:lnTo>
                    <a:pt x="2915310" y="1312595"/>
                  </a:lnTo>
                  <a:lnTo>
                    <a:pt x="2926296" y="1363395"/>
                  </a:lnTo>
                  <a:lnTo>
                    <a:pt x="2935681" y="1401495"/>
                  </a:lnTo>
                  <a:lnTo>
                    <a:pt x="2943415" y="1452295"/>
                  </a:lnTo>
                  <a:lnTo>
                    <a:pt x="2949498" y="1503095"/>
                  </a:lnTo>
                  <a:lnTo>
                    <a:pt x="2953867" y="1541195"/>
                  </a:lnTo>
                  <a:lnTo>
                    <a:pt x="2956522" y="1591995"/>
                  </a:lnTo>
                  <a:lnTo>
                    <a:pt x="2957411" y="1642795"/>
                  </a:lnTo>
                  <a:lnTo>
                    <a:pt x="2957411" y="792619"/>
                  </a:lnTo>
                  <a:lnTo>
                    <a:pt x="2922689" y="741095"/>
                  </a:lnTo>
                  <a:lnTo>
                    <a:pt x="2895689" y="702995"/>
                  </a:lnTo>
                  <a:lnTo>
                    <a:pt x="2867672" y="664895"/>
                  </a:lnTo>
                  <a:lnTo>
                    <a:pt x="2838666" y="639495"/>
                  </a:lnTo>
                  <a:lnTo>
                    <a:pt x="2808668" y="601395"/>
                  </a:lnTo>
                  <a:lnTo>
                    <a:pt x="2777731" y="563295"/>
                  </a:lnTo>
                  <a:lnTo>
                    <a:pt x="2745841" y="537895"/>
                  </a:lnTo>
                  <a:lnTo>
                    <a:pt x="2713050" y="499795"/>
                  </a:lnTo>
                  <a:lnTo>
                    <a:pt x="2679357" y="474395"/>
                  </a:lnTo>
                  <a:lnTo>
                    <a:pt x="2644800" y="448995"/>
                  </a:lnTo>
                  <a:lnTo>
                    <a:pt x="2609392" y="423595"/>
                  </a:lnTo>
                  <a:lnTo>
                    <a:pt x="2573147" y="385495"/>
                  </a:lnTo>
                  <a:lnTo>
                    <a:pt x="2536101" y="360095"/>
                  </a:lnTo>
                  <a:lnTo>
                    <a:pt x="2498255" y="334695"/>
                  </a:lnTo>
                  <a:lnTo>
                    <a:pt x="2459659" y="309295"/>
                  </a:lnTo>
                  <a:lnTo>
                    <a:pt x="2420302" y="296595"/>
                  </a:lnTo>
                  <a:lnTo>
                    <a:pt x="2380234" y="271195"/>
                  </a:lnTo>
                  <a:lnTo>
                    <a:pt x="2339454" y="245795"/>
                  </a:lnTo>
                  <a:lnTo>
                    <a:pt x="2314117" y="238036"/>
                  </a:lnTo>
                  <a:lnTo>
                    <a:pt x="2314117" y="91490"/>
                  </a:lnTo>
                  <a:lnTo>
                    <a:pt x="2306929" y="55880"/>
                  </a:lnTo>
                  <a:lnTo>
                    <a:pt x="2287320" y="26797"/>
                  </a:lnTo>
                  <a:lnTo>
                    <a:pt x="2258237" y="7200"/>
                  </a:lnTo>
                  <a:lnTo>
                    <a:pt x="2222627" y="0"/>
                  </a:lnTo>
                  <a:lnTo>
                    <a:pt x="978242" y="0"/>
                  </a:lnTo>
                  <a:lnTo>
                    <a:pt x="942632" y="7200"/>
                  </a:lnTo>
                  <a:lnTo>
                    <a:pt x="913549" y="26797"/>
                  </a:lnTo>
                  <a:lnTo>
                    <a:pt x="893953" y="55880"/>
                  </a:lnTo>
                  <a:lnTo>
                    <a:pt x="886764" y="91490"/>
                  </a:lnTo>
                  <a:lnTo>
                    <a:pt x="886764" y="242963"/>
                  </a:lnTo>
                  <a:lnTo>
                    <a:pt x="877493" y="245795"/>
                  </a:lnTo>
                  <a:lnTo>
                    <a:pt x="836714" y="271195"/>
                  </a:lnTo>
                  <a:lnTo>
                    <a:pt x="796645" y="296595"/>
                  </a:lnTo>
                  <a:lnTo>
                    <a:pt x="757301" y="309295"/>
                  </a:lnTo>
                  <a:lnTo>
                    <a:pt x="718693" y="334695"/>
                  </a:lnTo>
                  <a:lnTo>
                    <a:pt x="680859" y="360095"/>
                  </a:lnTo>
                  <a:lnTo>
                    <a:pt x="643801" y="385495"/>
                  </a:lnTo>
                  <a:lnTo>
                    <a:pt x="607568" y="423595"/>
                  </a:lnTo>
                  <a:lnTo>
                    <a:pt x="572147" y="448995"/>
                  </a:lnTo>
                  <a:lnTo>
                    <a:pt x="537591" y="474395"/>
                  </a:lnTo>
                  <a:lnTo>
                    <a:pt x="503910" y="499795"/>
                  </a:lnTo>
                  <a:lnTo>
                    <a:pt x="471106" y="537895"/>
                  </a:lnTo>
                  <a:lnTo>
                    <a:pt x="439229" y="563295"/>
                  </a:lnTo>
                  <a:lnTo>
                    <a:pt x="408279" y="601395"/>
                  </a:lnTo>
                  <a:lnTo>
                    <a:pt x="378294" y="639495"/>
                  </a:lnTo>
                  <a:lnTo>
                    <a:pt x="349275" y="664895"/>
                  </a:lnTo>
                  <a:lnTo>
                    <a:pt x="321259" y="702995"/>
                  </a:lnTo>
                  <a:lnTo>
                    <a:pt x="294259" y="741095"/>
                  </a:lnTo>
                  <a:lnTo>
                    <a:pt x="268312" y="779195"/>
                  </a:lnTo>
                  <a:lnTo>
                    <a:pt x="243408" y="817295"/>
                  </a:lnTo>
                  <a:lnTo>
                    <a:pt x="219595" y="855395"/>
                  </a:lnTo>
                  <a:lnTo>
                    <a:pt x="196888" y="893495"/>
                  </a:lnTo>
                  <a:lnTo>
                    <a:pt x="175310" y="931595"/>
                  </a:lnTo>
                  <a:lnTo>
                    <a:pt x="154863" y="969695"/>
                  </a:lnTo>
                  <a:lnTo>
                    <a:pt x="135585" y="1007795"/>
                  </a:lnTo>
                  <a:lnTo>
                    <a:pt x="117500" y="1045895"/>
                  </a:lnTo>
                  <a:lnTo>
                    <a:pt x="100622" y="1096695"/>
                  </a:lnTo>
                  <a:lnTo>
                    <a:pt x="84975" y="1134795"/>
                  </a:lnTo>
                  <a:lnTo>
                    <a:pt x="70573" y="1185595"/>
                  </a:lnTo>
                  <a:lnTo>
                    <a:pt x="57454" y="1223695"/>
                  </a:lnTo>
                  <a:lnTo>
                    <a:pt x="45618" y="1274495"/>
                  </a:lnTo>
                  <a:lnTo>
                    <a:pt x="35102" y="1312595"/>
                  </a:lnTo>
                  <a:lnTo>
                    <a:pt x="25908" y="1363395"/>
                  </a:lnTo>
                  <a:lnTo>
                    <a:pt x="18084" y="1401495"/>
                  </a:lnTo>
                  <a:lnTo>
                    <a:pt x="11620" y="1452295"/>
                  </a:lnTo>
                  <a:lnTo>
                    <a:pt x="6565" y="1490395"/>
                  </a:lnTo>
                  <a:lnTo>
                    <a:pt x="2933" y="1541195"/>
                  </a:lnTo>
                  <a:lnTo>
                    <a:pt x="736" y="1591995"/>
                  </a:lnTo>
                  <a:lnTo>
                    <a:pt x="0" y="1642795"/>
                  </a:lnTo>
                  <a:lnTo>
                    <a:pt x="736" y="1680895"/>
                  </a:lnTo>
                  <a:lnTo>
                    <a:pt x="2933" y="1731695"/>
                  </a:lnTo>
                  <a:lnTo>
                    <a:pt x="6565" y="1782495"/>
                  </a:lnTo>
                  <a:lnTo>
                    <a:pt x="11620" y="1833295"/>
                  </a:lnTo>
                  <a:lnTo>
                    <a:pt x="18084" y="1871395"/>
                  </a:lnTo>
                  <a:lnTo>
                    <a:pt x="25908" y="1922195"/>
                  </a:lnTo>
                  <a:lnTo>
                    <a:pt x="35102" y="1960295"/>
                  </a:lnTo>
                  <a:lnTo>
                    <a:pt x="45618" y="2011095"/>
                  </a:lnTo>
                  <a:lnTo>
                    <a:pt x="57454" y="2049195"/>
                  </a:lnTo>
                  <a:lnTo>
                    <a:pt x="70573" y="2099995"/>
                  </a:lnTo>
                  <a:lnTo>
                    <a:pt x="84975" y="2138095"/>
                  </a:lnTo>
                  <a:lnTo>
                    <a:pt x="100622" y="2188895"/>
                  </a:lnTo>
                  <a:lnTo>
                    <a:pt x="117500" y="2226995"/>
                  </a:lnTo>
                  <a:lnTo>
                    <a:pt x="135585" y="2265095"/>
                  </a:lnTo>
                  <a:lnTo>
                    <a:pt x="154863" y="2303195"/>
                  </a:lnTo>
                  <a:lnTo>
                    <a:pt x="175310" y="2341295"/>
                  </a:lnTo>
                  <a:lnTo>
                    <a:pt x="196888" y="2392095"/>
                  </a:lnTo>
                  <a:lnTo>
                    <a:pt x="219595" y="2430195"/>
                  </a:lnTo>
                  <a:lnTo>
                    <a:pt x="243408" y="2468295"/>
                  </a:lnTo>
                  <a:lnTo>
                    <a:pt x="268312" y="2506395"/>
                  </a:lnTo>
                  <a:lnTo>
                    <a:pt x="294259" y="2544495"/>
                  </a:lnTo>
                  <a:lnTo>
                    <a:pt x="321259" y="2569895"/>
                  </a:lnTo>
                  <a:lnTo>
                    <a:pt x="349275" y="2607995"/>
                  </a:lnTo>
                  <a:lnTo>
                    <a:pt x="378294" y="2646095"/>
                  </a:lnTo>
                  <a:lnTo>
                    <a:pt x="408279" y="2671495"/>
                  </a:lnTo>
                  <a:lnTo>
                    <a:pt x="439229" y="2709595"/>
                  </a:lnTo>
                  <a:lnTo>
                    <a:pt x="471106" y="2747695"/>
                  </a:lnTo>
                  <a:lnTo>
                    <a:pt x="503910" y="2773095"/>
                  </a:lnTo>
                  <a:lnTo>
                    <a:pt x="537591" y="2798495"/>
                  </a:lnTo>
                  <a:lnTo>
                    <a:pt x="572147" y="2836595"/>
                  </a:lnTo>
                  <a:lnTo>
                    <a:pt x="607568" y="2861995"/>
                  </a:lnTo>
                  <a:lnTo>
                    <a:pt x="643801" y="2887395"/>
                  </a:lnTo>
                  <a:lnTo>
                    <a:pt x="680859" y="2912795"/>
                  </a:lnTo>
                  <a:lnTo>
                    <a:pt x="718693" y="2938195"/>
                  </a:lnTo>
                  <a:lnTo>
                    <a:pt x="757301" y="2963595"/>
                  </a:lnTo>
                  <a:lnTo>
                    <a:pt x="796645" y="2988995"/>
                  </a:lnTo>
                  <a:lnTo>
                    <a:pt x="836714" y="3001695"/>
                  </a:lnTo>
                  <a:lnTo>
                    <a:pt x="877493" y="3027095"/>
                  </a:lnTo>
                  <a:lnTo>
                    <a:pt x="918959" y="3052495"/>
                  </a:lnTo>
                  <a:lnTo>
                    <a:pt x="961085" y="3065195"/>
                  </a:lnTo>
                  <a:lnTo>
                    <a:pt x="1003846" y="3090595"/>
                  </a:lnTo>
                  <a:lnTo>
                    <a:pt x="1091209" y="3115995"/>
                  </a:lnTo>
                  <a:lnTo>
                    <a:pt x="1319352" y="3179495"/>
                  </a:lnTo>
                  <a:lnTo>
                    <a:pt x="1366481" y="3179495"/>
                  </a:lnTo>
                  <a:lnTo>
                    <a:pt x="1414056" y="3192195"/>
                  </a:lnTo>
                  <a:lnTo>
                    <a:pt x="1802892" y="3192195"/>
                  </a:lnTo>
                  <a:lnTo>
                    <a:pt x="1850478" y="3179495"/>
                  </a:lnTo>
                  <a:lnTo>
                    <a:pt x="1897608" y="3179495"/>
                  </a:lnTo>
                  <a:lnTo>
                    <a:pt x="2125751" y="3115995"/>
                  </a:lnTo>
                  <a:lnTo>
                    <a:pt x="2213114" y="3090595"/>
                  </a:lnTo>
                  <a:lnTo>
                    <a:pt x="2255875" y="3065195"/>
                  </a:lnTo>
                  <a:lnTo>
                    <a:pt x="2297988" y="3052495"/>
                  </a:lnTo>
                  <a:lnTo>
                    <a:pt x="2339454" y="3027095"/>
                  </a:lnTo>
                  <a:lnTo>
                    <a:pt x="2380234" y="3001695"/>
                  </a:lnTo>
                  <a:lnTo>
                    <a:pt x="2420302" y="2988995"/>
                  </a:lnTo>
                  <a:lnTo>
                    <a:pt x="2459659" y="2963595"/>
                  </a:lnTo>
                  <a:lnTo>
                    <a:pt x="2498255" y="2938195"/>
                  </a:lnTo>
                  <a:lnTo>
                    <a:pt x="2536101" y="2912795"/>
                  </a:lnTo>
                  <a:lnTo>
                    <a:pt x="2573147" y="2887395"/>
                  </a:lnTo>
                  <a:lnTo>
                    <a:pt x="2609392" y="2861995"/>
                  </a:lnTo>
                  <a:lnTo>
                    <a:pt x="2644800" y="2836595"/>
                  </a:lnTo>
                  <a:lnTo>
                    <a:pt x="2679357" y="2798495"/>
                  </a:lnTo>
                  <a:lnTo>
                    <a:pt x="2713050" y="2773095"/>
                  </a:lnTo>
                  <a:lnTo>
                    <a:pt x="2745841" y="2747695"/>
                  </a:lnTo>
                  <a:lnTo>
                    <a:pt x="2777731" y="2709595"/>
                  </a:lnTo>
                  <a:lnTo>
                    <a:pt x="2808668" y="2671495"/>
                  </a:lnTo>
                  <a:lnTo>
                    <a:pt x="2838666" y="2646095"/>
                  </a:lnTo>
                  <a:lnTo>
                    <a:pt x="2867672" y="2607995"/>
                  </a:lnTo>
                  <a:lnTo>
                    <a:pt x="2895689" y="2569895"/>
                  </a:lnTo>
                  <a:lnTo>
                    <a:pt x="2922689" y="2544495"/>
                  </a:lnTo>
                  <a:lnTo>
                    <a:pt x="2948648" y="2506395"/>
                  </a:lnTo>
                  <a:lnTo>
                    <a:pt x="2973540" y="2468295"/>
                  </a:lnTo>
                  <a:lnTo>
                    <a:pt x="2997352" y="2430195"/>
                  </a:lnTo>
                  <a:lnTo>
                    <a:pt x="3020060" y="2392095"/>
                  </a:lnTo>
                  <a:lnTo>
                    <a:pt x="3041650" y="2341295"/>
                  </a:lnTo>
                  <a:lnTo>
                    <a:pt x="3062084" y="2303195"/>
                  </a:lnTo>
                  <a:lnTo>
                    <a:pt x="3081363" y="2265095"/>
                  </a:lnTo>
                  <a:lnTo>
                    <a:pt x="3099447" y="2226995"/>
                  </a:lnTo>
                  <a:lnTo>
                    <a:pt x="3116326" y="2188895"/>
                  </a:lnTo>
                  <a:lnTo>
                    <a:pt x="3131972" y="2138095"/>
                  </a:lnTo>
                  <a:lnTo>
                    <a:pt x="3146374" y="2099995"/>
                  </a:lnTo>
                  <a:lnTo>
                    <a:pt x="3159506" y="2049195"/>
                  </a:lnTo>
                  <a:lnTo>
                    <a:pt x="3171329" y="2011095"/>
                  </a:lnTo>
                  <a:lnTo>
                    <a:pt x="3181858" y="1960295"/>
                  </a:lnTo>
                  <a:lnTo>
                    <a:pt x="3191040" y="1922195"/>
                  </a:lnTo>
                  <a:lnTo>
                    <a:pt x="3198876" y="1871395"/>
                  </a:lnTo>
                  <a:lnTo>
                    <a:pt x="3205327" y="1833295"/>
                  </a:lnTo>
                  <a:lnTo>
                    <a:pt x="3210382" y="1782495"/>
                  </a:lnTo>
                  <a:lnTo>
                    <a:pt x="3214027" y="1731695"/>
                  </a:lnTo>
                  <a:lnTo>
                    <a:pt x="3216224" y="1680895"/>
                  </a:lnTo>
                  <a:lnTo>
                    <a:pt x="3216960" y="1642795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5347436" y="2126640"/>
              <a:ext cx="1427480" cy="549275"/>
            </a:xfrm>
            <a:custGeom>
              <a:rect b="b" l="l" r="r" t="t"/>
              <a:pathLst>
                <a:path extrusionOk="0" h="549275" w="1427479">
                  <a:moveTo>
                    <a:pt x="0" y="91482"/>
                  </a:moveTo>
                  <a:lnTo>
                    <a:pt x="7189" y="55873"/>
                  </a:lnTo>
                  <a:lnTo>
                    <a:pt x="26794" y="26794"/>
                  </a:lnTo>
                  <a:lnTo>
                    <a:pt x="55873" y="7189"/>
                  </a:lnTo>
                  <a:lnTo>
                    <a:pt x="91482" y="0"/>
                  </a:lnTo>
                  <a:lnTo>
                    <a:pt x="1335874" y="0"/>
                  </a:lnTo>
                  <a:lnTo>
                    <a:pt x="1371482" y="7189"/>
                  </a:lnTo>
                  <a:lnTo>
                    <a:pt x="1400561" y="26794"/>
                  </a:lnTo>
                  <a:lnTo>
                    <a:pt x="1420166" y="55873"/>
                  </a:lnTo>
                  <a:lnTo>
                    <a:pt x="1427356" y="91482"/>
                  </a:lnTo>
                  <a:lnTo>
                    <a:pt x="1427356" y="457402"/>
                  </a:lnTo>
                  <a:lnTo>
                    <a:pt x="1420166" y="493011"/>
                  </a:lnTo>
                  <a:lnTo>
                    <a:pt x="1400561" y="522090"/>
                  </a:lnTo>
                  <a:lnTo>
                    <a:pt x="1371482" y="541695"/>
                  </a:lnTo>
                  <a:lnTo>
                    <a:pt x="1335874" y="548885"/>
                  </a:lnTo>
                  <a:lnTo>
                    <a:pt x="91482" y="548885"/>
                  </a:lnTo>
                  <a:lnTo>
                    <a:pt x="55873" y="541695"/>
                  </a:lnTo>
                  <a:lnTo>
                    <a:pt x="26794" y="522090"/>
                  </a:lnTo>
                  <a:lnTo>
                    <a:pt x="7189" y="493011"/>
                  </a:lnTo>
                  <a:lnTo>
                    <a:pt x="0" y="457402"/>
                  </a:lnTo>
                  <a:lnTo>
                    <a:pt x="0" y="91482"/>
                  </a:lnTo>
                  <a:close/>
                </a:path>
              </a:pathLst>
            </a:custGeom>
            <a:noFill/>
            <a:ln cap="flat" cmpd="sng" w="19050">
              <a:solidFill>
                <a:srgbClr val="167A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5021491" y="2369667"/>
              <a:ext cx="3170555" cy="1680845"/>
            </a:xfrm>
            <a:custGeom>
              <a:rect b="b" l="l" r="r" t="t"/>
              <a:pathLst>
                <a:path extrusionOk="0" h="1680845" w="3170554">
                  <a:moveTo>
                    <a:pt x="502170" y="4457"/>
                  </a:moveTo>
                  <a:lnTo>
                    <a:pt x="0" y="0"/>
                  </a:lnTo>
                  <a:lnTo>
                    <a:pt x="345452" y="481571"/>
                  </a:lnTo>
                  <a:lnTo>
                    <a:pt x="502170" y="4457"/>
                  </a:lnTo>
                  <a:close/>
                </a:path>
                <a:path extrusionOk="0" h="1680845" w="3170554">
                  <a:moveTo>
                    <a:pt x="3170263" y="1223327"/>
                  </a:moveTo>
                  <a:lnTo>
                    <a:pt x="3163074" y="1187716"/>
                  </a:lnTo>
                  <a:lnTo>
                    <a:pt x="3143466" y="1158633"/>
                  </a:lnTo>
                  <a:lnTo>
                    <a:pt x="3114395" y="1139037"/>
                  </a:lnTo>
                  <a:lnTo>
                    <a:pt x="3078784" y="1131849"/>
                  </a:lnTo>
                  <a:lnTo>
                    <a:pt x="1949881" y="1131849"/>
                  </a:lnTo>
                  <a:lnTo>
                    <a:pt x="1914271" y="1139037"/>
                  </a:lnTo>
                  <a:lnTo>
                    <a:pt x="1885188" y="1158633"/>
                  </a:lnTo>
                  <a:lnTo>
                    <a:pt x="1865591" y="1187716"/>
                  </a:lnTo>
                  <a:lnTo>
                    <a:pt x="1858403" y="1223327"/>
                  </a:lnTo>
                  <a:lnTo>
                    <a:pt x="1858403" y="1589252"/>
                  </a:lnTo>
                  <a:lnTo>
                    <a:pt x="1865591" y="1624850"/>
                  </a:lnTo>
                  <a:lnTo>
                    <a:pt x="1885188" y="1653933"/>
                  </a:lnTo>
                  <a:lnTo>
                    <a:pt x="1914271" y="1673542"/>
                  </a:lnTo>
                  <a:lnTo>
                    <a:pt x="1949881" y="1680730"/>
                  </a:lnTo>
                  <a:lnTo>
                    <a:pt x="3078784" y="1680730"/>
                  </a:lnTo>
                  <a:lnTo>
                    <a:pt x="3114395" y="1673542"/>
                  </a:lnTo>
                  <a:lnTo>
                    <a:pt x="3143466" y="1653933"/>
                  </a:lnTo>
                  <a:lnTo>
                    <a:pt x="3163074" y="1624850"/>
                  </a:lnTo>
                  <a:lnTo>
                    <a:pt x="3170263" y="1589252"/>
                  </a:lnTo>
                  <a:lnTo>
                    <a:pt x="3170263" y="1223327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879897" y="3501505"/>
              <a:ext cx="1311910" cy="549275"/>
            </a:xfrm>
            <a:custGeom>
              <a:rect b="b" l="l" r="r" t="t"/>
              <a:pathLst>
                <a:path extrusionOk="0" h="549275" w="1311909">
                  <a:moveTo>
                    <a:pt x="0" y="91482"/>
                  </a:moveTo>
                  <a:lnTo>
                    <a:pt x="7189" y="55873"/>
                  </a:lnTo>
                  <a:lnTo>
                    <a:pt x="26794" y="26794"/>
                  </a:lnTo>
                  <a:lnTo>
                    <a:pt x="55873" y="7189"/>
                  </a:lnTo>
                  <a:lnTo>
                    <a:pt x="91482" y="0"/>
                  </a:lnTo>
                  <a:lnTo>
                    <a:pt x="1220384" y="0"/>
                  </a:lnTo>
                  <a:lnTo>
                    <a:pt x="1255992" y="7189"/>
                  </a:lnTo>
                  <a:lnTo>
                    <a:pt x="1285071" y="26794"/>
                  </a:lnTo>
                  <a:lnTo>
                    <a:pt x="1304676" y="55873"/>
                  </a:lnTo>
                  <a:lnTo>
                    <a:pt x="1311866" y="91482"/>
                  </a:lnTo>
                  <a:lnTo>
                    <a:pt x="1311866" y="457403"/>
                  </a:lnTo>
                  <a:lnTo>
                    <a:pt x="1304676" y="493011"/>
                  </a:lnTo>
                  <a:lnTo>
                    <a:pt x="1285071" y="522090"/>
                  </a:lnTo>
                  <a:lnTo>
                    <a:pt x="1255992" y="541695"/>
                  </a:lnTo>
                  <a:lnTo>
                    <a:pt x="1220384" y="548885"/>
                  </a:lnTo>
                  <a:lnTo>
                    <a:pt x="91482" y="548885"/>
                  </a:lnTo>
                  <a:lnTo>
                    <a:pt x="55873" y="541695"/>
                  </a:lnTo>
                  <a:lnTo>
                    <a:pt x="26794" y="522090"/>
                  </a:lnTo>
                  <a:lnTo>
                    <a:pt x="7189" y="493011"/>
                  </a:lnTo>
                  <a:lnTo>
                    <a:pt x="0" y="457403"/>
                  </a:lnTo>
                  <a:lnTo>
                    <a:pt x="0" y="91482"/>
                  </a:lnTo>
                  <a:close/>
                </a:path>
              </a:pathLst>
            </a:custGeom>
            <a:noFill/>
            <a:ln cap="flat" cmpd="sng" w="19050">
              <a:solidFill>
                <a:srgbClr val="167A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9"/>
          <p:cNvSpPr txBox="1"/>
          <p:nvPr/>
        </p:nvSpPr>
        <p:spPr>
          <a:xfrm>
            <a:off x="5344095" y="2710815"/>
            <a:ext cx="615314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Training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0" name="Google Shape;110;p19"/>
          <p:cNvGrpSpPr/>
          <p:nvPr/>
        </p:nvGrpSpPr>
        <p:grpSpPr>
          <a:xfrm>
            <a:off x="4016606" y="3662588"/>
            <a:ext cx="1070610" cy="411956"/>
            <a:chOff x="5355475" y="4883451"/>
            <a:chExt cx="1427480" cy="549275"/>
          </a:xfrm>
        </p:grpSpPr>
        <p:sp>
          <p:nvSpPr>
            <p:cNvPr id="111" name="Google Shape;111;p19"/>
            <p:cNvSpPr/>
            <p:nvPr/>
          </p:nvSpPr>
          <p:spPr>
            <a:xfrm>
              <a:off x="5355475" y="4883451"/>
              <a:ext cx="1427480" cy="549275"/>
            </a:xfrm>
            <a:custGeom>
              <a:rect b="b" l="l" r="r" t="t"/>
              <a:pathLst>
                <a:path extrusionOk="0" h="549275" w="1427479">
                  <a:moveTo>
                    <a:pt x="1335873" y="0"/>
                  </a:moveTo>
                  <a:lnTo>
                    <a:pt x="91483" y="0"/>
                  </a:lnTo>
                  <a:lnTo>
                    <a:pt x="55873" y="7189"/>
                  </a:lnTo>
                  <a:lnTo>
                    <a:pt x="26794" y="26794"/>
                  </a:lnTo>
                  <a:lnTo>
                    <a:pt x="7189" y="55873"/>
                  </a:lnTo>
                  <a:lnTo>
                    <a:pt x="0" y="91483"/>
                  </a:lnTo>
                  <a:lnTo>
                    <a:pt x="0" y="457401"/>
                  </a:lnTo>
                  <a:lnTo>
                    <a:pt x="7189" y="493011"/>
                  </a:lnTo>
                  <a:lnTo>
                    <a:pt x="26794" y="522090"/>
                  </a:lnTo>
                  <a:lnTo>
                    <a:pt x="55873" y="541695"/>
                  </a:lnTo>
                  <a:lnTo>
                    <a:pt x="91483" y="548885"/>
                  </a:lnTo>
                  <a:lnTo>
                    <a:pt x="1335873" y="548885"/>
                  </a:lnTo>
                  <a:lnTo>
                    <a:pt x="1371482" y="541695"/>
                  </a:lnTo>
                  <a:lnTo>
                    <a:pt x="1400561" y="522090"/>
                  </a:lnTo>
                  <a:lnTo>
                    <a:pt x="1420166" y="493011"/>
                  </a:lnTo>
                  <a:lnTo>
                    <a:pt x="1427355" y="457401"/>
                  </a:lnTo>
                  <a:lnTo>
                    <a:pt x="1427355" y="91483"/>
                  </a:lnTo>
                  <a:lnTo>
                    <a:pt x="1420166" y="55873"/>
                  </a:lnTo>
                  <a:lnTo>
                    <a:pt x="1400561" y="26794"/>
                  </a:lnTo>
                  <a:lnTo>
                    <a:pt x="1371482" y="7189"/>
                  </a:lnTo>
                  <a:lnTo>
                    <a:pt x="1335873" y="0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355475" y="4883451"/>
              <a:ext cx="1427480" cy="549275"/>
            </a:xfrm>
            <a:custGeom>
              <a:rect b="b" l="l" r="r" t="t"/>
              <a:pathLst>
                <a:path extrusionOk="0" h="549275" w="1427479">
                  <a:moveTo>
                    <a:pt x="0" y="91482"/>
                  </a:moveTo>
                  <a:lnTo>
                    <a:pt x="7189" y="55873"/>
                  </a:lnTo>
                  <a:lnTo>
                    <a:pt x="26794" y="26794"/>
                  </a:lnTo>
                  <a:lnTo>
                    <a:pt x="55873" y="7189"/>
                  </a:lnTo>
                  <a:lnTo>
                    <a:pt x="91482" y="0"/>
                  </a:lnTo>
                  <a:lnTo>
                    <a:pt x="1335874" y="0"/>
                  </a:lnTo>
                  <a:lnTo>
                    <a:pt x="1371482" y="7189"/>
                  </a:lnTo>
                  <a:lnTo>
                    <a:pt x="1400561" y="26794"/>
                  </a:lnTo>
                  <a:lnTo>
                    <a:pt x="1420166" y="55873"/>
                  </a:lnTo>
                  <a:lnTo>
                    <a:pt x="1427356" y="91482"/>
                  </a:lnTo>
                  <a:lnTo>
                    <a:pt x="1427356" y="457402"/>
                  </a:lnTo>
                  <a:lnTo>
                    <a:pt x="1420166" y="493011"/>
                  </a:lnTo>
                  <a:lnTo>
                    <a:pt x="1400561" y="522090"/>
                  </a:lnTo>
                  <a:lnTo>
                    <a:pt x="1371482" y="541695"/>
                  </a:lnTo>
                  <a:lnTo>
                    <a:pt x="1335874" y="548885"/>
                  </a:lnTo>
                  <a:lnTo>
                    <a:pt x="91482" y="548885"/>
                  </a:lnTo>
                  <a:lnTo>
                    <a:pt x="55873" y="541695"/>
                  </a:lnTo>
                  <a:lnTo>
                    <a:pt x="26794" y="522090"/>
                  </a:lnTo>
                  <a:lnTo>
                    <a:pt x="7189" y="493011"/>
                  </a:lnTo>
                  <a:lnTo>
                    <a:pt x="0" y="457402"/>
                  </a:lnTo>
                  <a:lnTo>
                    <a:pt x="0" y="91482"/>
                  </a:lnTo>
                  <a:close/>
                </a:path>
              </a:pathLst>
            </a:custGeom>
            <a:noFill/>
            <a:ln cap="flat" cmpd="sng" w="19050">
              <a:solidFill>
                <a:srgbClr val="167A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9"/>
          <p:cNvSpPr txBox="1"/>
          <p:nvPr/>
        </p:nvSpPr>
        <p:spPr>
          <a:xfrm>
            <a:off x="4291118" y="3746373"/>
            <a:ext cx="52197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Deploy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2962078" y="2613323"/>
            <a:ext cx="983932" cy="411956"/>
            <a:chOff x="3949437" y="3484431"/>
            <a:chExt cx="1311910" cy="549275"/>
          </a:xfrm>
        </p:grpSpPr>
        <p:sp>
          <p:nvSpPr>
            <p:cNvPr id="115" name="Google Shape;115;p19"/>
            <p:cNvSpPr/>
            <p:nvPr/>
          </p:nvSpPr>
          <p:spPr>
            <a:xfrm>
              <a:off x="3949437" y="3484431"/>
              <a:ext cx="1311910" cy="549275"/>
            </a:xfrm>
            <a:custGeom>
              <a:rect b="b" l="l" r="r" t="t"/>
              <a:pathLst>
                <a:path extrusionOk="0" h="549275" w="1311910">
                  <a:moveTo>
                    <a:pt x="1220383" y="0"/>
                  </a:moveTo>
                  <a:lnTo>
                    <a:pt x="91481" y="0"/>
                  </a:lnTo>
                  <a:lnTo>
                    <a:pt x="55872" y="7189"/>
                  </a:lnTo>
                  <a:lnTo>
                    <a:pt x="26794" y="26794"/>
                  </a:lnTo>
                  <a:lnTo>
                    <a:pt x="7189" y="55873"/>
                  </a:lnTo>
                  <a:lnTo>
                    <a:pt x="0" y="91481"/>
                  </a:lnTo>
                  <a:lnTo>
                    <a:pt x="0" y="457403"/>
                  </a:lnTo>
                  <a:lnTo>
                    <a:pt x="7189" y="493012"/>
                  </a:lnTo>
                  <a:lnTo>
                    <a:pt x="26794" y="522090"/>
                  </a:lnTo>
                  <a:lnTo>
                    <a:pt x="55872" y="541696"/>
                  </a:lnTo>
                  <a:lnTo>
                    <a:pt x="91481" y="548885"/>
                  </a:lnTo>
                  <a:lnTo>
                    <a:pt x="1220383" y="548885"/>
                  </a:lnTo>
                  <a:lnTo>
                    <a:pt x="1255992" y="541696"/>
                  </a:lnTo>
                  <a:lnTo>
                    <a:pt x="1285071" y="522090"/>
                  </a:lnTo>
                  <a:lnTo>
                    <a:pt x="1304676" y="493012"/>
                  </a:lnTo>
                  <a:lnTo>
                    <a:pt x="1311865" y="457403"/>
                  </a:lnTo>
                  <a:lnTo>
                    <a:pt x="1311865" y="91481"/>
                  </a:lnTo>
                  <a:lnTo>
                    <a:pt x="1304676" y="55873"/>
                  </a:lnTo>
                  <a:lnTo>
                    <a:pt x="1285071" y="26794"/>
                  </a:lnTo>
                  <a:lnTo>
                    <a:pt x="1255992" y="7189"/>
                  </a:lnTo>
                  <a:lnTo>
                    <a:pt x="1220383" y="0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949437" y="3484431"/>
              <a:ext cx="1311910" cy="549275"/>
            </a:xfrm>
            <a:custGeom>
              <a:rect b="b" l="l" r="r" t="t"/>
              <a:pathLst>
                <a:path extrusionOk="0" h="549275" w="1311910">
                  <a:moveTo>
                    <a:pt x="0" y="91482"/>
                  </a:moveTo>
                  <a:lnTo>
                    <a:pt x="7189" y="55873"/>
                  </a:lnTo>
                  <a:lnTo>
                    <a:pt x="26794" y="26794"/>
                  </a:lnTo>
                  <a:lnTo>
                    <a:pt x="55873" y="7189"/>
                  </a:lnTo>
                  <a:lnTo>
                    <a:pt x="91482" y="0"/>
                  </a:lnTo>
                  <a:lnTo>
                    <a:pt x="1220384" y="0"/>
                  </a:lnTo>
                  <a:lnTo>
                    <a:pt x="1255992" y="7189"/>
                  </a:lnTo>
                  <a:lnTo>
                    <a:pt x="1285071" y="26794"/>
                  </a:lnTo>
                  <a:lnTo>
                    <a:pt x="1304676" y="55873"/>
                  </a:lnTo>
                  <a:lnTo>
                    <a:pt x="1311866" y="91482"/>
                  </a:lnTo>
                  <a:lnTo>
                    <a:pt x="1311866" y="457403"/>
                  </a:lnTo>
                  <a:lnTo>
                    <a:pt x="1304676" y="493011"/>
                  </a:lnTo>
                  <a:lnTo>
                    <a:pt x="1285071" y="522090"/>
                  </a:lnTo>
                  <a:lnTo>
                    <a:pt x="1255992" y="541695"/>
                  </a:lnTo>
                  <a:lnTo>
                    <a:pt x="1220384" y="548885"/>
                  </a:lnTo>
                  <a:lnTo>
                    <a:pt x="91482" y="548885"/>
                  </a:lnTo>
                  <a:lnTo>
                    <a:pt x="55873" y="541695"/>
                  </a:lnTo>
                  <a:lnTo>
                    <a:pt x="26794" y="522090"/>
                  </a:lnTo>
                  <a:lnTo>
                    <a:pt x="7189" y="493011"/>
                  </a:lnTo>
                  <a:lnTo>
                    <a:pt x="0" y="457403"/>
                  </a:lnTo>
                  <a:lnTo>
                    <a:pt x="0" y="91482"/>
                  </a:lnTo>
                  <a:close/>
                </a:path>
              </a:pathLst>
            </a:custGeom>
            <a:noFill/>
            <a:ln cap="flat" cmpd="sng" w="19050">
              <a:solidFill>
                <a:srgbClr val="167A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9"/>
          <p:cNvSpPr txBox="1"/>
          <p:nvPr/>
        </p:nvSpPr>
        <p:spPr>
          <a:xfrm>
            <a:off x="3104578" y="2697099"/>
            <a:ext cx="698658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Raw Data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3311985" y="1078991"/>
            <a:ext cx="2506027" cy="3570733"/>
            <a:chOff x="4415980" y="1438655"/>
            <a:chExt cx="3341370" cy="4760977"/>
          </a:xfrm>
        </p:grpSpPr>
        <p:sp>
          <p:nvSpPr>
            <p:cNvPr id="119" name="Google Shape;119;p19"/>
            <p:cNvSpPr/>
            <p:nvPr/>
          </p:nvSpPr>
          <p:spPr>
            <a:xfrm>
              <a:off x="4415980" y="3214941"/>
              <a:ext cx="3341370" cy="1944370"/>
            </a:xfrm>
            <a:custGeom>
              <a:rect b="b" l="l" r="r" t="t"/>
              <a:pathLst>
                <a:path extrusionOk="0" h="1944370" w="3341370">
                  <a:moveTo>
                    <a:pt x="542302" y="928001"/>
                  </a:moveTo>
                  <a:lnTo>
                    <a:pt x="107619" y="676529"/>
                  </a:lnTo>
                  <a:lnTo>
                    <a:pt x="0" y="1167053"/>
                  </a:lnTo>
                  <a:lnTo>
                    <a:pt x="542302" y="928001"/>
                  </a:lnTo>
                  <a:close/>
                </a:path>
                <a:path extrusionOk="0" h="1944370" w="3341370">
                  <a:moveTo>
                    <a:pt x="2684932" y="1944014"/>
                  </a:moveTo>
                  <a:lnTo>
                    <a:pt x="2341105" y="1461287"/>
                  </a:lnTo>
                  <a:lnTo>
                    <a:pt x="2182774" y="1937867"/>
                  </a:lnTo>
                  <a:lnTo>
                    <a:pt x="2684932" y="1944014"/>
                  </a:lnTo>
                  <a:close/>
                </a:path>
                <a:path extrusionOk="0" h="1944370" w="3341370">
                  <a:moveTo>
                    <a:pt x="3341281" y="0"/>
                  </a:moveTo>
                  <a:lnTo>
                    <a:pt x="2776105" y="178384"/>
                  </a:lnTo>
                  <a:lnTo>
                    <a:pt x="3180727" y="475830"/>
                  </a:lnTo>
                  <a:lnTo>
                    <a:pt x="3341281" y="0"/>
                  </a:lnTo>
                  <a:close/>
                </a:path>
              </a:pathLst>
            </a:custGeom>
            <a:solidFill>
              <a:srgbClr val="1B30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309359" y="1819655"/>
              <a:ext cx="377952" cy="201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462015" y="1844039"/>
              <a:ext cx="789432" cy="14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440423" y="1536191"/>
              <a:ext cx="231648" cy="231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013703" y="1438655"/>
              <a:ext cx="411479" cy="411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013703" y="5876544"/>
              <a:ext cx="752855" cy="32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413247" y="5989319"/>
              <a:ext cx="618744" cy="167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404103" y="5733288"/>
              <a:ext cx="536448" cy="128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07023" y="5660135"/>
              <a:ext cx="338327" cy="262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9"/>
          <p:cNvSpPr/>
          <p:nvPr/>
        </p:nvSpPr>
        <p:spPr>
          <a:xfrm>
            <a:off x="7080307" y="2545854"/>
            <a:ext cx="760571" cy="253841"/>
          </a:xfrm>
          <a:custGeom>
            <a:rect b="b" l="l" r="r" t="t"/>
            <a:pathLst>
              <a:path extrusionOk="0" h="338454" w="1014095">
                <a:moveTo>
                  <a:pt x="0" y="56375"/>
                </a:moveTo>
                <a:lnTo>
                  <a:pt x="4430" y="34431"/>
                </a:lnTo>
                <a:lnTo>
                  <a:pt x="16511" y="16511"/>
                </a:lnTo>
                <a:lnTo>
                  <a:pt x="34431" y="4430"/>
                </a:lnTo>
                <a:lnTo>
                  <a:pt x="56374" y="0"/>
                </a:lnTo>
                <a:lnTo>
                  <a:pt x="957357" y="0"/>
                </a:lnTo>
                <a:lnTo>
                  <a:pt x="979300" y="4430"/>
                </a:lnTo>
                <a:lnTo>
                  <a:pt x="997220" y="16511"/>
                </a:lnTo>
                <a:lnTo>
                  <a:pt x="1009301" y="34431"/>
                </a:lnTo>
                <a:lnTo>
                  <a:pt x="1013732" y="56375"/>
                </a:lnTo>
                <a:lnTo>
                  <a:pt x="1013732" y="281869"/>
                </a:lnTo>
                <a:lnTo>
                  <a:pt x="1009301" y="303813"/>
                </a:lnTo>
                <a:lnTo>
                  <a:pt x="997220" y="321733"/>
                </a:lnTo>
                <a:lnTo>
                  <a:pt x="979300" y="333814"/>
                </a:lnTo>
                <a:lnTo>
                  <a:pt x="957357" y="338245"/>
                </a:lnTo>
                <a:lnTo>
                  <a:pt x="56374" y="338245"/>
                </a:lnTo>
                <a:lnTo>
                  <a:pt x="34431" y="333814"/>
                </a:lnTo>
                <a:lnTo>
                  <a:pt x="16511" y="321733"/>
                </a:lnTo>
                <a:lnTo>
                  <a:pt x="4430" y="303813"/>
                </a:lnTo>
                <a:lnTo>
                  <a:pt x="0" y="281869"/>
                </a:lnTo>
                <a:lnTo>
                  <a:pt x="0" y="56375"/>
                </a:lnTo>
                <a:close/>
              </a:path>
            </a:pathLst>
          </a:custGeom>
          <a:noFill/>
          <a:ln cap="flat" cmpd="sng" w="9525">
            <a:solidFill>
              <a:srgbClr val="D62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174671" y="2506980"/>
            <a:ext cx="89059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μ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141423" y="2616708"/>
            <a:ext cx="171450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λ θ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338128" y="2562987"/>
            <a:ext cx="465296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Tuning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378288" y="2926461"/>
            <a:ext cx="361474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Scale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076790" y="2904216"/>
            <a:ext cx="760571" cy="253841"/>
            <a:chOff x="9435720" y="3872288"/>
            <a:chExt cx="1014094" cy="338455"/>
          </a:xfrm>
        </p:grpSpPr>
        <p:sp>
          <p:nvSpPr>
            <p:cNvPr id="134" name="Google Shape;134;p19"/>
            <p:cNvSpPr/>
            <p:nvPr/>
          </p:nvSpPr>
          <p:spPr>
            <a:xfrm>
              <a:off x="9527438" y="3948594"/>
              <a:ext cx="194310" cy="182880"/>
            </a:xfrm>
            <a:custGeom>
              <a:rect b="b" l="l" r="r" t="t"/>
              <a:pathLst>
                <a:path extrusionOk="0" h="182879" w="194309">
                  <a:moveTo>
                    <a:pt x="49263" y="130530"/>
                  </a:moveTo>
                  <a:lnTo>
                    <a:pt x="0" y="130530"/>
                  </a:lnTo>
                  <a:lnTo>
                    <a:pt x="0" y="182435"/>
                  </a:lnTo>
                  <a:lnTo>
                    <a:pt x="49263" y="182435"/>
                  </a:lnTo>
                  <a:lnTo>
                    <a:pt x="49263" y="130530"/>
                  </a:lnTo>
                  <a:close/>
                </a:path>
                <a:path extrusionOk="0" h="182879" w="194309">
                  <a:moveTo>
                    <a:pt x="122351" y="73774"/>
                  </a:moveTo>
                  <a:lnTo>
                    <a:pt x="73088" y="73774"/>
                  </a:lnTo>
                  <a:lnTo>
                    <a:pt x="73088" y="182435"/>
                  </a:lnTo>
                  <a:lnTo>
                    <a:pt x="122351" y="182435"/>
                  </a:lnTo>
                  <a:lnTo>
                    <a:pt x="122351" y="73774"/>
                  </a:lnTo>
                  <a:close/>
                </a:path>
                <a:path extrusionOk="0" h="182879" w="194309">
                  <a:moveTo>
                    <a:pt x="193725" y="0"/>
                  </a:moveTo>
                  <a:lnTo>
                    <a:pt x="144462" y="0"/>
                  </a:lnTo>
                  <a:lnTo>
                    <a:pt x="144462" y="182435"/>
                  </a:lnTo>
                  <a:lnTo>
                    <a:pt x="193725" y="182435"/>
                  </a:lnTo>
                  <a:lnTo>
                    <a:pt x="193725" y="0"/>
                  </a:lnTo>
                  <a:close/>
                </a:path>
              </a:pathLst>
            </a:custGeom>
            <a:solidFill>
              <a:srgbClr val="FF37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9435720" y="3872288"/>
              <a:ext cx="1014094" cy="338455"/>
            </a:xfrm>
            <a:custGeom>
              <a:rect b="b" l="l" r="r" t="t"/>
              <a:pathLst>
                <a:path extrusionOk="0" h="338454" w="1014095">
                  <a:moveTo>
                    <a:pt x="0" y="56375"/>
                  </a:moveTo>
                  <a:lnTo>
                    <a:pt x="4430" y="34431"/>
                  </a:lnTo>
                  <a:lnTo>
                    <a:pt x="16511" y="16511"/>
                  </a:lnTo>
                  <a:lnTo>
                    <a:pt x="34431" y="4430"/>
                  </a:lnTo>
                  <a:lnTo>
                    <a:pt x="56374" y="0"/>
                  </a:lnTo>
                  <a:lnTo>
                    <a:pt x="957357" y="0"/>
                  </a:lnTo>
                  <a:lnTo>
                    <a:pt x="979300" y="4430"/>
                  </a:lnTo>
                  <a:lnTo>
                    <a:pt x="997220" y="16511"/>
                  </a:lnTo>
                  <a:lnTo>
                    <a:pt x="1009301" y="34431"/>
                  </a:lnTo>
                  <a:lnTo>
                    <a:pt x="1013732" y="56375"/>
                  </a:lnTo>
                  <a:lnTo>
                    <a:pt x="1013732" y="281869"/>
                  </a:lnTo>
                  <a:lnTo>
                    <a:pt x="1009301" y="303813"/>
                  </a:lnTo>
                  <a:lnTo>
                    <a:pt x="997220" y="321733"/>
                  </a:lnTo>
                  <a:lnTo>
                    <a:pt x="979300" y="333814"/>
                  </a:lnTo>
                  <a:lnTo>
                    <a:pt x="957357" y="338245"/>
                  </a:lnTo>
                  <a:lnTo>
                    <a:pt x="56374" y="338245"/>
                  </a:lnTo>
                  <a:lnTo>
                    <a:pt x="34431" y="333814"/>
                  </a:lnTo>
                  <a:lnTo>
                    <a:pt x="16511" y="321733"/>
                  </a:lnTo>
                  <a:lnTo>
                    <a:pt x="4430" y="303813"/>
                  </a:lnTo>
                  <a:lnTo>
                    <a:pt x="0" y="281869"/>
                  </a:lnTo>
                  <a:lnTo>
                    <a:pt x="0" y="56375"/>
                  </a:lnTo>
                  <a:close/>
                </a:path>
              </a:pathLst>
            </a:custGeom>
            <a:noFill/>
            <a:ln cap="flat" cmpd="sng" w="9525">
              <a:solidFill>
                <a:srgbClr val="D62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9"/>
          <p:cNvSpPr/>
          <p:nvPr/>
        </p:nvSpPr>
        <p:spPr>
          <a:xfrm>
            <a:off x="5159664" y="1004588"/>
            <a:ext cx="760571" cy="253841"/>
          </a:xfrm>
          <a:custGeom>
            <a:rect b="b" l="l" r="r" t="t"/>
            <a:pathLst>
              <a:path extrusionOk="0" h="338455" w="1014095">
                <a:moveTo>
                  <a:pt x="0" y="56375"/>
                </a:moveTo>
                <a:lnTo>
                  <a:pt x="4430" y="34431"/>
                </a:lnTo>
                <a:lnTo>
                  <a:pt x="16511" y="16511"/>
                </a:lnTo>
                <a:lnTo>
                  <a:pt x="34431" y="4430"/>
                </a:lnTo>
                <a:lnTo>
                  <a:pt x="56374" y="0"/>
                </a:lnTo>
                <a:lnTo>
                  <a:pt x="957357" y="0"/>
                </a:lnTo>
                <a:lnTo>
                  <a:pt x="979300" y="4430"/>
                </a:lnTo>
                <a:lnTo>
                  <a:pt x="997220" y="16511"/>
                </a:lnTo>
                <a:lnTo>
                  <a:pt x="1009301" y="34431"/>
                </a:lnTo>
                <a:lnTo>
                  <a:pt x="1013732" y="56375"/>
                </a:lnTo>
                <a:lnTo>
                  <a:pt x="1013732" y="281869"/>
                </a:lnTo>
                <a:lnTo>
                  <a:pt x="1009301" y="303813"/>
                </a:lnTo>
                <a:lnTo>
                  <a:pt x="997220" y="321733"/>
                </a:lnTo>
                <a:lnTo>
                  <a:pt x="979300" y="333814"/>
                </a:lnTo>
                <a:lnTo>
                  <a:pt x="957357" y="338245"/>
                </a:lnTo>
                <a:lnTo>
                  <a:pt x="56374" y="338245"/>
                </a:lnTo>
                <a:lnTo>
                  <a:pt x="34431" y="333814"/>
                </a:lnTo>
                <a:lnTo>
                  <a:pt x="16511" y="321733"/>
                </a:lnTo>
                <a:lnTo>
                  <a:pt x="4430" y="303813"/>
                </a:lnTo>
                <a:lnTo>
                  <a:pt x="0" y="281869"/>
                </a:lnTo>
                <a:lnTo>
                  <a:pt x="0" y="56375"/>
                </a:lnTo>
                <a:close/>
              </a:path>
            </a:pathLst>
          </a:custGeom>
          <a:noFill/>
          <a:ln cap="flat" cmpd="sng" w="9525">
            <a:solidFill>
              <a:srgbClr val="D62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254028" y="966216"/>
            <a:ext cx="89059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μ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220780" y="1075943"/>
            <a:ext cx="171450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λ θ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417486" y="1022223"/>
            <a:ext cx="465296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Tuning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458034" y="4286631"/>
            <a:ext cx="361474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Scale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5156536" y="4264059"/>
            <a:ext cx="760571" cy="253841"/>
            <a:chOff x="6875381" y="5685412"/>
            <a:chExt cx="1014094" cy="338455"/>
          </a:xfrm>
        </p:grpSpPr>
        <p:sp>
          <p:nvSpPr>
            <p:cNvPr id="142" name="Google Shape;142;p19"/>
            <p:cNvSpPr/>
            <p:nvPr/>
          </p:nvSpPr>
          <p:spPr>
            <a:xfrm>
              <a:off x="6967093" y="5761723"/>
              <a:ext cx="194310" cy="182880"/>
            </a:xfrm>
            <a:custGeom>
              <a:rect b="b" l="l" r="r" t="t"/>
              <a:pathLst>
                <a:path extrusionOk="0" h="182879" w="194309">
                  <a:moveTo>
                    <a:pt x="49263" y="130530"/>
                  </a:moveTo>
                  <a:lnTo>
                    <a:pt x="0" y="130530"/>
                  </a:lnTo>
                  <a:lnTo>
                    <a:pt x="0" y="182435"/>
                  </a:lnTo>
                  <a:lnTo>
                    <a:pt x="49263" y="182435"/>
                  </a:lnTo>
                  <a:lnTo>
                    <a:pt x="49263" y="130530"/>
                  </a:lnTo>
                  <a:close/>
                </a:path>
                <a:path extrusionOk="0" h="182879" w="194309">
                  <a:moveTo>
                    <a:pt x="122351" y="73774"/>
                  </a:moveTo>
                  <a:lnTo>
                    <a:pt x="73088" y="73774"/>
                  </a:lnTo>
                  <a:lnTo>
                    <a:pt x="73088" y="182435"/>
                  </a:lnTo>
                  <a:lnTo>
                    <a:pt x="122351" y="182435"/>
                  </a:lnTo>
                  <a:lnTo>
                    <a:pt x="122351" y="73774"/>
                  </a:lnTo>
                  <a:close/>
                </a:path>
                <a:path extrusionOk="0" h="182879" w="194309">
                  <a:moveTo>
                    <a:pt x="193725" y="0"/>
                  </a:moveTo>
                  <a:lnTo>
                    <a:pt x="144462" y="0"/>
                  </a:lnTo>
                  <a:lnTo>
                    <a:pt x="144462" y="182435"/>
                  </a:lnTo>
                  <a:lnTo>
                    <a:pt x="193725" y="182435"/>
                  </a:lnTo>
                  <a:lnTo>
                    <a:pt x="193725" y="0"/>
                  </a:lnTo>
                  <a:close/>
                </a:path>
              </a:pathLst>
            </a:custGeom>
            <a:solidFill>
              <a:srgbClr val="FF37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875381" y="5685412"/>
              <a:ext cx="1014094" cy="338455"/>
            </a:xfrm>
            <a:custGeom>
              <a:rect b="b" l="l" r="r" t="t"/>
              <a:pathLst>
                <a:path extrusionOk="0" h="338454" w="1014095">
                  <a:moveTo>
                    <a:pt x="0" y="56375"/>
                  </a:moveTo>
                  <a:lnTo>
                    <a:pt x="4430" y="34431"/>
                  </a:lnTo>
                  <a:lnTo>
                    <a:pt x="16511" y="16511"/>
                  </a:lnTo>
                  <a:lnTo>
                    <a:pt x="34431" y="4430"/>
                  </a:lnTo>
                  <a:lnTo>
                    <a:pt x="56374" y="0"/>
                  </a:lnTo>
                  <a:lnTo>
                    <a:pt x="957357" y="0"/>
                  </a:lnTo>
                  <a:lnTo>
                    <a:pt x="979300" y="4430"/>
                  </a:lnTo>
                  <a:lnTo>
                    <a:pt x="997220" y="16511"/>
                  </a:lnTo>
                  <a:lnTo>
                    <a:pt x="1009301" y="34431"/>
                  </a:lnTo>
                  <a:lnTo>
                    <a:pt x="1013732" y="56375"/>
                  </a:lnTo>
                  <a:lnTo>
                    <a:pt x="1013732" y="281869"/>
                  </a:lnTo>
                  <a:lnTo>
                    <a:pt x="1009301" y="303813"/>
                  </a:lnTo>
                  <a:lnTo>
                    <a:pt x="997220" y="321733"/>
                  </a:lnTo>
                  <a:lnTo>
                    <a:pt x="979300" y="333814"/>
                  </a:lnTo>
                  <a:lnTo>
                    <a:pt x="957357" y="338245"/>
                  </a:lnTo>
                  <a:lnTo>
                    <a:pt x="56374" y="338245"/>
                  </a:lnTo>
                  <a:lnTo>
                    <a:pt x="34431" y="333814"/>
                  </a:lnTo>
                  <a:lnTo>
                    <a:pt x="16511" y="321733"/>
                  </a:lnTo>
                  <a:lnTo>
                    <a:pt x="4430" y="303813"/>
                  </a:lnTo>
                  <a:lnTo>
                    <a:pt x="0" y="281869"/>
                  </a:lnTo>
                  <a:lnTo>
                    <a:pt x="0" y="56375"/>
                  </a:lnTo>
                  <a:close/>
                </a:path>
              </a:pathLst>
            </a:custGeom>
            <a:noFill/>
            <a:ln cap="flat" cmpd="sng" w="9525">
              <a:solidFill>
                <a:srgbClr val="D62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9"/>
          <p:cNvSpPr txBox="1"/>
          <p:nvPr/>
        </p:nvSpPr>
        <p:spPr>
          <a:xfrm>
            <a:off x="2316781" y="3216783"/>
            <a:ext cx="361474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Scale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2015283" y="3194123"/>
            <a:ext cx="760571" cy="253841"/>
            <a:chOff x="2687044" y="4258830"/>
            <a:chExt cx="1014094" cy="338455"/>
          </a:xfrm>
        </p:grpSpPr>
        <p:sp>
          <p:nvSpPr>
            <p:cNvPr id="146" name="Google Shape;146;p19"/>
            <p:cNvSpPr/>
            <p:nvPr/>
          </p:nvSpPr>
          <p:spPr>
            <a:xfrm>
              <a:off x="2778760" y="4335144"/>
              <a:ext cx="194310" cy="182880"/>
            </a:xfrm>
            <a:custGeom>
              <a:rect b="b" l="l" r="r" t="t"/>
              <a:pathLst>
                <a:path extrusionOk="0" h="182879" w="194310">
                  <a:moveTo>
                    <a:pt x="49263" y="130530"/>
                  </a:moveTo>
                  <a:lnTo>
                    <a:pt x="0" y="130530"/>
                  </a:lnTo>
                  <a:lnTo>
                    <a:pt x="0" y="182435"/>
                  </a:lnTo>
                  <a:lnTo>
                    <a:pt x="49263" y="182435"/>
                  </a:lnTo>
                  <a:lnTo>
                    <a:pt x="49263" y="130530"/>
                  </a:lnTo>
                  <a:close/>
                </a:path>
                <a:path extrusionOk="0" h="182879" w="194310">
                  <a:moveTo>
                    <a:pt x="122351" y="73761"/>
                  </a:moveTo>
                  <a:lnTo>
                    <a:pt x="73088" y="73761"/>
                  </a:lnTo>
                  <a:lnTo>
                    <a:pt x="73088" y="182435"/>
                  </a:lnTo>
                  <a:lnTo>
                    <a:pt x="122351" y="182435"/>
                  </a:lnTo>
                  <a:lnTo>
                    <a:pt x="122351" y="73761"/>
                  </a:lnTo>
                  <a:close/>
                </a:path>
                <a:path extrusionOk="0" h="182879" w="194310">
                  <a:moveTo>
                    <a:pt x="193725" y="0"/>
                  </a:moveTo>
                  <a:lnTo>
                    <a:pt x="144462" y="0"/>
                  </a:lnTo>
                  <a:lnTo>
                    <a:pt x="144462" y="182435"/>
                  </a:lnTo>
                  <a:lnTo>
                    <a:pt x="193725" y="182435"/>
                  </a:lnTo>
                  <a:lnTo>
                    <a:pt x="193725" y="0"/>
                  </a:lnTo>
                  <a:close/>
                </a:path>
              </a:pathLst>
            </a:custGeom>
            <a:solidFill>
              <a:srgbClr val="FF37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687044" y="4258830"/>
              <a:ext cx="1014094" cy="338455"/>
            </a:xfrm>
            <a:custGeom>
              <a:rect b="b" l="l" r="r" t="t"/>
              <a:pathLst>
                <a:path extrusionOk="0" h="338454" w="1014095">
                  <a:moveTo>
                    <a:pt x="0" y="56375"/>
                  </a:moveTo>
                  <a:lnTo>
                    <a:pt x="4430" y="34431"/>
                  </a:lnTo>
                  <a:lnTo>
                    <a:pt x="16511" y="16511"/>
                  </a:lnTo>
                  <a:lnTo>
                    <a:pt x="34431" y="4430"/>
                  </a:lnTo>
                  <a:lnTo>
                    <a:pt x="56374" y="0"/>
                  </a:lnTo>
                  <a:lnTo>
                    <a:pt x="957357" y="0"/>
                  </a:lnTo>
                  <a:lnTo>
                    <a:pt x="979300" y="4430"/>
                  </a:lnTo>
                  <a:lnTo>
                    <a:pt x="997220" y="16511"/>
                  </a:lnTo>
                  <a:lnTo>
                    <a:pt x="1009301" y="34431"/>
                  </a:lnTo>
                  <a:lnTo>
                    <a:pt x="1013732" y="56375"/>
                  </a:lnTo>
                  <a:lnTo>
                    <a:pt x="1013732" y="281869"/>
                  </a:lnTo>
                  <a:lnTo>
                    <a:pt x="1009301" y="303813"/>
                  </a:lnTo>
                  <a:lnTo>
                    <a:pt x="997220" y="321733"/>
                  </a:lnTo>
                  <a:lnTo>
                    <a:pt x="979300" y="333814"/>
                  </a:lnTo>
                  <a:lnTo>
                    <a:pt x="957357" y="338245"/>
                  </a:lnTo>
                  <a:lnTo>
                    <a:pt x="56374" y="338245"/>
                  </a:lnTo>
                  <a:lnTo>
                    <a:pt x="34431" y="333814"/>
                  </a:lnTo>
                  <a:lnTo>
                    <a:pt x="16511" y="321733"/>
                  </a:lnTo>
                  <a:lnTo>
                    <a:pt x="4430" y="303813"/>
                  </a:lnTo>
                  <a:lnTo>
                    <a:pt x="0" y="281869"/>
                  </a:lnTo>
                  <a:lnTo>
                    <a:pt x="0" y="56375"/>
                  </a:lnTo>
                  <a:close/>
                </a:path>
              </a:pathLst>
            </a:custGeom>
            <a:noFill/>
            <a:ln cap="flat" cmpd="sng" w="9525">
              <a:solidFill>
                <a:srgbClr val="D62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9"/>
          <p:cNvSpPr txBox="1"/>
          <p:nvPr/>
        </p:nvSpPr>
        <p:spPr>
          <a:xfrm>
            <a:off x="4181504" y="1295442"/>
            <a:ext cx="164115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3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Scale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Prep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3989069" y="1366746"/>
            <a:ext cx="1931166" cy="1950239"/>
            <a:chOff x="5318759" y="1822328"/>
            <a:chExt cx="2574888" cy="2600318"/>
          </a:xfrm>
        </p:grpSpPr>
        <p:sp>
          <p:nvSpPr>
            <p:cNvPr id="150" name="Google Shape;150;p19"/>
            <p:cNvSpPr/>
            <p:nvPr/>
          </p:nvSpPr>
          <p:spPr>
            <a:xfrm>
              <a:off x="6971271" y="1898637"/>
              <a:ext cx="194310" cy="182880"/>
            </a:xfrm>
            <a:custGeom>
              <a:rect b="b" l="l" r="r" t="t"/>
              <a:pathLst>
                <a:path extrusionOk="0" h="182880" w="194309">
                  <a:moveTo>
                    <a:pt x="49263" y="130530"/>
                  </a:moveTo>
                  <a:lnTo>
                    <a:pt x="0" y="130530"/>
                  </a:lnTo>
                  <a:lnTo>
                    <a:pt x="0" y="182435"/>
                  </a:lnTo>
                  <a:lnTo>
                    <a:pt x="49263" y="182435"/>
                  </a:lnTo>
                  <a:lnTo>
                    <a:pt x="49263" y="130530"/>
                  </a:lnTo>
                  <a:close/>
                </a:path>
                <a:path extrusionOk="0" h="182880" w="194309">
                  <a:moveTo>
                    <a:pt x="122351" y="73774"/>
                  </a:moveTo>
                  <a:lnTo>
                    <a:pt x="73088" y="73774"/>
                  </a:lnTo>
                  <a:lnTo>
                    <a:pt x="73088" y="182435"/>
                  </a:lnTo>
                  <a:lnTo>
                    <a:pt x="122351" y="182435"/>
                  </a:lnTo>
                  <a:lnTo>
                    <a:pt x="122351" y="73774"/>
                  </a:lnTo>
                  <a:close/>
                </a:path>
                <a:path extrusionOk="0" h="182880" w="194309">
                  <a:moveTo>
                    <a:pt x="193725" y="0"/>
                  </a:moveTo>
                  <a:lnTo>
                    <a:pt x="144462" y="0"/>
                  </a:lnTo>
                  <a:lnTo>
                    <a:pt x="144462" y="182435"/>
                  </a:lnTo>
                  <a:lnTo>
                    <a:pt x="193725" y="182435"/>
                  </a:lnTo>
                  <a:lnTo>
                    <a:pt x="193725" y="0"/>
                  </a:lnTo>
                  <a:close/>
                </a:path>
              </a:pathLst>
            </a:custGeom>
            <a:solidFill>
              <a:srgbClr val="FF37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879553" y="1822328"/>
              <a:ext cx="1014094" cy="338455"/>
            </a:xfrm>
            <a:custGeom>
              <a:rect b="b" l="l" r="r" t="t"/>
              <a:pathLst>
                <a:path extrusionOk="0" h="338455" w="1014095">
                  <a:moveTo>
                    <a:pt x="0" y="56375"/>
                  </a:moveTo>
                  <a:lnTo>
                    <a:pt x="4430" y="34431"/>
                  </a:lnTo>
                  <a:lnTo>
                    <a:pt x="16511" y="16511"/>
                  </a:lnTo>
                  <a:lnTo>
                    <a:pt x="34431" y="4430"/>
                  </a:lnTo>
                  <a:lnTo>
                    <a:pt x="56374" y="0"/>
                  </a:lnTo>
                  <a:lnTo>
                    <a:pt x="957357" y="0"/>
                  </a:lnTo>
                  <a:lnTo>
                    <a:pt x="979300" y="4430"/>
                  </a:lnTo>
                  <a:lnTo>
                    <a:pt x="997220" y="16511"/>
                  </a:lnTo>
                  <a:lnTo>
                    <a:pt x="1009301" y="34431"/>
                  </a:lnTo>
                  <a:lnTo>
                    <a:pt x="1013732" y="56375"/>
                  </a:lnTo>
                  <a:lnTo>
                    <a:pt x="1013732" y="281869"/>
                  </a:lnTo>
                  <a:lnTo>
                    <a:pt x="1009301" y="303813"/>
                  </a:lnTo>
                  <a:lnTo>
                    <a:pt x="997220" y="321733"/>
                  </a:lnTo>
                  <a:lnTo>
                    <a:pt x="979300" y="333814"/>
                  </a:lnTo>
                  <a:lnTo>
                    <a:pt x="957357" y="338245"/>
                  </a:lnTo>
                  <a:lnTo>
                    <a:pt x="56374" y="338245"/>
                  </a:lnTo>
                  <a:lnTo>
                    <a:pt x="34431" y="333814"/>
                  </a:lnTo>
                  <a:lnTo>
                    <a:pt x="16511" y="321733"/>
                  </a:lnTo>
                  <a:lnTo>
                    <a:pt x="4430" y="303813"/>
                  </a:lnTo>
                  <a:lnTo>
                    <a:pt x="0" y="281869"/>
                  </a:lnTo>
                  <a:lnTo>
                    <a:pt x="0" y="56375"/>
                  </a:lnTo>
                  <a:close/>
                </a:path>
              </a:pathLst>
            </a:custGeom>
            <a:noFill/>
            <a:ln cap="flat" cmpd="sng" w="9525">
              <a:solidFill>
                <a:srgbClr val="E331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2" name="Google Shape;152;p1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318759" y="3136391"/>
              <a:ext cx="1402080" cy="1286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9"/>
            <p:cNvSpPr/>
            <p:nvPr/>
          </p:nvSpPr>
          <p:spPr>
            <a:xfrm>
              <a:off x="5485014" y="3157799"/>
              <a:ext cx="1194435" cy="1203960"/>
            </a:xfrm>
            <a:custGeom>
              <a:rect b="b" l="l" r="r" t="t"/>
              <a:pathLst>
                <a:path extrusionOk="0" h="1203960" w="1194434">
                  <a:moveTo>
                    <a:pt x="101956" y="936873"/>
                  </a:moveTo>
                  <a:lnTo>
                    <a:pt x="77107" y="950850"/>
                  </a:lnTo>
                  <a:lnTo>
                    <a:pt x="84801" y="962898"/>
                  </a:lnTo>
                  <a:lnTo>
                    <a:pt x="104702" y="987474"/>
                  </a:lnTo>
                  <a:lnTo>
                    <a:pt x="148219" y="1033354"/>
                  </a:lnTo>
                  <a:lnTo>
                    <a:pt x="196367" y="1074572"/>
                  </a:lnTo>
                  <a:lnTo>
                    <a:pt x="248768" y="1110768"/>
                  </a:lnTo>
                  <a:lnTo>
                    <a:pt x="305042" y="1141585"/>
                  </a:lnTo>
                  <a:lnTo>
                    <a:pt x="364789" y="1166655"/>
                  </a:lnTo>
                  <a:lnTo>
                    <a:pt x="424943" y="1184993"/>
                  </a:lnTo>
                  <a:lnTo>
                    <a:pt x="485529" y="1197086"/>
                  </a:lnTo>
                  <a:lnTo>
                    <a:pt x="546144" y="1203111"/>
                  </a:lnTo>
                  <a:lnTo>
                    <a:pt x="576336" y="1203902"/>
                  </a:lnTo>
                  <a:lnTo>
                    <a:pt x="606385" y="1203243"/>
                  </a:lnTo>
                  <a:lnTo>
                    <a:pt x="665850" y="1197664"/>
                  </a:lnTo>
                  <a:lnTo>
                    <a:pt x="724147" y="1186552"/>
                  </a:lnTo>
                  <a:lnTo>
                    <a:pt x="764266" y="1175334"/>
                  </a:lnTo>
                  <a:lnTo>
                    <a:pt x="575725" y="1175334"/>
                  </a:lnTo>
                  <a:lnTo>
                    <a:pt x="546908" y="1174546"/>
                  </a:lnTo>
                  <a:lnTo>
                    <a:pt x="489060" y="1168731"/>
                  </a:lnTo>
                  <a:lnTo>
                    <a:pt x="431237" y="1157121"/>
                  </a:lnTo>
                  <a:lnTo>
                    <a:pt x="373810" y="1139540"/>
                  </a:lnTo>
                  <a:lnTo>
                    <a:pt x="316797" y="1115538"/>
                  </a:lnTo>
                  <a:lnTo>
                    <a:pt x="263154" y="1086078"/>
                  </a:lnTo>
                  <a:lnTo>
                    <a:pt x="213225" y="1051499"/>
                  </a:lnTo>
                  <a:lnTo>
                    <a:pt x="167370" y="1012148"/>
                  </a:lnTo>
                  <a:lnTo>
                    <a:pt x="125952" y="968369"/>
                  </a:lnTo>
                  <a:lnTo>
                    <a:pt x="107019" y="944929"/>
                  </a:lnTo>
                  <a:lnTo>
                    <a:pt x="101956" y="936873"/>
                  </a:lnTo>
                  <a:close/>
                </a:path>
                <a:path extrusionOk="0" h="1203960" w="1194434">
                  <a:moveTo>
                    <a:pt x="764478" y="28568"/>
                  </a:moveTo>
                  <a:lnTo>
                    <a:pt x="579680" y="28568"/>
                  </a:lnTo>
                  <a:lnTo>
                    <a:pt x="608497" y="29356"/>
                  </a:lnTo>
                  <a:lnTo>
                    <a:pt x="637401" y="31550"/>
                  </a:lnTo>
                  <a:lnTo>
                    <a:pt x="695283" y="40241"/>
                  </a:lnTo>
                  <a:lnTo>
                    <a:pt x="752955" y="54815"/>
                  </a:lnTo>
                  <a:lnTo>
                    <a:pt x="809705" y="75309"/>
                  </a:lnTo>
                  <a:lnTo>
                    <a:pt x="863193" y="100879"/>
                  </a:lnTo>
                  <a:lnTo>
                    <a:pt x="936594" y="147932"/>
                  </a:lnTo>
                  <a:lnTo>
                    <a:pt x="980323" y="184315"/>
                  </a:lnTo>
                  <a:lnTo>
                    <a:pt x="1019859" y="224367"/>
                  </a:lnTo>
                  <a:lnTo>
                    <a:pt x="1054817" y="267445"/>
                  </a:lnTo>
                  <a:lnTo>
                    <a:pt x="1085482" y="313705"/>
                  </a:lnTo>
                  <a:lnTo>
                    <a:pt x="1111439" y="362524"/>
                  </a:lnTo>
                  <a:lnTo>
                    <a:pt x="1132512" y="413529"/>
                  </a:lnTo>
                  <a:lnTo>
                    <a:pt x="1148525" y="466350"/>
                  </a:lnTo>
                  <a:lnTo>
                    <a:pt x="1159309" y="520612"/>
                  </a:lnTo>
                  <a:lnTo>
                    <a:pt x="1164687" y="575948"/>
                  </a:lnTo>
                  <a:lnTo>
                    <a:pt x="1165297" y="603904"/>
                  </a:lnTo>
                  <a:lnTo>
                    <a:pt x="1164490" y="631991"/>
                  </a:lnTo>
                  <a:lnTo>
                    <a:pt x="1158542" y="688374"/>
                  </a:lnTo>
                  <a:lnTo>
                    <a:pt x="1146667" y="744738"/>
                  </a:lnTo>
                  <a:lnTo>
                    <a:pt x="1128687" y="800726"/>
                  </a:lnTo>
                  <a:lnTo>
                    <a:pt x="1105020" y="854666"/>
                  </a:lnTo>
                  <a:lnTo>
                    <a:pt x="1076460" y="905018"/>
                  </a:lnTo>
                  <a:lnTo>
                    <a:pt x="1043382" y="951627"/>
                  </a:lnTo>
                  <a:lnTo>
                    <a:pt x="1005922" y="994592"/>
                  </a:lnTo>
                  <a:lnTo>
                    <a:pt x="964906" y="1033190"/>
                  </a:lnTo>
                  <a:lnTo>
                    <a:pt x="920498" y="1067542"/>
                  </a:lnTo>
                  <a:lnTo>
                    <a:pt x="873363" y="1097297"/>
                  </a:lnTo>
                  <a:lnTo>
                    <a:pt x="823318" y="1122666"/>
                  </a:lnTo>
                  <a:lnTo>
                    <a:pt x="771017" y="1143266"/>
                  </a:lnTo>
                  <a:lnTo>
                    <a:pt x="716842" y="1158927"/>
                  </a:lnTo>
                  <a:lnTo>
                    <a:pt x="661178" y="1169474"/>
                  </a:lnTo>
                  <a:lnTo>
                    <a:pt x="604408" y="1174737"/>
                  </a:lnTo>
                  <a:lnTo>
                    <a:pt x="575725" y="1175334"/>
                  </a:lnTo>
                  <a:lnTo>
                    <a:pt x="764266" y="1175334"/>
                  </a:lnTo>
                  <a:lnTo>
                    <a:pt x="808532" y="1159901"/>
                  </a:lnTo>
                  <a:lnTo>
                    <a:pt x="862176" y="1135735"/>
                  </a:lnTo>
                  <a:lnTo>
                    <a:pt x="913269" y="1106657"/>
                  </a:lnTo>
                  <a:lnTo>
                    <a:pt x="984515" y="1053976"/>
                  </a:lnTo>
                  <a:lnTo>
                    <a:pt x="1027474" y="1013355"/>
                  </a:lnTo>
                  <a:lnTo>
                    <a:pt x="1066271" y="968733"/>
                  </a:lnTo>
                  <a:lnTo>
                    <a:pt x="1100956" y="919731"/>
                  </a:lnTo>
                  <a:lnTo>
                    <a:pt x="1130889" y="866802"/>
                  </a:lnTo>
                  <a:lnTo>
                    <a:pt x="1155666" y="810141"/>
                  </a:lnTo>
                  <a:lnTo>
                    <a:pt x="1174473" y="751325"/>
                  </a:lnTo>
                  <a:lnTo>
                    <a:pt x="1186877" y="692075"/>
                  </a:lnTo>
                  <a:lnTo>
                    <a:pt x="1193054" y="632792"/>
                  </a:lnTo>
                  <a:lnTo>
                    <a:pt x="1193864" y="603263"/>
                  </a:lnTo>
                  <a:lnTo>
                    <a:pt x="1193187" y="573876"/>
                  </a:lnTo>
                  <a:lnTo>
                    <a:pt x="1187461" y="515717"/>
                  </a:lnTo>
                  <a:lnTo>
                    <a:pt x="1176061" y="458712"/>
                  </a:lnTo>
                  <a:lnTo>
                    <a:pt x="1159172" y="403246"/>
                  </a:lnTo>
                  <a:lnTo>
                    <a:pt x="1136980" y="349708"/>
                  </a:lnTo>
                  <a:lnTo>
                    <a:pt x="1109666" y="298483"/>
                  </a:lnTo>
                  <a:lnTo>
                    <a:pt x="1077415" y="249957"/>
                  </a:lnTo>
                  <a:lnTo>
                    <a:pt x="1040170" y="204268"/>
                  </a:lnTo>
                  <a:lnTo>
                    <a:pt x="998573" y="162327"/>
                  </a:lnTo>
                  <a:lnTo>
                    <a:pt x="952592" y="124254"/>
                  </a:lnTo>
                  <a:lnTo>
                    <a:pt x="902732" y="90611"/>
                  </a:lnTo>
                  <a:lnTo>
                    <a:pt x="848578" y="61413"/>
                  </a:lnTo>
                  <a:lnTo>
                    <a:pt x="790616" y="37247"/>
                  </a:lnTo>
                  <a:lnTo>
                    <a:pt x="764478" y="28568"/>
                  </a:lnTo>
                  <a:close/>
                </a:path>
                <a:path extrusionOk="0" h="1203960" w="1194434">
                  <a:moveTo>
                    <a:pt x="18840" y="819698"/>
                  </a:moveTo>
                  <a:lnTo>
                    <a:pt x="26619" y="979248"/>
                  </a:lnTo>
                  <a:lnTo>
                    <a:pt x="77107" y="950850"/>
                  </a:lnTo>
                  <a:lnTo>
                    <a:pt x="69810" y="939422"/>
                  </a:lnTo>
                  <a:lnTo>
                    <a:pt x="93946" y="924126"/>
                  </a:lnTo>
                  <a:lnTo>
                    <a:pt x="124618" y="924126"/>
                  </a:lnTo>
                  <a:lnTo>
                    <a:pt x="151146" y="909205"/>
                  </a:lnTo>
                  <a:lnTo>
                    <a:pt x="18840" y="819698"/>
                  </a:lnTo>
                  <a:close/>
                </a:path>
                <a:path extrusionOk="0" h="1203960" w="1194434">
                  <a:moveTo>
                    <a:pt x="93946" y="924126"/>
                  </a:moveTo>
                  <a:lnTo>
                    <a:pt x="69810" y="939422"/>
                  </a:lnTo>
                  <a:lnTo>
                    <a:pt x="77107" y="950850"/>
                  </a:lnTo>
                  <a:lnTo>
                    <a:pt x="101956" y="936873"/>
                  </a:lnTo>
                  <a:lnTo>
                    <a:pt x="93946" y="924126"/>
                  </a:lnTo>
                  <a:close/>
                </a:path>
                <a:path extrusionOk="0" h="1203960" w="1194434">
                  <a:moveTo>
                    <a:pt x="124618" y="924126"/>
                  </a:moveTo>
                  <a:lnTo>
                    <a:pt x="93946" y="924126"/>
                  </a:lnTo>
                  <a:lnTo>
                    <a:pt x="101956" y="936873"/>
                  </a:lnTo>
                  <a:lnTo>
                    <a:pt x="124618" y="924126"/>
                  </a:lnTo>
                  <a:close/>
                </a:path>
                <a:path extrusionOk="0" h="1203960" w="1194434">
                  <a:moveTo>
                    <a:pt x="579069" y="0"/>
                  </a:moveTo>
                  <a:lnTo>
                    <a:pt x="519167" y="2745"/>
                  </a:lnTo>
                  <a:lnTo>
                    <a:pt x="460236" y="11113"/>
                  </a:lnTo>
                  <a:lnTo>
                    <a:pt x="402673" y="24925"/>
                  </a:lnTo>
                  <a:lnTo>
                    <a:pt x="346873" y="44001"/>
                  </a:lnTo>
                  <a:lnTo>
                    <a:pt x="293229" y="68167"/>
                  </a:lnTo>
                  <a:lnTo>
                    <a:pt x="242136" y="97245"/>
                  </a:lnTo>
                  <a:lnTo>
                    <a:pt x="170891" y="149926"/>
                  </a:lnTo>
                  <a:lnTo>
                    <a:pt x="127932" y="190546"/>
                  </a:lnTo>
                  <a:lnTo>
                    <a:pt x="89134" y="235170"/>
                  </a:lnTo>
                  <a:lnTo>
                    <a:pt x="54449" y="284171"/>
                  </a:lnTo>
                  <a:lnTo>
                    <a:pt x="24517" y="337099"/>
                  </a:lnTo>
                  <a:lnTo>
                    <a:pt x="0" y="393073"/>
                  </a:lnTo>
                  <a:lnTo>
                    <a:pt x="26459" y="403865"/>
                  </a:lnTo>
                  <a:lnTo>
                    <a:pt x="37917" y="375767"/>
                  </a:lnTo>
                  <a:lnTo>
                    <a:pt x="50385" y="349237"/>
                  </a:lnTo>
                  <a:lnTo>
                    <a:pt x="78945" y="298884"/>
                  </a:lnTo>
                  <a:lnTo>
                    <a:pt x="112024" y="252276"/>
                  </a:lnTo>
                  <a:lnTo>
                    <a:pt x="149484" y="209309"/>
                  </a:lnTo>
                  <a:lnTo>
                    <a:pt x="190500" y="170712"/>
                  </a:lnTo>
                  <a:lnTo>
                    <a:pt x="234908" y="136359"/>
                  </a:lnTo>
                  <a:lnTo>
                    <a:pt x="282042" y="106605"/>
                  </a:lnTo>
                  <a:lnTo>
                    <a:pt x="332088" y="81236"/>
                  </a:lnTo>
                  <a:lnTo>
                    <a:pt x="384389" y="60636"/>
                  </a:lnTo>
                  <a:lnTo>
                    <a:pt x="438564" y="44975"/>
                  </a:lnTo>
                  <a:lnTo>
                    <a:pt x="494226" y="34428"/>
                  </a:lnTo>
                  <a:lnTo>
                    <a:pt x="550998" y="29165"/>
                  </a:lnTo>
                  <a:lnTo>
                    <a:pt x="579680" y="28568"/>
                  </a:lnTo>
                  <a:lnTo>
                    <a:pt x="764478" y="28568"/>
                  </a:lnTo>
                  <a:lnTo>
                    <a:pt x="760619" y="27287"/>
                  </a:lnTo>
                  <a:lnTo>
                    <a:pt x="700197" y="12092"/>
                  </a:lnTo>
                  <a:lnTo>
                    <a:pt x="639547" y="3055"/>
                  </a:lnTo>
                  <a:lnTo>
                    <a:pt x="609262" y="791"/>
                  </a:lnTo>
                  <a:lnTo>
                    <a:pt x="579069" y="0"/>
                  </a:lnTo>
                  <a:close/>
                </a:path>
              </a:pathLst>
            </a:custGeom>
            <a:solidFill>
              <a:srgbClr val="FF37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4242212" y="2608707"/>
            <a:ext cx="632936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50">
            <a:spAutoFit/>
          </a:bodyPr>
          <a:lstStyle/>
          <a:p>
            <a:pPr indent="101600" lvl="0" marL="127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Model  Exchange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351457" y="3975734"/>
            <a:ext cx="783431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373E"/>
                </a:solidFill>
                <a:latin typeface="Verdana"/>
                <a:ea typeface="Verdana"/>
                <a:cs typeface="Verdana"/>
                <a:sym typeface="Verdana"/>
              </a:rPr>
              <a:t>Governance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1967793" y="1106424"/>
            <a:ext cx="3111698" cy="3296410"/>
            <a:chOff x="2623724" y="1475232"/>
            <a:chExt cx="4148931" cy="4395214"/>
          </a:xfrm>
        </p:grpSpPr>
        <p:sp>
          <p:nvSpPr>
            <p:cNvPr id="157" name="Google Shape;157;p19"/>
            <p:cNvSpPr/>
            <p:nvPr/>
          </p:nvSpPr>
          <p:spPr>
            <a:xfrm>
              <a:off x="2623724" y="5197421"/>
              <a:ext cx="1663064" cy="505459"/>
            </a:xfrm>
            <a:custGeom>
              <a:rect b="b" l="l" r="r" t="t"/>
              <a:pathLst>
                <a:path extrusionOk="0" h="505460" w="1663064">
                  <a:moveTo>
                    <a:pt x="0" y="84202"/>
                  </a:moveTo>
                  <a:lnTo>
                    <a:pt x="6617" y="51427"/>
                  </a:lnTo>
                  <a:lnTo>
                    <a:pt x="24662" y="24662"/>
                  </a:lnTo>
                  <a:lnTo>
                    <a:pt x="51426" y="6617"/>
                  </a:lnTo>
                  <a:lnTo>
                    <a:pt x="84202" y="0"/>
                  </a:lnTo>
                  <a:lnTo>
                    <a:pt x="1578817" y="0"/>
                  </a:lnTo>
                  <a:lnTo>
                    <a:pt x="1611592" y="6617"/>
                  </a:lnTo>
                  <a:lnTo>
                    <a:pt x="1638356" y="24662"/>
                  </a:lnTo>
                  <a:lnTo>
                    <a:pt x="1656401" y="51427"/>
                  </a:lnTo>
                  <a:lnTo>
                    <a:pt x="1663019" y="84202"/>
                  </a:lnTo>
                  <a:lnTo>
                    <a:pt x="1663019" y="421006"/>
                  </a:lnTo>
                  <a:lnTo>
                    <a:pt x="1656401" y="453781"/>
                  </a:lnTo>
                  <a:lnTo>
                    <a:pt x="1638356" y="480546"/>
                  </a:lnTo>
                  <a:lnTo>
                    <a:pt x="1611592" y="498591"/>
                  </a:lnTo>
                  <a:lnTo>
                    <a:pt x="1578817" y="505209"/>
                  </a:lnTo>
                  <a:lnTo>
                    <a:pt x="84202" y="505209"/>
                  </a:lnTo>
                  <a:lnTo>
                    <a:pt x="51426" y="498591"/>
                  </a:lnTo>
                  <a:lnTo>
                    <a:pt x="24662" y="480546"/>
                  </a:lnTo>
                  <a:lnTo>
                    <a:pt x="6617" y="453781"/>
                  </a:lnTo>
                  <a:lnTo>
                    <a:pt x="0" y="421006"/>
                  </a:lnTo>
                  <a:lnTo>
                    <a:pt x="0" y="84202"/>
                  </a:lnTo>
                  <a:close/>
                </a:path>
              </a:pathLst>
            </a:custGeom>
            <a:noFill/>
            <a:ln cap="flat" cmpd="sng" w="9525">
              <a:solidFill>
                <a:srgbClr val="D62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725293" y="5302681"/>
              <a:ext cx="313055" cy="267335"/>
            </a:xfrm>
            <a:custGeom>
              <a:rect b="b" l="l" r="r" t="t"/>
              <a:pathLst>
                <a:path extrusionOk="0" h="267335" w="313055">
                  <a:moveTo>
                    <a:pt x="100482" y="109372"/>
                  </a:moveTo>
                  <a:lnTo>
                    <a:pt x="38976" y="109372"/>
                  </a:lnTo>
                  <a:lnTo>
                    <a:pt x="38976" y="266954"/>
                  </a:lnTo>
                  <a:lnTo>
                    <a:pt x="100482" y="266954"/>
                  </a:lnTo>
                  <a:lnTo>
                    <a:pt x="100482" y="109372"/>
                  </a:lnTo>
                  <a:close/>
                </a:path>
                <a:path extrusionOk="0" h="267335" w="313055">
                  <a:moveTo>
                    <a:pt x="186867" y="109372"/>
                  </a:moveTo>
                  <a:lnTo>
                    <a:pt x="125361" y="109372"/>
                  </a:lnTo>
                  <a:lnTo>
                    <a:pt x="125361" y="266954"/>
                  </a:lnTo>
                  <a:lnTo>
                    <a:pt x="186867" y="266954"/>
                  </a:lnTo>
                  <a:lnTo>
                    <a:pt x="186867" y="109372"/>
                  </a:lnTo>
                  <a:close/>
                </a:path>
                <a:path extrusionOk="0" h="267335" w="313055">
                  <a:moveTo>
                    <a:pt x="270573" y="109372"/>
                  </a:moveTo>
                  <a:lnTo>
                    <a:pt x="209067" y="109372"/>
                  </a:lnTo>
                  <a:lnTo>
                    <a:pt x="209067" y="266954"/>
                  </a:lnTo>
                  <a:lnTo>
                    <a:pt x="270573" y="266954"/>
                  </a:lnTo>
                  <a:lnTo>
                    <a:pt x="270573" y="109372"/>
                  </a:lnTo>
                  <a:close/>
                </a:path>
                <a:path extrusionOk="0" h="267335" w="313055">
                  <a:moveTo>
                    <a:pt x="313042" y="86194"/>
                  </a:moveTo>
                  <a:lnTo>
                    <a:pt x="156527" y="0"/>
                  </a:lnTo>
                  <a:lnTo>
                    <a:pt x="0" y="86194"/>
                  </a:lnTo>
                  <a:lnTo>
                    <a:pt x="313042" y="86194"/>
                  </a:lnTo>
                  <a:close/>
                </a:path>
              </a:pathLst>
            </a:custGeom>
            <a:solidFill>
              <a:srgbClr val="FF37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440679" y="1475232"/>
              <a:ext cx="481584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266688" y="5538215"/>
              <a:ext cx="505967" cy="3322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9"/>
          <p:cNvSpPr txBox="1"/>
          <p:nvPr>
            <p:ph type="title"/>
          </p:nvPr>
        </p:nvSpPr>
        <p:spPr>
          <a:xfrm>
            <a:off x="2036952" y="315086"/>
            <a:ext cx="52929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rgbClr val="1B3038"/>
                </a:solidFill>
              </a:rPr>
              <a:t>Machine Learning Lifecycle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36659" y="185166"/>
            <a:ext cx="7783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Plataforma de  Machine Learning</a:t>
            </a:r>
            <a:endParaRPr sz="4000"/>
          </a:p>
        </p:txBody>
      </p:sp>
      <p:sp>
        <p:nvSpPr>
          <p:cNvPr id="167" name="Google Shape;167;p20"/>
          <p:cNvSpPr txBox="1"/>
          <p:nvPr/>
        </p:nvSpPr>
        <p:spPr>
          <a:xfrm>
            <a:off x="312160" y="1295215"/>
            <a:ext cx="7990999" cy="2440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Algunas Compañías de Big Data: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431800" marR="1435100" rtl="0" algn="l">
              <a:lnSpc>
                <a:spcPct val="11935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1B516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419" sz="2300">
                <a:solidFill>
                  <a:srgbClr val="1B5161"/>
                </a:solidFill>
                <a:latin typeface="Tahoma"/>
                <a:ea typeface="Tahoma"/>
                <a:cs typeface="Tahoma"/>
                <a:sym typeface="Tahoma"/>
              </a:rPr>
              <a:t>Estandarizar la preparación/entrenamiento/ despliegue.</a:t>
            </a:r>
            <a:endParaRPr sz="2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0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73E"/>
              </a:buClr>
              <a:buSzPts val="1600"/>
              <a:buFont typeface="Arial"/>
              <a:buChar char="–"/>
            </a:pPr>
            <a:r>
              <a:rPr lang="es-419" sz="2300">
                <a:solidFill>
                  <a:srgbClr val="FF373E"/>
                </a:solidFill>
                <a:latin typeface="Tahoma"/>
                <a:ea typeface="Tahoma"/>
                <a:cs typeface="Tahoma"/>
                <a:sym typeface="Tahoma"/>
              </a:rPr>
              <a:t>Limitado a pocos algoritmos o frameworks.</a:t>
            </a:r>
            <a:endParaRPr sz="2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0" marL="43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73E"/>
              </a:buClr>
              <a:buSzPts val="1600"/>
              <a:buFont typeface="Arial"/>
              <a:buChar char="–"/>
            </a:pPr>
            <a:r>
              <a:rPr lang="es-419" sz="2300">
                <a:solidFill>
                  <a:srgbClr val="FF373E"/>
                </a:solidFill>
                <a:latin typeface="Tahoma"/>
                <a:ea typeface="Tahoma"/>
                <a:cs typeface="Tahoma"/>
                <a:sym typeface="Tahoma"/>
              </a:rPr>
              <a:t>Ligado a la infraestructura de una compañía.</a:t>
            </a:r>
            <a:endParaRPr sz="2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0" marL="43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73E"/>
              </a:buClr>
              <a:buSzPts val="1600"/>
              <a:buFont typeface="Arial"/>
              <a:buChar char="–"/>
            </a:pPr>
            <a:r>
              <a:rPr lang="es-419" sz="2300">
                <a:solidFill>
                  <a:srgbClr val="FF373E"/>
                </a:solidFill>
                <a:latin typeface="Tahoma"/>
                <a:ea typeface="Tahoma"/>
                <a:cs typeface="Tahoma"/>
                <a:sym typeface="Tahoma"/>
              </a:rPr>
              <a:t>A la suerte si dejas la compañía…</a:t>
            </a:r>
            <a:endParaRPr sz="2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226548" y="1334077"/>
            <a:ext cx="7015163" cy="3169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Plataforma abierta de Machine Learning</a:t>
            </a:r>
            <a:endParaRPr sz="23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Funciona con lenguajes de programación y bibliotecas populares de Machile Learning</a:t>
            </a:r>
            <a:endParaRPr sz="23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Corre igual en cualquier parte (e.g., any cloud or locally)  </a:t>
            </a:r>
            <a:endParaRPr sz="23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Diseñado para ser utilizado por 1 o +1000 personas. </a:t>
            </a:r>
            <a:r>
              <a:rPr lang="es-419" sz="2300">
                <a:solidFill>
                  <a:srgbClr val="92D050"/>
                </a:solidFill>
                <a:latin typeface="Tahoma"/>
                <a:ea typeface="Tahoma"/>
                <a:cs typeface="Tahoma"/>
                <a:sym typeface="Tahoma"/>
              </a:rPr>
              <a:t>Simple. Modular.Facil de Usar.</a:t>
            </a:r>
            <a:endParaRPr sz="2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92D050"/>
                </a:solidFill>
                <a:latin typeface="Tahoma"/>
                <a:ea typeface="Tahoma"/>
                <a:cs typeface="Tahoma"/>
                <a:sym typeface="Tahoma"/>
              </a:rPr>
              <a:t>Ofrece una experiencia de desarrollo positiva para empezar!</a:t>
            </a:r>
            <a:endParaRPr sz="2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1584065" cy="62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4476583" y="1189434"/>
            <a:ext cx="0" cy="3442811"/>
          </a:xfrm>
          <a:custGeom>
            <a:rect b="b" l="l" r="r" t="t"/>
            <a:pathLst>
              <a:path extrusionOk="0" h="4590415" w="120000">
                <a:moveTo>
                  <a:pt x="0" y="0"/>
                </a:moveTo>
                <a:lnTo>
                  <a:pt x="0" y="4590288"/>
                </a:lnTo>
              </a:path>
            </a:pathLst>
          </a:custGeom>
          <a:noFill/>
          <a:ln cap="flat" cmpd="sng" w="12700">
            <a:solidFill>
              <a:srgbClr val="6187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36208" y="382142"/>
            <a:ext cx="5264488" cy="471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1B3038"/>
                </a:solidFill>
              </a:rPr>
              <a:t>Filosofía de Desarrollo MLflow</a:t>
            </a:r>
            <a:endParaRPr sz="3000"/>
          </a:p>
        </p:txBody>
      </p:sp>
      <p:sp>
        <p:nvSpPr>
          <p:cNvPr id="180" name="Google Shape;180;p22"/>
          <p:cNvSpPr txBox="1"/>
          <p:nvPr/>
        </p:nvSpPr>
        <p:spPr>
          <a:xfrm>
            <a:off x="340971" y="1282065"/>
            <a:ext cx="4058126" cy="3337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618793"/>
                </a:solidFill>
                <a:latin typeface="Tahoma"/>
                <a:ea typeface="Tahoma"/>
                <a:cs typeface="Tahoma"/>
                <a:sym typeface="Tahoma"/>
              </a:rPr>
              <a:t>API-First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76200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Submit ejecuciones, log models, métricas, etc.  de los lenguajes y bibliotecas populares.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Funciones lambda de “modelo” que MLFlow puede desplegar en muchos lugares (Docker, Azure ML, Spark UDF)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4000" lvl="0" marL="342900" marR="38100" rtl="0" algn="l">
              <a:lnSpc>
                <a:spcPct val="109166"/>
              </a:lnSpc>
              <a:spcBef>
                <a:spcPts val="7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 sz="1800">
                <a:solidFill>
                  <a:srgbClr val="3A3838"/>
                </a:solidFill>
                <a:latin typeface="Tahoma"/>
                <a:ea typeface="Tahoma"/>
                <a:cs typeface="Tahoma"/>
                <a:sym typeface="Tahoma"/>
              </a:rPr>
              <a:t>La interfaz abierta permite una fácil integración de la comunidad.</a:t>
            </a:r>
            <a:endParaRPr sz="1800">
              <a:solidFill>
                <a:srgbClr val="3A38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8900" marR="292100" rtl="0" algn="l">
              <a:lnSpc>
                <a:spcPct val="10416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Key enabler: built around  Programmatic APIs, REST APIs &amp; CLI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4817041" y="1215771"/>
            <a:ext cx="38877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Modular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66700" lvl="0" marL="266700" marR="0" rtl="0" algn="l">
              <a:lnSpc>
                <a:spcPct val="90400"/>
              </a:lnSpc>
              <a:spcBef>
                <a:spcPts val="12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>
                <a:solidFill>
                  <a:srgbClr val="3A3838"/>
                </a:solidFill>
              </a:rPr>
              <a:t>Permite diferentes componentes de forma individual.</a:t>
            </a:r>
            <a:endParaRPr>
              <a:solidFill>
                <a:srgbClr val="3A3838"/>
              </a:solidFill>
            </a:endParaRPr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>
                <a:solidFill>
                  <a:srgbClr val="3A3838"/>
                </a:solidFill>
              </a:rPr>
              <a:t>No monolítico.</a:t>
            </a:r>
            <a:endParaRPr/>
          </a:p>
          <a:p>
            <a:pPr indent="-2540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620"/>
              </a:buClr>
              <a:buSzPts val="1400"/>
              <a:buFont typeface="Noto Sans Symbols"/>
              <a:buChar char="▪"/>
            </a:pPr>
            <a:r>
              <a:rPr lang="es-419">
                <a:solidFill>
                  <a:srgbClr val="3A3838"/>
                </a:solidFill>
              </a:rPr>
              <a:t>Distintivo y Selectivo.</a:t>
            </a:r>
            <a:endParaRPr>
              <a:solidFill>
                <a:srgbClr val="3A3838"/>
              </a:solidFill>
            </a:endParaRPr>
          </a:p>
          <a:p>
            <a:pPr indent="0" lvl="0" marL="12700" marR="101600" rtl="0" algn="l">
              <a:lnSpc>
                <a:spcPct val="107916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Key enabler: distinct components  (Tracking/Projects/Models/Registry)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27633" y="299466"/>
            <a:ext cx="52875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B3038"/>
                </a:solidFill>
              </a:rPr>
              <a:t>Componentes MLflow</a:t>
            </a:r>
            <a:endParaRPr sz="4000"/>
          </a:p>
        </p:txBody>
      </p:sp>
      <p:sp>
        <p:nvSpPr>
          <p:cNvPr id="187" name="Google Shape;187;p23"/>
          <p:cNvSpPr/>
          <p:nvPr/>
        </p:nvSpPr>
        <p:spPr>
          <a:xfrm>
            <a:off x="92266" y="1536708"/>
            <a:ext cx="2125504" cy="2535555"/>
          </a:xfrm>
          <a:custGeom>
            <a:rect b="b" l="l" r="r" t="t"/>
            <a:pathLst>
              <a:path extrusionOk="0" h="3380740" w="2834005">
                <a:moveTo>
                  <a:pt x="0" y="278978"/>
                </a:moveTo>
                <a:lnTo>
                  <a:pt x="3651" y="233727"/>
                </a:lnTo>
                <a:lnTo>
                  <a:pt x="14222" y="190799"/>
                </a:lnTo>
                <a:lnTo>
                  <a:pt x="31139" y="150771"/>
                </a:lnTo>
                <a:lnTo>
                  <a:pt x="53826" y="114217"/>
                </a:lnTo>
                <a:lnTo>
                  <a:pt x="81711" y="81711"/>
                </a:lnTo>
                <a:lnTo>
                  <a:pt x="114217" y="53826"/>
                </a:lnTo>
                <a:lnTo>
                  <a:pt x="150772" y="31139"/>
                </a:lnTo>
                <a:lnTo>
                  <a:pt x="190800" y="14222"/>
                </a:lnTo>
                <a:lnTo>
                  <a:pt x="233727" y="3651"/>
                </a:lnTo>
                <a:lnTo>
                  <a:pt x="278979" y="0"/>
                </a:lnTo>
                <a:lnTo>
                  <a:pt x="2555026" y="0"/>
                </a:lnTo>
                <a:lnTo>
                  <a:pt x="2600277" y="3651"/>
                </a:lnTo>
                <a:lnTo>
                  <a:pt x="2643205" y="14222"/>
                </a:lnTo>
                <a:lnTo>
                  <a:pt x="2683233" y="31139"/>
                </a:lnTo>
                <a:lnTo>
                  <a:pt x="2719787" y="53826"/>
                </a:lnTo>
                <a:lnTo>
                  <a:pt x="2752294" y="81711"/>
                </a:lnTo>
                <a:lnTo>
                  <a:pt x="2780178" y="114217"/>
                </a:lnTo>
                <a:lnTo>
                  <a:pt x="2802865" y="150771"/>
                </a:lnTo>
                <a:lnTo>
                  <a:pt x="2819782" y="190799"/>
                </a:lnTo>
                <a:lnTo>
                  <a:pt x="2830353" y="233727"/>
                </a:lnTo>
                <a:lnTo>
                  <a:pt x="2834005" y="278978"/>
                </a:lnTo>
                <a:lnTo>
                  <a:pt x="2834005" y="3101417"/>
                </a:lnTo>
                <a:lnTo>
                  <a:pt x="2830353" y="3146668"/>
                </a:lnTo>
                <a:lnTo>
                  <a:pt x="2819782" y="3189596"/>
                </a:lnTo>
                <a:lnTo>
                  <a:pt x="2802865" y="3229624"/>
                </a:lnTo>
                <a:lnTo>
                  <a:pt x="2780178" y="3266178"/>
                </a:lnTo>
                <a:lnTo>
                  <a:pt x="2752294" y="3298685"/>
                </a:lnTo>
                <a:lnTo>
                  <a:pt x="2719787" y="3326569"/>
                </a:lnTo>
                <a:lnTo>
                  <a:pt x="2683233" y="3349256"/>
                </a:lnTo>
                <a:lnTo>
                  <a:pt x="2643205" y="3366173"/>
                </a:lnTo>
                <a:lnTo>
                  <a:pt x="2600277" y="3376744"/>
                </a:lnTo>
                <a:lnTo>
                  <a:pt x="2555026" y="3380396"/>
                </a:lnTo>
                <a:lnTo>
                  <a:pt x="278979" y="3380396"/>
                </a:lnTo>
                <a:lnTo>
                  <a:pt x="233727" y="3376744"/>
                </a:lnTo>
                <a:lnTo>
                  <a:pt x="190800" y="3366173"/>
                </a:lnTo>
                <a:lnTo>
                  <a:pt x="150772" y="3349256"/>
                </a:lnTo>
                <a:lnTo>
                  <a:pt x="114217" y="3326569"/>
                </a:lnTo>
                <a:lnTo>
                  <a:pt x="81711" y="3298685"/>
                </a:lnTo>
                <a:lnTo>
                  <a:pt x="53826" y="3266178"/>
                </a:lnTo>
                <a:lnTo>
                  <a:pt x="31139" y="3229624"/>
                </a:lnTo>
                <a:lnTo>
                  <a:pt x="14222" y="3189596"/>
                </a:lnTo>
                <a:lnTo>
                  <a:pt x="3651" y="3146668"/>
                </a:lnTo>
                <a:lnTo>
                  <a:pt x="0" y="3101417"/>
                </a:lnTo>
                <a:lnTo>
                  <a:pt x="0" y="278978"/>
                </a:lnTo>
                <a:close/>
              </a:path>
            </a:pathLst>
          </a:custGeom>
          <a:noFill/>
          <a:ln cap="flat" cmpd="sng" w="57150">
            <a:solidFill>
              <a:srgbClr val="1B51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12397" y="1970512"/>
            <a:ext cx="1800225" cy="136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8100">
            <a:sp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0994DE"/>
                </a:solidFill>
                <a:latin typeface="Tahoma"/>
                <a:ea typeface="Tahoma"/>
                <a:cs typeface="Tahoma"/>
                <a:sym typeface="Tahoma"/>
              </a:rPr>
              <a:t>Tracking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ctr">
              <a:lnSpc>
                <a:spcPct val="963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Record and query  experiments: code,  data, config, and results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2550482" y="1538732"/>
            <a:ext cx="1759267" cy="2402681"/>
          </a:xfrm>
          <a:custGeom>
            <a:rect b="b" l="l" r="r" t="t"/>
            <a:pathLst>
              <a:path extrusionOk="0" h="3203575" w="2345690">
                <a:moveTo>
                  <a:pt x="0" y="230862"/>
                </a:moveTo>
                <a:lnTo>
                  <a:pt x="4690" y="184335"/>
                </a:lnTo>
                <a:lnTo>
                  <a:pt x="18142" y="141000"/>
                </a:lnTo>
                <a:lnTo>
                  <a:pt x="39427" y="101784"/>
                </a:lnTo>
                <a:lnTo>
                  <a:pt x="67617" y="67617"/>
                </a:lnTo>
                <a:lnTo>
                  <a:pt x="101784" y="39427"/>
                </a:lnTo>
                <a:lnTo>
                  <a:pt x="141000" y="18142"/>
                </a:lnTo>
                <a:lnTo>
                  <a:pt x="184335" y="4690"/>
                </a:lnTo>
                <a:lnTo>
                  <a:pt x="230862" y="0"/>
                </a:lnTo>
                <a:lnTo>
                  <a:pt x="2114362" y="0"/>
                </a:lnTo>
                <a:lnTo>
                  <a:pt x="2160888" y="4690"/>
                </a:lnTo>
                <a:lnTo>
                  <a:pt x="2204224" y="18142"/>
                </a:lnTo>
                <a:lnTo>
                  <a:pt x="2243439" y="39427"/>
                </a:lnTo>
                <a:lnTo>
                  <a:pt x="2277606" y="67617"/>
                </a:lnTo>
                <a:lnTo>
                  <a:pt x="2305796" y="101784"/>
                </a:lnTo>
                <a:lnTo>
                  <a:pt x="2327081" y="141000"/>
                </a:lnTo>
                <a:lnTo>
                  <a:pt x="2340533" y="184335"/>
                </a:lnTo>
                <a:lnTo>
                  <a:pt x="2345224" y="230862"/>
                </a:lnTo>
                <a:lnTo>
                  <a:pt x="2345224" y="2972529"/>
                </a:lnTo>
                <a:lnTo>
                  <a:pt x="2340533" y="3019055"/>
                </a:lnTo>
                <a:lnTo>
                  <a:pt x="2327081" y="3062391"/>
                </a:lnTo>
                <a:lnTo>
                  <a:pt x="2305796" y="3101606"/>
                </a:lnTo>
                <a:lnTo>
                  <a:pt x="2277606" y="3135773"/>
                </a:lnTo>
                <a:lnTo>
                  <a:pt x="2243439" y="3163963"/>
                </a:lnTo>
                <a:lnTo>
                  <a:pt x="2204224" y="3185248"/>
                </a:lnTo>
                <a:lnTo>
                  <a:pt x="2160888" y="3198700"/>
                </a:lnTo>
                <a:lnTo>
                  <a:pt x="2114362" y="3203391"/>
                </a:lnTo>
                <a:lnTo>
                  <a:pt x="230862" y="3203391"/>
                </a:lnTo>
                <a:lnTo>
                  <a:pt x="184335" y="3198700"/>
                </a:lnTo>
                <a:lnTo>
                  <a:pt x="141000" y="3185248"/>
                </a:lnTo>
                <a:lnTo>
                  <a:pt x="101784" y="3163963"/>
                </a:lnTo>
                <a:lnTo>
                  <a:pt x="67617" y="3135773"/>
                </a:lnTo>
                <a:lnTo>
                  <a:pt x="39427" y="3101606"/>
                </a:lnTo>
                <a:lnTo>
                  <a:pt x="18142" y="3062391"/>
                </a:lnTo>
                <a:lnTo>
                  <a:pt x="4690" y="3019055"/>
                </a:lnTo>
                <a:lnTo>
                  <a:pt x="0" y="2972529"/>
                </a:lnTo>
                <a:lnTo>
                  <a:pt x="0" y="230862"/>
                </a:lnTo>
                <a:close/>
              </a:path>
            </a:pathLst>
          </a:custGeom>
          <a:noFill/>
          <a:ln cap="flat" cmpd="sng" w="12700">
            <a:solidFill>
              <a:srgbClr val="0993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689967" y="2089203"/>
            <a:ext cx="1481138" cy="164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6675">
            <a:spAutoFit/>
          </a:bodyPr>
          <a:lstStyle/>
          <a:p>
            <a:pPr indent="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994DE"/>
                </a:solidFill>
                <a:latin typeface="Tahoma"/>
                <a:ea typeface="Tahoma"/>
                <a:cs typeface="Tahoma"/>
                <a:sym typeface="Tahoma"/>
              </a:rPr>
              <a:t>Projects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ctr">
              <a:lnSpc>
                <a:spcPct val="976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Package data  science code in a  format that enables  reproducible runs  on many platform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4611175" y="1538730"/>
            <a:ext cx="1820227" cy="2402681"/>
          </a:xfrm>
          <a:custGeom>
            <a:rect b="b" l="l" r="r" t="t"/>
            <a:pathLst>
              <a:path extrusionOk="0" h="3203575" w="2426970">
                <a:moveTo>
                  <a:pt x="0" y="238909"/>
                </a:moveTo>
                <a:lnTo>
                  <a:pt x="4853" y="190760"/>
                </a:lnTo>
                <a:lnTo>
                  <a:pt x="18774" y="145914"/>
                </a:lnTo>
                <a:lnTo>
                  <a:pt x="40801" y="105332"/>
                </a:lnTo>
                <a:lnTo>
                  <a:pt x="69974" y="69974"/>
                </a:lnTo>
                <a:lnTo>
                  <a:pt x="105332" y="40801"/>
                </a:lnTo>
                <a:lnTo>
                  <a:pt x="145915" y="18774"/>
                </a:lnTo>
                <a:lnTo>
                  <a:pt x="190760" y="4853"/>
                </a:lnTo>
                <a:lnTo>
                  <a:pt x="238909" y="0"/>
                </a:lnTo>
                <a:lnTo>
                  <a:pt x="2188058" y="0"/>
                </a:lnTo>
                <a:lnTo>
                  <a:pt x="2236206" y="4853"/>
                </a:lnTo>
                <a:lnTo>
                  <a:pt x="2281052" y="18774"/>
                </a:lnTo>
                <a:lnTo>
                  <a:pt x="2321634" y="40801"/>
                </a:lnTo>
                <a:lnTo>
                  <a:pt x="2356992" y="69974"/>
                </a:lnTo>
                <a:lnTo>
                  <a:pt x="2386165" y="105332"/>
                </a:lnTo>
                <a:lnTo>
                  <a:pt x="2408192" y="145914"/>
                </a:lnTo>
                <a:lnTo>
                  <a:pt x="2422113" y="190760"/>
                </a:lnTo>
                <a:lnTo>
                  <a:pt x="2426967" y="238909"/>
                </a:lnTo>
                <a:lnTo>
                  <a:pt x="2426967" y="2964483"/>
                </a:lnTo>
                <a:lnTo>
                  <a:pt x="2422113" y="3012631"/>
                </a:lnTo>
                <a:lnTo>
                  <a:pt x="2408192" y="3057477"/>
                </a:lnTo>
                <a:lnTo>
                  <a:pt x="2386165" y="3098059"/>
                </a:lnTo>
                <a:lnTo>
                  <a:pt x="2356992" y="3133417"/>
                </a:lnTo>
                <a:lnTo>
                  <a:pt x="2321634" y="3162590"/>
                </a:lnTo>
                <a:lnTo>
                  <a:pt x="2281052" y="3184617"/>
                </a:lnTo>
                <a:lnTo>
                  <a:pt x="2236206" y="3198538"/>
                </a:lnTo>
                <a:lnTo>
                  <a:pt x="2188058" y="3203392"/>
                </a:lnTo>
                <a:lnTo>
                  <a:pt x="238909" y="3203392"/>
                </a:lnTo>
                <a:lnTo>
                  <a:pt x="190760" y="3198538"/>
                </a:lnTo>
                <a:lnTo>
                  <a:pt x="145915" y="3184617"/>
                </a:lnTo>
                <a:lnTo>
                  <a:pt x="105332" y="3162590"/>
                </a:lnTo>
                <a:lnTo>
                  <a:pt x="69974" y="3133417"/>
                </a:lnTo>
                <a:lnTo>
                  <a:pt x="40801" y="3098059"/>
                </a:lnTo>
                <a:lnTo>
                  <a:pt x="18774" y="3057477"/>
                </a:lnTo>
                <a:lnTo>
                  <a:pt x="4853" y="3012631"/>
                </a:lnTo>
                <a:lnTo>
                  <a:pt x="0" y="2964483"/>
                </a:lnTo>
                <a:lnTo>
                  <a:pt x="0" y="238909"/>
                </a:lnTo>
                <a:close/>
              </a:path>
            </a:pathLst>
          </a:custGeom>
          <a:noFill/>
          <a:ln cap="flat" cmpd="sng" w="12700">
            <a:solidFill>
              <a:srgbClr val="0993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932999" y="2079457"/>
            <a:ext cx="1390173" cy="145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00">
            <a:spAutoFit/>
          </a:bodyPr>
          <a:lstStyle/>
          <a:p>
            <a:pPr indent="0" lvl="0" marL="0" marR="25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994DE"/>
                </a:solidFill>
                <a:latin typeface="Tahoma"/>
                <a:ea typeface="Tahoma"/>
                <a:cs typeface="Tahoma"/>
                <a:sym typeface="Tahoma"/>
              </a:rPr>
              <a:t>Models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ctr">
              <a:lnSpc>
                <a:spcPct val="982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Deploy machine  learning models in  diverse serving  environments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6682953" y="1538681"/>
            <a:ext cx="1870710" cy="2402681"/>
          </a:xfrm>
          <a:custGeom>
            <a:rect b="b" l="l" r="r" t="t"/>
            <a:pathLst>
              <a:path extrusionOk="0" h="3203575" w="2494279">
                <a:moveTo>
                  <a:pt x="0" y="245502"/>
                </a:moveTo>
                <a:lnTo>
                  <a:pt x="4987" y="196025"/>
                </a:lnTo>
                <a:lnTo>
                  <a:pt x="19292" y="149941"/>
                </a:lnTo>
                <a:lnTo>
                  <a:pt x="41927" y="108239"/>
                </a:lnTo>
                <a:lnTo>
                  <a:pt x="71906" y="71905"/>
                </a:lnTo>
                <a:lnTo>
                  <a:pt x="108239" y="41927"/>
                </a:lnTo>
                <a:lnTo>
                  <a:pt x="149941" y="19292"/>
                </a:lnTo>
                <a:lnTo>
                  <a:pt x="196025" y="4987"/>
                </a:lnTo>
                <a:lnTo>
                  <a:pt x="245502" y="0"/>
                </a:lnTo>
                <a:lnTo>
                  <a:pt x="2248426" y="0"/>
                </a:lnTo>
                <a:lnTo>
                  <a:pt x="2297903" y="4987"/>
                </a:lnTo>
                <a:lnTo>
                  <a:pt x="2343986" y="19292"/>
                </a:lnTo>
                <a:lnTo>
                  <a:pt x="2385688" y="41927"/>
                </a:lnTo>
                <a:lnTo>
                  <a:pt x="2422022" y="71905"/>
                </a:lnTo>
                <a:lnTo>
                  <a:pt x="2452000" y="108239"/>
                </a:lnTo>
                <a:lnTo>
                  <a:pt x="2474635" y="149941"/>
                </a:lnTo>
                <a:lnTo>
                  <a:pt x="2488940" y="196025"/>
                </a:lnTo>
                <a:lnTo>
                  <a:pt x="2493928" y="245502"/>
                </a:lnTo>
                <a:lnTo>
                  <a:pt x="2493928" y="2957890"/>
                </a:lnTo>
                <a:lnTo>
                  <a:pt x="2488940" y="3007367"/>
                </a:lnTo>
                <a:lnTo>
                  <a:pt x="2474635" y="3053450"/>
                </a:lnTo>
                <a:lnTo>
                  <a:pt x="2452000" y="3095152"/>
                </a:lnTo>
                <a:lnTo>
                  <a:pt x="2422022" y="3131486"/>
                </a:lnTo>
                <a:lnTo>
                  <a:pt x="2385688" y="3161464"/>
                </a:lnTo>
                <a:lnTo>
                  <a:pt x="2343986" y="3184099"/>
                </a:lnTo>
                <a:lnTo>
                  <a:pt x="2297903" y="3198404"/>
                </a:lnTo>
                <a:lnTo>
                  <a:pt x="2248426" y="3203392"/>
                </a:lnTo>
                <a:lnTo>
                  <a:pt x="245502" y="3203392"/>
                </a:lnTo>
                <a:lnTo>
                  <a:pt x="196025" y="3198404"/>
                </a:lnTo>
                <a:lnTo>
                  <a:pt x="149941" y="3184099"/>
                </a:lnTo>
                <a:lnTo>
                  <a:pt x="108239" y="3161464"/>
                </a:lnTo>
                <a:lnTo>
                  <a:pt x="71906" y="3131486"/>
                </a:lnTo>
                <a:lnTo>
                  <a:pt x="41927" y="3095152"/>
                </a:lnTo>
                <a:lnTo>
                  <a:pt x="19292" y="3053450"/>
                </a:lnTo>
                <a:lnTo>
                  <a:pt x="4987" y="3007367"/>
                </a:lnTo>
                <a:lnTo>
                  <a:pt x="0" y="2957890"/>
                </a:lnTo>
                <a:lnTo>
                  <a:pt x="0" y="245502"/>
                </a:lnTo>
                <a:close/>
              </a:path>
            </a:pathLst>
          </a:custGeom>
          <a:noFill/>
          <a:ln cap="flat" cmpd="sng" w="12700">
            <a:solidFill>
              <a:srgbClr val="FFA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986949" y="2236469"/>
            <a:ext cx="1348740" cy="161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425">
            <a:spAutoFit/>
          </a:bodyPr>
          <a:lstStyle/>
          <a:p>
            <a:pPr indent="127000" lvl="0" marL="292100" marR="165100" rtl="0" algn="l">
              <a:lnSpc>
                <a:spcPct val="119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994DE"/>
                </a:solidFill>
                <a:latin typeface="Tahoma"/>
                <a:ea typeface="Tahoma"/>
                <a:cs typeface="Tahoma"/>
                <a:sym typeface="Tahoma"/>
              </a:rPr>
              <a:t>Model  Registry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ctr">
              <a:lnSpc>
                <a:spcPct val="979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Store, annotate  and manage  models in a  central repository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5" name="Google Shape;195;p23"/>
          <p:cNvGrpSpPr/>
          <p:nvPr/>
        </p:nvGrpSpPr>
        <p:grpSpPr>
          <a:xfrm>
            <a:off x="6582574" y="1292689"/>
            <a:ext cx="684849" cy="761047"/>
            <a:chOff x="8776766" y="1723586"/>
            <a:chExt cx="913132" cy="1014730"/>
          </a:xfrm>
        </p:grpSpPr>
        <p:sp>
          <p:nvSpPr>
            <p:cNvPr id="196" name="Google Shape;196;p23"/>
            <p:cNvSpPr/>
            <p:nvPr/>
          </p:nvSpPr>
          <p:spPr>
            <a:xfrm>
              <a:off x="8776766" y="1723586"/>
              <a:ext cx="913130" cy="1014730"/>
            </a:xfrm>
            <a:custGeom>
              <a:rect b="b" l="l" r="r" t="t"/>
              <a:pathLst>
                <a:path extrusionOk="0" h="1014730" w="913129">
                  <a:moveTo>
                    <a:pt x="912521" y="0"/>
                  </a:moveTo>
                  <a:lnTo>
                    <a:pt x="13517" y="519040"/>
                  </a:lnTo>
                  <a:lnTo>
                    <a:pt x="0" y="1014667"/>
                  </a:lnTo>
                  <a:lnTo>
                    <a:pt x="899003" y="495627"/>
                  </a:lnTo>
                  <a:lnTo>
                    <a:pt x="912521" y="0"/>
                  </a:lnTo>
                  <a:close/>
                </a:path>
              </a:pathLst>
            </a:custGeom>
            <a:solidFill>
              <a:srgbClr val="FFAB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8776767" y="1723586"/>
              <a:ext cx="913130" cy="1014730"/>
            </a:xfrm>
            <a:custGeom>
              <a:rect b="b" l="l" r="r" t="t"/>
              <a:pathLst>
                <a:path extrusionOk="0" h="1014730" w="913129">
                  <a:moveTo>
                    <a:pt x="0" y="1014667"/>
                  </a:moveTo>
                  <a:lnTo>
                    <a:pt x="13517" y="519040"/>
                  </a:lnTo>
                  <a:lnTo>
                    <a:pt x="912521" y="0"/>
                  </a:lnTo>
                  <a:lnTo>
                    <a:pt x="899003" y="495627"/>
                  </a:lnTo>
                  <a:lnTo>
                    <a:pt x="0" y="1014667"/>
                  </a:lnTo>
                  <a:close/>
                </a:path>
              </a:pathLst>
            </a:custGeom>
            <a:noFill/>
            <a:ln cap="flat" cmpd="sng" w="9525">
              <a:solidFill>
                <a:srgbClr val="2B2B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23"/>
          <p:cNvSpPr txBox="1"/>
          <p:nvPr/>
        </p:nvSpPr>
        <p:spPr>
          <a:xfrm rot="-1740000">
            <a:off x="6739757" y="1577715"/>
            <a:ext cx="365594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137" y="4322825"/>
            <a:ext cx="427482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807119" y="4328922"/>
            <a:ext cx="827246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mlflow.org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711571" y="4363212"/>
            <a:ext cx="144780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github.com/mlflow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7149493" y="4328922"/>
            <a:ext cx="1499711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twitter.com/MLflow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264" y="4251959"/>
            <a:ext cx="388619" cy="38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53320" y="4221480"/>
            <a:ext cx="1196816" cy="446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1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databricks.com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1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/mlflow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713" y="4298602"/>
            <a:ext cx="392459" cy="39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260" y="1563692"/>
            <a:ext cx="1140203" cy="64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9950" y="1649918"/>
            <a:ext cx="1140203" cy="64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25339" y="1649918"/>
            <a:ext cx="1140203" cy="64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39486" y="1670989"/>
            <a:ext cx="1140203" cy="64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710549" y="488060"/>
            <a:ext cx="7061851" cy="51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rgbClr val="1B3038"/>
                </a:solidFill>
              </a:rPr>
              <a:t>Conceptos Clave en MLflow Tracking</a:t>
            </a:r>
            <a:endParaRPr sz="3300"/>
          </a:p>
        </p:txBody>
      </p:sp>
      <p:sp>
        <p:nvSpPr>
          <p:cNvPr id="215" name="Google Shape;215;p24"/>
          <p:cNvSpPr txBox="1"/>
          <p:nvPr/>
        </p:nvSpPr>
        <p:spPr>
          <a:xfrm>
            <a:off x="710549" y="1005509"/>
            <a:ext cx="7176151" cy="348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Valores clave de entrada al código. </a:t>
            </a:r>
            <a:endParaRPr sz="21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Metrics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Valores numéricos (pueden actualizarse a lo largo del tiempo)  </a:t>
            </a:r>
            <a:endParaRPr sz="21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Tags and Notes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Información acerca de la ejecución.</a:t>
            </a:r>
            <a:endParaRPr sz="1100"/>
          </a:p>
          <a:p>
            <a:pPr indent="0" lvl="0" marL="12700" marR="0" rtl="0" algn="l">
              <a:lnSpc>
                <a:spcPct val="11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Artifacts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archivos, datos, y modelos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2273300" rtl="0" algn="l">
              <a:lnSpc>
                <a:spcPct val="119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Source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qué código se está ejecutando?  </a:t>
            </a:r>
            <a:endParaRPr sz="2100">
              <a:solidFill>
                <a:srgbClr val="1B303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2273300" rtl="0" algn="l">
              <a:lnSpc>
                <a:spcPct val="119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Version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qué versión de código?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228600" rtl="0" algn="l">
              <a:lnSpc>
                <a:spcPct val="14321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una instancia del código ejecutándose de MLflow  </a:t>
            </a: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Experiment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: {</a:t>
            </a: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, … </a:t>
            </a:r>
            <a:r>
              <a:rPr lang="es-419" sz="2100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lang="es-419" sz="2100">
                <a:solidFill>
                  <a:srgbClr val="1B3038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36209" y="382142"/>
            <a:ext cx="7194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1B3038"/>
                </a:solidFill>
              </a:rPr>
              <a:t>Despliegue de modelos sin MLflow Tracking</a:t>
            </a:r>
            <a:endParaRPr sz="3000"/>
          </a:p>
        </p:txBody>
      </p:sp>
      <p:sp>
        <p:nvSpPr>
          <p:cNvPr id="221" name="Google Shape;221;p25"/>
          <p:cNvSpPr/>
          <p:nvPr/>
        </p:nvSpPr>
        <p:spPr>
          <a:xfrm>
            <a:off x="277062" y="1236197"/>
            <a:ext cx="4361974" cy="2762726"/>
          </a:xfrm>
          <a:custGeom>
            <a:rect b="b" l="l" r="r" t="t"/>
            <a:pathLst>
              <a:path extrusionOk="0" h="3683635" w="5815965">
                <a:moveTo>
                  <a:pt x="5815792" y="0"/>
                </a:moveTo>
                <a:lnTo>
                  <a:pt x="0" y="0"/>
                </a:lnTo>
                <a:lnTo>
                  <a:pt x="0" y="3683123"/>
                </a:lnTo>
                <a:lnTo>
                  <a:pt x="5815792" y="3683123"/>
                </a:lnTo>
                <a:lnTo>
                  <a:pt x="5815792" y="0"/>
                </a:lnTo>
                <a:close/>
              </a:path>
            </a:pathLst>
          </a:custGeom>
          <a:solidFill>
            <a:srgbClr val="1B30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345642" y="1232916"/>
            <a:ext cx="4151471" cy="270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	= load_text(</a:t>
            </a:r>
            <a:r>
              <a:rPr b="1" lang="es-419" sz="1600">
                <a:solidFill>
                  <a:srgbClr val="FF362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42900" rtl="0" algn="l">
              <a:lnSpc>
                <a:spcPct val="11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ngrams = extract_ngrams(data, </a:t>
            </a:r>
            <a:r>
              <a:rPr b="1" lang="es-419" sz="1600">
                <a:solidFill>
                  <a:srgbClr val="FF3620"/>
                </a:solidFill>
                <a:latin typeface="Consolas"/>
                <a:ea typeface="Consolas"/>
                <a:cs typeface="Consolas"/>
                <a:sym typeface="Consolas"/>
              </a:rPr>
              <a:t>N=n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 model	= train_model(ngrams,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460500" lvl="0" marL="0" marR="558800" rtl="0" algn="l">
              <a:lnSpc>
                <a:spcPct val="1114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3620"/>
                </a:solidFill>
                <a:latin typeface="Consolas"/>
                <a:ea typeface="Consolas"/>
                <a:cs typeface="Consolas"/>
                <a:sym typeface="Consolas"/>
              </a:rPr>
              <a:t>learning_rate=lr</a:t>
            </a: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 score	= compute_accuracy(model)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print(“For n=%d, lr=%f: accuracy=%f”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731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% (n, lr, score))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pickle.dump(model, open(“model.pkl”))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094388" y="1236196"/>
            <a:ext cx="3614737" cy="2220754"/>
          </a:xfrm>
          <a:prstGeom prst="rect">
            <a:avLst/>
          </a:prstGeom>
          <a:solidFill>
            <a:srgbClr val="3E6E80"/>
          </a:solidFill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63500" marR="177800" rtl="0" algn="just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n=2, lr=0.1: accuracy=0.71  For n=2, lr=0.2: accuracy=0.79  For n=2, lr=0.5: accuracy=0.83  For n=2, lr=0.9: accuracy=0.79  For n=3, lr=0.1: accuracy=0.83  For n=3, lr=0.2: accuracy=0.82  For n=4, lr=0.5: accuracy=0.75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8297" y="3521472"/>
            <a:ext cx="3350866" cy="145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5827695" y="4165853"/>
            <a:ext cx="1916906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ot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he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iMn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pL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itb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dra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rt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ya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909515" y="3681222"/>
            <a:ext cx="1827371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ue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rs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px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pg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ra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baseline="-2500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5836648" y="3861816"/>
            <a:ext cx="1930717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tu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 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aseline="-25000" lang="es-419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aseline="-2500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6181264" y="4291583"/>
            <a:ext cx="1298734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result from?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