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Ubuntu Bold" charset="1" panose="020B0804030602030204"/>
      <p:regular r:id="rId19"/>
    </p:embeddedFont>
    <p:embeddedFont>
      <p:font typeface="Inter" charset="1" panose="020B0502030000000004"/>
      <p:regular r:id="rId20"/>
    </p:embeddedFont>
    <p:embeddedFont>
      <p:font typeface="Inter Bold Italics" charset="1" panose="020B0802030000000004"/>
      <p:regular r:id="rId21"/>
    </p:embeddedFont>
    <p:embeddedFont>
      <p:font typeface="Inter Bold" charset="1" panose="020B08020300000000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9.png" Type="http://schemas.openxmlformats.org/officeDocument/2006/relationships/image"/><Relationship Id="rId8" Target="../media/image2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9.png" Type="http://schemas.openxmlformats.org/officeDocument/2006/relationships/image"/><Relationship Id="rId8"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24.jpe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6.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jpeg" Type="http://schemas.openxmlformats.org/officeDocument/2006/relationships/image"/><Relationship Id="rId5" Target="../media/image6.png" Type="http://schemas.openxmlformats.org/officeDocument/2006/relationships/image"/><Relationship Id="rId6" Target="../media/image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 Id="rId6"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jpeg" Type="http://schemas.openxmlformats.org/officeDocument/2006/relationships/image"/><Relationship Id="rId11" Target="../media/image16.png" Type="http://schemas.openxmlformats.org/officeDocument/2006/relationships/image"/><Relationship Id="rId12" Target="../media/image17.pn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9.png" Type="http://schemas.openxmlformats.org/officeDocument/2006/relationships/image"/><Relationship Id="rId8" Target="../media/image18.png" Type="http://schemas.openxmlformats.org/officeDocument/2006/relationships/image"/><Relationship Id="rId9" Target="../media/image1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9.png" Type="http://schemas.openxmlformats.org/officeDocument/2006/relationships/image"/><Relationship Id="rId8" Target="../media/image20.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9.png" Type="http://schemas.openxmlformats.org/officeDocument/2006/relationships/image"/><Relationship Id="rId8" Target="../media/image2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4718127"/>
            <a:chOff x="0" y="0"/>
            <a:chExt cx="2993042" cy="772176"/>
          </a:xfrm>
        </p:grpSpPr>
        <p:sp>
          <p:nvSpPr>
            <p:cNvPr name="Freeform 3" id="3"/>
            <p:cNvSpPr/>
            <p:nvPr/>
          </p:nvSpPr>
          <p:spPr>
            <a:xfrm flipH="false" flipV="false" rot="0">
              <a:off x="0" y="0"/>
              <a:ext cx="2993042" cy="772176"/>
            </a:xfrm>
            <a:custGeom>
              <a:avLst/>
              <a:gdLst/>
              <a:ahLst/>
              <a:cxnLst/>
              <a:rect r="r" b="b" t="t" l="l"/>
              <a:pathLst>
                <a:path h="772176" w="2993042">
                  <a:moveTo>
                    <a:pt x="0" y="0"/>
                  </a:moveTo>
                  <a:lnTo>
                    <a:pt x="2993042" y="0"/>
                  </a:lnTo>
                  <a:lnTo>
                    <a:pt x="2993042" y="772176"/>
                  </a:lnTo>
                  <a:lnTo>
                    <a:pt x="0" y="772176"/>
                  </a:lnTo>
                  <a:close/>
                </a:path>
              </a:pathLst>
            </a:custGeom>
            <a:blipFill>
              <a:blip r:embed="rId2"/>
              <a:stretch>
                <a:fillRect l="0" t="-79321" r="0" b="-79321"/>
              </a:stretch>
            </a:blipFill>
          </p:spPr>
        </p:sp>
      </p:grpSp>
      <p:grpSp>
        <p:nvGrpSpPr>
          <p:cNvPr name="Group 4" id="4"/>
          <p:cNvGrpSpPr/>
          <p:nvPr/>
        </p:nvGrpSpPr>
        <p:grpSpPr>
          <a:xfrm rot="0">
            <a:off x="2409752" y="4289738"/>
            <a:ext cx="14849548" cy="491895"/>
            <a:chOff x="0" y="0"/>
            <a:chExt cx="3910992" cy="129553"/>
          </a:xfrm>
        </p:grpSpPr>
        <p:sp>
          <p:nvSpPr>
            <p:cNvPr name="Freeform 5" id="5"/>
            <p:cNvSpPr/>
            <p:nvPr/>
          </p:nvSpPr>
          <p:spPr>
            <a:xfrm flipH="false" flipV="false" rot="0">
              <a:off x="0" y="0"/>
              <a:ext cx="3910992" cy="129553"/>
            </a:xfrm>
            <a:custGeom>
              <a:avLst/>
              <a:gdLst/>
              <a:ahLst/>
              <a:cxnLst/>
              <a:rect r="r" b="b" t="t" l="l"/>
              <a:pathLst>
                <a:path h="129553" w="3910992">
                  <a:moveTo>
                    <a:pt x="0" y="0"/>
                  </a:moveTo>
                  <a:lnTo>
                    <a:pt x="3910992" y="0"/>
                  </a:lnTo>
                  <a:lnTo>
                    <a:pt x="3910992" y="129553"/>
                  </a:lnTo>
                  <a:lnTo>
                    <a:pt x="0" y="129553"/>
                  </a:lnTo>
                  <a:close/>
                </a:path>
              </a:pathLst>
            </a:custGeom>
            <a:solidFill>
              <a:srgbClr val="E92F2F"/>
            </a:solidFill>
          </p:spPr>
        </p:sp>
        <p:sp>
          <p:nvSpPr>
            <p:cNvPr name="TextBox 6" id="6"/>
            <p:cNvSpPr txBox="true"/>
            <p:nvPr/>
          </p:nvSpPr>
          <p:spPr>
            <a:xfrm>
              <a:off x="0" y="-38100"/>
              <a:ext cx="3910992" cy="167653"/>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0">
            <a:off x="0" y="-106587"/>
            <a:ext cx="5287737" cy="10393587"/>
          </a:xfrm>
          <a:custGeom>
            <a:avLst/>
            <a:gdLst/>
            <a:ahLst/>
            <a:cxnLst/>
            <a:rect r="r" b="b" t="t" l="l"/>
            <a:pathLst>
              <a:path h="10393587" w="5287737">
                <a:moveTo>
                  <a:pt x="0" y="0"/>
                </a:moveTo>
                <a:lnTo>
                  <a:pt x="5287737" y="0"/>
                </a:lnTo>
                <a:lnTo>
                  <a:pt x="5287737" y="10393587"/>
                </a:lnTo>
                <a:lnTo>
                  <a:pt x="0" y="103935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5400000">
            <a:off x="16360080" y="7333660"/>
            <a:ext cx="3141143" cy="1641247"/>
          </a:xfrm>
          <a:custGeom>
            <a:avLst/>
            <a:gdLst/>
            <a:ahLst/>
            <a:cxnLst/>
            <a:rect r="r" b="b" t="t" l="l"/>
            <a:pathLst>
              <a:path h="1641247" w="3141143">
                <a:moveTo>
                  <a:pt x="0" y="0"/>
                </a:moveTo>
                <a:lnTo>
                  <a:pt x="3141143" y="0"/>
                </a:lnTo>
                <a:lnTo>
                  <a:pt x="3141143" y="1641248"/>
                </a:lnTo>
                <a:lnTo>
                  <a:pt x="0" y="1641248"/>
                </a:lnTo>
                <a:lnTo>
                  <a:pt x="0" y="0"/>
                </a:lnTo>
                <a:close/>
              </a:path>
            </a:pathLst>
          </a:custGeom>
          <a:blipFill>
            <a:blip r:embed="rId5">
              <a:alphaModFix amt="9999"/>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9" id="9"/>
          <p:cNvSpPr/>
          <p:nvPr/>
        </p:nvSpPr>
        <p:spPr>
          <a:xfrm flipH="false" flipV="false" rot="0">
            <a:off x="12402744" y="5012831"/>
            <a:ext cx="5725846" cy="842878"/>
          </a:xfrm>
          <a:custGeom>
            <a:avLst/>
            <a:gdLst/>
            <a:ahLst/>
            <a:cxnLst/>
            <a:rect r="r" b="b" t="t" l="l"/>
            <a:pathLst>
              <a:path h="842878" w="5725846">
                <a:moveTo>
                  <a:pt x="0" y="0"/>
                </a:moveTo>
                <a:lnTo>
                  <a:pt x="5725845" y="0"/>
                </a:lnTo>
                <a:lnTo>
                  <a:pt x="5725845" y="842878"/>
                </a:lnTo>
                <a:lnTo>
                  <a:pt x="0" y="842878"/>
                </a:lnTo>
                <a:lnTo>
                  <a:pt x="0" y="0"/>
                </a:lnTo>
                <a:close/>
              </a:path>
            </a:pathLst>
          </a:custGeom>
          <a:blipFill>
            <a:blip r:embed="rId7"/>
            <a:stretch>
              <a:fillRect l="0" t="-12926" r="0" b="0"/>
            </a:stretch>
          </a:blipFill>
        </p:spPr>
      </p:sp>
      <p:sp>
        <p:nvSpPr>
          <p:cNvPr name="TextBox 10" id="10"/>
          <p:cNvSpPr txBox="true"/>
          <p:nvPr/>
        </p:nvSpPr>
        <p:spPr>
          <a:xfrm rot="0">
            <a:off x="4074461" y="6170034"/>
            <a:ext cx="14054128" cy="1382388"/>
          </a:xfrm>
          <a:prstGeom prst="rect">
            <a:avLst/>
          </a:prstGeom>
        </p:spPr>
        <p:txBody>
          <a:bodyPr anchor="t" rtlCol="false" tIns="0" lIns="0" bIns="0" rIns="0">
            <a:spAutoFit/>
          </a:bodyPr>
          <a:lstStyle/>
          <a:p>
            <a:pPr algn="l">
              <a:lnSpc>
                <a:spcPts val="5299"/>
              </a:lnSpc>
            </a:pPr>
            <a:r>
              <a:rPr lang="en-US" sz="5299" b="true">
                <a:solidFill>
                  <a:srgbClr val="3D3F3E"/>
                </a:solidFill>
                <a:latin typeface="Ubuntu Bold"/>
                <a:ea typeface="Ubuntu Bold"/>
                <a:cs typeface="Ubuntu Bold"/>
                <a:sym typeface="Ubuntu Bold"/>
              </a:rPr>
              <a:t>PROYECTO APT - AVICOLAPP REGISTRO DIGITAL DE CLASIFICACIÓN DE HUEVOS</a:t>
            </a:r>
          </a:p>
        </p:txBody>
      </p:sp>
      <p:sp>
        <p:nvSpPr>
          <p:cNvPr name="TextBox 11" id="11"/>
          <p:cNvSpPr txBox="true"/>
          <p:nvPr/>
        </p:nvSpPr>
        <p:spPr>
          <a:xfrm rot="0">
            <a:off x="13798017" y="8329411"/>
            <a:ext cx="3461283" cy="273698"/>
          </a:xfrm>
          <a:prstGeom prst="rect">
            <a:avLst/>
          </a:prstGeom>
        </p:spPr>
        <p:txBody>
          <a:bodyPr anchor="t" rtlCol="false" tIns="0" lIns="0" bIns="0" rIns="0">
            <a:spAutoFit/>
          </a:bodyPr>
          <a:lstStyle/>
          <a:p>
            <a:pPr algn="l">
              <a:lnSpc>
                <a:spcPts val="2089"/>
              </a:lnSpc>
            </a:pPr>
            <a:r>
              <a:rPr lang="en-US" sz="2089">
                <a:solidFill>
                  <a:srgbClr val="3D3F3E"/>
                </a:solidFill>
                <a:latin typeface="Inter"/>
                <a:ea typeface="Inter"/>
                <a:cs typeface="Inter"/>
                <a:sym typeface="Inter"/>
              </a:rPr>
              <a:t>Integrantes:</a:t>
            </a:r>
          </a:p>
        </p:txBody>
      </p:sp>
      <p:sp>
        <p:nvSpPr>
          <p:cNvPr name="TextBox 12" id="12"/>
          <p:cNvSpPr txBox="true"/>
          <p:nvPr/>
        </p:nvSpPr>
        <p:spPr>
          <a:xfrm rot="0">
            <a:off x="13798017" y="8720993"/>
            <a:ext cx="3267625" cy="1003862"/>
          </a:xfrm>
          <a:prstGeom prst="rect">
            <a:avLst/>
          </a:prstGeom>
        </p:spPr>
        <p:txBody>
          <a:bodyPr anchor="t" rtlCol="false" tIns="0" lIns="0" bIns="0" rIns="0">
            <a:spAutoFit/>
          </a:bodyPr>
          <a:lstStyle/>
          <a:p>
            <a:pPr algn="l">
              <a:lnSpc>
                <a:spcPts val="2611"/>
              </a:lnSpc>
            </a:pPr>
            <a:r>
              <a:rPr lang="en-US" b="true" sz="2611" i="true">
                <a:solidFill>
                  <a:srgbClr val="000000"/>
                </a:solidFill>
                <a:latin typeface="Inter Bold Italics"/>
                <a:ea typeface="Inter Bold Italics"/>
                <a:cs typeface="Inter Bold Italics"/>
                <a:sym typeface="Inter Bold Italics"/>
              </a:rPr>
              <a:t>Arturo Rojas, David Mardones, María Morales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13709100" y="5551121"/>
            <a:ext cx="5498844" cy="3972915"/>
          </a:xfrm>
          <a:custGeom>
            <a:avLst/>
            <a:gdLst/>
            <a:ahLst/>
            <a:cxnLst/>
            <a:rect r="r" b="b" t="t" l="l"/>
            <a:pathLst>
              <a:path h="3972915" w="5498844">
                <a:moveTo>
                  <a:pt x="5498844" y="0"/>
                </a:moveTo>
                <a:lnTo>
                  <a:pt x="0" y="0"/>
                </a:lnTo>
                <a:lnTo>
                  <a:pt x="0" y="3972914"/>
                </a:lnTo>
                <a:lnTo>
                  <a:pt x="5498844" y="3972914"/>
                </a:lnTo>
                <a:lnTo>
                  <a:pt x="549884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4503278" y="2602672"/>
            <a:ext cx="4971721" cy="2597724"/>
          </a:xfrm>
          <a:custGeom>
            <a:avLst/>
            <a:gdLst/>
            <a:ahLst/>
            <a:cxnLst/>
            <a:rect r="r" b="b" t="t" l="l"/>
            <a:pathLst>
              <a:path h="2597724" w="4971721">
                <a:moveTo>
                  <a:pt x="0" y="0"/>
                </a:moveTo>
                <a:lnTo>
                  <a:pt x="4971720" y="0"/>
                </a:lnTo>
                <a:lnTo>
                  <a:pt x="4971720" y="2597724"/>
                </a:lnTo>
                <a:lnTo>
                  <a:pt x="0" y="2597724"/>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366285" y="1703508"/>
            <a:ext cx="14105779" cy="1062356"/>
          </a:xfrm>
          <a:prstGeom prst="rect">
            <a:avLst/>
          </a:prstGeom>
        </p:spPr>
        <p:txBody>
          <a:bodyPr anchor="t" rtlCol="false" tIns="0" lIns="0" bIns="0" rIns="0">
            <a:spAutoFit/>
          </a:bodyPr>
          <a:lstStyle/>
          <a:p>
            <a:pPr algn="l">
              <a:lnSpc>
                <a:spcPts val="7700"/>
              </a:lnSpc>
            </a:pPr>
            <a:r>
              <a:rPr lang="en-US" sz="7700" b="true">
                <a:solidFill>
                  <a:srgbClr val="3D3F3E"/>
                </a:solidFill>
                <a:latin typeface="Ubuntu Bold"/>
                <a:ea typeface="Ubuntu Bold"/>
                <a:cs typeface="Ubuntu Bold"/>
                <a:sym typeface="Ubuntu Bold"/>
              </a:rPr>
              <a:t>RUBRICA/KPI</a:t>
            </a:r>
          </a:p>
        </p:txBody>
      </p:sp>
      <p:sp>
        <p:nvSpPr>
          <p:cNvPr name="Freeform 5" id="5"/>
          <p:cNvSpPr/>
          <p:nvPr/>
        </p:nvSpPr>
        <p:spPr>
          <a:xfrm flipH="false" flipV="false" rot="0">
            <a:off x="208076" y="328039"/>
            <a:ext cx="5725846" cy="842878"/>
          </a:xfrm>
          <a:custGeom>
            <a:avLst/>
            <a:gdLst/>
            <a:ahLst/>
            <a:cxnLst/>
            <a:rect r="r" b="b" t="t" l="l"/>
            <a:pathLst>
              <a:path h="842878" w="5725846">
                <a:moveTo>
                  <a:pt x="0" y="0"/>
                </a:moveTo>
                <a:lnTo>
                  <a:pt x="5725846" y="0"/>
                </a:lnTo>
                <a:lnTo>
                  <a:pt x="5725846" y="842879"/>
                </a:lnTo>
                <a:lnTo>
                  <a:pt x="0" y="842879"/>
                </a:lnTo>
                <a:lnTo>
                  <a:pt x="0" y="0"/>
                </a:lnTo>
                <a:close/>
              </a:path>
            </a:pathLst>
          </a:custGeom>
          <a:blipFill>
            <a:blip r:embed="rId6"/>
            <a:stretch>
              <a:fillRect l="0" t="-12926" r="0" b="0"/>
            </a:stretch>
          </a:blipFill>
        </p:spPr>
      </p:sp>
      <p:sp>
        <p:nvSpPr>
          <p:cNvPr name="Freeform 6" id="6"/>
          <p:cNvSpPr/>
          <p:nvPr/>
        </p:nvSpPr>
        <p:spPr>
          <a:xfrm flipH="false" flipV="false" rot="0">
            <a:off x="6502073" y="-683342"/>
            <a:ext cx="2865640" cy="2865640"/>
          </a:xfrm>
          <a:custGeom>
            <a:avLst/>
            <a:gdLst/>
            <a:ahLst/>
            <a:cxnLst/>
            <a:rect r="r" b="b" t="t" l="l"/>
            <a:pathLst>
              <a:path h="2865640" w="2865640">
                <a:moveTo>
                  <a:pt x="0" y="0"/>
                </a:moveTo>
                <a:lnTo>
                  <a:pt x="2865641" y="0"/>
                </a:lnTo>
                <a:lnTo>
                  <a:pt x="2865641" y="2865641"/>
                </a:lnTo>
                <a:lnTo>
                  <a:pt x="0" y="2865641"/>
                </a:lnTo>
                <a:lnTo>
                  <a:pt x="0" y="0"/>
                </a:lnTo>
                <a:close/>
              </a:path>
            </a:pathLst>
          </a:custGeom>
          <a:blipFill>
            <a:blip r:embed="rId7"/>
            <a:stretch>
              <a:fillRect l="0" t="0" r="0" b="0"/>
            </a:stretch>
          </a:blipFill>
        </p:spPr>
      </p:sp>
      <p:sp>
        <p:nvSpPr>
          <p:cNvPr name="Freeform 7" id="7"/>
          <p:cNvSpPr/>
          <p:nvPr/>
        </p:nvSpPr>
        <p:spPr>
          <a:xfrm flipH="false" flipV="false" rot="0">
            <a:off x="822793" y="3298844"/>
            <a:ext cx="8321207" cy="5585274"/>
          </a:xfrm>
          <a:custGeom>
            <a:avLst/>
            <a:gdLst/>
            <a:ahLst/>
            <a:cxnLst/>
            <a:rect r="r" b="b" t="t" l="l"/>
            <a:pathLst>
              <a:path h="5585274" w="8321207">
                <a:moveTo>
                  <a:pt x="0" y="0"/>
                </a:moveTo>
                <a:lnTo>
                  <a:pt x="8321207" y="0"/>
                </a:lnTo>
                <a:lnTo>
                  <a:pt x="8321207" y="5585274"/>
                </a:lnTo>
                <a:lnTo>
                  <a:pt x="0" y="5585274"/>
                </a:lnTo>
                <a:lnTo>
                  <a:pt x="0" y="0"/>
                </a:lnTo>
                <a:close/>
              </a:path>
            </a:pathLst>
          </a:custGeom>
          <a:blipFill>
            <a:blip r:embed="rId8"/>
            <a:stretch>
              <a:fillRect l="0" t="0" r="0" b="0"/>
            </a:stretch>
          </a:blipFill>
        </p:spPr>
      </p:sp>
      <p:sp>
        <p:nvSpPr>
          <p:cNvPr name="TextBox 8" id="8"/>
          <p:cNvSpPr txBox="true"/>
          <p:nvPr/>
        </p:nvSpPr>
        <p:spPr>
          <a:xfrm rot="0">
            <a:off x="9255233" y="2440113"/>
            <a:ext cx="7203289" cy="3651368"/>
          </a:xfrm>
          <a:prstGeom prst="rect">
            <a:avLst/>
          </a:prstGeom>
        </p:spPr>
        <p:txBody>
          <a:bodyPr anchor="t" rtlCol="false" tIns="0" lIns="0" bIns="0" rIns="0">
            <a:spAutoFit/>
          </a:bodyPr>
          <a:lstStyle/>
          <a:p>
            <a:pPr algn="l" marL="376819" indent="-188409" lvl="1">
              <a:lnSpc>
                <a:spcPts val="2443"/>
              </a:lnSpc>
              <a:buFont typeface="Arial"/>
              <a:buChar char="•"/>
            </a:pPr>
            <a:r>
              <a:rPr lang="en-US" sz="1745">
                <a:solidFill>
                  <a:srgbClr val="000000"/>
                </a:solidFill>
                <a:latin typeface="Inter"/>
                <a:ea typeface="Inter"/>
                <a:cs typeface="Inter"/>
                <a:sym typeface="Inter"/>
              </a:rPr>
              <a:t>Los porcentajes asignados reflejan el nivel de complejidad y el esfuerzo requerido en cada etapa del desarrollo. Las primeras tareas, como los diagramas de flujo y p</a:t>
            </a:r>
            <a:r>
              <a:rPr lang="en-US" sz="1745">
                <a:solidFill>
                  <a:srgbClr val="000000"/>
                </a:solidFill>
                <a:latin typeface="Inter"/>
                <a:ea typeface="Inter"/>
                <a:cs typeface="Inter"/>
                <a:sym typeface="Inter"/>
              </a:rPr>
              <a:t>rototipos, representan un menor porcentaje porque establecen la base conceptual del sistema, con baja complejidad técnica.</a:t>
            </a:r>
          </a:p>
          <a:p>
            <a:pPr algn="l">
              <a:lnSpc>
                <a:spcPts val="2443"/>
              </a:lnSpc>
            </a:pPr>
          </a:p>
          <a:p>
            <a:pPr algn="l" marL="376819" indent="-188409" lvl="1">
              <a:lnSpc>
                <a:spcPts val="2443"/>
              </a:lnSpc>
              <a:buFont typeface="Arial"/>
              <a:buChar char="•"/>
            </a:pPr>
            <a:r>
              <a:rPr lang="en-US" sz="1745">
                <a:solidFill>
                  <a:srgbClr val="000000"/>
                </a:solidFill>
                <a:latin typeface="Inter"/>
                <a:ea typeface="Inter"/>
                <a:cs typeface="Inter"/>
                <a:sym typeface="Inter"/>
              </a:rPr>
              <a:t> A medida que el proyecto avanza, las funcionalidades relacionadas co</a:t>
            </a:r>
            <a:r>
              <a:rPr lang="en-US" sz="1745">
                <a:solidFill>
                  <a:srgbClr val="000000"/>
                </a:solidFill>
                <a:latin typeface="Inter"/>
                <a:ea typeface="Inter"/>
                <a:cs typeface="Inter"/>
                <a:sym typeface="Inter"/>
              </a:rPr>
              <a:t>n la integración de Firebase, el CRUD y la gestión de inventario aumentan su valor porcentual, ya que implican mayor tiempo, análisis y coordinación técnica.</a:t>
            </a:r>
          </a:p>
          <a:p>
            <a:pPr algn="l">
              <a:lnSpc>
                <a:spcPts val="2443"/>
              </a:lnSpc>
            </a:pPr>
          </a:p>
          <a:p>
            <a:pPr algn="l">
              <a:lnSpc>
                <a:spcPts val="2443"/>
              </a:lnSpc>
            </a:pPr>
          </a:p>
        </p:txBody>
      </p:sp>
      <p:sp>
        <p:nvSpPr>
          <p:cNvPr name="TextBox 9" id="9"/>
          <p:cNvSpPr txBox="true"/>
          <p:nvPr/>
        </p:nvSpPr>
        <p:spPr>
          <a:xfrm rot="0">
            <a:off x="9367714" y="6349295"/>
            <a:ext cx="7203289" cy="1517768"/>
          </a:xfrm>
          <a:prstGeom prst="rect">
            <a:avLst/>
          </a:prstGeom>
        </p:spPr>
        <p:txBody>
          <a:bodyPr anchor="t" rtlCol="false" tIns="0" lIns="0" bIns="0" rIns="0">
            <a:spAutoFit/>
          </a:bodyPr>
          <a:lstStyle/>
          <a:p>
            <a:pPr algn="l">
              <a:lnSpc>
                <a:spcPts val="2443"/>
              </a:lnSpc>
            </a:pPr>
            <a:r>
              <a:rPr lang="en-US" sz="1745" b="true">
                <a:solidFill>
                  <a:srgbClr val="000000"/>
                </a:solidFill>
                <a:latin typeface="Inter Bold"/>
                <a:ea typeface="Inter Bold"/>
                <a:cs typeface="Inter Bold"/>
                <a:sym typeface="Inter Bold"/>
              </a:rPr>
              <a:t>Las etapas finales</a:t>
            </a:r>
          </a:p>
          <a:p>
            <a:pPr algn="l">
              <a:lnSpc>
                <a:spcPts val="2443"/>
              </a:lnSpc>
            </a:pPr>
            <a:r>
              <a:rPr lang="en-US" sz="1745">
                <a:solidFill>
                  <a:srgbClr val="000000"/>
                </a:solidFill>
                <a:latin typeface="Inter"/>
                <a:ea typeface="Inter"/>
                <a:cs typeface="Inter"/>
                <a:sym typeface="Inter"/>
              </a:rPr>
              <a:t>-C</a:t>
            </a:r>
            <a:r>
              <a:rPr lang="en-US" sz="1745">
                <a:solidFill>
                  <a:srgbClr val="000000"/>
                </a:solidFill>
                <a:latin typeface="Inter"/>
                <a:ea typeface="Inter"/>
                <a:cs typeface="Inter"/>
                <a:sym typeface="Inter"/>
              </a:rPr>
              <a:t>omo validaciones</a:t>
            </a:r>
          </a:p>
          <a:p>
            <a:pPr algn="l">
              <a:lnSpc>
                <a:spcPts val="2443"/>
              </a:lnSpc>
            </a:pPr>
            <a:r>
              <a:rPr lang="en-US" sz="1745">
                <a:solidFill>
                  <a:srgbClr val="000000"/>
                </a:solidFill>
                <a:latin typeface="Inter"/>
                <a:ea typeface="Inter"/>
                <a:cs typeface="Inter"/>
                <a:sym typeface="Inter"/>
              </a:rPr>
              <a:t>-P</a:t>
            </a:r>
            <a:r>
              <a:rPr lang="en-US" sz="1745">
                <a:solidFill>
                  <a:srgbClr val="000000"/>
                </a:solidFill>
                <a:latin typeface="Inter"/>
                <a:ea typeface="Inter"/>
                <a:cs typeface="Inter"/>
                <a:sym typeface="Inter"/>
              </a:rPr>
              <a:t>ruebas y documentació</a:t>
            </a:r>
          </a:p>
          <a:p>
            <a:pPr algn="l">
              <a:lnSpc>
                <a:spcPts val="2443"/>
              </a:lnSpc>
            </a:pPr>
            <a:r>
              <a:rPr lang="en-US" sz="1745">
                <a:solidFill>
                  <a:srgbClr val="000000"/>
                </a:solidFill>
                <a:latin typeface="Inter"/>
                <a:ea typeface="Inter"/>
                <a:cs typeface="Inter"/>
                <a:sym typeface="Inter"/>
              </a:rPr>
              <a:t>T</a:t>
            </a:r>
            <a:r>
              <a:rPr lang="en-US" sz="1745">
                <a:solidFill>
                  <a:srgbClr val="000000"/>
                </a:solidFill>
                <a:latin typeface="Inter"/>
                <a:ea typeface="Inter"/>
                <a:cs typeface="Inter"/>
                <a:sym typeface="Inter"/>
              </a:rPr>
              <a:t>ambién </a:t>
            </a:r>
            <a:r>
              <a:rPr lang="en-US" sz="1745">
                <a:solidFill>
                  <a:srgbClr val="000000"/>
                </a:solidFill>
                <a:latin typeface="Inter"/>
                <a:ea typeface="Inter"/>
                <a:cs typeface="Inter"/>
                <a:sym typeface="Inter"/>
              </a:rPr>
              <a:t>poseen porcentajes altos, dado que consolidan el trabajo realizado y</a:t>
            </a:r>
            <a:r>
              <a:rPr lang="en-US" sz="1745">
                <a:solidFill>
                  <a:srgbClr val="000000"/>
                </a:solidFill>
                <a:latin typeface="Inter"/>
                <a:ea typeface="Inter"/>
                <a:cs typeface="Inter"/>
                <a:sym typeface="Inter"/>
              </a:rPr>
              <a:t> aseguran la calidad y completitud del producto final.</a:t>
            </a:r>
          </a:p>
        </p:txBody>
      </p:sp>
      <p:sp>
        <p:nvSpPr>
          <p:cNvPr name="TextBox 10" id="10"/>
          <p:cNvSpPr txBox="true"/>
          <p:nvPr/>
        </p:nvSpPr>
        <p:spPr>
          <a:xfrm rot="0">
            <a:off x="522611" y="2784914"/>
            <a:ext cx="1197353" cy="300990"/>
          </a:xfrm>
          <a:prstGeom prst="rect">
            <a:avLst/>
          </a:prstGeom>
        </p:spPr>
        <p:txBody>
          <a:bodyPr anchor="t" rtlCol="false" tIns="0" lIns="0" bIns="0" rIns="0">
            <a:spAutoFit/>
          </a:bodyPr>
          <a:lstStyle/>
          <a:p>
            <a:pPr algn="l">
              <a:lnSpc>
                <a:spcPts val="2100"/>
              </a:lnSpc>
            </a:pPr>
            <a:r>
              <a:rPr lang="en-US" sz="2100" b="true">
                <a:solidFill>
                  <a:srgbClr val="3D3F3E"/>
                </a:solidFill>
                <a:latin typeface="Ubuntu Bold"/>
                <a:ea typeface="Ubuntu Bold"/>
                <a:cs typeface="Ubuntu Bold"/>
                <a:sym typeface="Ubuntu Bold"/>
              </a:rPr>
              <a:t>FASE 2</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13709100" y="5551121"/>
            <a:ext cx="5498844" cy="3972915"/>
          </a:xfrm>
          <a:custGeom>
            <a:avLst/>
            <a:gdLst/>
            <a:ahLst/>
            <a:cxnLst/>
            <a:rect r="r" b="b" t="t" l="l"/>
            <a:pathLst>
              <a:path h="3972915" w="5498844">
                <a:moveTo>
                  <a:pt x="5498844" y="0"/>
                </a:moveTo>
                <a:lnTo>
                  <a:pt x="0" y="0"/>
                </a:lnTo>
                <a:lnTo>
                  <a:pt x="0" y="3972914"/>
                </a:lnTo>
                <a:lnTo>
                  <a:pt x="5498844" y="3972914"/>
                </a:lnTo>
                <a:lnTo>
                  <a:pt x="549884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4503278" y="2602672"/>
            <a:ext cx="4971721" cy="2597724"/>
          </a:xfrm>
          <a:custGeom>
            <a:avLst/>
            <a:gdLst/>
            <a:ahLst/>
            <a:cxnLst/>
            <a:rect r="r" b="b" t="t" l="l"/>
            <a:pathLst>
              <a:path h="2597724" w="4971721">
                <a:moveTo>
                  <a:pt x="0" y="0"/>
                </a:moveTo>
                <a:lnTo>
                  <a:pt x="4971720" y="0"/>
                </a:lnTo>
                <a:lnTo>
                  <a:pt x="4971720" y="2597724"/>
                </a:lnTo>
                <a:lnTo>
                  <a:pt x="0" y="2597724"/>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366285" y="1703508"/>
            <a:ext cx="14105779" cy="1062356"/>
          </a:xfrm>
          <a:prstGeom prst="rect">
            <a:avLst/>
          </a:prstGeom>
        </p:spPr>
        <p:txBody>
          <a:bodyPr anchor="t" rtlCol="false" tIns="0" lIns="0" bIns="0" rIns="0">
            <a:spAutoFit/>
          </a:bodyPr>
          <a:lstStyle/>
          <a:p>
            <a:pPr algn="l">
              <a:lnSpc>
                <a:spcPts val="7700"/>
              </a:lnSpc>
            </a:pPr>
            <a:r>
              <a:rPr lang="en-US" sz="7700" b="true">
                <a:solidFill>
                  <a:srgbClr val="3D3F3E"/>
                </a:solidFill>
                <a:latin typeface="Ubuntu Bold"/>
                <a:ea typeface="Ubuntu Bold"/>
                <a:cs typeface="Ubuntu Bold"/>
                <a:sym typeface="Ubuntu Bold"/>
              </a:rPr>
              <a:t>RUBRICA/KPI</a:t>
            </a:r>
          </a:p>
        </p:txBody>
      </p:sp>
      <p:sp>
        <p:nvSpPr>
          <p:cNvPr name="Freeform 5" id="5"/>
          <p:cNvSpPr/>
          <p:nvPr/>
        </p:nvSpPr>
        <p:spPr>
          <a:xfrm flipH="false" flipV="false" rot="0">
            <a:off x="208076" y="328039"/>
            <a:ext cx="5725846" cy="842878"/>
          </a:xfrm>
          <a:custGeom>
            <a:avLst/>
            <a:gdLst/>
            <a:ahLst/>
            <a:cxnLst/>
            <a:rect r="r" b="b" t="t" l="l"/>
            <a:pathLst>
              <a:path h="842878" w="5725846">
                <a:moveTo>
                  <a:pt x="0" y="0"/>
                </a:moveTo>
                <a:lnTo>
                  <a:pt x="5725846" y="0"/>
                </a:lnTo>
                <a:lnTo>
                  <a:pt x="5725846" y="842879"/>
                </a:lnTo>
                <a:lnTo>
                  <a:pt x="0" y="842879"/>
                </a:lnTo>
                <a:lnTo>
                  <a:pt x="0" y="0"/>
                </a:lnTo>
                <a:close/>
              </a:path>
            </a:pathLst>
          </a:custGeom>
          <a:blipFill>
            <a:blip r:embed="rId6"/>
            <a:stretch>
              <a:fillRect l="0" t="-12926" r="0" b="0"/>
            </a:stretch>
          </a:blipFill>
        </p:spPr>
      </p:sp>
      <p:sp>
        <p:nvSpPr>
          <p:cNvPr name="Freeform 6" id="6"/>
          <p:cNvSpPr/>
          <p:nvPr/>
        </p:nvSpPr>
        <p:spPr>
          <a:xfrm flipH="false" flipV="false" rot="0">
            <a:off x="6502073" y="-683342"/>
            <a:ext cx="2865640" cy="2865640"/>
          </a:xfrm>
          <a:custGeom>
            <a:avLst/>
            <a:gdLst/>
            <a:ahLst/>
            <a:cxnLst/>
            <a:rect r="r" b="b" t="t" l="l"/>
            <a:pathLst>
              <a:path h="2865640" w="2865640">
                <a:moveTo>
                  <a:pt x="0" y="0"/>
                </a:moveTo>
                <a:lnTo>
                  <a:pt x="2865641" y="0"/>
                </a:lnTo>
                <a:lnTo>
                  <a:pt x="2865641" y="2865641"/>
                </a:lnTo>
                <a:lnTo>
                  <a:pt x="0" y="2865641"/>
                </a:lnTo>
                <a:lnTo>
                  <a:pt x="0" y="0"/>
                </a:lnTo>
                <a:close/>
              </a:path>
            </a:pathLst>
          </a:custGeom>
          <a:blipFill>
            <a:blip r:embed="rId7"/>
            <a:stretch>
              <a:fillRect l="0" t="0" r="0" b="0"/>
            </a:stretch>
          </a:blipFill>
        </p:spPr>
      </p:sp>
      <p:sp>
        <p:nvSpPr>
          <p:cNvPr name="Freeform 7" id="7"/>
          <p:cNvSpPr/>
          <p:nvPr/>
        </p:nvSpPr>
        <p:spPr>
          <a:xfrm flipH="false" flipV="false" rot="0">
            <a:off x="640833" y="3316667"/>
            <a:ext cx="6778341" cy="6492436"/>
          </a:xfrm>
          <a:custGeom>
            <a:avLst/>
            <a:gdLst/>
            <a:ahLst/>
            <a:cxnLst/>
            <a:rect r="r" b="b" t="t" l="l"/>
            <a:pathLst>
              <a:path h="6492436" w="6778341">
                <a:moveTo>
                  <a:pt x="0" y="0"/>
                </a:moveTo>
                <a:lnTo>
                  <a:pt x="6778342" y="0"/>
                </a:lnTo>
                <a:lnTo>
                  <a:pt x="6778342" y="6492436"/>
                </a:lnTo>
                <a:lnTo>
                  <a:pt x="0" y="6492436"/>
                </a:lnTo>
                <a:lnTo>
                  <a:pt x="0" y="0"/>
                </a:lnTo>
                <a:close/>
              </a:path>
            </a:pathLst>
          </a:custGeom>
          <a:blipFill>
            <a:blip r:embed="rId8"/>
            <a:stretch>
              <a:fillRect l="0" t="0" r="0" b="0"/>
            </a:stretch>
          </a:blipFill>
        </p:spPr>
      </p:sp>
      <p:sp>
        <p:nvSpPr>
          <p:cNvPr name="TextBox 8" id="8"/>
          <p:cNvSpPr txBox="true"/>
          <p:nvPr/>
        </p:nvSpPr>
        <p:spPr>
          <a:xfrm rot="0">
            <a:off x="7934893" y="3055529"/>
            <a:ext cx="7203289" cy="6578083"/>
          </a:xfrm>
          <a:prstGeom prst="rect">
            <a:avLst/>
          </a:prstGeom>
        </p:spPr>
        <p:txBody>
          <a:bodyPr anchor="t" rtlCol="false" tIns="0" lIns="0" bIns="0" rIns="0">
            <a:spAutoFit/>
          </a:bodyPr>
          <a:lstStyle/>
          <a:p>
            <a:pPr algn="l" marL="355229" indent="-177615" lvl="1">
              <a:lnSpc>
                <a:spcPts val="2303"/>
              </a:lnSpc>
              <a:buFont typeface="Arial"/>
              <a:buChar char="•"/>
            </a:pPr>
            <a:r>
              <a:rPr lang="en-US" b="true" sz="1645">
                <a:solidFill>
                  <a:srgbClr val="000000"/>
                </a:solidFill>
                <a:latin typeface="Inter Bold"/>
                <a:ea typeface="Inter Bold"/>
                <a:cs typeface="Inter Bold"/>
                <a:sym typeface="Inter Bold"/>
              </a:rPr>
              <a:t>Fases iniciales (10%-20%):</a:t>
            </a:r>
            <a:r>
              <a:rPr lang="en-US" sz="1645">
                <a:solidFill>
                  <a:srgbClr val="000000"/>
                </a:solidFill>
                <a:latin typeface="Inter"/>
                <a:ea typeface="Inter"/>
                <a:cs typeface="Inter"/>
                <a:sym typeface="Inter"/>
              </a:rPr>
              <a:t> La planificación, definición de actores, objetivos, backlog y estructura del equipo fueron completadas primero, ya que constituyen la base esencial del proyecto. Su complejidad es baja, pero sin ellas no se puede avanzar de manera ordenada.</a:t>
            </a:r>
          </a:p>
          <a:p>
            <a:pPr algn="l" marL="355229" indent="-177615" lvl="1">
              <a:lnSpc>
                <a:spcPts val="2303"/>
              </a:lnSpc>
              <a:buFont typeface="Arial"/>
              <a:buChar char="•"/>
            </a:pPr>
            <a:r>
              <a:rPr lang="en-US" b="true" sz="1645">
                <a:solidFill>
                  <a:srgbClr val="000000"/>
                </a:solidFill>
                <a:latin typeface="Inter Bold"/>
                <a:ea typeface="Inter Bold"/>
                <a:cs typeface="Inter Bold"/>
                <a:sym typeface="Inter Bold"/>
              </a:rPr>
              <a:t>Fase de diseño (30%-50%):</a:t>
            </a:r>
            <a:r>
              <a:rPr lang="en-US" sz="1645">
                <a:solidFill>
                  <a:srgbClr val="000000"/>
                </a:solidFill>
                <a:latin typeface="Inter"/>
                <a:ea typeface="Inter"/>
                <a:cs typeface="Inter"/>
                <a:sym typeface="Inter"/>
              </a:rPr>
              <a:t> Diagramas, p</a:t>
            </a:r>
            <a:r>
              <a:rPr lang="en-US" sz="1645">
                <a:solidFill>
                  <a:srgbClr val="000000"/>
                </a:solidFill>
                <a:latin typeface="Inter"/>
                <a:ea typeface="Inter"/>
                <a:cs typeface="Inter"/>
                <a:sym typeface="Inter"/>
              </a:rPr>
              <a:t>rototipos, modelo de base de datos y vistas 4+1 establecen la estructura funcional y técnica del sistema. Se </a:t>
            </a:r>
            <a:r>
              <a:rPr lang="en-US" sz="1645">
                <a:solidFill>
                  <a:srgbClr val="000000"/>
                </a:solidFill>
                <a:latin typeface="Inter"/>
                <a:ea typeface="Inter"/>
                <a:cs typeface="Inter"/>
                <a:sym typeface="Inter"/>
              </a:rPr>
              <a:t>priorizó su desarrollo porque aseguran coherencia entre la arquitectura y las funcionalidades futuras.</a:t>
            </a:r>
          </a:p>
          <a:p>
            <a:pPr algn="l" marL="355229" indent="-177615" lvl="1">
              <a:lnSpc>
                <a:spcPts val="2303"/>
              </a:lnSpc>
              <a:buFont typeface="Arial"/>
              <a:buChar char="•"/>
            </a:pPr>
            <a:r>
              <a:rPr lang="en-US" b="true" sz="1645">
                <a:solidFill>
                  <a:srgbClr val="000000"/>
                </a:solidFill>
                <a:latin typeface="Inter Bold"/>
                <a:ea typeface="Inter Bold"/>
                <a:cs typeface="Inter Bold"/>
                <a:sym typeface="Inter Bold"/>
              </a:rPr>
              <a:t>Funcionalidades centrales (58%): </a:t>
            </a:r>
            <a:r>
              <a:rPr lang="en-US" sz="1645">
                <a:solidFill>
                  <a:srgbClr val="000000"/>
                </a:solidFill>
                <a:latin typeface="Inter"/>
                <a:ea typeface="Inter"/>
                <a:cs typeface="Inter"/>
                <a:sym typeface="Inter"/>
              </a:rPr>
              <a:t>La configuración de Firebase y CRUD de usuarios y huevos se desarrolló a continuación, por ser el núcleo funcional del proyecto. Su alta complejidad técnica justifica que su implementación requiera más tiempo y coordinación.</a:t>
            </a:r>
          </a:p>
          <a:p>
            <a:pPr algn="l" marL="355229" indent="-177615" lvl="1">
              <a:lnSpc>
                <a:spcPts val="2303"/>
              </a:lnSpc>
              <a:buFont typeface="Arial"/>
              <a:buChar char="•"/>
            </a:pPr>
            <a:r>
              <a:rPr lang="en-US" b="true" sz="1645">
                <a:solidFill>
                  <a:srgbClr val="000000"/>
                </a:solidFill>
                <a:latin typeface="Inter Bold"/>
                <a:ea typeface="Inter Bold"/>
                <a:cs typeface="Inter Bold"/>
                <a:sym typeface="Inter Bold"/>
              </a:rPr>
              <a:t>Fase de implementación avanzada (65%-95%): </a:t>
            </a:r>
            <a:r>
              <a:rPr lang="en-US" sz="1645">
                <a:solidFill>
                  <a:srgbClr val="000000"/>
                </a:solidFill>
                <a:latin typeface="Inter"/>
                <a:ea typeface="Inter"/>
                <a:cs typeface="Inter"/>
                <a:sym typeface="Inter"/>
              </a:rPr>
              <a:t>Tareas como historial, control de inventario, roles, alertas, validaciones y</a:t>
            </a:r>
            <a:r>
              <a:rPr lang="en-US" sz="1645">
                <a:solidFill>
                  <a:srgbClr val="000000"/>
                </a:solidFill>
                <a:latin typeface="Inter"/>
                <a:ea typeface="Inter"/>
                <a:cs typeface="Inter"/>
                <a:sym typeface="Inter"/>
              </a:rPr>
              <a:t> pruebas se realizarán progresivamente, ya que dependen de la base funcional establecida. Su complejidad es media-alta a alta y justifica que aún estén en desarrollo o pendientes.</a:t>
            </a:r>
          </a:p>
          <a:p>
            <a:pPr algn="l" marL="355229" indent="-177615" lvl="1">
              <a:lnSpc>
                <a:spcPts val="2303"/>
              </a:lnSpc>
              <a:buFont typeface="Arial"/>
              <a:buChar char="•"/>
            </a:pPr>
            <a:r>
              <a:rPr lang="en-US" b="true" sz="1645">
                <a:solidFill>
                  <a:srgbClr val="000000"/>
                </a:solidFill>
                <a:latin typeface="Inter Bold"/>
                <a:ea typeface="Inter Bold"/>
                <a:cs typeface="Inter Bold"/>
                <a:sym typeface="Inter Bold"/>
              </a:rPr>
              <a:t>Cierre del proyecto (100%): </a:t>
            </a:r>
            <a:r>
              <a:rPr lang="en-US" sz="1645">
                <a:solidFill>
                  <a:srgbClr val="000000"/>
                </a:solidFill>
                <a:latin typeface="Inter"/>
                <a:ea typeface="Inter"/>
                <a:cs typeface="Inter"/>
                <a:sym typeface="Inter"/>
              </a:rPr>
              <a:t>La documentación y presentación final consolidan todo el trabajo y evidencias, cerrando el ciclo del proyecto. Esta etapa es administrativa pero esencial para garantizar entrega formal y cumplimiento de objetivos.</a:t>
            </a:r>
          </a:p>
          <a:p>
            <a:pPr algn="l">
              <a:lnSpc>
                <a:spcPts val="2303"/>
              </a:lnSpc>
            </a:pPr>
          </a:p>
        </p:txBody>
      </p:sp>
      <p:sp>
        <p:nvSpPr>
          <p:cNvPr name="TextBox 9" id="9"/>
          <p:cNvSpPr txBox="true"/>
          <p:nvPr/>
        </p:nvSpPr>
        <p:spPr>
          <a:xfrm rot="0">
            <a:off x="522611" y="2784914"/>
            <a:ext cx="1658015" cy="300990"/>
          </a:xfrm>
          <a:prstGeom prst="rect">
            <a:avLst/>
          </a:prstGeom>
        </p:spPr>
        <p:txBody>
          <a:bodyPr anchor="t" rtlCol="false" tIns="0" lIns="0" bIns="0" rIns="0">
            <a:spAutoFit/>
          </a:bodyPr>
          <a:lstStyle/>
          <a:p>
            <a:pPr algn="l">
              <a:lnSpc>
                <a:spcPts val="2100"/>
              </a:lnSpc>
            </a:pPr>
            <a:r>
              <a:rPr lang="en-US" sz="2100" b="true">
                <a:solidFill>
                  <a:srgbClr val="3D3F3E"/>
                </a:solidFill>
                <a:latin typeface="Ubuntu Bold"/>
                <a:ea typeface="Ubuntu Bold"/>
                <a:cs typeface="Ubuntu Bold"/>
                <a:sym typeface="Ubuntu Bold"/>
              </a:rPr>
              <a:t>FASE 1, 2 Y 3</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5147669" y="0"/>
            <a:ext cx="3141143" cy="1641247"/>
          </a:xfrm>
          <a:custGeom>
            <a:avLst/>
            <a:gdLst/>
            <a:ahLst/>
            <a:cxnLst/>
            <a:rect r="r" b="b" t="t" l="l"/>
            <a:pathLst>
              <a:path h="1641247" w="3141143">
                <a:moveTo>
                  <a:pt x="0" y="0"/>
                </a:moveTo>
                <a:lnTo>
                  <a:pt x="3141144" y="0"/>
                </a:lnTo>
                <a:lnTo>
                  <a:pt x="3141144" y="1641247"/>
                </a:lnTo>
                <a:lnTo>
                  <a:pt x="0" y="1641247"/>
                </a:lnTo>
                <a:lnTo>
                  <a:pt x="0" y="0"/>
                </a:lnTo>
                <a:close/>
              </a:path>
            </a:pathLst>
          </a:custGeom>
          <a:blipFill>
            <a:blip r:embed="rId2">
              <a:alphaModFix amt="9999"/>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853015" y="-53293"/>
            <a:ext cx="5287737" cy="10393587"/>
          </a:xfrm>
          <a:custGeom>
            <a:avLst/>
            <a:gdLst/>
            <a:ahLst/>
            <a:cxnLst/>
            <a:rect r="r" b="b" t="t" l="l"/>
            <a:pathLst>
              <a:path h="10393587" w="5287737">
                <a:moveTo>
                  <a:pt x="0" y="0"/>
                </a:moveTo>
                <a:lnTo>
                  <a:pt x="5287737" y="0"/>
                </a:lnTo>
                <a:lnTo>
                  <a:pt x="5287737" y="10393586"/>
                </a:lnTo>
                <a:lnTo>
                  <a:pt x="0" y="103935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028700" y="3785276"/>
            <a:ext cx="7327641" cy="3752325"/>
            <a:chOff x="0" y="0"/>
            <a:chExt cx="1135243" cy="581333"/>
          </a:xfrm>
        </p:grpSpPr>
        <p:sp>
          <p:nvSpPr>
            <p:cNvPr name="Freeform 5" id="5"/>
            <p:cNvSpPr/>
            <p:nvPr/>
          </p:nvSpPr>
          <p:spPr>
            <a:xfrm flipH="false" flipV="false" rot="0">
              <a:off x="0" y="0"/>
              <a:ext cx="1135243" cy="581333"/>
            </a:xfrm>
            <a:custGeom>
              <a:avLst/>
              <a:gdLst/>
              <a:ahLst/>
              <a:cxnLst/>
              <a:rect r="r" b="b" t="t" l="l"/>
              <a:pathLst>
                <a:path h="581333" w="1135243">
                  <a:moveTo>
                    <a:pt x="0" y="0"/>
                  </a:moveTo>
                  <a:lnTo>
                    <a:pt x="1135243" y="0"/>
                  </a:lnTo>
                  <a:lnTo>
                    <a:pt x="1135243" y="581333"/>
                  </a:lnTo>
                  <a:lnTo>
                    <a:pt x="0" y="581333"/>
                  </a:lnTo>
                  <a:close/>
                </a:path>
              </a:pathLst>
            </a:custGeom>
            <a:blipFill>
              <a:blip r:embed="rId6"/>
              <a:stretch>
                <a:fillRect l="0" t="-13378" r="0" b="-13378"/>
              </a:stretch>
            </a:blipFill>
            <a:ln w="228600" cap="sq">
              <a:solidFill>
                <a:srgbClr val="000000"/>
              </a:solidFill>
              <a:prstDash val="solid"/>
              <a:miter/>
            </a:ln>
          </p:spPr>
        </p:sp>
      </p:grpSp>
      <p:sp>
        <p:nvSpPr>
          <p:cNvPr name="Freeform 6" id="6"/>
          <p:cNvSpPr/>
          <p:nvPr/>
        </p:nvSpPr>
        <p:spPr>
          <a:xfrm flipH="false" flipV="false" rot="0">
            <a:off x="16147657" y="8774525"/>
            <a:ext cx="2140343" cy="1546398"/>
          </a:xfrm>
          <a:custGeom>
            <a:avLst/>
            <a:gdLst/>
            <a:ahLst/>
            <a:cxnLst/>
            <a:rect r="r" b="b" t="t" l="l"/>
            <a:pathLst>
              <a:path h="1546398" w="2140343">
                <a:moveTo>
                  <a:pt x="0" y="0"/>
                </a:moveTo>
                <a:lnTo>
                  <a:pt x="2140343" y="0"/>
                </a:lnTo>
                <a:lnTo>
                  <a:pt x="2140343" y="1546398"/>
                </a:lnTo>
                <a:lnTo>
                  <a:pt x="0" y="154639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9001760" y="2338452"/>
            <a:ext cx="8257540" cy="1686563"/>
          </a:xfrm>
          <a:prstGeom prst="rect">
            <a:avLst/>
          </a:prstGeom>
        </p:spPr>
        <p:txBody>
          <a:bodyPr anchor="t" rtlCol="false" tIns="0" lIns="0" bIns="0" rIns="0">
            <a:spAutoFit/>
          </a:bodyPr>
          <a:lstStyle/>
          <a:p>
            <a:pPr algn="l">
              <a:lnSpc>
                <a:spcPts val="6400"/>
              </a:lnSpc>
            </a:pPr>
            <a:r>
              <a:rPr lang="en-US" sz="6400" b="true">
                <a:solidFill>
                  <a:srgbClr val="3D3F3E"/>
                </a:solidFill>
                <a:latin typeface="Ubuntu Bold"/>
                <a:ea typeface="Ubuntu Bold"/>
                <a:cs typeface="Ubuntu Bold"/>
                <a:sym typeface="Ubuntu Bold"/>
              </a:rPr>
              <a:t>CONCLUSIONES Y REFLEXIÓN</a:t>
            </a:r>
          </a:p>
        </p:txBody>
      </p:sp>
      <p:sp>
        <p:nvSpPr>
          <p:cNvPr name="Freeform 8" id="8"/>
          <p:cNvSpPr/>
          <p:nvPr/>
        </p:nvSpPr>
        <p:spPr>
          <a:xfrm flipH="false" flipV="false" rot="0">
            <a:off x="9001760" y="388943"/>
            <a:ext cx="5725846" cy="842878"/>
          </a:xfrm>
          <a:custGeom>
            <a:avLst/>
            <a:gdLst/>
            <a:ahLst/>
            <a:cxnLst/>
            <a:rect r="r" b="b" t="t" l="l"/>
            <a:pathLst>
              <a:path h="842878" w="5725846">
                <a:moveTo>
                  <a:pt x="0" y="0"/>
                </a:moveTo>
                <a:lnTo>
                  <a:pt x="5725846" y="0"/>
                </a:lnTo>
                <a:lnTo>
                  <a:pt x="5725846" y="842878"/>
                </a:lnTo>
                <a:lnTo>
                  <a:pt x="0" y="842878"/>
                </a:lnTo>
                <a:lnTo>
                  <a:pt x="0" y="0"/>
                </a:lnTo>
                <a:close/>
              </a:path>
            </a:pathLst>
          </a:custGeom>
          <a:blipFill>
            <a:blip r:embed="rId9"/>
            <a:stretch>
              <a:fillRect l="0" t="-12926" r="0" b="0"/>
            </a:stretch>
          </a:blipFill>
        </p:spPr>
      </p:sp>
      <p:sp>
        <p:nvSpPr>
          <p:cNvPr name="Freeform 9" id="9"/>
          <p:cNvSpPr/>
          <p:nvPr/>
        </p:nvSpPr>
        <p:spPr>
          <a:xfrm flipH="false" flipV="false" rot="0">
            <a:off x="15295757" y="-622439"/>
            <a:ext cx="2865640" cy="2865640"/>
          </a:xfrm>
          <a:custGeom>
            <a:avLst/>
            <a:gdLst/>
            <a:ahLst/>
            <a:cxnLst/>
            <a:rect r="r" b="b" t="t" l="l"/>
            <a:pathLst>
              <a:path h="2865640" w="2865640">
                <a:moveTo>
                  <a:pt x="0" y="0"/>
                </a:moveTo>
                <a:lnTo>
                  <a:pt x="2865640" y="0"/>
                </a:lnTo>
                <a:lnTo>
                  <a:pt x="2865640" y="2865641"/>
                </a:lnTo>
                <a:lnTo>
                  <a:pt x="0" y="2865641"/>
                </a:lnTo>
                <a:lnTo>
                  <a:pt x="0" y="0"/>
                </a:lnTo>
                <a:close/>
              </a:path>
            </a:pathLst>
          </a:custGeom>
          <a:blipFill>
            <a:blip r:embed="rId10"/>
            <a:stretch>
              <a:fillRect l="0" t="0" r="0" b="0"/>
            </a:stretch>
          </a:blipFill>
        </p:spPr>
      </p:sp>
      <p:sp>
        <p:nvSpPr>
          <p:cNvPr name="TextBox 10" id="10"/>
          <p:cNvSpPr txBox="true"/>
          <p:nvPr/>
        </p:nvSpPr>
        <p:spPr>
          <a:xfrm rot="0">
            <a:off x="9525288" y="4495832"/>
            <a:ext cx="7203289" cy="3041768"/>
          </a:xfrm>
          <a:prstGeom prst="rect">
            <a:avLst/>
          </a:prstGeom>
        </p:spPr>
        <p:txBody>
          <a:bodyPr anchor="t" rtlCol="false" tIns="0" lIns="0" bIns="0" rIns="0">
            <a:spAutoFit/>
          </a:bodyPr>
          <a:lstStyle/>
          <a:p>
            <a:pPr algn="l" marL="376819" indent="-188409" lvl="1">
              <a:lnSpc>
                <a:spcPts val="2443"/>
              </a:lnSpc>
              <a:buFont typeface="Arial"/>
              <a:buChar char="•"/>
            </a:pPr>
            <a:r>
              <a:rPr lang="en-US" sz="1745">
                <a:solidFill>
                  <a:srgbClr val="000000"/>
                </a:solidFill>
                <a:latin typeface="Inter"/>
                <a:ea typeface="Inter"/>
                <a:cs typeface="Inter"/>
                <a:sym typeface="Inter"/>
              </a:rPr>
              <a:t>Como equipo, valoramos esta experiencia como una oportunidad integral de aprendizaje. Logramos aplicar nuestros con</a:t>
            </a:r>
            <a:r>
              <a:rPr lang="en-US" sz="1745">
                <a:solidFill>
                  <a:srgbClr val="000000"/>
                </a:solidFill>
                <a:latin typeface="Inter"/>
                <a:ea typeface="Inter"/>
                <a:cs typeface="Inter"/>
                <a:sym typeface="Inter"/>
              </a:rPr>
              <a:t>ocimientos técnicos y fortalecer habilidades de comunicación, planificación y trabajo colaborat</a:t>
            </a:r>
            <a:r>
              <a:rPr lang="en-US" sz="1745">
                <a:solidFill>
                  <a:srgbClr val="000000"/>
                </a:solidFill>
                <a:latin typeface="Inter"/>
                <a:ea typeface="Inter"/>
                <a:cs typeface="Inter"/>
                <a:sym typeface="Inter"/>
              </a:rPr>
              <a:t>ivo bajo metodología SCRUM.</a:t>
            </a:r>
          </a:p>
          <a:p>
            <a:pPr algn="l" marL="376819" indent="-188409" lvl="1">
              <a:lnSpc>
                <a:spcPts val="2443"/>
              </a:lnSpc>
              <a:buFont typeface="Arial"/>
              <a:buChar char="•"/>
            </a:pPr>
            <a:r>
              <a:rPr lang="en-US" sz="1745">
                <a:solidFill>
                  <a:srgbClr val="000000"/>
                </a:solidFill>
                <a:latin typeface="Inter"/>
                <a:ea typeface="Inter"/>
                <a:cs typeface="Inter"/>
                <a:sym typeface="Inter"/>
              </a:rPr>
              <a:t> Enfrentamos desafíos como la integración con Firebase y el control de versiones en GitHub, los cuales nos permitieron mejorar la organización y la capacidad de resolver problemas en conjunto.</a:t>
            </a:r>
          </a:p>
          <a:p>
            <a:pPr algn="l">
              <a:lnSpc>
                <a:spcPts val="2443"/>
              </a:lnSpc>
            </a:pPr>
            <a:r>
              <a:rPr lang="en-US" sz="1745">
                <a:solidFill>
                  <a:srgbClr val="000000"/>
                </a:solidFill>
                <a:latin typeface="Inter"/>
                <a:ea typeface="Inter"/>
                <a:cs typeface="Inter"/>
                <a:sym typeface="Inter"/>
              </a:rPr>
              <a:t> </a:t>
            </a:r>
          </a:p>
        </p:txBody>
      </p:sp>
      <p:sp>
        <p:nvSpPr>
          <p:cNvPr name="TextBox 11" id="11"/>
          <p:cNvSpPr txBox="true"/>
          <p:nvPr/>
        </p:nvSpPr>
        <p:spPr>
          <a:xfrm rot="0">
            <a:off x="9528885" y="7499500"/>
            <a:ext cx="7203289" cy="1517768"/>
          </a:xfrm>
          <a:prstGeom prst="rect">
            <a:avLst/>
          </a:prstGeom>
        </p:spPr>
        <p:txBody>
          <a:bodyPr anchor="t" rtlCol="false" tIns="0" lIns="0" bIns="0" rIns="0">
            <a:spAutoFit/>
          </a:bodyPr>
          <a:lstStyle/>
          <a:p>
            <a:pPr algn="l">
              <a:lnSpc>
                <a:spcPts val="2443"/>
              </a:lnSpc>
            </a:pPr>
            <a:r>
              <a:rPr lang="en-US" sz="1745">
                <a:solidFill>
                  <a:srgbClr val="000000"/>
                </a:solidFill>
                <a:latin typeface="Inter"/>
                <a:ea typeface="Inter"/>
                <a:cs typeface="Inter"/>
                <a:sym typeface="Inter"/>
              </a:rPr>
              <a:t>Concluimos que este proyecto representó un paso importante en nuestra f</a:t>
            </a:r>
            <a:r>
              <a:rPr lang="en-US" sz="1745">
                <a:solidFill>
                  <a:srgbClr val="000000"/>
                </a:solidFill>
                <a:latin typeface="Inter"/>
                <a:ea typeface="Inter"/>
                <a:cs typeface="Inter"/>
                <a:sym typeface="Inter"/>
              </a:rPr>
              <a:t>ormación profesional, ya que nos permitió desarrollar una solución tecnológ</a:t>
            </a:r>
            <a:r>
              <a:rPr lang="en-US" sz="1745">
                <a:solidFill>
                  <a:srgbClr val="000000"/>
                </a:solidFill>
                <a:latin typeface="Inter"/>
                <a:ea typeface="Inter"/>
                <a:cs typeface="Inter"/>
                <a:sym typeface="Inter"/>
              </a:rPr>
              <a:t>ica completa y comprender la importancia del compromiso, la colaboración y la responsabilidad compartida para alcanzar los objetivos propuestos.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2148335" y="4061507"/>
            <a:ext cx="5287737" cy="10393587"/>
          </a:xfrm>
          <a:custGeom>
            <a:avLst/>
            <a:gdLst/>
            <a:ahLst/>
            <a:cxnLst/>
            <a:rect r="r" b="b" t="t" l="l"/>
            <a:pathLst>
              <a:path h="10393587" w="5287737">
                <a:moveTo>
                  <a:pt x="0" y="0"/>
                </a:moveTo>
                <a:lnTo>
                  <a:pt x="5287738" y="0"/>
                </a:lnTo>
                <a:lnTo>
                  <a:pt x="5287738" y="10393586"/>
                </a:lnTo>
                <a:lnTo>
                  <a:pt x="0" y="103935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9988997" y="0"/>
            <a:ext cx="8299003" cy="10287000"/>
            <a:chOff x="0" y="0"/>
            <a:chExt cx="1358228" cy="1683586"/>
          </a:xfrm>
        </p:grpSpPr>
        <p:sp>
          <p:nvSpPr>
            <p:cNvPr name="Freeform 4" id="4"/>
            <p:cNvSpPr/>
            <p:nvPr/>
          </p:nvSpPr>
          <p:spPr>
            <a:xfrm flipH="false" flipV="false" rot="0">
              <a:off x="0" y="0"/>
              <a:ext cx="1358228" cy="1683586"/>
            </a:xfrm>
            <a:custGeom>
              <a:avLst/>
              <a:gdLst/>
              <a:ahLst/>
              <a:cxnLst/>
              <a:rect r="r" b="b" t="t" l="l"/>
              <a:pathLst>
                <a:path h="1683586" w="1358228">
                  <a:moveTo>
                    <a:pt x="0" y="0"/>
                  </a:moveTo>
                  <a:lnTo>
                    <a:pt x="1358228" y="0"/>
                  </a:lnTo>
                  <a:lnTo>
                    <a:pt x="1358228" y="1683586"/>
                  </a:lnTo>
                  <a:lnTo>
                    <a:pt x="0" y="1683586"/>
                  </a:lnTo>
                  <a:close/>
                </a:path>
              </a:pathLst>
            </a:custGeom>
            <a:blipFill>
              <a:blip r:embed="rId4"/>
              <a:stretch>
                <a:fillRect l="-42881" t="0" r="-42881" b="0"/>
              </a:stretch>
            </a:blipFill>
          </p:spPr>
        </p:sp>
      </p:grpSp>
      <p:sp>
        <p:nvSpPr>
          <p:cNvPr name="TextBox 5" id="5"/>
          <p:cNvSpPr txBox="true"/>
          <p:nvPr/>
        </p:nvSpPr>
        <p:spPr>
          <a:xfrm rot="0">
            <a:off x="1836258" y="3298244"/>
            <a:ext cx="6379269" cy="2793374"/>
          </a:xfrm>
          <a:prstGeom prst="rect">
            <a:avLst/>
          </a:prstGeom>
        </p:spPr>
        <p:txBody>
          <a:bodyPr anchor="t" rtlCol="false" tIns="0" lIns="0" bIns="0" rIns="0">
            <a:spAutoFit/>
          </a:bodyPr>
          <a:lstStyle/>
          <a:p>
            <a:pPr algn="l">
              <a:lnSpc>
                <a:spcPts val="10600"/>
              </a:lnSpc>
            </a:pPr>
            <a:r>
              <a:rPr lang="en-US" sz="10600" b="true">
                <a:solidFill>
                  <a:srgbClr val="3D3F3E"/>
                </a:solidFill>
                <a:latin typeface="Ubuntu Bold"/>
                <a:ea typeface="Ubuntu Bold"/>
                <a:cs typeface="Ubuntu Bold"/>
                <a:sym typeface="Ubuntu Bold"/>
              </a:rPr>
              <a:t>MUCHAS GRACIAS!</a:t>
            </a:r>
          </a:p>
        </p:txBody>
      </p:sp>
      <p:sp>
        <p:nvSpPr>
          <p:cNvPr name="Freeform 6" id="6"/>
          <p:cNvSpPr/>
          <p:nvPr/>
        </p:nvSpPr>
        <p:spPr>
          <a:xfrm flipH="false" flipV="false" rot="0">
            <a:off x="208076" y="328039"/>
            <a:ext cx="5725846" cy="842878"/>
          </a:xfrm>
          <a:custGeom>
            <a:avLst/>
            <a:gdLst/>
            <a:ahLst/>
            <a:cxnLst/>
            <a:rect r="r" b="b" t="t" l="l"/>
            <a:pathLst>
              <a:path h="842878" w="5725846">
                <a:moveTo>
                  <a:pt x="0" y="0"/>
                </a:moveTo>
                <a:lnTo>
                  <a:pt x="5725846" y="0"/>
                </a:lnTo>
                <a:lnTo>
                  <a:pt x="5725846" y="842879"/>
                </a:lnTo>
                <a:lnTo>
                  <a:pt x="0" y="842879"/>
                </a:lnTo>
                <a:lnTo>
                  <a:pt x="0" y="0"/>
                </a:lnTo>
                <a:close/>
              </a:path>
            </a:pathLst>
          </a:custGeom>
          <a:blipFill>
            <a:blip r:embed="rId5"/>
            <a:stretch>
              <a:fillRect l="0" t="-12926" r="0" b="0"/>
            </a:stretch>
          </a:blipFill>
        </p:spPr>
      </p:sp>
      <p:sp>
        <p:nvSpPr>
          <p:cNvPr name="Freeform 7" id="7"/>
          <p:cNvSpPr/>
          <p:nvPr/>
        </p:nvSpPr>
        <p:spPr>
          <a:xfrm flipH="false" flipV="false" rot="0">
            <a:off x="6502073" y="-683342"/>
            <a:ext cx="2865640" cy="2865640"/>
          </a:xfrm>
          <a:custGeom>
            <a:avLst/>
            <a:gdLst/>
            <a:ahLst/>
            <a:cxnLst/>
            <a:rect r="r" b="b" t="t" l="l"/>
            <a:pathLst>
              <a:path h="2865640" w="2865640">
                <a:moveTo>
                  <a:pt x="0" y="0"/>
                </a:moveTo>
                <a:lnTo>
                  <a:pt x="2865641" y="0"/>
                </a:lnTo>
                <a:lnTo>
                  <a:pt x="2865641" y="2865641"/>
                </a:lnTo>
                <a:lnTo>
                  <a:pt x="0" y="2865641"/>
                </a:lnTo>
                <a:lnTo>
                  <a:pt x="0" y="0"/>
                </a:lnTo>
                <a:close/>
              </a:path>
            </a:pathLst>
          </a:custGeom>
          <a:blipFill>
            <a:blip r:embed="rId6"/>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143941" y="1581217"/>
            <a:ext cx="20015708" cy="7124567"/>
            <a:chOff x="0" y="0"/>
            <a:chExt cx="1235687" cy="439841"/>
          </a:xfrm>
        </p:grpSpPr>
        <p:sp>
          <p:nvSpPr>
            <p:cNvPr name="Freeform 3" id="3"/>
            <p:cNvSpPr/>
            <p:nvPr/>
          </p:nvSpPr>
          <p:spPr>
            <a:xfrm flipH="false" flipV="false" rot="0">
              <a:off x="0" y="0"/>
              <a:ext cx="1235687" cy="439841"/>
            </a:xfrm>
            <a:custGeom>
              <a:avLst/>
              <a:gdLst/>
              <a:ahLst/>
              <a:cxnLst/>
              <a:rect r="r" b="b" t="t" l="l"/>
              <a:pathLst>
                <a:path h="439841" w="1235687">
                  <a:moveTo>
                    <a:pt x="1235687" y="219921"/>
                  </a:moveTo>
                  <a:lnTo>
                    <a:pt x="1032487" y="439841"/>
                  </a:lnTo>
                  <a:lnTo>
                    <a:pt x="203200" y="439841"/>
                  </a:lnTo>
                  <a:lnTo>
                    <a:pt x="0" y="219921"/>
                  </a:lnTo>
                  <a:lnTo>
                    <a:pt x="203200" y="0"/>
                  </a:lnTo>
                  <a:lnTo>
                    <a:pt x="1032487" y="0"/>
                  </a:lnTo>
                  <a:lnTo>
                    <a:pt x="1235687" y="219921"/>
                  </a:lnTo>
                  <a:close/>
                </a:path>
              </a:pathLst>
            </a:custGeom>
            <a:solidFill>
              <a:srgbClr val="FF0000"/>
            </a:solidFill>
          </p:spPr>
        </p:sp>
        <p:sp>
          <p:nvSpPr>
            <p:cNvPr name="TextBox 4" id="4"/>
            <p:cNvSpPr txBox="true"/>
            <p:nvPr/>
          </p:nvSpPr>
          <p:spPr>
            <a:xfrm>
              <a:off x="114300" y="-38100"/>
              <a:ext cx="1007087" cy="477941"/>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2157473" y="-2228535"/>
            <a:ext cx="13276267" cy="12515535"/>
            <a:chOff x="0" y="0"/>
            <a:chExt cx="466576" cy="439841"/>
          </a:xfrm>
        </p:grpSpPr>
        <p:sp>
          <p:nvSpPr>
            <p:cNvPr name="Freeform 6" id="6"/>
            <p:cNvSpPr/>
            <p:nvPr/>
          </p:nvSpPr>
          <p:spPr>
            <a:xfrm flipH="false" flipV="false" rot="0">
              <a:off x="0" y="0"/>
              <a:ext cx="466576" cy="439841"/>
            </a:xfrm>
            <a:custGeom>
              <a:avLst/>
              <a:gdLst/>
              <a:ahLst/>
              <a:cxnLst/>
              <a:rect r="r" b="b" t="t" l="l"/>
              <a:pathLst>
                <a:path h="439841" w="466576">
                  <a:moveTo>
                    <a:pt x="466576" y="219921"/>
                  </a:moveTo>
                  <a:lnTo>
                    <a:pt x="263376" y="439841"/>
                  </a:lnTo>
                  <a:lnTo>
                    <a:pt x="203200" y="439841"/>
                  </a:lnTo>
                  <a:lnTo>
                    <a:pt x="0" y="219921"/>
                  </a:lnTo>
                  <a:lnTo>
                    <a:pt x="203200" y="0"/>
                  </a:lnTo>
                  <a:lnTo>
                    <a:pt x="263376" y="0"/>
                  </a:lnTo>
                  <a:lnTo>
                    <a:pt x="466576" y="219921"/>
                  </a:lnTo>
                  <a:close/>
                </a:path>
              </a:pathLst>
            </a:custGeom>
            <a:solidFill>
              <a:srgbClr val="E92F2F"/>
            </a:solidFill>
          </p:spPr>
        </p:sp>
        <p:sp>
          <p:nvSpPr>
            <p:cNvPr name="TextBox 7" id="7"/>
            <p:cNvSpPr txBox="true"/>
            <p:nvPr/>
          </p:nvSpPr>
          <p:spPr>
            <a:xfrm>
              <a:off x="114300" y="-38100"/>
              <a:ext cx="237976" cy="47794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5400000">
            <a:off x="12762886" y="-2881246"/>
            <a:ext cx="5287737" cy="5762491"/>
          </a:xfrm>
          <a:custGeom>
            <a:avLst/>
            <a:gdLst/>
            <a:ahLst/>
            <a:cxnLst/>
            <a:rect r="r" b="b" t="t" l="l"/>
            <a:pathLst>
              <a:path h="5762491" w="5287737">
                <a:moveTo>
                  <a:pt x="0" y="0"/>
                </a:moveTo>
                <a:lnTo>
                  <a:pt x="5287737" y="0"/>
                </a:lnTo>
                <a:lnTo>
                  <a:pt x="5287737" y="5762492"/>
                </a:lnTo>
                <a:lnTo>
                  <a:pt x="0" y="5762492"/>
                </a:lnTo>
                <a:lnTo>
                  <a:pt x="0" y="0"/>
                </a:lnTo>
                <a:close/>
              </a:path>
            </a:pathLst>
          </a:custGeom>
          <a:blipFill>
            <a:blip r:embed="rId2">
              <a:extLst>
                <a:ext uri="{96DAC541-7B7A-43D3-8B79-37D633B846F1}">
                  <asvg:svgBlip xmlns:asvg="http://schemas.microsoft.com/office/drawing/2016/SVG/main" r:embed="rId3"/>
                </a:ext>
              </a:extLst>
            </a:blip>
            <a:stretch>
              <a:fillRect l="0" t="0" r="0" b="-80366"/>
            </a:stretch>
          </a:blipFill>
        </p:spPr>
      </p:sp>
      <p:grpSp>
        <p:nvGrpSpPr>
          <p:cNvPr name="Group 9" id="9"/>
          <p:cNvGrpSpPr/>
          <p:nvPr/>
        </p:nvGrpSpPr>
        <p:grpSpPr>
          <a:xfrm rot="0">
            <a:off x="15960402" y="3437629"/>
            <a:ext cx="20015708" cy="7124567"/>
            <a:chOff x="0" y="0"/>
            <a:chExt cx="1235687" cy="439841"/>
          </a:xfrm>
        </p:grpSpPr>
        <p:sp>
          <p:nvSpPr>
            <p:cNvPr name="Freeform 10" id="10"/>
            <p:cNvSpPr/>
            <p:nvPr/>
          </p:nvSpPr>
          <p:spPr>
            <a:xfrm flipH="false" flipV="false" rot="0">
              <a:off x="0" y="0"/>
              <a:ext cx="1235687" cy="439841"/>
            </a:xfrm>
            <a:custGeom>
              <a:avLst/>
              <a:gdLst/>
              <a:ahLst/>
              <a:cxnLst/>
              <a:rect r="r" b="b" t="t" l="l"/>
              <a:pathLst>
                <a:path h="439841" w="1235687">
                  <a:moveTo>
                    <a:pt x="1235687" y="219921"/>
                  </a:moveTo>
                  <a:lnTo>
                    <a:pt x="1032487" y="439841"/>
                  </a:lnTo>
                  <a:lnTo>
                    <a:pt x="203200" y="439841"/>
                  </a:lnTo>
                  <a:lnTo>
                    <a:pt x="0" y="219921"/>
                  </a:lnTo>
                  <a:lnTo>
                    <a:pt x="203200" y="0"/>
                  </a:lnTo>
                  <a:lnTo>
                    <a:pt x="1032487" y="0"/>
                  </a:lnTo>
                  <a:lnTo>
                    <a:pt x="1235687" y="219921"/>
                  </a:lnTo>
                  <a:close/>
                </a:path>
              </a:pathLst>
            </a:custGeom>
            <a:solidFill>
              <a:srgbClr val="000000">
                <a:alpha val="0"/>
              </a:srgbClr>
            </a:solidFill>
            <a:ln w="752475" cap="sq">
              <a:solidFill>
                <a:srgbClr val="000000"/>
              </a:solidFill>
              <a:prstDash val="solid"/>
              <a:miter/>
            </a:ln>
          </p:spPr>
        </p:sp>
        <p:sp>
          <p:nvSpPr>
            <p:cNvPr name="TextBox 11" id="11"/>
            <p:cNvSpPr txBox="true"/>
            <p:nvPr/>
          </p:nvSpPr>
          <p:spPr>
            <a:xfrm>
              <a:off x="114300" y="-38100"/>
              <a:ext cx="1007087" cy="477941"/>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5400000">
            <a:off x="-1362495" y="8437676"/>
            <a:ext cx="3141143" cy="1641247"/>
          </a:xfrm>
          <a:custGeom>
            <a:avLst/>
            <a:gdLst/>
            <a:ahLst/>
            <a:cxnLst/>
            <a:rect r="r" b="b" t="t" l="l"/>
            <a:pathLst>
              <a:path h="1641247" w="3141143">
                <a:moveTo>
                  <a:pt x="0" y="0"/>
                </a:moveTo>
                <a:lnTo>
                  <a:pt x="3141143" y="0"/>
                </a:lnTo>
                <a:lnTo>
                  <a:pt x="3141143" y="1641248"/>
                </a:lnTo>
                <a:lnTo>
                  <a:pt x="0" y="1641248"/>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3" id="13"/>
          <p:cNvSpPr/>
          <p:nvPr/>
        </p:nvSpPr>
        <p:spPr>
          <a:xfrm flipH="false" flipV="false" rot="0">
            <a:off x="208076" y="328039"/>
            <a:ext cx="5725846" cy="842878"/>
          </a:xfrm>
          <a:custGeom>
            <a:avLst/>
            <a:gdLst/>
            <a:ahLst/>
            <a:cxnLst/>
            <a:rect r="r" b="b" t="t" l="l"/>
            <a:pathLst>
              <a:path h="842878" w="5725846">
                <a:moveTo>
                  <a:pt x="0" y="0"/>
                </a:moveTo>
                <a:lnTo>
                  <a:pt x="5725846" y="0"/>
                </a:lnTo>
                <a:lnTo>
                  <a:pt x="5725846" y="842879"/>
                </a:lnTo>
                <a:lnTo>
                  <a:pt x="0" y="842879"/>
                </a:lnTo>
                <a:lnTo>
                  <a:pt x="0" y="0"/>
                </a:lnTo>
                <a:close/>
              </a:path>
            </a:pathLst>
          </a:custGeom>
          <a:blipFill>
            <a:blip r:embed="rId6"/>
            <a:stretch>
              <a:fillRect l="0" t="-12926" r="0" b="0"/>
            </a:stretch>
          </a:blipFill>
        </p:spPr>
      </p:sp>
      <p:sp>
        <p:nvSpPr>
          <p:cNvPr name="Freeform 14" id="14"/>
          <p:cNvSpPr/>
          <p:nvPr/>
        </p:nvSpPr>
        <p:spPr>
          <a:xfrm flipH="false" flipV="false" rot="0">
            <a:off x="6502073" y="-683342"/>
            <a:ext cx="2865640" cy="2865640"/>
          </a:xfrm>
          <a:custGeom>
            <a:avLst/>
            <a:gdLst/>
            <a:ahLst/>
            <a:cxnLst/>
            <a:rect r="r" b="b" t="t" l="l"/>
            <a:pathLst>
              <a:path h="2865640" w="2865640">
                <a:moveTo>
                  <a:pt x="0" y="0"/>
                </a:moveTo>
                <a:lnTo>
                  <a:pt x="2865641" y="0"/>
                </a:lnTo>
                <a:lnTo>
                  <a:pt x="2865641" y="2865641"/>
                </a:lnTo>
                <a:lnTo>
                  <a:pt x="0" y="2865641"/>
                </a:lnTo>
                <a:lnTo>
                  <a:pt x="0" y="0"/>
                </a:lnTo>
                <a:close/>
              </a:path>
            </a:pathLst>
          </a:custGeom>
          <a:blipFill>
            <a:blip r:embed="rId7"/>
            <a:stretch>
              <a:fillRect l="0" t="0" r="0" b="0"/>
            </a:stretch>
          </a:blipFill>
        </p:spPr>
      </p:sp>
      <p:sp>
        <p:nvSpPr>
          <p:cNvPr name="TextBox 15" id="15"/>
          <p:cNvSpPr txBox="true"/>
          <p:nvPr/>
        </p:nvSpPr>
        <p:spPr>
          <a:xfrm rot="0">
            <a:off x="796273" y="1874179"/>
            <a:ext cx="8802500" cy="1062356"/>
          </a:xfrm>
          <a:prstGeom prst="rect">
            <a:avLst/>
          </a:prstGeom>
        </p:spPr>
        <p:txBody>
          <a:bodyPr anchor="t" rtlCol="false" tIns="0" lIns="0" bIns="0" rIns="0">
            <a:spAutoFit/>
          </a:bodyPr>
          <a:lstStyle/>
          <a:p>
            <a:pPr algn="l">
              <a:lnSpc>
                <a:spcPts val="7700"/>
              </a:lnSpc>
            </a:pPr>
            <a:r>
              <a:rPr lang="en-US" sz="7700" b="true">
                <a:solidFill>
                  <a:srgbClr val="3D3F3E"/>
                </a:solidFill>
                <a:latin typeface="Ubuntu Bold"/>
                <a:ea typeface="Ubuntu Bold"/>
                <a:cs typeface="Ubuntu Bold"/>
                <a:sym typeface="Ubuntu Bold"/>
              </a:rPr>
              <a:t>ABSTRACT</a:t>
            </a:r>
          </a:p>
        </p:txBody>
      </p:sp>
      <p:sp>
        <p:nvSpPr>
          <p:cNvPr name="TextBox 16" id="16"/>
          <p:cNvSpPr txBox="true"/>
          <p:nvPr/>
        </p:nvSpPr>
        <p:spPr>
          <a:xfrm rot="0">
            <a:off x="9139238" y="4274503"/>
            <a:ext cx="9525" cy="1566544"/>
          </a:xfrm>
          <a:prstGeom prst="rect">
            <a:avLst/>
          </a:prstGeom>
        </p:spPr>
        <p:txBody>
          <a:bodyPr anchor="t" rtlCol="false" tIns="0" lIns="0" bIns="0" rIns="0">
            <a:spAutoFit/>
          </a:bodyPr>
          <a:lstStyle/>
          <a:p>
            <a:pPr algn="ctr">
              <a:lnSpc>
                <a:spcPts val="12880"/>
              </a:lnSpc>
            </a:pPr>
          </a:p>
        </p:txBody>
      </p:sp>
      <p:sp>
        <p:nvSpPr>
          <p:cNvPr name="TextBox 17" id="17"/>
          <p:cNvSpPr txBox="true"/>
          <p:nvPr/>
        </p:nvSpPr>
        <p:spPr>
          <a:xfrm rot="0">
            <a:off x="9139238" y="4569460"/>
            <a:ext cx="9525" cy="139700"/>
          </a:xfrm>
          <a:prstGeom prst="rect">
            <a:avLst/>
          </a:prstGeom>
        </p:spPr>
        <p:txBody>
          <a:bodyPr anchor="t" rtlCol="false" tIns="0" lIns="0" bIns="0" rIns="0">
            <a:spAutoFit/>
          </a:bodyPr>
          <a:lstStyle/>
          <a:p>
            <a:pPr algn="ctr">
              <a:lnSpc>
                <a:spcPts val="999"/>
              </a:lnSpc>
              <a:spcBef>
                <a:spcPct val="0"/>
              </a:spcBef>
            </a:pPr>
          </a:p>
        </p:txBody>
      </p:sp>
      <p:sp>
        <p:nvSpPr>
          <p:cNvPr name="TextBox 18" id="18"/>
          <p:cNvSpPr txBox="true"/>
          <p:nvPr/>
        </p:nvSpPr>
        <p:spPr>
          <a:xfrm rot="0">
            <a:off x="796273" y="4586922"/>
            <a:ext cx="6812450" cy="4863449"/>
          </a:xfrm>
          <a:prstGeom prst="rect">
            <a:avLst/>
          </a:prstGeom>
        </p:spPr>
        <p:txBody>
          <a:bodyPr anchor="t" rtlCol="false" tIns="0" lIns="0" bIns="0" rIns="0">
            <a:spAutoFit/>
          </a:bodyPr>
          <a:lstStyle/>
          <a:p>
            <a:pPr algn="l" marL="356373" indent="-178186" lvl="1">
              <a:lnSpc>
                <a:spcPts val="2310"/>
              </a:lnSpc>
              <a:buFont typeface="Arial"/>
              <a:buChar char="•"/>
            </a:pPr>
            <a:r>
              <a:rPr lang="en-US" sz="1650">
                <a:solidFill>
                  <a:srgbClr val="000000"/>
                </a:solidFill>
                <a:latin typeface="Inter"/>
                <a:ea typeface="Inter"/>
                <a:cs typeface="Inter"/>
                <a:sym typeface="Inter"/>
              </a:rPr>
              <a:t>Fase 2 alcanzó 50% de avance.</a:t>
            </a:r>
          </a:p>
          <a:p>
            <a:pPr algn="l" marL="356373" indent="-178186" lvl="1">
              <a:lnSpc>
                <a:spcPts val="2310"/>
              </a:lnSpc>
              <a:buFont typeface="Arial"/>
              <a:buChar char="•"/>
            </a:pPr>
            <a:r>
              <a:rPr lang="en-US" sz="1650">
                <a:solidFill>
                  <a:srgbClr val="000000"/>
                </a:solidFill>
                <a:latin typeface="Inter"/>
                <a:ea typeface="Inter"/>
                <a:cs typeface="Inter"/>
                <a:sym typeface="Inter"/>
              </a:rPr>
              <a:t>Metodología ágil SCRUM aplicada.</a:t>
            </a:r>
          </a:p>
          <a:p>
            <a:pPr algn="l">
              <a:lnSpc>
                <a:spcPts val="2310"/>
              </a:lnSpc>
            </a:pPr>
          </a:p>
          <a:p>
            <a:pPr algn="l">
              <a:lnSpc>
                <a:spcPts val="2310"/>
              </a:lnSpc>
            </a:pPr>
            <a:r>
              <a:rPr lang="en-US" sz="1650" b="true">
                <a:solidFill>
                  <a:srgbClr val="000000"/>
                </a:solidFill>
                <a:latin typeface="Inter Bold"/>
                <a:ea typeface="Inter Bold"/>
                <a:cs typeface="Inter Bold"/>
                <a:sym typeface="Inter Bold"/>
              </a:rPr>
              <a:t>Se completaron:</a:t>
            </a:r>
          </a:p>
          <a:p>
            <a:pPr algn="l">
              <a:lnSpc>
                <a:spcPts val="2310"/>
              </a:lnSpc>
            </a:pPr>
          </a:p>
          <a:p>
            <a:pPr algn="l" marL="356373" indent="-178186" lvl="1">
              <a:lnSpc>
                <a:spcPts val="2310"/>
              </a:lnSpc>
              <a:buFont typeface="Arial"/>
              <a:buChar char="•"/>
            </a:pPr>
            <a:r>
              <a:rPr lang="en-US" sz="1650">
                <a:solidFill>
                  <a:srgbClr val="000000"/>
                </a:solidFill>
                <a:latin typeface="Inter"/>
                <a:ea typeface="Inter"/>
                <a:cs typeface="Inter"/>
                <a:sym typeface="Inter"/>
              </a:rPr>
              <a:t>Diagramas funcionales</a:t>
            </a:r>
          </a:p>
          <a:p>
            <a:pPr algn="l" marL="356373" indent="-178186" lvl="1">
              <a:lnSpc>
                <a:spcPts val="2310"/>
              </a:lnSpc>
              <a:buFont typeface="Arial"/>
              <a:buChar char="•"/>
            </a:pPr>
            <a:r>
              <a:rPr lang="en-US" sz="1650">
                <a:solidFill>
                  <a:srgbClr val="000000"/>
                </a:solidFill>
                <a:latin typeface="Inter"/>
                <a:ea typeface="Inter"/>
                <a:cs typeface="Inter"/>
                <a:sym typeface="Inter"/>
              </a:rPr>
              <a:t>Prototipos interactivos</a:t>
            </a:r>
          </a:p>
          <a:p>
            <a:pPr algn="l" marL="356373" indent="-178186" lvl="1">
              <a:lnSpc>
                <a:spcPts val="2310"/>
              </a:lnSpc>
              <a:buFont typeface="Arial"/>
              <a:buChar char="•"/>
            </a:pPr>
            <a:r>
              <a:rPr lang="en-US" sz="1650">
                <a:solidFill>
                  <a:srgbClr val="000000"/>
                </a:solidFill>
                <a:latin typeface="Inter"/>
                <a:ea typeface="Inter"/>
                <a:cs typeface="Inter"/>
                <a:sym typeface="Inter"/>
              </a:rPr>
              <a:t>Modelo de base de datos Firebase Firestore</a:t>
            </a:r>
          </a:p>
          <a:p>
            <a:pPr algn="l" marL="356373" indent="-178186" lvl="1">
              <a:lnSpc>
                <a:spcPts val="2310"/>
              </a:lnSpc>
              <a:buFont typeface="Arial"/>
              <a:buChar char="•"/>
            </a:pPr>
            <a:r>
              <a:rPr lang="en-US" sz="1650">
                <a:solidFill>
                  <a:srgbClr val="000000"/>
                </a:solidFill>
                <a:latin typeface="Inter"/>
                <a:ea typeface="Inter"/>
                <a:cs typeface="Inter"/>
                <a:sym typeface="Inter"/>
              </a:rPr>
              <a:t>Vistas arquitectónicas 4+1</a:t>
            </a:r>
          </a:p>
          <a:p>
            <a:pPr algn="l" marL="356373" indent="-178186" lvl="1">
              <a:lnSpc>
                <a:spcPts val="2310"/>
              </a:lnSpc>
              <a:buFont typeface="Arial"/>
              <a:buChar char="•"/>
            </a:pPr>
            <a:r>
              <a:rPr lang="en-US" sz="1650">
                <a:solidFill>
                  <a:srgbClr val="000000"/>
                </a:solidFill>
                <a:latin typeface="Inter"/>
                <a:ea typeface="Inter"/>
                <a:cs typeface="Inter"/>
                <a:sym typeface="Inter"/>
              </a:rPr>
              <a:t>Configuración de Firebase (Auth, Firestore, Storage)</a:t>
            </a:r>
          </a:p>
          <a:p>
            <a:pPr algn="l" marL="356373" indent="-178186" lvl="1">
              <a:lnSpc>
                <a:spcPts val="2310"/>
              </a:lnSpc>
              <a:buFont typeface="Arial"/>
              <a:buChar char="•"/>
            </a:pPr>
            <a:r>
              <a:rPr lang="en-US" sz="1650">
                <a:solidFill>
                  <a:srgbClr val="000000"/>
                </a:solidFill>
                <a:latin typeface="Inter"/>
                <a:ea typeface="Inter"/>
                <a:cs typeface="Inter"/>
                <a:sym typeface="Inter"/>
              </a:rPr>
              <a:t>Funcionalidades: login, autenticación, CRUD huevos</a:t>
            </a:r>
          </a:p>
          <a:p>
            <a:pPr algn="l">
              <a:lnSpc>
                <a:spcPts val="2310"/>
              </a:lnSpc>
            </a:pPr>
          </a:p>
          <a:p>
            <a:pPr algn="l">
              <a:lnSpc>
                <a:spcPts val="2310"/>
              </a:lnSpc>
            </a:pPr>
            <a:r>
              <a:rPr lang="en-US" sz="1650" b="true">
                <a:solidFill>
                  <a:srgbClr val="000000"/>
                </a:solidFill>
                <a:latin typeface="Inter Bold"/>
                <a:ea typeface="Inter Bold"/>
                <a:cs typeface="Inter Bold"/>
                <a:sym typeface="Inter Bold"/>
              </a:rPr>
              <a:t>Desafíos</a:t>
            </a:r>
            <a:r>
              <a:rPr lang="en-US" sz="1650">
                <a:solidFill>
                  <a:srgbClr val="000000"/>
                </a:solidFill>
                <a:latin typeface="Inter"/>
                <a:ea typeface="Inter"/>
                <a:cs typeface="Inter"/>
                <a:sym typeface="Inter"/>
              </a:rPr>
              <a:t>: integración con Firebase, sincronización en GitHub, adaptación a SCRUM</a:t>
            </a:r>
          </a:p>
          <a:p>
            <a:pPr algn="l">
              <a:lnSpc>
                <a:spcPts val="2310"/>
              </a:lnSpc>
            </a:pPr>
          </a:p>
          <a:p>
            <a:pPr algn="l">
              <a:lnSpc>
                <a:spcPts val="2310"/>
              </a:lnSpc>
            </a:pPr>
            <a:r>
              <a:rPr lang="en-US" sz="1650" b="true">
                <a:solidFill>
                  <a:srgbClr val="000000"/>
                </a:solidFill>
                <a:latin typeface="Inter Bold"/>
                <a:ea typeface="Inter Bold"/>
                <a:cs typeface="Inter Bold"/>
                <a:sym typeface="Inter Bold"/>
              </a:rPr>
              <a:t>Solución</a:t>
            </a:r>
            <a:r>
              <a:rPr lang="en-US" sz="1650">
                <a:solidFill>
                  <a:srgbClr val="000000"/>
                </a:solidFill>
                <a:latin typeface="Inter"/>
                <a:ea typeface="Inter"/>
                <a:cs typeface="Inter"/>
                <a:sym typeface="Inter"/>
              </a:rPr>
              <a:t>: estandarización del flujo de trabajo, comunicación y control de versiones</a:t>
            </a:r>
          </a:p>
        </p:txBody>
      </p:sp>
      <p:sp>
        <p:nvSpPr>
          <p:cNvPr name="TextBox 19" id="19"/>
          <p:cNvSpPr txBox="true"/>
          <p:nvPr/>
        </p:nvSpPr>
        <p:spPr>
          <a:xfrm rot="0">
            <a:off x="634275" y="3123792"/>
            <a:ext cx="8254320" cy="1176020"/>
          </a:xfrm>
          <a:prstGeom prst="rect">
            <a:avLst/>
          </a:prstGeom>
        </p:spPr>
        <p:txBody>
          <a:bodyPr anchor="t" rtlCol="false" tIns="0" lIns="0" bIns="0" rIns="0">
            <a:spAutoFit/>
          </a:bodyPr>
          <a:lstStyle/>
          <a:p>
            <a:pPr algn="l">
              <a:lnSpc>
                <a:spcPts val="2380"/>
              </a:lnSpc>
            </a:pPr>
            <a:r>
              <a:rPr lang="en-US" sz="1700">
                <a:solidFill>
                  <a:srgbClr val="000000"/>
                </a:solidFill>
                <a:latin typeface="Inter"/>
                <a:ea typeface="Inter"/>
                <a:cs typeface="Inter"/>
                <a:sym typeface="Inter"/>
              </a:rPr>
              <a:t>AvicolaApp es una aplicación móvil desarrollada para la empresa Ariztía, con el objetivo de digitalizar el proceso de clasificación de huevos en granjas reproductoras. Actualmente, este proceso se realiza manualmente, lo que genera errores, pérdida de datos y baja trazabilidad.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13000263" y="-106587"/>
            <a:ext cx="5287737" cy="10393587"/>
          </a:xfrm>
          <a:custGeom>
            <a:avLst/>
            <a:gdLst/>
            <a:ahLst/>
            <a:cxnLst/>
            <a:rect r="r" b="b" t="t" l="l"/>
            <a:pathLst>
              <a:path h="10393587" w="5287737">
                <a:moveTo>
                  <a:pt x="0" y="0"/>
                </a:moveTo>
                <a:lnTo>
                  <a:pt x="5287737" y="0"/>
                </a:lnTo>
                <a:lnTo>
                  <a:pt x="5287737" y="10393587"/>
                </a:lnTo>
                <a:lnTo>
                  <a:pt x="0" y="103935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1996117" y="1301160"/>
            <a:ext cx="5148883" cy="3674746"/>
            <a:chOff x="0" y="0"/>
            <a:chExt cx="797697" cy="569314"/>
          </a:xfrm>
        </p:grpSpPr>
        <p:sp>
          <p:nvSpPr>
            <p:cNvPr name="Freeform 4" id="4"/>
            <p:cNvSpPr/>
            <p:nvPr/>
          </p:nvSpPr>
          <p:spPr>
            <a:xfrm flipH="false" flipV="false" rot="0">
              <a:off x="0" y="0"/>
              <a:ext cx="797697" cy="569314"/>
            </a:xfrm>
            <a:custGeom>
              <a:avLst/>
              <a:gdLst/>
              <a:ahLst/>
              <a:cxnLst/>
              <a:rect r="r" b="b" t="t" l="l"/>
              <a:pathLst>
                <a:path h="569314" w="797697">
                  <a:moveTo>
                    <a:pt x="0" y="0"/>
                  </a:moveTo>
                  <a:lnTo>
                    <a:pt x="797697" y="0"/>
                  </a:lnTo>
                  <a:lnTo>
                    <a:pt x="797697" y="569314"/>
                  </a:lnTo>
                  <a:lnTo>
                    <a:pt x="0" y="569314"/>
                  </a:lnTo>
                  <a:close/>
                </a:path>
              </a:pathLst>
            </a:custGeom>
            <a:blipFill>
              <a:blip r:embed="rId4"/>
              <a:stretch>
                <a:fillRect l="-4518" t="0" r="-4518" b="0"/>
              </a:stretch>
            </a:blipFill>
            <a:ln w="228600" cap="sq">
              <a:solidFill>
                <a:srgbClr val="000000"/>
              </a:solidFill>
              <a:prstDash val="solid"/>
              <a:miter/>
            </a:ln>
          </p:spPr>
        </p:sp>
      </p:grpSp>
      <p:sp>
        <p:nvSpPr>
          <p:cNvPr name="Freeform 5" id="5"/>
          <p:cNvSpPr/>
          <p:nvPr/>
        </p:nvSpPr>
        <p:spPr>
          <a:xfrm flipH="false" flipV="false" rot="10736147">
            <a:off x="9004833" y="-71145"/>
            <a:ext cx="3141143" cy="1641247"/>
          </a:xfrm>
          <a:custGeom>
            <a:avLst/>
            <a:gdLst/>
            <a:ahLst/>
            <a:cxnLst/>
            <a:rect r="r" b="b" t="t" l="l"/>
            <a:pathLst>
              <a:path h="1641247" w="3141143">
                <a:moveTo>
                  <a:pt x="0" y="0"/>
                </a:moveTo>
                <a:lnTo>
                  <a:pt x="3141144" y="0"/>
                </a:lnTo>
                <a:lnTo>
                  <a:pt x="3141144" y="1641247"/>
                </a:lnTo>
                <a:lnTo>
                  <a:pt x="0" y="1641247"/>
                </a:lnTo>
                <a:lnTo>
                  <a:pt x="0" y="0"/>
                </a:lnTo>
                <a:close/>
              </a:path>
            </a:pathLst>
          </a:custGeom>
          <a:blipFill>
            <a:blip r:embed="rId5">
              <a:alphaModFix amt="9999"/>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TextBox 6" id="6"/>
          <p:cNvSpPr txBox="true"/>
          <p:nvPr/>
        </p:nvSpPr>
        <p:spPr>
          <a:xfrm rot="0">
            <a:off x="545327" y="1703906"/>
            <a:ext cx="9828105" cy="2033906"/>
          </a:xfrm>
          <a:prstGeom prst="rect">
            <a:avLst/>
          </a:prstGeom>
        </p:spPr>
        <p:txBody>
          <a:bodyPr anchor="t" rtlCol="false" tIns="0" lIns="0" bIns="0" rIns="0">
            <a:spAutoFit/>
          </a:bodyPr>
          <a:lstStyle/>
          <a:p>
            <a:pPr algn="l">
              <a:lnSpc>
                <a:spcPts val="7700"/>
              </a:lnSpc>
            </a:pPr>
            <a:r>
              <a:rPr lang="en-US" sz="7700" b="true">
                <a:solidFill>
                  <a:srgbClr val="3D3F3E"/>
                </a:solidFill>
                <a:latin typeface="Ubuntu Bold"/>
                <a:ea typeface="Ubuntu Bold"/>
                <a:cs typeface="Ubuntu Bold"/>
                <a:sym typeface="Ubuntu Bold"/>
              </a:rPr>
              <a:t>DESARROLLO DE INGENIERIA</a:t>
            </a:r>
          </a:p>
        </p:txBody>
      </p:sp>
      <p:sp>
        <p:nvSpPr>
          <p:cNvPr name="Freeform 7" id="7"/>
          <p:cNvSpPr/>
          <p:nvPr/>
        </p:nvSpPr>
        <p:spPr>
          <a:xfrm flipH="false" flipV="false" rot="0">
            <a:off x="208076" y="328039"/>
            <a:ext cx="5725846" cy="842878"/>
          </a:xfrm>
          <a:custGeom>
            <a:avLst/>
            <a:gdLst/>
            <a:ahLst/>
            <a:cxnLst/>
            <a:rect r="r" b="b" t="t" l="l"/>
            <a:pathLst>
              <a:path h="842878" w="5725846">
                <a:moveTo>
                  <a:pt x="0" y="0"/>
                </a:moveTo>
                <a:lnTo>
                  <a:pt x="5725846" y="0"/>
                </a:lnTo>
                <a:lnTo>
                  <a:pt x="5725846" y="842879"/>
                </a:lnTo>
                <a:lnTo>
                  <a:pt x="0" y="842879"/>
                </a:lnTo>
                <a:lnTo>
                  <a:pt x="0" y="0"/>
                </a:lnTo>
                <a:close/>
              </a:path>
            </a:pathLst>
          </a:custGeom>
          <a:blipFill>
            <a:blip r:embed="rId7"/>
            <a:stretch>
              <a:fillRect l="0" t="-12926" r="0" b="0"/>
            </a:stretch>
          </a:blipFill>
        </p:spPr>
      </p:sp>
      <p:sp>
        <p:nvSpPr>
          <p:cNvPr name="Freeform 8" id="8"/>
          <p:cNvSpPr/>
          <p:nvPr/>
        </p:nvSpPr>
        <p:spPr>
          <a:xfrm flipH="false" flipV="false" rot="0">
            <a:off x="6502073" y="-683342"/>
            <a:ext cx="2865640" cy="2865640"/>
          </a:xfrm>
          <a:custGeom>
            <a:avLst/>
            <a:gdLst/>
            <a:ahLst/>
            <a:cxnLst/>
            <a:rect r="r" b="b" t="t" l="l"/>
            <a:pathLst>
              <a:path h="2865640" w="2865640">
                <a:moveTo>
                  <a:pt x="0" y="0"/>
                </a:moveTo>
                <a:lnTo>
                  <a:pt x="2865641" y="0"/>
                </a:lnTo>
                <a:lnTo>
                  <a:pt x="2865641" y="2865641"/>
                </a:lnTo>
                <a:lnTo>
                  <a:pt x="0" y="2865641"/>
                </a:lnTo>
                <a:lnTo>
                  <a:pt x="0" y="0"/>
                </a:lnTo>
                <a:close/>
              </a:path>
            </a:pathLst>
          </a:custGeom>
          <a:blipFill>
            <a:blip r:embed="rId8"/>
            <a:stretch>
              <a:fillRect l="0" t="0" r="0" b="0"/>
            </a:stretch>
          </a:blipFill>
        </p:spPr>
      </p:sp>
      <p:sp>
        <p:nvSpPr>
          <p:cNvPr name="TextBox 9" id="9"/>
          <p:cNvSpPr txBox="true"/>
          <p:nvPr/>
        </p:nvSpPr>
        <p:spPr>
          <a:xfrm rot="0">
            <a:off x="545327" y="4317239"/>
            <a:ext cx="6812450" cy="4291949"/>
          </a:xfrm>
          <a:prstGeom prst="rect">
            <a:avLst/>
          </a:prstGeom>
        </p:spPr>
        <p:txBody>
          <a:bodyPr anchor="t" rtlCol="false" tIns="0" lIns="0" bIns="0" rIns="0">
            <a:spAutoFit/>
          </a:bodyPr>
          <a:lstStyle/>
          <a:p>
            <a:pPr algn="l" marL="356373" indent="-178186" lvl="1">
              <a:lnSpc>
                <a:spcPts val="2310"/>
              </a:lnSpc>
              <a:buFont typeface="Arial"/>
              <a:buChar char="•"/>
            </a:pPr>
            <a:r>
              <a:rPr lang="en-US" sz="1650">
                <a:solidFill>
                  <a:srgbClr val="000000"/>
                </a:solidFill>
                <a:latin typeface="Inter"/>
                <a:ea typeface="Inter"/>
                <a:cs typeface="Inter"/>
                <a:sym typeface="Inter"/>
              </a:rPr>
              <a:t>Ajustes a la Propuesta</a:t>
            </a:r>
          </a:p>
          <a:p>
            <a:pPr algn="l" marL="712745" indent="-237582" lvl="2">
              <a:lnSpc>
                <a:spcPts val="2310"/>
              </a:lnSpc>
              <a:buFont typeface="Arial"/>
              <a:buChar char="⚬"/>
            </a:pPr>
            <a:r>
              <a:rPr lang="en-US" sz="1650">
                <a:solidFill>
                  <a:srgbClr val="000000"/>
                </a:solidFill>
                <a:latin typeface="Inter"/>
                <a:ea typeface="Inter"/>
                <a:cs typeface="Inter"/>
                <a:sym typeface="Inter"/>
              </a:rPr>
              <a:t>Se realizaron ajustes en la planificación d</a:t>
            </a:r>
            <a:r>
              <a:rPr lang="en-US" sz="1650">
                <a:solidFill>
                  <a:srgbClr val="000000"/>
                </a:solidFill>
                <a:latin typeface="Inter"/>
                <a:ea typeface="Inter"/>
                <a:cs typeface="Inter"/>
                <a:sym typeface="Inter"/>
              </a:rPr>
              <a:t>el Sprint 2 para alcanzar el 50% </a:t>
            </a:r>
            <a:r>
              <a:rPr lang="en-US" sz="1650">
                <a:solidFill>
                  <a:srgbClr val="000000"/>
                </a:solidFill>
                <a:latin typeface="Inter"/>
                <a:ea typeface="Inter"/>
                <a:cs typeface="Inter"/>
                <a:sym typeface="Inter"/>
              </a:rPr>
              <a:t>de avance estimado:</a:t>
            </a:r>
          </a:p>
          <a:p>
            <a:pPr algn="l" marL="1069118" indent="-267279" lvl="3">
              <a:lnSpc>
                <a:spcPts val="2310"/>
              </a:lnSpc>
              <a:buFont typeface="Arial"/>
              <a:buChar char="￭"/>
            </a:pPr>
            <a:r>
              <a:rPr lang="en-US" b="true" sz="1650">
                <a:solidFill>
                  <a:srgbClr val="000000"/>
                </a:solidFill>
                <a:latin typeface="Inter Bold"/>
                <a:ea typeface="Inter Bold"/>
                <a:cs typeface="Inter Bold"/>
                <a:sym typeface="Inter Bold"/>
              </a:rPr>
              <a:t>Reorganiz</a:t>
            </a:r>
            <a:r>
              <a:rPr lang="en-US" b="true" sz="1650">
                <a:solidFill>
                  <a:srgbClr val="000000"/>
                </a:solidFill>
                <a:latin typeface="Inter Bold"/>
                <a:ea typeface="Inter Bold"/>
                <a:cs typeface="Inter Bold"/>
                <a:sym typeface="Inter Bold"/>
              </a:rPr>
              <a:t>ación de prioridades: </a:t>
            </a:r>
            <a:r>
              <a:rPr lang="en-US" sz="1650">
                <a:solidFill>
                  <a:srgbClr val="000000"/>
                </a:solidFill>
                <a:latin typeface="Inter"/>
                <a:ea typeface="Inter"/>
                <a:cs typeface="Inter"/>
                <a:sym typeface="Inter"/>
              </a:rPr>
              <a:t>algunas tareas se adelantaron o retrasaron según su impacto en el desarrollo.</a:t>
            </a:r>
          </a:p>
          <a:p>
            <a:pPr algn="l" marL="1069118" indent="-267279" lvl="3">
              <a:lnSpc>
                <a:spcPts val="2310"/>
              </a:lnSpc>
              <a:buFont typeface="Arial"/>
              <a:buChar char="￭"/>
            </a:pPr>
            <a:r>
              <a:rPr lang="en-US" b="true" sz="1650">
                <a:solidFill>
                  <a:srgbClr val="000000"/>
                </a:solidFill>
                <a:latin typeface="Inter Bold"/>
                <a:ea typeface="Inter Bold"/>
                <a:cs typeface="Inter Bold"/>
                <a:sym typeface="Inter Bold"/>
              </a:rPr>
              <a:t>Modificación de duración de tareas:</a:t>
            </a:r>
            <a:r>
              <a:rPr lang="en-US" sz="1650">
                <a:solidFill>
                  <a:srgbClr val="000000"/>
                </a:solidFill>
                <a:latin typeface="Inter"/>
                <a:ea typeface="Inter"/>
                <a:cs typeface="Inter"/>
                <a:sym typeface="Inter"/>
              </a:rPr>
              <a:t> se ajustaron plazos de actividad</a:t>
            </a:r>
            <a:r>
              <a:rPr lang="en-US" sz="1650">
                <a:solidFill>
                  <a:srgbClr val="000000"/>
                </a:solidFill>
                <a:latin typeface="Inter"/>
                <a:ea typeface="Inter"/>
                <a:cs typeface="Inter"/>
                <a:sym typeface="Inter"/>
              </a:rPr>
              <a:t>es crí</a:t>
            </a:r>
            <a:r>
              <a:rPr lang="en-US" sz="1650">
                <a:solidFill>
                  <a:srgbClr val="000000"/>
                </a:solidFill>
                <a:latin typeface="Inter"/>
                <a:ea typeface="Inter"/>
                <a:cs typeface="Inter"/>
                <a:sym typeface="Inter"/>
              </a:rPr>
              <a:t>ticas para evitar retrasos acumulados.</a:t>
            </a:r>
          </a:p>
          <a:p>
            <a:pPr algn="l" marL="1069118" indent="-267279" lvl="3">
              <a:lnSpc>
                <a:spcPts val="2310"/>
              </a:lnSpc>
              <a:buFont typeface="Arial"/>
              <a:buChar char="￭"/>
            </a:pPr>
            <a:r>
              <a:rPr lang="en-US" b="true" sz="1650">
                <a:solidFill>
                  <a:srgbClr val="000000"/>
                </a:solidFill>
                <a:latin typeface="Inter Bold"/>
                <a:ea typeface="Inter Bold"/>
                <a:cs typeface="Inter Bold"/>
                <a:sym typeface="Inter Bold"/>
              </a:rPr>
              <a:t>No se eliminaron actividades:</a:t>
            </a:r>
            <a:r>
              <a:rPr lang="en-US" sz="1650">
                <a:solidFill>
                  <a:srgbClr val="000000"/>
                </a:solidFill>
                <a:latin typeface="Inter"/>
                <a:ea typeface="Inter"/>
                <a:cs typeface="Inter"/>
                <a:sym typeface="Inter"/>
              </a:rPr>
              <a:t> todas las funcionalidades planeadas permanecen, solo se reorganizó el orden y asignación.</a:t>
            </a:r>
          </a:p>
          <a:p>
            <a:pPr algn="l">
              <a:lnSpc>
                <a:spcPts val="2310"/>
              </a:lnSpc>
            </a:pPr>
          </a:p>
          <a:p>
            <a:pPr algn="l" marL="356373" indent="-178186" lvl="1">
              <a:lnSpc>
                <a:spcPts val="2310"/>
              </a:lnSpc>
              <a:buFont typeface="Arial"/>
              <a:buChar char="•"/>
            </a:pPr>
            <a:r>
              <a:rPr lang="en-US" b="true" sz="1650">
                <a:solidFill>
                  <a:srgbClr val="000000"/>
                </a:solidFill>
                <a:latin typeface="Inter Bold"/>
                <a:ea typeface="Inter Bold"/>
                <a:cs typeface="Inter Bold"/>
                <a:sym typeface="Inter Bold"/>
              </a:rPr>
              <a:t>Objetivo</a:t>
            </a:r>
            <a:r>
              <a:rPr lang="en-US" sz="1650">
                <a:solidFill>
                  <a:srgbClr val="000000"/>
                </a:solidFill>
                <a:latin typeface="Inter"/>
                <a:ea typeface="Inter"/>
                <a:cs typeface="Inter"/>
                <a:sym typeface="Inter"/>
              </a:rPr>
              <a:t>: mantener coherencia del desarrollo y cumplimiento de 50% de avance</a:t>
            </a:r>
          </a:p>
          <a:p>
            <a:pPr algn="l">
              <a:lnSpc>
                <a:spcPts val="231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7200900"/>
            <a:ext cx="18288000" cy="3086100"/>
            <a:chOff x="0" y="0"/>
            <a:chExt cx="4816593" cy="812800"/>
          </a:xfrm>
        </p:grpSpPr>
        <p:sp>
          <p:nvSpPr>
            <p:cNvPr name="Freeform 3" id="3"/>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FFFFFF"/>
            </a:solidFill>
          </p:spPr>
        </p:sp>
        <p:sp>
          <p:nvSpPr>
            <p:cNvPr name="TextBox 4" id="4"/>
            <p:cNvSpPr txBox="true"/>
            <p:nvPr/>
          </p:nvSpPr>
          <p:spPr>
            <a:xfrm>
              <a:off x="0" y="-38100"/>
              <a:ext cx="4816593" cy="850900"/>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382398" y="4667765"/>
            <a:ext cx="8358172" cy="6268629"/>
            <a:chOff x="0" y="0"/>
            <a:chExt cx="812800" cy="609600"/>
          </a:xfrm>
        </p:grpSpPr>
        <p:sp>
          <p:nvSpPr>
            <p:cNvPr name="Freeform 6" id="6"/>
            <p:cNvSpPr/>
            <p:nvPr/>
          </p:nvSpPr>
          <p:spPr>
            <a:xfrm flipH="false" flipV="false" rot="0">
              <a:off x="0" y="0"/>
              <a:ext cx="812800" cy="609600"/>
            </a:xfrm>
            <a:custGeom>
              <a:avLst/>
              <a:gdLst/>
              <a:ahLst/>
              <a:cxnLst/>
              <a:rect r="r" b="b" t="t" l="l"/>
              <a:pathLst>
                <a:path h="609600" w="812800">
                  <a:moveTo>
                    <a:pt x="609600" y="0"/>
                  </a:moveTo>
                  <a:lnTo>
                    <a:pt x="0" y="0"/>
                  </a:lnTo>
                  <a:lnTo>
                    <a:pt x="203200" y="609600"/>
                  </a:lnTo>
                  <a:lnTo>
                    <a:pt x="812800" y="609600"/>
                  </a:lnTo>
                  <a:lnTo>
                    <a:pt x="609600" y="0"/>
                  </a:lnTo>
                  <a:close/>
                </a:path>
              </a:pathLst>
            </a:custGeom>
            <a:solidFill>
              <a:srgbClr val="E92F2F"/>
            </a:solidFill>
          </p:spPr>
        </p:sp>
        <p:sp>
          <p:nvSpPr>
            <p:cNvPr name="TextBox 7" id="7"/>
            <p:cNvSpPr txBox="true"/>
            <p:nvPr/>
          </p:nvSpPr>
          <p:spPr>
            <a:xfrm>
              <a:off x="101600" y="-38100"/>
              <a:ext cx="609600" cy="6477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430868" y="7802079"/>
            <a:ext cx="1656614" cy="2484921"/>
            <a:chOff x="0" y="0"/>
            <a:chExt cx="406400" cy="609600"/>
          </a:xfrm>
        </p:grpSpPr>
        <p:sp>
          <p:nvSpPr>
            <p:cNvPr name="Freeform 9" id="9"/>
            <p:cNvSpPr/>
            <p:nvPr/>
          </p:nvSpPr>
          <p:spPr>
            <a:xfrm flipH="false" flipV="false" rot="0">
              <a:off x="0" y="0"/>
              <a:ext cx="406400" cy="609600"/>
            </a:xfrm>
            <a:custGeom>
              <a:avLst/>
              <a:gdLst/>
              <a:ahLst/>
              <a:cxnLst/>
              <a:rect r="r" b="b" t="t" l="l"/>
              <a:pathLst>
                <a:path h="609600" w="406400">
                  <a:moveTo>
                    <a:pt x="203200" y="0"/>
                  </a:moveTo>
                  <a:lnTo>
                    <a:pt x="0" y="0"/>
                  </a:lnTo>
                  <a:lnTo>
                    <a:pt x="203200" y="609600"/>
                  </a:lnTo>
                  <a:lnTo>
                    <a:pt x="406400" y="609600"/>
                  </a:lnTo>
                  <a:lnTo>
                    <a:pt x="203200" y="0"/>
                  </a:lnTo>
                  <a:close/>
                </a:path>
              </a:pathLst>
            </a:custGeom>
            <a:solidFill>
              <a:srgbClr val="000000"/>
            </a:solidFill>
            <a:ln cap="sq">
              <a:noFill/>
              <a:prstDash val="solid"/>
              <a:miter/>
            </a:ln>
          </p:spPr>
        </p:sp>
        <p:sp>
          <p:nvSpPr>
            <p:cNvPr name="TextBox 10" id="10"/>
            <p:cNvSpPr txBox="true"/>
            <p:nvPr/>
          </p:nvSpPr>
          <p:spPr>
            <a:xfrm>
              <a:off x="101600" y="-38100"/>
              <a:ext cx="203200" cy="64770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430868" y="5744679"/>
            <a:ext cx="15437593" cy="4114800"/>
            <a:chOff x="0" y="0"/>
            <a:chExt cx="2391687" cy="637490"/>
          </a:xfrm>
        </p:grpSpPr>
        <p:sp>
          <p:nvSpPr>
            <p:cNvPr name="Freeform 12" id="12"/>
            <p:cNvSpPr/>
            <p:nvPr/>
          </p:nvSpPr>
          <p:spPr>
            <a:xfrm flipH="false" flipV="false" rot="0">
              <a:off x="0" y="0"/>
              <a:ext cx="2391687" cy="637490"/>
            </a:xfrm>
            <a:custGeom>
              <a:avLst/>
              <a:gdLst/>
              <a:ahLst/>
              <a:cxnLst/>
              <a:rect r="r" b="b" t="t" l="l"/>
              <a:pathLst>
                <a:path h="637490" w="2391687">
                  <a:moveTo>
                    <a:pt x="0" y="0"/>
                  </a:moveTo>
                  <a:lnTo>
                    <a:pt x="2391687" y="0"/>
                  </a:lnTo>
                  <a:lnTo>
                    <a:pt x="2391687" y="637490"/>
                  </a:lnTo>
                  <a:lnTo>
                    <a:pt x="0" y="637490"/>
                  </a:lnTo>
                  <a:close/>
                </a:path>
              </a:pathLst>
            </a:custGeom>
            <a:blipFill>
              <a:blip r:embed="rId2"/>
              <a:stretch>
                <a:fillRect l="-2733" t="0" r="-2733" b="0"/>
              </a:stretch>
            </a:blipFill>
            <a:ln w="228600" cap="sq">
              <a:solidFill>
                <a:srgbClr val="000000"/>
              </a:solidFill>
              <a:prstDash val="solid"/>
              <a:miter/>
            </a:ln>
          </p:spPr>
        </p:sp>
      </p:grpSp>
      <p:sp>
        <p:nvSpPr>
          <p:cNvPr name="Freeform 13" id="13"/>
          <p:cNvSpPr/>
          <p:nvPr/>
        </p:nvSpPr>
        <p:spPr>
          <a:xfrm flipH="false" flipV="false" rot="-5400000">
            <a:off x="16351292" y="1133976"/>
            <a:ext cx="3220086" cy="1682495"/>
          </a:xfrm>
          <a:custGeom>
            <a:avLst/>
            <a:gdLst/>
            <a:ahLst/>
            <a:cxnLst/>
            <a:rect r="r" b="b" t="t" l="l"/>
            <a:pathLst>
              <a:path h="1682495" w="3220086">
                <a:moveTo>
                  <a:pt x="0" y="0"/>
                </a:moveTo>
                <a:lnTo>
                  <a:pt x="3220087" y="0"/>
                </a:lnTo>
                <a:lnTo>
                  <a:pt x="3220087" y="1682495"/>
                </a:lnTo>
                <a:lnTo>
                  <a:pt x="0" y="1682495"/>
                </a:lnTo>
                <a:lnTo>
                  <a:pt x="0" y="0"/>
                </a:lnTo>
                <a:close/>
              </a:path>
            </a:pathLst>
          </a:custGeom>
          <a:blipFill>
            <a:blip r:embed="rId3">
              <a:alphaModFix amt="9999"/>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14" id="14"/>
          <p:cNvSpPr txBox="true"/>
          <p:nvPr/>
        </p:nvSpPr>
        <p:spPr>
          <a:xfrm rot="0">
            <a:off x="2094550" y="2077422"/>
            <a:ext cx="8416046" cy="2069640"/>
          </a:xfrm>
          <a:prstGeom prst="rect">
            <a:avLst/>
          </a:prstGeom>
        </p:spPr>
        <p:txBody>
          <a:bodyPr anchor="t" rtlCol="false" tIns="0" lIns="0" bIns="0" rIns="0">
            <a:spAutoFit/>
          </a:bodyPr>
          <a:lstStyle/>
          <a:p>
            <a:pPr algn="l">
              <a:lnSpc>
                <a:spcPts val="7897"/>
              </a:lnSpc>
            </a:pPr>
            <a:r>
              <a:rPr lang="en-US" sz="7897" b="true">
                <a:solidFill>
                  <a:srgbClr val="3D3F3E"/>
                </a:solidFill>
                <a:latin typeface="Ubuntu Bold"/>
                <a:ea typeface="Ubuntu Bold"/>
                <a:cs typeface="Ubuntu Bold"/>
                <a:sym typeface="Ubuntu Bold"/>
              </a:rPr>
              <a:t>METODOLOGIA APLICADA</a:t>
            </a:r>
          </a:p>
        </p:txBody>
      </p:sp>
      <p:sp>
        <p:nvSpPr>
          <p:cNvPr name="Freeform 15" id="15"/>
          <p:cNvSpPr/>
          <p:nvPr/>
        </p:nvSpPr>
        <p:spPr>
          <a:xfrm flipH="false" flipV="false" rot="0">
            <a:off x="208076" y="328039"/>
            <a:ext cx="5725846" cy="842878"/>
          </a:xfrm>
          <a:custGeom>
            <a:avLst/>
            <a:gdLst/>
            <a:ahLst/>
            <a:cxnLst/>
            <a:rect r="r" b="b" t="t" l="l"/>
            <a:pathLst>
              <a:path h="842878" w="5725846">
                <a:moveTo>
                  <a:pt x="0" y="0"/>
                </a:moveTo>
                <a:lnTo>
                  <a:pt x="5725846" y="0"/>
                </a:lnTo>
                <a:lnTo>
                  <a:pt x="5725846" y="842879"/>
                </a:lnTo>
                <a:lnTo>
                  <a:pt x="0" y="842879"/>
                </a:lnTo>
                <a:lnTo>
                  <a:pt x="0" y="0"/>
                </a:lnTo>
                <a:close/>
              </a:path>
            </a:pathLst>
          </a:custGeom>
          <a:blipFill>
            <a:blip r:embed="rId5"/>
            <a:stretch>
              <a:fillRect l="0" t="-12926" r="0" b="0"/>
            </a:stretch>
          </a:blipFill>
        </p:spPr>
      </p:sp>
      <p:sp>
        <p:nvSpPr>
          <p:cNvPr name="Freeform 16" id="16"/>
          <p:cNvSpPr/>
          <p:nvPr/>
        </p:nvSpPr>
        <p:spPr>
          <a:xfrm flipH="false" flipV="false" rot="0">
            <a:off x="6502073" y="-683342"/>
            <a:ext cx="2865640" cy="2865640"/>
          </a:xfrm>
          <a:custGeom>
            <a:avLst/>
            <a:gdLst/>
            <a:ahLst/>
            <a:cxnLst/>
            <a:rect r="r" b="b" t="t" l="l"/>
            <a:pathLst>
              <a:path h="2865640" w="2865640">
                <a:moveTo>
                  <a:pt x="0" y="0"/>
                </a:moveTo>
                <a:lnTo>
                  <a:pt x="2865641" y="0"/>
                </a:lnTo>
                <a:lnTo>
                  <a:pt x="2865641" y="2865641"/>
                </a:lnTo>
                <a:lnTo>
                  <a:pt x="0" y="2865641"/>
                </a:lnTo>
                <a:lnTo>
                  <a:pt x="0" y="0"/>
                </a:lnTo>
                <a:close/>
              </a:path>
            </a:pathLst>
          </a:custGeom>
          <a:blipFill>
            <a:blip r:embed="rId6"/>
            <a:stretch>
              <a:fillRect l="0" t="0" r="0" b="0"/>
            </a:stretch>
          </a:blipFill>
        </p:spPr>
      </p:sp>
      <p:sp>
        <p:nvSpPr>
          <p:cNvPr name="TextBox 17" id="17"/>
          <p:cNvSpPr txBox="true"/>
          <p:nvPr/>
        </p:nvSpPr>
        <p:spPr>
          <a:xfrm rot="0">
            <a:off x="10288730" y="267916"/>
            <a:ext cx="7203289" cy="1202344"/>
          </a:xfrm>
          <a:prstGeom prst="rect">
            <a:avLst/>
          </a:prstGeom>
        </p:spPr>
        <p:txBody>
          <a:bodyPr anchor="t" rtlCol="false" tIns="0" lIns="0" bIns="0" rIns="0">
            <a:spAutoFit/>
          </a:bodyPr>
          <a:lstStyle/>
          <a:p>
            <a:pPr algn="l" marL="376818" indent="-188409" lvl="1">
              <a:lnSpc>
                <a:spcPts val="2443"/>
              </a:lnSpc>
              <a:buFont typeface="Arial"/>
              <a:buChar char="•"/>
            </a:pPr>
            <a:r>
              <a:rPr lang="en-US" sz="1745">
                <a:solidFill>
                  <a:srgbClr val="000000"/>
                </a:solidFill>
                <a:latin typeface="Inter"/>
                <a:ea typeface="Inter"/>
                <a:cs typeface="Inter"/>
                <a:sym typeface="Inter"/>
              </a:rPr>
              <a:t>SCRUM por Sprints</a:t>
            </a:r>
          </a:p>
          <a:p>
            <a:pPr algn="l" marL="753636" indent="-251212" lvl="2">
              <a:lnSpc>
                <a:spcPts val="2443"/>
              </a:lnSpc>
              <a:buFont typeface="Arial"/>
              <a:buChar char="⚬"/>
            </a:pPr>
            <a:r>
              <a:rPr lang="en-US" sz="1745">
                <a:solidFill>
                  <a:srgbClr val="000000"/>
                </a:solidFill>
                <a:latin typeface="Inter"/>
                <a:ea typeface="Inter"/>
                <a:cs typeface="Inter"/>
                <a:sym typeface="Inter"/>
              </a:rPr>
              <a:t>Sprint 1: planificación 100%</a:t>
            </a:r>
          </a:p>
          <a:p>
            <a:pPr algn="l" marL="1130455" indent="-282614" lvl="3">
              <a:lnSpc>
                <a:spcPts val="2443"/>
              </a:lnSpc>
              <a:buFont typeface="Arial"/>
              <a:buChar char="￭"/>
            </a:pPr>
            <a:r>
              <a:rPr lang="en-US" sz="1745">
                <a:solidFill>
                  <a:srgbClr val="000000"/>
                </a:solidFill>
                <a:latin typeface="Inter"/>
                <a:ea typeface="Inter"/>
                <a:cs typeface="Inter"/>
                <a:sym typeface="Inter"/>
              </a:rPr>
              <a:t>Roles: Scrum Master, Product Own</a:t>
            </a:r>
            <a:r>
              <a:rPr lang="en-US" sz="1745">
                <a:solidFill>
                  <a:srgbClr val="000000"/>
                </a:solidFill>
                <a:latin typeface="Inter"/>
                <a:ea typeface="Inter"/>
                <a:cs typeface="Inter"/>
                <a:sym typeface="Inter"/>
              </a:rPr>
              <a:t>er, Eq</a:t>
            </a:r>
            <a:r>
              <a:rPr lang="en-US" sz="1745">
                <a:solidFill>
                  <a:srgbClr val="000000"/>
                </a:solidFill>
                <a:latin typeface="Inter"/>
                <a:ea typeface="Inter"/>
                <a:cs typeface="Inter"/>
                <a:sym typeface="Inter"/>
              </a:rPr>
              <a:t>uipo</a:t>
            </a:r>
          </a:p>
          <a:p>
            <a:pPr algn="l" marL="1130455" indent="-282614" lvl="3">
              <a:lnSpc>
                <a:spcPts val="2443"/>
              </a:lnSpc>
              <a:buFont typeface="Arial"/>
              <a:buChar char="￭"/>
            </a:pPr>
            <a:r>
              <a:rPr lang="en-US" sz="1745">
                <a:solidFill>
                  <a:srgbClr val="000000"/>
                </a:solidFill>
                <a:latin typeface="Inter"/>
                <a:ea typeface="Inter"/>
                <a:cs typeface="Inter"/>
                <a:sym typeface="Inter"/>
              </a:rPr>
              <a:t>P</a:t>
            </a:r>
            <a:r>
              <a:rPr lang="en-US" sz="1745">
                <a:solidFill>
                  <a:srgbClr val="000000"/>
                </a:solidFill>
                <a:latin typeface="Inter"/>
                <a:ea typeface="Inter"/>
                <a:cs typeface="Inter"/>
                <a:sym typeface="Inter"/>
              </a:rPr>
              <a:t>rodu</a:t>
            </a:r>
            <a:r>
              <a:rPr lang="en-US" sz="1745">
                <a:solidFill>
                  <a:srgbClr val="000000"/>
                </a:solidFill>
                <a:latin typeface="Inter"/>
                <a:ea typeface="Inter"/>
                <a:cs typeface="Inter"/>
                <a:sym typeface="Inter"/>
              </a:rPr>
              <a:t>ct Backlog priorizado</a:t>
            </a:r>
          </a:p>
        </p:txBody>
      </p:sp>
      <p:sp>
        <p:nvSpPr>
          <p:cNvPr name="TextBox 18" id="18"/>
          <p:cNvSpPr txBox="true"/>
          <p:nvPr/>
        </p:nvSpPr>
        <p:spPr>
          <a:xfrm rot="0">
            <a:off x="10288730" y="1628446"/>
            <a:ext cx="7203289" cy="3956168"/>
          </a:xfrm>
          <a:prstGeom prst="rect">
            <a:avLst/>
          </a:prstGeom>
        </p:spPr>
        <p:txBody>
          <a:bodyPr anchor="t" rtlCol="false" tIns="0" lIns="0" bIns="0" rIns="0">
            <a:spAutoFit/>
          </a:bodyPr>
          <a:lstStyle/>
          <a:p>
            <a:pPr algn="l" marL="376819" indent="-188409" lvl="1">
              <a:lnSpc>
                <a:spcPts val="2443"/>
              </a:lnSpc>
              <a:buFont typeface="Arial"/>
              <a:buChar char="•"/>
            </a:pPr>
            <a:r>
              <a:rPr lang="en-US" sz="1745">
                <a:solidFill>
                  <a:srgbClr val="000000"/>
                </a:solidFill>
                <a:latin typeface="Inter"/>
                <a:ea typeface="Inter"/>
                <a:cs typeface="Inter"/>
                <a:sym typeface="Inter"/>
              </a:rPr>
              <a:t>Sprint 2: diseño y desarrollo, 50%</a:t>
            </a:r>
          </a:p>
          <a:p>
            <a:pPr algn="l" marL="1130457" indent="-282614" lvl="3">
              <a:lnSpc>
                <a:spcPts val="2443"/>
              </a:lnSpc>
              <a:buFont typeface="Arial"/>
              <a:buChar char="￭"/>
            </a:pPr>
            <a:r>
              <a:rPr lang="en-US" sz="1745">
                <a:solidFill>
                  <a:srgbClr val="000000"/>
                </a:solidFill>
                <a:latin typeface="Inter"/>
                <a:ea typeface="Inter"/>
                <a:cs typeface="Inter"/>
                <a:sym typeface="Inter"/>
              </a:rPr>
              <a:t>Diagramas de flujo y modelado en Firebas</a:t>
            </a:r>
            <a:r>
              <a:rPr lang="en-US" sz="1745">
                <a:solidFill>
                  <a:srgbClr val="000000"/>
                </a:solidFill>
                <a:latin typeface="Inter"/>
                <a:ea typeface="Inter"/>
                <a:cs typeface="Inter"/>
                <a:sym typeface="Inter"/>
              </a:rPr>
              <a:t>e</a:t>
            </a:r>
          </a:p>
          <a:p>
            <a:pPr algn="l" marL="1130457" indent="-282614" lvl="3">
              <a:lnSpc>
                <a:spcPts val="2443"/>
              </a:lnSpc>
              <a:buFont typeface="Arial"/>
              <a:buChar char="￭"/>
            </a:pPr>
            <a:r>
              <a:rPr lang="en-US" sz="1745">
                <a:solidFill>
                  <a:srgbClr val="000000"/>
                </a:solidFill>
                <a:latin typeface="Inter"/>
                <a:ea typeface="Inter"/>
                <a:cs typeface="Inter"/>
                <a:sym typeface="Inter"/>
              </a:rPr>
              <a:t>Proto</a:t>
            </a:r>
            <a:r>
              <a:rPr lang="en-US" sz="1745">
                <a:solidFill>
                  <a:srgbClr val="000000"/>
                </a:solidFill>
                <a:latin typeface="Inter"/>
                <a:ea typeface="Inter"/>
                <a:cs typeface="Inter"/>
                <a:sym typeface="Inter"/>
              </a:rPr>
              <a:t>tip</a:t>
            </a:r>
            <a:r>
              <a:rPr lang="en-US" sz="1745">
                <a:solidFill>
                  <a:srgbClr val="000000"/>
                </a:solidFill>
                <a:latin typeface="Inter"/>
                <a:ea typeface="Inter"/>
                <a:cs typeface="Inter"/>
                <a:sym typeface="Inter"/>
              </a:rPr>
              <a:t>os</a:t>
            </a:r>
            <a:r>
              <a:rPr lang="en-US" sz="1745">
                <a:solidFill>
                  <a:srgbClr val="000000"/>
                </a:solidFill>
                <a:latin typeface="Inter"/>
                <a:ea typeface="Inter"/>
                <a:cs typeface="Inter"/>
                <a:sym typeface="Inter"/>
              </a:rPr>
              <a:t> Figma</a:t>
            </a:r>
          </a:p>
          <a:p>
            <a:pPr algn="l" marL="1130457" indent="-282614" lvl="3">
              <a:lnSpc>
                <a:spcPts val="2443"/>
              </a:lnSpc>
              <a:buFont typeface="Arial"/>
              <a:buChar char="￭"/>
            </a:pPr>
            <a:r>
              <a:rPr lang="en-US" sz="1745">
                <a:solidFill>
                  <a:srgbClr val="000000"/>
                </a:solidFill>
                <a:latin typeface="Inter"/>
                <a:ea typeface="Inter"/>
                <a:cs typeface="Inter"/>
                <a:sym typeface="Inter"/>
              </a:rPr>
              <a:t>Configuración Firebase y CRUD</a:t>
            </a:r>
          </a:p>
          <a:p>
            <a:pPr algn="l">
              <a:lnSpc>
                <a:spcPts val="2443"/>
              </a:lnSpc>
            </a:pPr>
          </a:p>
          <a:p>
            <a:pPr algn="l" marL="376819" indent="-188409" lvl="1">
              <a:lnSpc>
                <a:spcPts val="2443"/>
              </a:lnSpc>
              <a:buFont typeface="Arial"/>
              <a:buChar char="•"/>
            </a:pPr>
            <a:r>
              <a:rPr lang="en-US" sz="1745">
                <a:solidFill>
                  <a:srgbClr val="000000"/>
                </a:solidFill>
                <a:latin typeface="Inter"/>
                <a:ea typeface="Inter"/>
                <a:cs typeface="Inter"/>
                <a:sym typeface="Inter"/>
              </a:rPr>
              <a:t>Se reforzo la aplicacion de SCRUM mediante:</a:t>
            </a:r>
          </a:p>
          <a:p>
            <a:pPr algn="l" marL="753638" indent="-251213" lvl="2">
              <a:lnSpc>
                <a:spcPts val="2443"/>
              </a:lnSpc>
              <a:buFont typeface="Arial"/>
              <a:buChar char="⚬"/>
            </a:pPr>
            <a:r>
              <a:rPr lang="en-US" sz="1745">
                <a:solidFill>
                  <a:srgbClr val="000000"/>
                </a:solidFill>
                <a:latin typeface="Inter"/>
                <a:ea typeface="Inter"/>
                <a:cs typeface="Inter"/>
                <a:sym typeface="Inter"/>
              </a:rPr>
              <a:t>Reuniones de seguimiento más frecuentes (Daily Stand-up) para reportar avances y resolver bloqueos.</a:t>
            </a:r>
          </a:p>
          <a:p>
            <a:pPr algn="l" marL="753638" indent="-251213" lvl="2">
              <a:lnSpc>
                <a:spcPts val="2443"/>
              </a:lnSpc>
              <a:buFont typeface="Arial"/>
              <a:buChar char="⚬"/>
            </a:pPr>
            <a:r>
              <a:rPr lang="en-US" sz="1745">
                <a:solidFill>
                  <a:srgbClr val="000000"/>
                </a:solidFill>
                <a:latin typeface="Inter"/>
                <a:ea typeface="Inter"/>
                <a:cs typeface="Inter"/>
                <a:sym typeface="Inter"/>
              </a:rPr>
              <a:t>Revisión colaborativa de código en GitHub para mantener control de versiones ordenado y uniforme.</a:t>
            </a:r>
          </a:p>
          <a:p>
            <a:pPr algn="l" marL="753638" indent="-251213" lvl="2">
              <a:lnSpc>
                <a:spcPts val="2443"/>
              </a:lnSpc>
              <a:buFont typeface="Arial"/>
              <a:buChar char="⚬"/>
            </a:pPr>
            <a:r>
              <a:rPr lang="en-US" sz="1745">
                <a:solidFill>
                  <a:srgbClr val="000000"/>
                </a:solidFill>
                <a:latin typeface="Inter"/>
                <a:ea typeface="Inter"/>
                <a:cs typeface="Inter"/>
                <a:sym typeface="Inter"/>
              </a:rPr>
              <a:t>Comunicación más efectiva entre los integrantes, promoviendo colaboración y apoyo mutuo.</a:t>
            </a:r>
          </a:p>
          <a:p>
            <a:pPr algn="l">
              <a:lnSpc>
                <a:spcPts val="2443"/>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10800000">
            <a:off x="11636014" y="0"/>
            <a:ext cx="6651986" cy="4806060"/>
          </a:xfrm>
          <a:custGeom>
            <a:avLst/>
            <a:gdLst/>
            <a:ahLst/>
            <a:cxnLst/>
            <a:rect r="r" b="b" t="t" l="l"/>
            <a:pathLst>
              <a:path h="4806060" w="6651986">
                <a:moveTo>
                  <a:pt x="6651986" y="0"/>
                </a:moveTo>
                <a:lnTo>
                  <a:pt x="0" y="0"/>
                </a:lnTo>
                <a:lnTo>
                  <a:pt x="0" y="4806060"/>
                </a:lnTo>
                <a:lnTo>
                  <a:pt x="6651986" y="4806060"/>
                </a:lnTo>
                <a:lnTo>
                  <a:pt x="665198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4503278" y="2602672"/>
            <a:ext cx="4971721" cy="2597724"/>
          </a:xfrm>
          <a:custGeom>
            <a:avLst/>
            <a:gdLst/>
            <a:ahLst/>
            <a:cxnLst/>
            <a:rect r="r" b="b" t="t" l="l"/>
            <a:pathLst>
              <a:path h="2597724" w="4971721">
                <a:moveTo>
                  <a:pt x="0" y="0"/>
                </a:moveTo>
                <a:lnTo>
                  <a:pt x="4971720" y="0"/>
                </a:lnTo>
                <a:lnTo>
                  <a:pt x="4971720" y="2597724"/>
                </a:lnTo>
                <a:lnTo>
                  <a:pt x="0" y="2597724"/>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1219591" y="1937935"/>
            <a:ext cx="9844923" cy="2033906"/>
          </a:xfrm>
          <a:prstGeom prst="rect">
            <a:avLst/>
          </a:prstGeom>
        </p:spPr>
        <p:txBody>
          <a:bodyPr anchor="t" rtlCol="false" tIns="0" lIns="0" bIns="0" rIns="0">
            <a:spAutoFit/>
          </a:bodyPr>
          <a:lstStyle/>
          <a:p>
            <a:pPr algn="l">
              <a:lnSpc>
                <a:spcPts val="7700"/>
              </a:lnSpc>
            </a:pPr>
            <a:r>
              <a:rPr lang="en-US" sz="7700" b="true">
                <a:solidFill>
                  <a:srgbClr val="3D3F3E"/>
                </a:solidFill>
                <a:latin typeface="Ubuntu Bold"/>
                <a:ea typeface="Ubuntu Bold"/>
                <a:cs typeface="Ubuntu Bold"/>
                <a:sym typeface="Ubuntu Bold"/>
              </a:rPr>
              <a:t>EVICENCIA DE AVANCE</a:t>
            </a:r>
          </a:p>
        </p:txBody>
      </p:sp>
      <p:sp>
        <p:nvSpPr>
          <p:cNvPr name="Freeform 5" id="5"/>
          <p:cNvSpPr/>
          <p:nvPr/>
        </p:nvSpPr>
        <p:spPr>
          <a:xfrm flipH="false" flipV="false" rot="0">
            <a:off x="296733" y="399148"/>
            <a:ext cx="5725846" cy="842878"/>
          </a:xfrm>
          <a:custGeom>
            <a:avLst/>
            <a:gdLst/>
            <a:ahLst/>
            <a:cxnLst/>
            <a:rect r="r" b="b" t="t" l="l"/>
            <a:pathLst>
              <a:path h="842878" w="5725846">
                <a:moveTo>
                  <a:pt x="0" y="0"/>
                </a:moveTo>
                <a:lnTo>
                  <a:pt x="5725845" y="0"/>
                </a:lnTo>
                <a:lnTo>
                  <a:pt x="5725845" y="842878"/>
                </a:lnTo>
                <a:lnTo>
                  <a:pt x="0" y="842878"/>
                </a:lnTo>
                <a:lnTo>
                  <a:pt x="0" y="0"/>
                </a:lnTo>
                <a:close/>
              </a:path>
            </a:pathLst>
          </a:custGeom>
          <a:blipFill>
            <a:blip r:embed="rId6"/>
            <a:stretch>
              <a:fillRect l="0" t="-12926" r="0" b="0"/>
            </a:stretch>
          </a:blipFill>
        </p:spPr>
      </p:sp>
      <p:sp>
        <p:nvSpPr>
          <p:cNvPr name="Freeform 6" id="6"/>
          <p:cNvSpPr/>
          <p:nvPr/>
        </p:nvSpPr>
        <p:spPr>
          <a:xfrm flipH="false" flipV="false" rot="0">
            <a:off x="6590730" y="-612233"/>
            <a:ext cx="2865640" cy="2865640"/>
          </a:xfrm>
          <a:custGeom>
            <a:avLst/>
            <a:gdLst/>
            <a:ahLst/>
            <a:cxnLst/>
            <a:rect r="r" b="b" t="t" l="l"/>
            <a:pathLst>
              <a:path h="2865640" w="2865640">
                <a:moveTo>
                  <a:pt x="0" y="0"/>
                </a:moveTo>
                <a:lnTo>
                  <a:pt x="2865640" y="0"/>
                </a:lnTo>
                <a:lnTo>
                  <a:pt x="2865640" y="2865641"/>
                </a:lnTo>
                <a:lnTo>
                  <a:pt x="0" y="2865641"/>
                </a:lnTo>
                <a:lnTo>
                  <a:pt x="0" y="0"/>
                </a:lnTo>
                <a:close/>
              </a:path>
            </a:pathLst>
          </a:custGeom>
          <a:blipFill>
            <a:blip r:embed="rId7"/>
            <a:stretch>
              <a:fillRect l="0" t="0" r="0" b="0"/>
            </a:stretch>
          </a:blipFill>
        </p:spPr>
      </p:sp>
      <p:sp>
        <p:nvSpPr>
          <p:cNvPr name="Freeform 7" id="7"/>
          <p:cNvSpPr/>
          <p:nvPr/>
        </p:nvSpPr>
        <p:spPr>
          <a:xfrm flipH="false" flipV="false" rot="-10800000">
            <a:off x="13046407" y="2253408"/>
            <a:ext cx="5287737" cy="10393587"/>
          </a:xfrm>
          <a:custGeom>
            <a:avLst/>
            <a:gdLst/>
            <a:ahLst/>
            <a:cxnLst/>
            <a:rect r="r" b="b" t="t" l="l"/>
            <a:pathLst>
              <a:path h="10393587" w="5287737">
                <a:moveTo>
                  <a:pt x="0" y="0"/>
                </a:moveTo>
                <a:lnTo>
                  <a:pt x="5287738" y="0"/>
                </a:lnTo>
                <a:lnTo>
                  <a:pt x="5287738" y="10393586"/>
                </a:lnTo>
                <a:lnTo>
                  <a:pt x="0" y="103935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8" id="8"/>
          <p:cNvGrpSpPr/>
          <p:nvPr/>
        </p:nvGrpSpPr>
        <p:grpSpPr>
          <a:xfrm rot="0">
            <a:off x="11636014" y="1833160"/>
            <a:ext cx="5148883" cy="3674746"/>
            <a:chOff x="0" y="0"/>
            <a:chExt cx="797697" cy="569314"/>
          </a:xfrm>
        </p:grpSpPr>
        <p:sp>
          <p:nvSpPr>
            <p:cNvPr name="Freeform 9" id="9"/>
            <p:cNvSpPr/>
            <p:nvPr/>
          </p:nvSpPr>
          <p:spPr>
            <a:xfrm flipH="false" flipV="false" rot="0">
              <a:off x="0" y="0"/>
              <a:ext cx="797697" cy="569314"/>
            </a:xfrm>
            <a:custGeom>
              <a:avLst/>
              <a:gdLst/>
              <a:ahLst/>
              <a:cxnLst/>
              <a:rect r="r" b="b" t="t" l="l"/>
              <a:pathLst>
                <a:path h="569314" w="797697">
                  <a:moveTo>
                    <a:pt x="0" y="0"/>
                  </a:moveTo>
                  <a:lnTo>
                    <a:pt x="797697" y="0"/>
                  </a:lnTo>
                  <a:lnTo>
                    <a:pt x="797697" y="569314"/>
                  </a:lnTo>
                  <a:lnTo>
                    <a:pt x="0" y="569314"/>
                  </a:lnTo>
                  <a:close/>
                </a:path>
              </a:pathLst>
            </a:custGeom>
            <a:blipFill>
              <a:blip r:embed="rId10"/>
              <a:stretch>
                <a:fillRect l="-4518" t="0" r="-4518" b="0"/>
              </a:stretch>
            </a:blipFill>
            <a:ln w="228600" cap="sq">
              <a:solidFill>
                <a:srgbClr val="000000"/>
              </a:solidFill>
              <a:prstDash val="solid"/>
              <a:miter/>
            </a:ln>
          </p:spPr>
        </p:sp>
      </p:grpSp>
      <p:sp>
        <p:nvSpPr>
          <p:cNvPr name="Freeform 10" id="10"/>
          <p:cNvSpPr/>
          <p:nvPr/>
        </p:nvSpPr>
        <p:spPr>
          <a:xfrm flipH="false" flipV="false" rot="0">
            <a:off x="423365" y="6106535"/>
            <a:ext cx="6278519" cy="3806489"/>
          </a:xfrm>
          <a:custGeom>
            <a:avLst/>
            <a:gdLst/>
            <a:ahLst/>
            <a:cxnLst/>
            <a:rect r="r" b="b" t="t" l="l"/>
            <a:pathLst>
              <a:path h="3806489" w="6278519">
                <a:moveTo>
                  <a:pt x="0" y="0"/>
                </a:moveTo>
                <a:lnTo>
                  <a:pt x="6278519" y="0"/>
                </a:lnTo>
                <a:lnTo>
                  <a:pt x="6278519" y="3806489"/>
                </a:lnTo>
                <a:lnTo>
                  <a:pt x="0" y="3806489"/>
                </a:lnTo>
                <a:lnTo>
                  <a:pt x="0" y="0"/>
                </a:lnTo>
                <a:close/>
              </a:path>
            </a:pathLst>
          </a:custGeom>
          <a:blipFill>
            <a:blip r:embed="rId11"/>
            <a:stretch>
              <a:fillRect l="0" t="0" r="0" b="0"/>
            </a:stretch>
          </a:blipFill>
        </p:spPr>
      </p:sp>
      <p:sp>
        <p:nvSpPr>
          <p:cNvPr name="Freeform 11" id="11"/>
          <p:cNvSpPr/>
          <p:nvPr/>
        </p:nvSpPr>
        <p:spPr>
          <a:xfrm flipH="false" flipV="false" rot="0">
            <a:off x="7433833" y="6106535"/>
            <a:ext cx="6776623" cy="3888088"/>
          </a:xfrm>
          <a:custGeom>
            <a:avLst/>
            <a:gdLst/>
            <a:ahLst/>
            <a:cxnLst/>
            <a:rect r="r" b="b" t="t" l="l"/>
            <a:pathLst>
              <a:path h="3888088" w="6776623">
                <a:moveTo>
                  <a:pt x="0" y="0"/>
                </a:moveTo>
                <a:lnTo>
                  <a:pt x="6776623" y="0"/>
                </a:lnTo>
                <a:lnTo>
                  <a:pt x="6776623" y="3888088"/>
                </a:lnTo>
                <a:lnTo>
                  <a:pt x="0" y="3888088"/>
                </a:lnTo>
                <a:lnTo>
                  <a:pt x="0" y="0"/>
                </a:lnTo>
                <a:close/>
              </a:path>
            </a:pathLst>
          </a:custGeom>
          <a:blipFill>
            <a:blip r:embed="rId12"/>
            <a:stretch>
              <a:fillRect l="0" t="0" r="0" b="0"/>
            </a:stretch>
          </a:blipFill>
        </p:spPr>
      </p:sp>
      <p:sp>
        <p:nvSpPr>
          <p:cNvPr name="TextBox 12" id="12"/>
          <p:cNvSpPr txBox="true"/>
          <p:nvPr/>
        </p:nvSpPr>
        <p:spPr>
          <a:xfrm rot="0">
            <a:off x="1547758" y="4060766"/>
            <a:ext cx="7203289" cy="2127368"/>
          </a:xfrm>
          <a:prstGeom prst="rect">
            <a:avLst/>
          </a:prstGeom>
        </p:spPr>
        <p:txBody>
          <a:bodyPr anchor="t" rtlCol="false" tIns="0" lIns="0" bIns="0" rIns="0">
            <a:spAutoFit/>
          </a:bodyPr>
          <a:lstStyle/>
          <a:p>
            <a:pPr algn="l" marL="376819" indent="-188409" lvl="1">
              <a:lnSpc>
                <a:spcPts val="2443"/>
              </a:lnSpc>
              <a:buFont typeface="Arial"/>
              <a:buChar char="•"/>
            </a:pPr>
            <a:r>
              <a:rPr lang="en-US" sz="1745">
                <a:solidFill>
                  <a:srgbClr val="000000"/>
                </a:solidFill>
                <a:latin typeface="Inter"/>
                <a:ea typeface="Inter"/>
                <a:cs typeface="Inter"/>
                <a:sym typeface="Inter"/>
              </a:rPr>
              <a:t>Plan de trabajo: tareas, responsables, fechas</a:t>
            </a:r>
          </a:p>
          <a:p>
            <a:pPr algn="l" marL="376819" indent="-188409" lvl="1">
              <a:lnSpc>
                <a:spcPts val="2443"/>
              </a:lnSpc>
              <a:buFont typeface="Arial"/>
              <a:buChar char="•"/>
            </a:pPr>
            <a:r>
              <a:rPr lang="en-US" sz="1745">
                <a:solidFill>
                  <a:srgbClr val="000000"/>
                </a:solidFill>
                <a:latin typeface="Inter"/>
                <a:ea typeface="Inter"/>
                <a:cs typeface="Inter"/>
                <a:sym typeface="Inter"/>
              </a:rPr>
              <a:t>Diagramas y p</a:t>
            </a:r>
            <a:r>
              <a:rPr lang="en-US" sz="1745">
                <a:solidFill>
                  <a:srgbClr val="000000"/>
                </a:solidFill>
                <a:latin typeface="Inter"/>
                <a:ea typeface="Inter"/>
                <a:cs typeface="Inter"/>
                <a:sym typeface="Inter"/>
              </a:rPr>
              <a:t>roto</a:t>
            </a:r>
            <a:r>
              <a:rPr lang="en-US" sz="1745">
                <a:solidFill>
                  <a:srgbClr val="000000"/>
                </a:solidFill>
                <a:latin typeface="Inter"/>
                <a:ea typeface="Inter"/>
                <a:cs typeface="Inter"/>
                <a:sym typeface="Inter"/>
              </a:rPr>
              <a:t>tip</a:t>
            </a:r>
            <a:r>
              <a:rPr lang="en-US" sz="1745">
                <a:solidFill>
                  <a:srgbClr val="000000"/>
                </a:solidFill>
                <a:latin typeface="Inter"/>
                <a:ea typeface="Inter"/>
                <a:cs typeface="Inter"/>
                <a:sym typeface="Inter"/>
              </a:rPr>
              <a:t>os:</a:t>
            </a:r>
            <a:r>
              <a:rPr lang="en-US" sz="1745">
                <a:solidFill>
                  <a:srgbClr val="000000"/>
                </a:solidFill>
                <a:latin typeface="Inter"/>
                <a:ea typeface="Inter"/>
                <a:cs typeface="Inter"/>
                <a:sym typeface="Inter"/>
              </a:rPr>
              <a:t> Figma, StarUML</a:t>
            </a:r>
          </a:p>
          <a:p>
            <a:pPr algn="l" marL="376819" indent="-188409" lvl="1">
              <a:lnSpc>
                <a:spcPts val="2443"/>
              </a:lnSpc>
              <a:buFont typeface="Arial"/>
              <a:buChar char="•"/>
            </a:pPr>
            <a:r>
              <a:rPr lang="en-US" sz="1745">
                <a:solidFill>
                  <a:srgbClr val="000000"/>
                </a:solidFill>
                <a:latin typeface="Inter"/>
                <a:ea typeface="Inter"/>
                <a:cs typeface="Inter"/>
                <a:sym typeface="Inter"/>
              </a:rPr>
              <a:t>R</a:t>
            </a:r>
            <a:r>
              <a:rPr lang="en-US" sz="1745">
                <a:solidFill>
                  <a:srgbClr val="000000"/>
                </a:solidFill>
                <a:latin typeface="Inter"/>
                <a:ea typeface="Inter"/>
                <a:cs typeface="Inter"/>
                <a:sym typeface="Inter"/>
              </a:rPr>
              <a:t>epositorio GitHub: control de v</a:t>
            </a:r>
            <a:r>
              <a:rPr lang="en-US" sz="1745">
                <a:solidFill>
                  <a:srgbClr val="000000"/>
                </a:solidFill>
                <a:latin typeface="Inter"/>
                <a:ea typeface="Inter"/>
                <a:cs typeface="Inter"/>
                <a:sym typeface="Inter"/>
              </a:rPr>
              <a:t>ersiones y documentación</a:t>
            </a:r>
          </a:p>
          <a:p>
            <a:pPr algn="l" marL="376819" indent="-188409" lvl="1">
              <a:lnSpc>
                <a:spcPts val="2443"/>
              </a:lnSpc>
              <a:buFont typeface="Arial"/>
              <a:buChar char="•"/>
            </a:pPr>
            <a:r>
              <a:rPr lang="en-US" sz="1745">
                <a:solidFill>
                  <a:srgbClr val="000000"/>
                </a:solidFill>
                <a:latin typeface="Inter"/>
                <a:ea typeface="Inter"/>
                <a:cs typeface="Inter"/>
                <a:sym typeface="Inter"/>
              </a:rPr>
              <a:t>Firebase Firestore: base de datos configurada</a:t>
            </a:r>
          </a:p>
          <a:p>
            <a:pPr algn="l" marL="376819" indent="-188409" lvl="1">
              <a:lnSpc>
                <a:spcPts val="2443"/>
              </a:lnSpc>
              <a:buFont typeface="Arial"/>
              <a:buChar char="•"/>
            </a:pPr>
            <a:r>
              <a:rPr lang="en-US" sz="1745">
                <a:solidFill>
                  <a:srgbClr val="000000"/>
                </a:solidFill>
                <a:latin typeface="Inter"/>
                <a:ea typeface="Inter"/>
                <a:cs typeface="Inter"/>
                <a:sym typeface="Inter"/>
              </a:rPr>
              <a:t>Funcionalidades desarrolladas: login, autenticación, CRUD de usuarios</a:t>
            </a:r>
          </a:p>
          <a:p>
            <a:pPr algn="l">
              <a:lnSpc>
                <a:spcPts val="2443"/>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13709100" y="5551121"/>
            <a:ext cx="5498844" cy="3972915"/>
          </a:xfrm>
          <a:custGeom>
            <a:avLst/>
            <a:gdLst/>
            <a:ahLst/>
            <a:cxnLst/>
            <a:rect r="r" b="b" t="t" l="l"/>
            <a:pathLst>
              <a:path h="3972915" w="5498844">
                <a:moveTo>
                  <a:pt x="5498844" y="0"/>
                </a:moveTo>
                <a:lnTo>
                  <a:pt x="0" y="0"/>
                </a:lnTo>
                <a:lnTo>
                  <a:pt x="0" y="3972914"/>
                </a:lnTo>
                <a:lnTo>
                  <a:pt x="5498844" y="3972914"/>
                </a:lnTo>
                <a:lnTo>
                  <a:pt x="549884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4503278" y="2602672"/>
            <a:ext cx="4971721" cy="2597724"/>
          </a:xfrm>
          <a:custGeom>
            <a:avLst/>
            <a:gdLst/>
            <a:ahLst/>
            <a:cxnLst/>
            <a:rect r="r" b="b" t="t" l="l"/>
            <a:pathLst>
              <a:path h="2597724" w="4971721">
                <a:moveTo>
                  <a:pt x="0" y="0"/>
                </a:moveTo>
                <a:lnTo>
                  <a:pt x="4971720" y="0"/>
                </a:lnTo>
                <a:lnTo>
                  <a:pt x="4971720" y="2597724"/>
                </a:lnTo>
                <a:lnTo>
                  <a:pt x="0" y="2597724"/>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208076" y="328039"/>
            <a:ext cx="5725846" cy="842878"/>
          </a:xfrm>
          <a:custGeom>
            <a:avLst/>
            <a:gdLst/>
            <a:ahLst/>
            <a:cxnLst/>
            <a:rect r="r" b="b" t="t" l="l"/>
            <a:pathLst>
              <a:path h="842878" w="5725846">
                <a:moveTo>
                  <a:pt x="0" y="0"/>
                </a:moveTo>
                <a:lnTo>
                  <a:pt x="5725846" y="0"/>
                </a:lnTo>
                <a:lnTo>
                  <a:pt x="5725846" y="842879"/>
                </a:lnTo>
                <a:lnTo>
                  <a:pt x="0" y="842879"/>
                </a:lnTo>
                <a:lnTo>
                  <a:pt x="0" y="0"/>
                </a:lnTo>
                <a:close/>
              </a:path>
            </a:pathLst>
          </a:custGeom>
          <a:blipFill>
            <a:blip r:embed="rId6"/>
            <a:stretch>
              <a:fillRect l="0" t="-12926" r="0" b="0"/>
            </a:stretch>
          </a:blipFill>
        </p:spPr>
      </p:sp>
      <p:sp>
        <p:nvSpPr>
          <p:cNvPr name="Freeform 5" id="5"/>
          <p:cNvSpPr/>
          <p:nvPr/>
        </p:nvSpPr>
        <p:spPr>
          <a:xfrm flipH="false" flipV="false" rot="0">
            <a:off x="6502073" y="-683342"/>
            <a:ext cx="2865640" cy="2865640"/>
          </a:xfrm>
          <a:custGeom>
            <a:avLst/>
            <a:gdLst/>
            <a:ahLst/>
            <a:cxnLst/>
            <a:rect r="r" b="b" t="t" l="l"/>
            <a:pathLst>
              <a:path h="2865640" w="2865640">
                <a:moveTo>
                  <a:pt x="0" y="0"/>
                </a:moveTo>
                <a:lnTo>
                  <a:pt x="2865641" y="0"/>
                </a:lnTo>
                <a:lnTo>
                  <a:pt x="2865641" y="2865641"/>
                </a:lnTo>
                <a:lnTo>
                  <a:pt x="0" y="2865641"/>
                </a:lnTo>
                <a:lnTo>
                  <a:pt x="0" y="0"/>
                </a:lnTo>
                <a:close/>
              </a:path>
            </a:pathLst>
          </a:custGeom>
          <a:blipFill>
            <a:blip r:embed="rId7"/>
            <a:stretch>
              <a:fillRect l="0" t="0" r="0" b="0"/>
            </a:stretch>
          </a:blipFill>
        </p:spPr>
      </p:sp>
      <p:grpSp>
        <p:nvGrpSpPr>
          <p:cNvPr name="Group 6" id="6"/>
          <p:cNvGrpSpPr>
            <a:grpSpLocks noChangeAspect="true"/>
          </p:cNvGrpSpPr>
          <p:nvPr/>
        </p:nvGrpSpPr>
        <p:grpSpPr>
          <a:xfrm rot="0">
            <a:off x="2766972" y="2793996"/>
            <a:ext cx="3166950" cy="6266355"/>
            <a:chOff x="0" y="0"/>
            <a:chExt cx="2620010" cy="5184140"/>
          </a:xfrm>
        </p:grpSpPr>
        <p:sp>
          <p:nvSpPr>
            <p:cNvPr name="Freeform 7" id="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8" id="8"/>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8"/>
              <a:stretch>
                <a:fillRect l="0" t="-964" r="0" b="-964"/>
              </a:stretch>
            </a:blipFill>
          </p:spPr>
        </p:sp>
        <p:sp>
          <p:nvSpPr>
            <p:cNvPr name="Freeform 9" id="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B5B5B"/>
            </a:solidFill>
          </p:spPr>
        </p:sp>
        <p:sp>
          <p:nvSpPr>
            <p:cNvPr name="Freeform 10" id="1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B5B5B"/>
            </a:solidFill>
          </p:spPr>
        </p:sp>
        <p:sp>
          <p:nvSpPr>
            <p:cNvPr name="Freeform 11" id="1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EBCEB5"/>
            </a:solidFill>
          </p:spPr>
        </p:sp>
        <p:sp>
          <p:nvSpPr>
            <p:cNvPr name="Freeform 12" id="1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EBCEB5"/>
            </a:solidFill>
          </p:spPr>
        </p:sp>
        <p:sp>
          <p:nvSpPr>
            <p:cNvPr name="Freeform 13" id="1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EBCEB5"/>
            </a:solidFill>
          </p:spPr>
        </p:sp>
        <p:sp>
          <p:nvSpPr>
            <p:cNvPr name="Freeform 14" id="1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EBCEB5"/>
            </a:solidFill>
          </p:spPr>
        </p:sp>
        <p:sp>
          <p:nvSpPr>
            <p:cNvPr name="Freeform 15" id="1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FCE9D8"/>
            </a:solidFill>
          </p:spPr>
        </p:sp>
      </p:grpSp>
      <p:grpSp>
        <p:nvGrpSpPr>
          <p:cNvPr name="Group 16" id="16"/>
          <p:cNvGrpSpPr>
            <a:grpSpLocks noChangeAspect="true"/>
          </p:cNvGrpSpPr>
          <p:nvPr/>
        </p:nvGrpSpPr>
        <p:grpSpPr>
          <a:xfrm rot="0">
            <a:off x="9915250" y="2793996"/>
            <a:ext cx="3166950" cy="6266355"/>
            <a:chOff x="0" y="0"/>
            <a:chExt cx="2620010" cy="5184140"/>
          </a:xfrm>
        </p:grpSpPr>
        <p:sp>
          <p:nvSpPr>
            <p:cNvPr name="Freeform 17" id="17"/>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18" id="18"/>
            <p:cNvSpPr/>
            <p:nvPr/>
          </p:nvSpPr>
          <p:spPr>
            <a:xfrm flipH="false" flipV="false" rot="0">
              <a:off x="185420" y="156210"/>
              <a:ext cx="2251710" cy="4876800"/>
            </a:xfrm>
            <a:custGeom>
              <a:avLst/>
              <a:gdLst/>
              <a:ahLst/>
              <a:cxnLst/>
              <a:rect r="r" b="b" t="t" l="l"/>
              <a:pathLst>
                <a:path h="4876800" w="225171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9"/>
              <a:stretch>
                <a:fillRect l="-1614" t="0" r="-1614" b="0"/>
              </a:stretch>
            </a:blipFill>
          </p:spPr>
        </p:sp>
        <p:sp>
          <p:nvSpPr>
            <p:cNvPr name="Freeform 19" id="19"/>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sp>
        <p:sp>
          <p:nvSpPr>
            <p:cNvPr name="Freeform 20" id="20"/>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sp>
        <p:sp>
          <p:nvSpPr>
            <p:cNvPr name="Freeform 21" id="21"/>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sp>
        <p:sp>
          <p:nvSpPr>
            <p:cNvPr name="Freeform 22" id="22"/>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sp>
        <p:sp>
          <p:nvSpPr>
            <p:cNvPr name="Freeform 23" id="23"/>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sp>
        <p:sp>
          <p:nvSpPr>
            <p:cNvPr name="Freeform 24" id="24"/>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sp>
        <p:sp>
          <p:nvSpPr>
            <p:cNvPr name="Freeform 25" id="25"/>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sp>
      </p:grpSp>
      <p:sp>
        <p:nvSpPr>
          <p:cNvPr name="TextBox 26" id="26"/>
          <p:cNvSpPr txBox="true"/>
          <p:nvPr/>
        </p:nvSpPr>
        <p:spPr>
          <a:xfrm rot="0">
            <a:off x="3424743" y="1850860"/>
            <a:ext cx="1851408" cy="625079"/>
          </a:xfrm>
          <a:prstGeom prst="rect">
            <a:avLst/>
          </a:prstGeom>
        </p:spPr>
        <p:txBody>
          <a:bodyPr anchor="t" rtlCol="false" tIns="0" lIns="0" bIns="0" rIns="0">
            <a:spAutoFit/>
          </a:bodyPr>
          <a:lstStyle/>
          <a:p>
            <a:pPr algn="l">
              <a:lnSpc>
                <a:spcPts val="4500"/>
              </a:lnSpc>
            </a:pPr>
            <a:r>
              <a:rPr lang="en-US" sz="4500" b="true">
                <a:solidFill>
                  <a:srgbClr val="3D3F3E"/>
                </a:solidFill>
                <a:latin typeface="Ubuntu Bold"/>
                <a:ea typeface="Ubuntu Bold"/>
                <a:cs typeface="Ubuntu Bold"/>
                <a:sym typeface="Ubuntu Bold"/>
              </a:rPr>
              <a:t>LOGIN</a:t>
            </a:r>
          </a:p>
        </p:txBody>
      </p:sp>
      <p:sp>
        <p:nvSpPr>
          <p:cNvPr name="TextBox 27" id="27"/>
          <p:cNvSpPr txBox="true"/>
          <p:nvPr/>
        </p:nvSpPr>
        <p:spPr>
          <a:xfrm rot="0">
            <a:off x="8787756" y="1899835"/>
            <a:ext cx="5421938" cy="576104"/>
          </a:xfrm>
          <a:prstGeom prst="rect">
            <a:avLst/>
          </a:prstGeom>
        </p:spPr>
        <p:txBody>
          <a:bodyPr anchor="t" rtlCol="false" tIns="0" lIns="0" bIns="0" rIns="0">
            <a:spAutoFit/>
          </a:bodyPr>
          <a:lstStyle/>
          <a:p>
            <a:pPr algn="l">
              <a:lnSpc>
                <a:spcPts val="4240"/>
              </a:lnSpc>
            </a:pPr>
            <a:r>
              <a:rPr lang="en-US" sz="4240" b="true">
                <a:solidFill>
                  <a:srgbClr val="3D3F3E"/>
                </a:solidFill>
                <a:latin typeface="Ubuntu Bold"/>
                <a:ea typeface="Ubuntu Bold"/>
                <a:cs typeface="Ubuntu Bold"/>
                <a:sym typeface="Ubuntu Bold"/>
              </a:rPr>
              <a:t>PAGINA REGISTRO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13709100" y="5551121"/>
            <a:ext cx="5498844" cy="3972915"/>
          </a:xfrm>
          <a:custGeom>
            <a:avLst/>
            <a:gdLst/>
            <a:ahLst/>
            <a:cxnLst/>
            <a:rect r="r" b="b" t="t" l="l"/>
            <a:pathLst>
              <a:path h="3972915" w="5498844">
                <a:moveTo>
                  <a:pt x="5498844" y="0"/>
                </a:moveTo>
                <a:lnTo>
                  <a:pt x="0" y="0"/>
                </a:lnTo>
                <a:lnTo>
                  <a:pt x="0" y="3972914"/>
                </a:lnTo>
                <a:lnTo>
                  <a:pt x="5498844" y="3972914"/>
                </a:lnTo>
                <a:lnTo>
                  <a:pt x="549884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4503278" y="2602672"/>
            <a:ext cx="4971721" cy="2597724"/>
          </a:xfrm>
          <a:custGeom>
            <a:avLst/>
            <a:gdLst/>
            <a:ahLst/>
            <a:cxnLst/>
            <a:rect r="r" b="b" t="t" l="l"/>
            <a:pathLst>
              <a:path h="2597724" w="4971721">
                <a:moveTo>
                  <a:pt x="0" y="0"/>
                </a:moveTo>
                <a:lnTo>
                  <a:pt x="4971720" y="0"/>
                </a:lnTo>
                <a:lnTo>
                  <a:pt x="4971720" y="2597724"/>
                </a:lnTo>
                <a:lnTo>
                  <a:pt x="0" y="2597724"/>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208076" y="328039"/>
            <a:ext cx="5725846" cy="842878"/>
          </a:xfrm>
          <a:custGeom>
            <a:avLst/>
            <a:gdLst/>
            <a:ahLst/>
            <a:cxnLst/>
            <a:rect r="r" b="b" t="t" l="l"/>
            <a:pathLst>
              <a:path h="842878" w="5725846">
                <a:moveTo>
                  <a:pt x="0" y="0"/>
                </a:moveTo>
                <a:lnTo>
                  <a:pt x="5725846" y="0"/>
                </a:lnTo>
                <a:lnTo>
                  <a:pt x="5725846" y="842879"/>
                </a:lnTo>
                <a:lnTo>
                  <a:pt x="0" y="842879"/>
                </a:lnTo>
                <a:lnTo>
                  <a:pt x="0" y="0"/>
                </a:lnTo>
                <a:close/>
              </a:path>
            </a:pathLst>
          </a:custGeom>
          <a:blipFill>
            <a:blip r:embed="rId6"/>
            <a:stretch>
              <a:fillRect l="0" t="-12926" r="0" b="0"/>
            </a:stretch>
          </a:blipFill>
        </p:spPr>
      </p:sp>
      <p:sp>
        <p:nvSpPr>
          <p:cNvPr name="Freeform 5" id="5"/>
          <p:cNvSpPr/>
          <p:nvPr/>
        </p:nvSpPr>
        <p:spPr>
          <a:xfrm flipH="false" flipV="false" rot="0">
            <a:off x="6502073" y="-683342"/>
            <a:ext cx="2865640" cy="2865640"/>
          </a:xfrm>
          <a:custGeom>
            <a:avLst/>
            <a:gdLst/>
            <a:ahLst/>
            <a:cxnLst/>
            <a:rect r="r" b="b" t="t" l="l"/>
            <a:pathLst>
              <a:path h="2865640" w="2865640">
                <a:moveTo>
                  <a:pt x="0" y="0"/>
                </a:moveTo>
                <a:lnTo>
                  <a:pt x="2865641" y="0"/>
                </a:lnTo>
                <a:lnTo>
                  <a:pt x="2865641" y="2865641"/>
                </a:lnTo>
                <a:lnTo>
                  <a:pt x="0" y="2865641"/>
                </a:lnTo>
                <a:lnTo>
                  <a:pt x="0" y="0"/>
                </a:lnTo>
                <a:close/>
              </a:path>
            </a:pathLst>
          </a:custGeom>
          <a:blipFill>
            <a:blip r:embed="rId7"/>
            <a:stretch>
              <a:fillRect l="0" t="0" r="0" b="0"/>
            </a:stretch>
          </a:blipFill>
        </p:spPr>
      </p:sp>
      <p:sp>
        <p:nvSpPr>
          <p:cNvPr name="Freeform 6" id="6"/>
          <p:cNvSpPr/>
          <p:nvPr/>
        </p:nvSpPr>
        <p:spPr>
          <a:xfrm flipH="false" flipV="false" rot="0">
            <a:off x="7718612" y="3187592"/>
            <a:ext cx="10569388" cy="4349986"/>
          </a:xfrm>
          <a:custGeom>
            <a:avLst/>
            <a:gdLst/>
            <a:ahLst/>
            <a:cxnLst/>
            <a:rect r="r" b="b" t="t" l="l"/>
            <a:pathLst>
              <a:path h="4349986" w="10569388">
                <a:moveTo>
                  <a:pt x="0" y="0"/>
                </a:moveTo>
                <a:lnTo>
                  <a:pt x="10569388" y="0"/>
                </a:lnTo>
                <a:lnTo>
                  <a:pt x="10569388" y="4349986"/>
                </a:lnTo>
                <a:lnTo>
                  <a:pt x="0" y="4349986"/>
                </a:lnTo>
                <a:lnTo>
                  <a:pt x="0" y="0"/>
                </a:lnTo>
                <a:close/>
              </a:path>
            </a:pathLst>
          </a:custGeom>
          <a:blipFill>
            <a:blip r:embed="rId8"/>
            <a:stretch>
              <a:fillRect l="0" t="0" r="0" b="0"/>
            </a:stretch>
          </a:blipFill>
        </p:spPr>
      </p:sp>
      <p:sp>
        <p:nvSpPr>
          <p:cNvPr name="TextBox 7" id="7"/>
          <p:cNvSpPr txBox="true"/>
          <p:nvPr/>
        </p:nvSpPr>
        <p:spPr>
          <a:xfrm rot="0">
            <a:off x="366285" y="1520449"/>
            <a:ext cx="14105779" cy="2033906"/>
          </a:xfrm>
          <a:prstGeom prst="rect">
            <a:avLst/>
          </a:prstGeom>
        </p:spPr>
        <p:txBody>
          <a:bodyPr anchor="t" rtlCol="false" tIns="0" lIns="0" bIns="0" rIns="0">
            <a:spAutoFit/>
          </a:bodyPr>
          <a:lstStyle/>
          <a:p>
            <a:pPr algn="l">
              <a:lnSpc>
                <a:spcPts val="7700"/>
              </a:lnSpc>
            </a:pPr>
            <a:r>
              <a:rPr lang="en-US" sz="7700" b="true">
                <a:solidFill>
                  <a:srgbClr val="3D3F3E"/>
                </a:solidFill>
                <a:latin typeface="Ubuntu Bold"/>
                <a:ea typeface="Ubuntu Bold"/>
                <a:cs typeface="Ubuntu Bold"/>
                <a:sym typeface="Ubuntu Bold"/>
              </a:rPr>
              <a:t>MODELO DE BASE DE DATOS FIREBASE</a:t>
            </a:r>
          </a:p>
        </p:txBody>
      </p:sp>
      <p:sp>
        <p:nvSpPr>
          <p:cNvPr name="TextBox 8" id="8"/>
          <p:cNvSpPr txBox="true"/>
          <p:nvPr/>
        </p:nvSpPr>
        <p:spPr>
          <a:xfrm rot="0">
            <a:off x="215885" y="3863434"/>
            <a:ext cx="7203289" cy="4870568"/>
          </a:xfrm>
          <a:prstGeom prst="rect">
            <a:avLst/>
          </a:prstGeom>
        </p:spPr>
        <p:txBody>
          <a:bodyPr anchor="t" rtlCol="false" tIns="0" lIns="0" bIns="0" rIns="0">
            <a:spAutoFit/>
          </a:bodyPr>
          <a:lstStyle/>
          <a:p>
            <a:pPr algn="l">
              <a:lnSpc>
                <a:spcPts val="2443"/>
              </a:lnSpc>
            </a:pPr>
            <a:r>
              <a:rPr lang="en-US" sz="1745" b="true">
                <a:solidFill>
                  <a:srgbClr val="000000"/>
                </a:solidFill>
                <a:latin typeface="Inter Bold"/>
                <a:ea typeface="Inter Bold"/>
                <a:cs typeface="Inter Bold"/>
                <a:sym typeface="Inter Bold"/>
              </a:rPr>
              <a:t>Objetivo</a:t>
            </a:r>
            <a:r>
              <a:rPr lang="en-US" sz="1745">
                <a:solidFill>
                  <a:srgbClr val="000000"/>
                </a:solidFill>
                <a:latin typeface="Inter"/>
                <a:ea typeface="Inter"/>
                <a:cs typeface="Inter"/>
                <a:sym typeface="Inter"/>
              </a:rPr>
              <a:t>: Registrar y administrar información de huevos, empleados y reportes para la granja avícola.</a:t>
            </a:r>
          </a:p>
          <a:p>
            <a:pPr algn="l">
              <a:lnSpc>
                <a:spcPts val="2443"/>
              </a:lnSpc>
            </a:pPr>
          </a:p>
          <a:p>
            <a:pPr algn="l" marL="376819" indent="-188409" lvl="1">
              <a:lnSpc>
                <a:spcPts val="2443"/>
              </a:lnSpc>
              <a:buFont typeface="Arial"/>
              <a:buChar char="•"/>
            </a:pPr>
            <a:r>
              <a:rPr lang="en-US" b="true" sz="1745">
                <a:solidFill>
                  <a:srgbClr val="000000"/>
                </a:solidFill>
                <a:latin typeface="Inter Bold"/>
                <a:ea typeface="Inter Bold"/>
                <a:cs typeface="Inter Bold"/>
                <a:sym typeface="Inter Bold"/>
              </a:rPr>
              <a:t>Estructura principal:</a:t>
            </a:r>
          </a:p>
          <a:p>
            <a:pPr algn="l" marL="753638" indent="-251213" lvl="2">
              <a:lnSpc>
                <a:spcPts val="2443"/>
              </a:lnSpc>
              <a:buFont typeface="Arial"/>
              <a:buChar char="⚬"/>
            </a:pPr>
            <a:r>
              <a:rPr lang="en-US" sz="1745">
                <a:solidFill>
                  <a:srgbClr val="000000"/>
                </a:solidFill>
                <a:latin typeface="Inter"/>
                <a:ea typeface="Inter"/>
                <a:cs typeface="Inter"/>
                <a:sym typeface="Inter"/>
              </a:rPr>
              <a:t>Empleados: ID, nomb</a:t>
            </a:r>
            <a:r>
              <a:rPr lang="en-US" sz="1745">
                <a:solidFill>
                  <a:srgbClr val="000000"/>
                </a:solidFill>
                <a:latin typeface="Inter"/>
                <a:ea typeface="Inter"/>
                <a:cs typeface="Inter"/>
                <a:sym typeface="Inter"/>
              </a:rPr>
              <a:t>re, cargo, activo</a:t>
            </a:r>
          </a:p>
          <a:p>
            <a:pPr algn="l" marL="753638" indent="-251213" lvl="2">
              <a:lnSpc>
                <a:spcPts val="2443"/>
              </a:lnSpc>
              <a:buFont typeface="Arial"/>
              <a:buChar char="⚬"/>
            </a:pPr>
            <a:r>
              <a:rPr lang="en-US" sz="1745">
                <a:solidFill>
                  <a:srgbClr val="000000"/>
                </a:solidFill>
                <a:latin typeface="Inter"/>
                <a:ea typeface="Inter"/>
                <a:cs typeface="Inter"/>
                <a:sym typeface="Inter"/>
              </a:rPr>
              <a:t>T</a:t>
            </a:r>
            <a:r>
              <a:rPr lang="en-US" sz="1745">
                <a:solidFill>
                  <a:srgbClr val="000000"/>
                </a:solidFill>
                <a:latin typeface="Inter"/>
                <a:ea typeface="Inter"/>
                <a:cs typeface="Inter"/>
                <a:sym typeface="Inter"/>
              </a:rPr>
              <a:t>ip</a:t>
            </a:r>
            <a:r>
              <a:rPr lang="en-US" sz="1745">
                <a:solidFill>
                  <a:srgbClr val="000000"/>
                </a:solidFill>
                <a:latin typeface="Inter"/>
                <a:ea typeface="Inter"/>
                <a:cs typeface="Inter"/>
                <a:sym typeface="Inter"/>
              </a:rPr>
              <a:t>osHuevo:</a:t>
            </a:r>
            <a:r>
              <a:rPr lang="en-US" sz="1745">
                <a:solidFill>
                  <a:srgbClr val="000000"/>
                </a:solidFill>
                <a:latin typeface="Inter"/>
                <a:ea typeface="Inter"/>
                <a:cs typeface="Inter"/>
                <a:sym typeface="Inter"/>
              </a:rPr>
              <a:t> ID, nombre (blanco, rojo, extra grande)</a:t>
            </a:r>
          </a:p>
          <a:p>
            <a:pPr algn="l" marL="753638" indent="-251213" lvl="2">
              <a:lnSpc>
                <a:spcPts val="2443"/>
              </a:lnSpc>
              <a:buFont typeface="Arial"/>
              <a:buChar char="⚬"/>
            </a:pPr>
            <a:r>
              <a:rPr lang="en-US" sz="1745">
                <a:solidFill>
                  <a:srgbClr val="000000"/>
                </a:solidFill>
                <a:latin typeface="Inter"/>
                <a:ea typeface="Inter"/>
                <a:cs typeface="Inter"/>
                <a:sym typeface="Inter"/>
              </a:rPr>
              <a:t>R</a:t>
            </a:r>
            <a:r>
              <a:rPr lang="en-US" sz="1745">
                <a:solidFill>
                  <a:srgbClr val="000000"/>
                </a:solidFill>
                <a:latin typeface="Inter"/>
                <a:ea typeface="Inter"/>
                <a:cs typeface="Inter"/>
                <a:sym typeface="Inter"/>
              </a:rPr>
              <a:t>ecolecciones: empleado, galpón, sector, fecha, turno, hora</a:t>
            </a:r>
          </a:p>
          <a:p>
            <a:pPr algn="l" marL="1130457" indent="-282614" lvl="3">
              <a:lnSpc>
                <a:spcPts val="2443"/>
              </a:lnSpc>
              <a:buFont typeface="Arial"/>
              <a:buChar char="￭"/>
            </a:pPr>
            <a:r>
              <a:rPr lang="en-US" sz="1745">
                <a:solidFill>
                  <a:srgbClr val="000000"/>
                </a:solidFill>
                <a:latin typeface="Inter"/>
                <a:ea typeface="Inter"/>
                <a:cs typeface="Inter"/>
                <a:sym typeface="Inter"/>
              </a:rPr>
              <a:t>Subcolección Detall</a:t>
            </a:r>
            <a:r>
              <a:rPr lang="en-US" sz="1745">
                <a:solidFill>
                  <a:srgbClr val="000000"/>
                </a:solidFill>
                <a:latin typeface="Inter"/>
                <a:ea typeface="Inter"/>
                <a:cs typeface="Inter"/>
                <a:sym typeface="Inter"/>
              </a:rPr>
              <a:t>es: tipo de huevo, cantidad</a:t>
            </a:r>
          </a:p>
          <a:p>
            <a:pPr algn="l" marL="753638" indent="-251213" lvl="2">
              <a:lnSpc>
                <a:spcPts val="2443"/>
              </a:lnSpc>
              <a:buFont typeface="Arial"/>
              <a:buChar char="⚬"/>
            </a:pPr>
            <a:r>
              <a:rPr lang="en-US" sz="1745">
                <a:solidFill>
                  <a:srgbClr val="000000"/>
                </a:solidFill>
                <a:latin typeface="Inter"/>
                <a:ea typeface="Inter"/>
                <a:cs typeface="Inter"/>
                <a:sym typeface="Inter"/>
              </a:rPr>
              <a:t>ReportesAgregados: fecha, tipo de agregado, datos JSON</a:t>
            </a:r>
          </a:p>
          <a:p>
            <a:pPr algn="l" marL="376819" indent="-188409" lvl="1">
              <a:lnSpc>
                <a:spcPts val="2443"/>
              </a:lnSpc>
              <a:buFont typeface="Arial"/>
              <a:buChar char="•"/>
            </a:pPr>
            <a:r>
              <a:rPr lang="en-US" b="true" sz="1745">
                <a:solidFill>
                  <a:srgbClr val="000000"/>
                </a:solidFill>
                <a:latin typeface="Inter Bold"/>
                <a:ea typeface="Inter Bold"/>
                <a:cs typeface="Inter Bold"/>
                <a:sym typeface="Inter Bold"/>
              </a:rPr>
              <a:t>Justificación del modelo:</a:t>
            </a:r>
          </a:p>
          <a:p>
            <a:pPr algn="l" marL="753638" indent="-251213" lvl="2">
              <a:lnSpc>
                <a:spcPts val="2443"/>
              </a:lnSpc>
              <a:buFont typeface="Arial"/>
              <a:buChar char="⚬"/>
            </a:pPr>
            <a:r>
              <a:rPr lang="en-US" sz="1745">
                <a:solidFill>
                  <a:srgbClr val="000000"/>
                </a:solidFill>
                <a:latin typeface="Inter"/>
                <a:ea typeface="Inter"/>
                <a:cs typeface="Inter"/>
                <a:sym typeface="Inter"/>
              </a:rPr>
              <a:t>NoSQL documental: flexible y escalable</a:t>
            </a:r>
          </a:p>
          <a:p>
            <a:pPr algn="l" marL="753638" indent="-251213" lvl="2">
              <a:lnSpc>
                <a:spcPts val="2443"/>
              </a:lnSpc>
              <a:buFont typeface="Arial"/>
              <a:buChar char="⚬"/>
            </a:pPr>
            <a:r>
              <a:rPr lang="en-US" sz="1745">
                <a:solidFill>
                  <a:srgbClr val="000000"/>
                </a:solidFill>
                <a:latin typeface="Inter"/>
                <a:ea typeface="Inter"/>
                <a:cs typeface="Inter"/>
                <a:sym typeface="Inter"/>
              </a:rPr>
              <a:t>Relaciones mediante referencias</a:t>
            </a:r>
          </a:p>
          <a:p>
            <a:pPr algn="l" marL="753638" indent="-251213" lvl="2">
              <a:lnSpc>
                <a:spcPts val="2443"/>
              </a:lnSpc>
              <a:buFont typeface="Arial"/>
              <a:buChar char="⚬"/>
            </a:pPr>
            <a:r>
              <a:rPr lang="en-US" sz="1745">
                <a:solidFill>
                  <a:srgbClr val="000000"/>
                </a:solidFill>
                <a:latin typeface="Inter"/>
                <a:ea typeface="Inter"/>
                <a:cs typeface="Inter"/>
                <a:sym typeface="Inter"/>
              </a:rPr>
              <a:t>Subcolecciones para granularidad y eficiencia</a:t>
            </a:r>
          </a:p>
          <a:p>
            <a:pPr algn="l" marL="753638" indent="-251213" lvl="2">
              <a:lnSpc>
                <a:spcPts val="2443"/>
              </a:lnSpc>
              <a:buFont typeface="Arial"/>
              <a:buChar char="⚬"/>
            </a:pPr>
            <a:r>
              <a:rPr lang="en-US" sz="1745">
                <a:solidFill>
                  <a:srgbClr val="000000"/>
                </a:solidFill>
                <a:latin typeface="Inter"/>
                <a:ea typeface="Inter"/>
                <a:cs typeface="Inter"/>
                <a:sym typeface="Inter"/>
              </a:rPr>
              <a:t>Reportes precalculados para análisis rápido</a:t>
            </a:r>
          </a:p>
          <a:p>
            <a:pPr algn="l">
              <a:lnSpc>
                <a:spcPts val="2443"/>
              </a:lnSpc>
            </a:pPr>
          </a:p>
          <a:p>
            <a:pPr algn="l">
              <a:lnSpc>
                <a:spcPts val="2443"/>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13709100" y="5551121"/>
            <a:ext cx="5498844" cy="3972915"/>
          </a:xfrm>
          <a:custGeom>
            <a:avLst/>
            <a:gdLst/>
            <a:ahLst/>
            <a:cxnLst/>
            <a:rect r="r" b="b" t="t" l="l"/>
            <a:pathLst>
              <a:path h="3972915" w="5498844">
                <a:moveTo>
                  <a:pt x="5498844" y="0"/>
                </a:moveTo>
                <a:lnTo>
                  <a:pt x="0" y="0"/>
                </a:lnTo>
                <a:lnTo>
                  <a:pt x="0" y="3972914"/>
                </a:lnTo>
                <a:lnTo>
                  <a:pt x="5498844" y="3972914"/>
                </a:lnTo>
                <a:lnTo>
                  <a:pt x="549884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4503278" y="2602672"/>
            <a:ext cx="4971721" cy="2597724"/>
          </a:xfrm>
          <a:custGeom>
            <a:avLst/>
            <a:gdLst/>
            <a:ahLst/>
            <a:cxnLst/>
            <a:rect r="r" b="b" t="t" l="l"/>
            <a:pathLst>
              <a:path h="2597724" w="4971721">
                <a:moveTo>
                  <a:pt x="0" y="0"/>
                </a:moveTo>
                <a:lnTo>
                  <a:pt x="4971720" y="0"/>
                </a:lnTo>
                <a:lnTo>
                  <a:pt x="4971720" y="2597724"/>
                </a:lnTo>
                <a:lnTo>
                  <a:pt x="0" y="2597724"/>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208076" y="328039"/>
            <a:ext cx="5725846" cy="842878"/>
          </a:xfrm>
          <a:custGeom>
            <a:avLst/>
            <a:gdLst/>
            <a:ahLst/>
            <a:cxnLst/>
            <a:rect r="r" b="b" t="t" l="l"/>
            <a:pathLst>
              <a:path h="842878" w="5725846">
                <a:moveTo>
                  <a:pt x="0" y="0"/>
                </a:moveTo>
                <a:lnTo>
                  <a:pt x="5725846" y="0"/>
                </a:lnTo>
                <a:lnTo>
                  <a:pt x="5725846" y="842879"/>
                </a:lnTo>
                <a:lnTo>
                  <a:pt x="0" y="842879"/>
                </a:lnTo>
                <a:lnTo>
                  <a:pt x="0" y="0"/>
                </a:lnTo>
                <a:close/>
              </a:path>
            </a:pathLst>
          </a:custGeom>
          <a:blipFill>
            <a:blip r:embed="rId6"/>
            <a:stretch>
              <a:fillRect l="0" t="-12926" r="0" b="0"/>
            </a:stretch>
          </a:blipFill>
        </p:spPr>
      </p:sp>
      <p:sp>
        <p:nvSpPr>
          <p:cNvPr name="Freeform 5" id="5"/>
          <p:cNvSpPr/>
          <p:nvPr/>
        </p:nvSpPr>
        <p:spPr>
          <a:xfrm flipH="false" flipV="false" rot="0">
            <a:off x="6502073" y="-683342"/>
            <a:ext cx="2865640" cy="2865640"/>
          </a:xfrm>
          <a:custGeom>
            <a:avLst/>
            <a:gdLst/>
            <a:ahLst/>
            <a:cxnLst/>
            <a:rect r="r" b="b" t="t" l="l"/>
            <a:pathLst>
              <a:path h="2865640" w="2865640">
                <a:moveTo>
                  <a:pt x="0" y="0"/>
                </a:moveTo>
                <a:lnTo>
                  <a:pt x="2865641" y="0"/>
                </a:lnTo>
                <a:lnTo>
                  <a:pt x="2865641" y="2865641"/>
                </a:lnTo>
                <a:lnTo>
                  <a:pt x="0" y="2865641"/>
                </a:lnTo>
                <a:lnTo>
                  <a:pt x="0" y="0"/>
                </a:lnTo>
                <a:close/>
              </a:path>
            </a:pathLst>
          </a:custGeom>
          <a:blipFill>
            <a:blip r:embed="rId7"/>
            <a:stretch>
              <a:fillRect l="0" t="0" r="0" b="0"/>
            </a:stretch>
          </a:blipFill>
        </p:spPr>
      </p:sp>
      <p:sp>
        <p:nvSpPr>
          <p:cNvPr name="Freeform 6" id="6"/>
          <p:cNvSpPr/>
          <p:nvPr/>
        </p:nvSpPr>
        <p:spPr>
          <a:xfrm flipH="false" flipV="false" rot="0">
            <a:off x="366285" y="3315216"/>
            <a:ext cx="13192809" cy="6398512"/>
          </a:xfrm>
          <a:custGeom>
            <a:avLst/>
            <a:gdLst/>
            <a:ahLst/>
            <a:cxnLst/>
            <a:rect r="r" b="b" t="t" l="l"/>
            <a:pathLst>
              <a:path h="6398512" w="13192809">
                <a:moveTo>
                  <a:pt x="0" y="0"/>
                </a:moveTo>
                <a:lnTo>
                  <a:pt x="13192809" y="0"/>
                </a:lnTo>
                <a:lnTo>
                  <a:pt x="13192809" y="6398512"/>
                </a:lnTo>
                <a:lnTo>
                  <a:pt x="0" y="6398512"/>
                </a:lnTo>
                <a:lnTo>
                  <a:pt x="0" y="0"/>
                </a:lnTo>
                <a:close/>
              </a:path>
            </a:pathLst>
          </a:custGeom>
          <a:blipFill>
            <a:blip r:embed="rId8"/>
            <a:stretch>
              <a:fillRect l="0" t="0" r="0" b="0"/>
            </a:stretch>
          </a:blipFill>
        </p:spPr>
      </p:sp>
      <p:sp>
        <p:nvSpPr>
          <p:cNvPr name="TextBox 7" id="7"/>
          <p:cNvSpPr txBox="true"/>
          <p:nvPr/>
        </p:nvSpPr>
        <p:spPr>
          <a:xfrm rot="0">
            <a:off x="366285" y="1520449"/>
            <a:ext cx="14105779" cy="1062356"/>
          </a:xfrm>
          <a:prstGeom prst="rect">
            <a:avLst/>
          </a:prstGeom>
        </p:spPr>
        <p:txBody>
          <a:bodyPr anchor="t" rtlCol="false" tIns="0" lIns="0" bIns="0" rIns="0">
            <a:spAutoFit/>
          </a:bodyPr>
          <a:lstStyle/>
          <a:p>
            <a:pPr algn="l">
              <a:lnSpc>
                <a:spcPts val="7700"/>
              </a:lnSpc>
            </a:pPr>
            <a:r>
              <a:rPr lang="en-US" sz="7700" b="true">
                <a:solidFill>
                  <a:srgbClr val="3D3F3E"/>
                </a:solidFill>
                <a:latin typeface="Ubuntu Bold"/>
                <a:ea typeface="Ubuntu Bold"/>
                <a:cs typeface="Ubuntu Bold"/>
                <a:sym typeface="Ubuntu Bold"/>
              </a:rPr>
              <a:t>BASE DE DATOS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5400000">
            <a:off x="13709100" y="5551121"/>
            <a:ext cx="5498844" cy="3972915"/>
          </a:xfrm>
          <a:custGeom>
            <a:avLst/>
            <a:gdLst/>
            <a:ahLst/>
            <a:cxnLst/>
            <a:rect r="r" b="b" t="t" l="l"/>
            <a:pathLst>
              <a:path h="3972915" w="5498844">
                <a:moveTo>
                  <a:pt x="5498844" y="0"/>
                </a:moveTo>
                <a:lnTo>
                  <a:pt x="0" y="0"/>
                </a:lnTo>
                <a:lnTo>
                  <a:pt x="0" y="3972914"/>
                </a:lnTo>
                <a:lnTo>
                  <a:pt x="5498844" y="3972914"/>
                </a:lnTo>
                <a:lnTo>
                  <a:pt x="549884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14503278" y="2602672"/>
            <a:ext cx="4971721" cy="2597724"/>
          </a:xfrm>
          <a:custGeom>
            <a:avLst/>
            <a:gdLst/>
            <a:ahLst/>
            <a:cxnLst/>
            <a:rect r="r" b="b" t="t" l="l"/>
            <a:pathLst>
              <a:path h="2597724" w="4971721">
                <a:moveTo>
                  <a:pt x="0" y="0"/>
                </a:moveTo>
                <a:lnTo>
                  <a:pt x="4971720" y="0"/>
                </a:lnTo>
                <a:lnTo>
                  <a:pt x="4971720" y="2597724"/>
                </a:lnTo>
                <a:lnTo>
                  <a:pt x="0" y="2597724"/>
                </a:lnTo>
                <a:lnTo>
                  <a:pt x="0" y="0"/>
                </a:lnTo>
                <a:close/>
              </a:path>
            </a:pathLst>
          </a:custGeom>
          <a:blipFill>
            <a:blip r:embed="rId4">
              <a:alphaModFix amt="9999"/>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366285" y="2287074"/>
            <a:ext cx="14105779" cy="3005456"/>
          </a:xfrm>
          <a:prstGeom prst="rect">
            <a:avLst/>
          </a:prstGeom>
        </p:spPr>
        <p:txBody>
          <a:bodyPr anchor="t" rtlCol="false" tIns="0" lIns="0" bIns="0" rIns="0">
            <a:spAutoFit/>
          </a:bodyPr>
          <a:lstStyle/>
          <a:p>
            <a:pPr algn="l">
              <a:lnSpc>
                <a:spcPts val="7700"/>
              </a:lnSpc>
            </a:pPr>
            <a:r>
              <a:rPr lang="en-US" sz="7700" b="true">
                <a:solidFill>
                  <a:srgbClr val="3D3F3E"/>
                </a:solidFill>
                <a:latin typeface="Ubuntu Bold"/>
                <a:ea typeface="Ubuntu Bold"/>
                <a:cs typeface="Ubuntu Bold"/>
                <a:sym typeface="Ubuntu Bold"/>
              </a:rPr>
              <a:t>MONITOREO DEL PLAN DE TRABAJO</a:t>
            </a:r>
          </a:p>
          <a:p>
            <a:pPr algn="l">
              <a:lnSpc>
                <a:spcPts val="7700"/>
              </a:lnSpc>
            </a:pPr>
          </a:p>
        </p:txBody>
      </p:sp>
      <p:sp>
        <p:nvSpPr>
          <p:cNvPr name="Freeform 5" id="5"/>
          <p:cNvSpPr/>
          <p:nvPr/>
        </p:nvSpPr>
        <p:spPr>
          <a:xfrm flipH="false" flipV="false" rot="0">
            <a:off x="208076" y="328039"/>
            <a:ext cx="5725846" cy="842878"/>
          </a:xfrm>
          <a:custGeom>
            <a:avLst/>
            <a:gdLst/>
            <a:ahLst/>
            <a:cxnLst/>
            <a:rect r="r" b="b" t="t" l="l"/>
            <a:pathLst>
              <a:path h="842878" w="5725846">
                <a:moveTo>
                  <a:pt x="0" y="0"/>
                </a:moveTo>
                <a:lnTo>
                  <a:pt x="5725846" y="0"/>
                </a:lnTo>
                <a:lnTo>
                  <a:pt x="5725846" y="842879"/>
                </a:lnTo>
                <a:lnTo>
                  <a:pt x="0" y="842879"/>
                </a:lnTo>
                <a:lnTo>
                  <a:pt x="0" y="0"/>
                </a:lnTo>
                <a:close/>
              </a:path>
            </a:pathLst>
          </a:custGeom>
          <a:blipFill>
            <a:blip r:embed="rId6"/>
            <a:stretch>
              <a:fillRect l="0" t="-12926" r="0" b="0"/>
            </a:stretch>
          </a:blipFill>
        </p:spPr>
      </p:sp>
      <p:sp>
        <p:nvSpPr>
          <p:cNvPr name="Freeform 6" id="6"/>
          <p:cNvSpPr/>
          <p:nvPr/>
        </p:nvSpPr>
        <p:spPr>
          <a:xfrm flipH="false" flipV="false" rot="0">
            <a:off x="6502073" y="-683342"/>
            <a:ext cx="2865640" cy="2865640"/>
          </a:xfrm>
          <a:custGeom>
            <a:avLst/>
            <a:gdLst/>
            <a:ahLst/>
            <a:cxnLst/>
            <a:rect r="r" b="b" t="t" l="l"/>
            <a:pathLst>
              <a:path h="2865640" w="2865640">
                <a:moveTo>
                  <a:pt x="0" y="0"/>
                </a:moveTo>
                <a:lnTo>
                  <a:pt x="2865641" y="0"/>
                </a:lnTo>
                <a:lnTo>
                  <a:pt x="2865641" y="2865641"/>
                </a:lnTo>
                <a:lnTo>
                  <a:pt x="0" y="2865641"/>
                </a:lnTo>
                <a:lnTo>
                  <a:pt x="0" y="0"/>
                </a:lnTo>
                <a:close/>
              </a:path>
            </a:pathLst>
          </a:custGeom>
          <a:blipFill>
            <a:blip r:embed="rId7"/>
            <a:stretch>
              <a:fillRect l="0" t="0" r="0" b="0"/>
            </a:stretch>
          </a:blipFill>
        </p:spPr>
      </p:sp>
      <p:sp>
        <p:nvSpPr>
          <p:cNvPr name="TextBox 7" id="7"/>
          <p:cNvSpPr txBox="true"/>
          <p:nvPr/>
        </p:nvSpPr>
        <p:spPr>
          <a:xfrm rot="0">
            <a:off x="2332277" y="5254429"/>
            <a:ext cx="7203289" cy="3651368"/>
          </a:xfrm>
          <a:prstGeom prst="rect">
            <a:avLst/>
          </a:prstGeom>
        </p:spPr>
        <p:txBody>
          <a:bodyPr anchor="t" rtlCol="false" tIns="0" lIns="0" bIns="0" rIns="0">
            <a:spAutoFit/>
          </a:bodyPr>
          <a:lstStyle/>
          <a:p>
            <a:pPr algn="l" marL="376819" indent="-188409" lvl="1">
              <a:lnSpc>
                <a:spcPts val="2443"/>
              </a:lnSpc>
              <a:buFont typeface="Arial"/>
              <a:buChar char="•"/>
            </a:pPr>
            <a:r>
              <a:rPr lang="en-US" b="true" sz="1745">
                <a:solidFill>
                  <a:srgbClr val="000000"/>
                </a:solidFill>
                <a:latin typeface="Inter Bold"/>
                <a:ea typeface="Inter Bold"/>
                <a:cs typeface="Inter Bold"/>
                <a:sym typeface="Inter Bold"/>
              </a:rPr>
              <a:t>Fase 1:</a:t>
            </a:r>
            <a:r>
              <a:rPr lang="en-US" sz="1745">
                <a:solidFill>
                  <a:srgbClr val="000000"/>
                </a:solidFill>
                <a:latin typeface="Inter"/>
                <a:ea typeface="Inter"/>
                <a:cs typeface="Inter"/>
                <a:sym typeface="Inter"/>
              </a:rPr>
              <a:t> completada (100%)</a:t>
            </a:r>
          </a:p>
          <a:p>
            <a:pPr algn="l" marL="376819" indent="-188409" lvl="1">
              <a:lnSpc>
                <a:spcPts val="2443"/>
              </a:lnSpc>
              <a:buFont typeface="Arial"/>
              <a:buChar char="•"/>
            </a:pPr>
            <a:r>
              <a:rPr lang="en-US" b="true" sz="1745">
                <a:solidFill>
                  <a:srgbClr val="000000"/>
                </a:solidFill>
                <a:latin typeface="Inter Bold"/>
                <a:ea typeface="Inter Bold"/>
                <a:cs typeface="Inter Bold"/>
                <a:sym typeface="Inter Bold"/>
              </a:rPr>
              <a:t>Fase 2: </a:t>
            </a:r>
            <a:r>
              <a:rPr lang="en-US" sz="1745">
                <a:solidFill>
                  <a:srgbClr val="000000"/>
                </a:solidFill>
                <a:latin typeface="Inter"/>
                <a:ea typeface="Inter"/>
                <a:cs typeface="Inter"/>
                <a:sym typeface="Inter"/>
              </a:rPr>
              <a:t>en ejecución, 50%</a:t>
            </a:r>
          </a:p>
          <a:p>
            <a:pPr algn="l" marL="753638" indent="-251213" lvl="2">
              <a:lnSpc>
                <a:spcPts val="2443"/>
              </a:lnSpc>
              <a:buFont typeface="Arial"/>
              <a:buChar char="⚬"/>
            </a:pPr>
            <a:r>
              <a:rPr lang="en-US" sz="1745">
                <a:solidFill>
                  <a:srgbClr val="000000"/>
                </a:solidFill>
                <a:latin typeface="Inter"/>
                <a:ea typeface="Inter"/>
                <a:cs typeface="Inter"/>
                <a:sym typeface="Inter"/>
              </a:rPr>
              <a:t>Diagramas de flujo, p</a:t>
            </a:r>
            <a:r>
              <a:rPr lang="en-US" sz="1745">
                <a:solidFill>
                  <a:srgbClr val="000000"/>
                </a:solidFill>
                <a:latin typeface="Inter"/>
                <a:ea typeface="Inter"/>
                <a:cs typeface="Inter"/>
                <a:sym typeface="Inter"/>
              </a:rPr>
              <a:t>roto</a:t>
            </a:r>
            <a:r>
              <a:rPr lang="en-US" sz="1745">
                <a:solidFill>
                  <a:srgbClr val="000000"/>
                </a:solidFill>
                <a:latin typeface="Inter"/>
                <a:ea typeface="Inter"/>
                <a:cs typeface="Inter"/>
                <a:sym typeface="Inter"/>
              </a:rPr>
              <a:t>tip</a:t>
            </a:r>
            <a:r>
              <a:rPr lang="en-US" sz="1745">
                <a:solidFill>
                  <a:srgbClr val="000000"/>
                </a:solidFill>
                <a:latin typeface="Inter"/>
                <a:ea typeface="Inter"/>
                <a:cs typeface="Inter"/>
                <a:sym typeface="Inter"/>
              </a:rPr>
              <a:t>os,</a:t>
            </a:r>
            <a:r>
              <a:rPr lang="en-US" sz="1745">
                <a:solidFill>
                  <a:srgbClr val="000000"/>
                </a:solidFill>
                <a:latin typeface="Inter"/>
                <a:ea typeface="Inter"/>
                <a:cs typeface="Inter"/>
                <a:sym typeface="Inter"/>
              </a:rPr>
              <a:t> Firebase, CRUD usuarios</a:t>
            </a:r>
          </a:p>
          <a:p>
            <a:pPr algn="l" marL="376819" indent="-188409" lvl="1">
              <a:lnSpc>
                <a:spcPts val="2443"/>
              </a:lnSpc>
              <a:buFont typeface="Arial"/>
              <a:buChar char="•"/>
            </a:pPr>
            <a:r>
              <a:rPr lang="en-US" b="true" sz="1745">
                <a:solidFill>
                  <a:srgbClr val="000000"/>
                </a:solidFill>
                <a:latin typeface="Inter Bold"/>
                <a:ea typeface="Inter Bold"/>
                <a:cs typeface="Inter Bold"/>
                <a:sym typeface="Inter Bold"/>
              </a:rPr>
              <a:t>Dificultades:</a:t>
            </a:r>
            <a:r>
              <a:rPr lang="en-US" sz="1745">
                <a:solidFill>
                  <a:srgbClr val="000000"/>
                </a:solidFill>
                <a:latin typeface="Inter"/>
                <a:ea typeface="Inter"/>
                <a:cs typeface="Inter"/>
                <a:sym typeface="Inter"/>
              </a:rPr>
              <a:t> adaptac</a:t>
            </a:r>
            <a:r>
              <a:rPr lang="en-US" sz="1745">
                <a:solidFill>
                  <a:srgbClr val="000000"/>
                </a:solidFill>
                <a:latin typeface="Inter"/>
                <a:ea typeface="Inter"/>
                <a:cs typeface="Inter"/>
                <a:sym typeface="Inter"/>
              </a:rPr>
              <a:t>ión a SCRUM, integración Firebase, retrasos en GitHub</a:t>
            </a:r>
          </a:p>
          <a:p>
            <a:pPr algn="l" marL="376819" indent="-188409" lvl="1">
              <a:lnSpc>
                <a:spcPts val="2443"/>
              </a:lnSpc>
              <a:buFont typeface="Arial"/>
              <a:buChar char="•"/>
            </a:pPr>
            <a:r>
              <a:rPr lang="en-US" b="true" sz="1745">
                <a:solidFill>
                  <a:srgbClr val="000000"/>
                </a:solidFill>
                <a:latin typeface="Inter Bold"/>
                <a:ea typeface="Inter Bold"/>
                <a:cs typeface="Inter Bold"/>
                <a:sym typeface="Inter Bold"/>
              </a:rPr>
              <a:t>Factores facilitadores: </a:t>
            </a:r>
            <a:r>
              <a:rPr lang="en-US" sz="1745">
                <a:solidFill>
                  <a:srgbClr val="000000"/>
                </a:solidFill>
                <a:latin typeface="Inter"/>
                <a:ea typeface="Inter"/>
                <a:cs typeface="Inter"/>
                <a:sym typeface="Inter"/>
              </a:rPr>
              <a:t>comunicación, roles claros, herramientas colaborativas</a:t>
            </a:r>
          </a:p>
          <a:p>
            <a:pPr algn="l" marL="376819" indent="-188409" lvl="1">
              <a:lnSpc>
                <a:spcPts val="2443"/>
              </a:lnSpc>
              <a:buFont typeface="Arial"/>
              <a:buChar char="•"/>
            </a:pPr>
            <a:r>
              <a:rPr lang="en-US" b="true" sz="1745">
                <a:solidFill>
                  <a:srgbClr val="000000"/>
                </a:solidFill>
                <a:latin typeface="Inter Bold"/>
                <a:ea typeface="Inter Bold"/>
                <a:cs typeface="Inter Bold"/>
                <a:sym typeface="Inter Bold"/>
              </a:rPr>
              <a:t>Medidas adoptadas: </a:t>
            </a:r>
            <a:r>
              <a:rPr lang="en-US" sz="1745">
                <a:solidFill>
                  <a:srgbClr val="000000"/>
                </a:solidFill>
                <a:latin typeface="Inter"/>
                <a:ea typeface="Inter"/>
                <a:cs typeface="Inter"/>
                <a:sym typeface="Inter"/>
              </a:rPr>
              <a:t>estandarización de flujo en GitHub, seguimiento y revisiones</a:t>
            </a:r>
          </a:p>
          <a:p>
            <a:pPr algn="l">
              <a:lnSpc>
                <a:spcPts val="2443"/>
              </a:lnSpc>
            </a:pPr>
            <a:r>
              <a:rPr lang="en-US" sz="1745" b="true">
                <a:solidFill>
                  <a:srgbClr val="000000"/>
                </a:solidFill>
                <a:latin typeface="Inter Bold"/>
                <a:ea typeface="Inter Bold"/>
                <a:cs typeface="Inter Bold"/>
                <a:sym typeface="Inter Bold"/>
              </a:rPr>
              <a:t>Resultado</a:t>
            </a:r>
            <a:r>
              <a:rPr lang="en-US" sz="1745">
                <a:solidFill>
                  <a:srgbClr val="000000"/>
                </a:solidFill>
                <a:latin typeface="Inter"/>
                <a:ea typeface="Inter"/>
                <a:cs typeface="Inter"/>
                <a:sym typeface="Inter"/>
              </a:rPr>
              <a:t>: flujo de trabajo más ordenado, control de versiones, mejor coordinación del equipo.</a:t>
            </a:r>
          </a:p>
          <a:p>
            <a:pPr algn="l">
              <a:lnSpc>
                <a:spcPts val="2443"/>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DAG10ccbIc0</dc:identifier>
  <dcterms:modified xsi:type="dcterms:W3CDTF">2011-08-01T06:04:30Z</dcterms:modified>
  <cp:revision>1</cp:revision>
  <dc:title>Copia de Proyecto-Apt-Avicola</dc:title>
</cp:coreProperties>
</file>