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Ubuntu Bold" charset="1" panose="020B0804030602030204"/>
      <p:regular r:id="rId17"/>
    </p:embeddedFont>
    <p:embeddedFont>
      <p:font typeface="Inter" charset="1" panose="020B0502030000000004"/>
      <p:regular r:id="rId18"/>
    </p:embeddedFont>
    <p:embeddedFont>
      <p:font typeface="Inter Bold Italics" charset="1" panose="020B0802030000000004"/>
      <p:regular r:id="rId19"/>
    </p:embeddedFont>
    <p:embeddedFont>
      <p:font typeface="Inter Bold" charset="1" panose="020B08020300000000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6.jpe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jpeg" Type="http://schemas.openxmlformats.org/officeDocument/2006/relationships/image"/><Relationship Id="rId5" Target="../media/image6.png" Type="http://schemas.openxmlformats.org/officeDocument/2006/relationships/image"/><Relationship Id="rId6"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718127"/>
            <a:chOff x="0" y="0"/>
            <a:chExt cx="2993042" cy="772176"/>
          </a:xfrm>
        </p:grpSpPr>
        <p:sp>
          <p:nvSpPr>
            <p:cNvPr name="Freeform 3" id="3"/>
            <p:cNvSpPr/>
            <p:nvPr/>
          </p:nvSpPr>
          <p:spPr>
            <a:xfrm flipH="false" flipV="false" rot="0">
              <a:off x="0" y="0"/>
              <a:ext cx="2993042" cy="772176"/>
            </a:xfrm>
            <a:custGeom>
              <a:avLst/>
              <a:gdLst/>
              <a:ahLst/>
              <a:cxnLst/>
              <a:rect r="r" b="b" t="t" l="l"/>
              <a:pathLst>
                <a:path h="772176" w="2993042">
                  <a:moveTo>
                    <a:pt x="0" y="0"/>
                  </a:moveTo>
                  <a:lnTo>
                    <a:pt x="2993042" y="0"/>
                  </a:lnTo>
                  <a:lnTo>
                    <a:pt x="2993042" y="772176"/>
                  </a:lnTo>
                  <a:lnTo>
                    <a:pt x="0" y="772176"/>
                  </a:lnTo>
                  <a:close/>
                </a:path>
              </a:pathLst>
            </a:custGeom>
            <a:blipFill>
              <a:blip r:embed="rId2"/>
              <a:stretch>
                <a:fillRect l="0" t="-79321" r="0" b="-79321"/>
              </a:stretch>
            </a:blipFill>
          </p:spPr>
        </p:sp>
      </p:grpSp>
      <p:grpSp>
        <p:nvGrpSpPr>
          <p:cNvPr name="Group 4" id="4"/>
          <p:cNvGrpSpPr/>
          <p:nvPr/>
        </p:nvGrpSpPr>
        <p:grpSpPr>
          <a:xfrm rot="0">
            <a:off x="2409752" y="4289738"/>
            <a:ext cx="14849548" cy="491895"/>
            <a:chOff x="0" y="0"/>
            <a:chExt cx="3910992" cy="129553"/>
          </a:xfrm>
        </p:grpSpPr>
        <p:sp>
          <p:nvSpPr>
            <p:cNvPr name="Freeform 5" id="5"/>
            <p:cNvSpPr/>
            <p:nvPr/>
          </p:nvSpPr>
          <p:spPr>
            <a:xfrm flipH="false" flipV="false" rot="0">
              <a:off x="0" y="0"/>
              <a:ext cx="3910992" cy="129553"/>
            </a:xfrm>
            <a:custGeom>
              <a:avLst/>
              <a:gdLst/>
              <a:ahLst/>
              <a:cxnLst/>
              <a:rect r="r" b="b" t="t" l="l"/>
              <a:pathLst>
                <a:path h="129553" w="3910992">
                  <a:moveTo>
                    <a:pt x="0" y="0"/>
                  </a:moveTo>
                  <a:lnTo>
                    <a:pt x="3910992" y="0"/>
                  </a:lnTo>
                  <a:lnTo>
                    <a:pt x="3910992" y="129553"/>
                  </a:lnTo>
                  <a:lnTo>
                    <a:pt x="0" y="129553"/>
                  </a:lnTo>
                  <a:close/>
                </a:path>
              </a:pathLst>
            </a:custGeom>
            <a:solidFill>
              <a:srgbClr val="E92F2F"/>
            </a:solidFill>
          </p:spPr>
        </p:sp>
        <p:sp>
          <p:nvSpPr>
            <p:cNvPr name="TextBox 6" id="6"/>
            <p:cNvSpPr txBox="true"/>
            <p:nvPr/>
          </p:nvSpPr>
          <p:spPr>
            <a:xfrm>
              <a:off x="0" y="-38100"/>
              <a:ext cx="3910992" cy="167653"/>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106587"/>
            <a:ext cx="5287737" cy="10393587"/>
          </a:xfrm>
          <a:custGeom>
            <a:avLst/>
            <a:gdLst/>
            <a:ahLst/>
            <a:cxnLst/>
            <a:rect r="r" b="b" t="t" l="l"/>
            <a:pathLst>
              <a:path h="10393587" w="5287737">
                <a:moveTo>
                  <a:pt x="0" y="0"/>
                </a:moveTo>
                <a:lnTo>
                  <a:pt x="5287737" y="0"/>
                </a:lnTo>
                <a:lnTo>
                  <a:pt x="5287737" y="10393587"/>
                </a:lnTo>
                <a:lnTo>
                  <a:pt x="0" y="103935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5400000">
            <a:off x="16360080" y="7333660"/>
            <a:ext cx="3141143" cy="1641247"/>
          </a:xfrm>
          <a:custGeom>
            <a:avLst/>
            <a:gdLst/>
            <a:ahLst/>
            <a:cxnLst/>
            <a:rect r="r" b="b" t="t" l="l"/>
            <a:pathLst>
              <a:path h="1641247" w="3141143">
                <a:moveTo>
                  <a:pt x="0" y="0"/>
                </a:moveTo>
                <a:lnTo>
                  <a:pt x="3141143" y="0"/>
                </a:lnTo>
                <a:lnTo>
                  <a:pt x="3141143" y="1641248"/>
                </a:lnTo>
                <a:lnTo>
                  <a:pt x="0" y="1641248"/>
                </a:lnTo>
                <a:lnTo>
                  <a:pt x="0" y="0"/>
                </a:lnTo>
                <a:close/>
              </a:path>
            </a:pathLst>
          </a:custGeom>
          <a:blipFill>
            <a:blip r:embed="rId5">
              <a:alphaModFix amt="9999"/>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0">
            <a:off x="12402744" y="5012831"/>
            <a:ext cx="5725846" cy="842878"/>
          </a:xfrm>
          <a:custGeom>
            <a:avLst/>
            <a:gdLst/>
            <a:ahLst/>
            <a:cxnLst/>
            <a:rect r="r" b="b" t="t" l="l"/>
            <a:pathLst>
              <a:path h="842878" w="5725846">
                <a:moveTo>
                  <a:pt x="0" y="0"/>
                </a:moveTo>
                <a:lnTo>
                  <a:pt x="5725845" y="0"/>
                </a:lnTo>
                <a:lnTo>
                  <a:pt x="5725845" y="842878"/>
                </a:lnTo>
                <a:lnTo>
                  <a:pt x="0" y="842878"/>
                </a:lnTo>
                <a:lnTo>
                  <a:pt x="0" y="0"/>
                </a:lnTo>
                <a:close/>
              </a:path>
            </a:pathLst>
          </a:custGeom>
          <a:blipFill>
            <a:blip r:embed="rId7"/>
            <a:stretch>
              <a:fillRect l="0" t="-12926" r="0" b="0"/>
            </a:stretch>
          </a:blipFill>
        </p:spPr>
      </p:sp>
      <p:sp>
        <p:nvSpPr>
          <p:cNvPr name="TextBox 10" id="10"/>
          <p:cNvSpPr txBox="true"/>
          <p:nvPr/>
        </p:nvSpPr>
        <p:spPr>
          <a:xfrm rot="0">
            <a:off x="4074461" y="6170034"/>
            <a:ext cx="14054128" cy="1382388"/>
          </a:xfrm>
          <a:prstGeom prst="rect">
            <a:avLst/>
          </a:prstGeom>
        </p:spPr>
        <p:txBody>
          <a:bodyPr anchor="t" rtlCol="false" tIns="0" lIns="0" bIns="0" rIns="0">
            <a:spAutoFit/>
          </a:bodyPr>
          <a:lstStyle/>
          <a:p>
            <a:pPr algn="l">
              <a:lnSpc>
                <a:spcPts val="5299"/>
              </a:lnSpc>
            </a:pPr>
            <a:r>
              <a:rPr lang="en-US" sz="5299" b="true">
                <a:solidFill>
                  <a:srgbClr val="3D3F3E"/>
                </a:solidFill>
                <a:latin typeface="Ubuntu Bold"/>
                <a:ea typeface="Ubuntu Bold"/>
                <a:cs typeface="Ubuntu Bold"/>
                <a:sym typeface="Ubuntu Bold"/>
              </a:rPr>
              <a:t>PROYECTO APT - AVICOLAPP REGISTRO DIGITAL DE CLASIFICACIÓN DE HUEVOS</a:t>
            </a:r>
          </a:p>
        </p:txBody>
      </p:sp>
      <p:sp>
        <p:nvSpPr>
          <p:cNvPr name="TextBox 11" id="11"/>
          <p:cNvSpPr txBox="true"/>
          <p:nvPr/>
        </p:nvSpPr>
        <p:spPr>
          <a:xfrm rot="0">
            <a:off x="13798017" y="8329411"/>
            <a:ext cx="3461283" cy="273698"/>
          </a:xfrm>
          <a:prstGeom prst="rect">
            <a:avLst/>
          </a:prstGeom>
        </p:spPr>
        <p:txBody>
          <a:bodyPr anchor="t" rtlCol="false" tIns="0" lIns="0" bIns="0" rIns="0">
            <a:spAutoFit/>
          </a:bodyPr>
          <a:lstStyle/>
          <a:p>
            <a:pPr algn="l">
              <a:lnSpc>
                <a:spcPts val="2089"/>
              </a:lnSpc>
            </a:pPr>
            <a:r>
              <a:rPr lang="en-US" sz="2089">
                <a:solidFill>
                  <a:srgbClr val="3D3F3E"/>
                </a:solidFill>
                <a:latin typeface="Inter"/>
                <a:ea typeface="Inter"/>
                <a:cs typeface="Inter"/>
                <a:sym typeface="Inter"/>
              </a:rPr>
              <a:t>Integrantes:</a:t>
            </a:r>
          </a:p>
        </p:txBody>
      </p:sp>
      <p:sp>
        <p:nvSpPr>
          <p:cNvPr name="TextBox 12" id="12"/>
          <p:cNvSpPr txBox="true"/>
          <p:nvPr/>
        </p:nvSpPr>
        <p:spPr>
          <a:xfrm rot="0">
            <a:off x="13798017" y="8720993"/>
            <a:ext cx="3267625" cy="1003862"/>
          </a:xfrm>
          <a:prstGeom prst="rect">
            <a:avLst/>
          </a:prstGeom>
        </p:spPr>
        <p:txBody>
          <a:bodyPr anchor="t" rtlCol="false" tIns="0" lIns="0" bIns="0" rIns="0">
            <a:spAutoFit/>
          </a:bodyPr>
          <a:lstStyle/>
          <a:p>
            <a:pPr algn="l">
              <a:lnSpc>
                <a:spcPts val="2611"/>
              </a:lnSpc>
            </a:pPr>
            <a:r>
              <a:rPr lang="en-US" sz="2611" i="true" b="true">
                <a:solidFill>
                  <a:srgbClr val="000000"/>
                </a:solidFill>
                <a:latin typeface="Inter Bold Italics"/>
                <a:ea typeface="Inter Bold Italics"/>
                <a:cs typeface="Inter Bold Italics"/>
                <a:sym typeface="Inter Bold Italics"/>
              </a:rPr>
              <a:t>Arturo Rojas, David Mardones, María Morales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5147669" y="0"/>
            <a:ext cx="3141143" cy="1641247"/>
          </a:xfrm>
          <a:custGeom>
            <a:avLst/>
            <a:gdLst/>
            <a:ahLst/>
            <a:cxnLst/>
            <a:rect r="r" b="b" t="t" l="l"/>
            <a:pathLst>
              <a:path h="1641247" w="3141143">
                <a:moveTo>
                  <a:pt x="0" y="0"/>
                </a:moveTo>
                <a:lnTo>
                  <a:pt x="3141144" y="0"/>
                </a:lnTo>
                <a:lnTo>
                  <a:pt x="3141144" y="1641247"/>
                </a:lnTo>
                <a:lnTo>
                  <a:pt x="0" y="1641247"/>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853015" y="-53293"/>
            <a:ext cx="5287737" cy="10393587"/>
          </a:xfrm>
          <a:custGeom>
            <a:avLst/>
            <a:gdLst/>
            <a:ahLst/>
            <a:cxnLst/>
            <a:rect r="r" b="b" t="t" l="l"/>
            <a:pathLst>
              <a:path h="10393587" w="5287737">
                <a:moveTo>
                  <a:pt x="0" y="0"/>
                </a:moveTo>
                <a:lnTo>
                  <a:pt x="5287737" y="0"/>
                </a:lnTo>
                <a:lnTo>
                  <a:pt x="5287737" y="10393586"/>
                </a:lnTo>
                <a:lnTo>
                  <a:pt x="0" y="103935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3785276"/>
            <a:ext cx="7327641" cy="3752325"/>
            <a:chOff x="0" y="0"/>
            <a:chExt cx="1135243" cy="581333"/>
          </a:xfrm>
        </p:grpSpPr>
        <p:sp>
          <p:nvSpPr>
            <p:cNvPr name="Freeform 5" id="5"/>
            <p:cNvSpPr/>
            <p:nvPr/>
          </p:nvSpPr>
          <p:spPr>
            <a:xfrm flipH="false" flipV="false" rot="0">
              <a:off x="0" y="0"/>
              <a:ext cx="1135243" cy="581333"/>
            </a:xfrm>
            <a:custGeom>
              <a:avLst/>
              <a:gdLst/>
              <a:ahLst/>
              <a:cxnLst/>
              <a:rect r="r" b="b" t="t" l="l"/>
              <a:pathLst>
                <a:path h="581333" w="1135243">
                  <a:moveTo>
                    <a:pt x="0" y="0"/>
                  </a:moveTo>
                  <a:lnTo>
                    <a:pt x="1135243" y="0"/>
                  </a:lnTo>
                  <a:lnTo>
                    <a:pt x="1135243" y="581333"/>
                  </a:lnTo>
                  <a:lnTo>
                    <a:pt x="0" y="581333"/>
                  </a:lnTo>
                  <a:close/>
                </a:path>
              </a:pathLst>
            </a:custGeom>
            <a:blipFill>
              <a:blip r:embed="rId6"/>
              <a:stretch>
                <a:fillRect l="0" t="-13378" r="0" b="-13378"/>
              </a:stretch>
            </a:blipFill>
            <a:ln w="228600" cap="sq">
              <a:solidFill>
                <a:srgbClr val="000000"/>
              </a:solidFill>
              <a:prstDash val="solid"/>
              <a:miter/>
            </a:ln>
          </p:spPr>
        </p:sp>
      </p:grpSp>
      <p:sp>
        <p:nvSpPr>
          <p:cNvPr name="Freeform 6" id="6"/>
          <p:cNvSpPr/>
          <p:nvPr/>
        </p:nvSpPr>
        <p:spPr>
          <a:xfrm flipH="false" flipV="false" rot="0">
            <a:off x="16147657" y="8774525"/>
            <a:ext cx="2140343" cy="1546398"/>
          </a:xfrm>
          <a:custGeom>
            <a:avLst/>
            <a:gdLst/>
            <a:ahLst/>
            <a:cxnLst/>
            <a:rect r="r" b="b" t="t" l="l"/>
            <a:pathLst>
              <a:path h="1546398" w="2140343">
                <a:moveTo>
                  <a:pt x="0" y="0"/>
                </a:moveTo>
                <a:lnTo>
                  <a:pt x="2140343" y="0"/>
                </a:lnTo>
                <a:lnTo>
                  <a:pt x="2140343" y="1546398"/>
                </a:lnTo>
                <a:lnTo>
                  <a:pt x="0" y="154639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9001760" y="2338452"/>
            <a:ext cx="8257540" cy="1686563"/>
          </a:xfrm>
          <a:prstGeom prst="rect">
            <a:avLst/>
          </a:prstGeom>
        </p:spPr>
        <p:txBody>
          <a:bodyPr anchor="t" rtlCol="false" tIns="0" lIns="0" bIns="0" rIns="0">
            <a:spAutoFit/>
          </a:bodyPr>
          <a:lstStyle/>
          <a:p>
            <a:pPr algn="l">
              <a:lnSpc>
                <a:spcPts val="6400"/>
              </a:lnSpc>
            </a:pPr>
            <a:r>
              <a:rPr lang="en-US" sz="6400" b="true">
                <a:solidFill>
                  <a:srgbClr val="3D3F3E"/>
                </a:solidFill>
                <a:latin typeface="Ubuntu Bold"/>
                <a:ea typeface="Ubuntu Bold"/>
                <a:cs typeface="Ubuntu Bold"/>
                <a:sym typeface="Ubuntu Bold"/>
              </a:rPr>
              <a:t>CONCLUSIONES Y REFLEXIÓN</a:t>
            </a:r>
          </a:p>
        </p:txBody>
      </p:sp>
      <p:sp>
        <p:nvSpPr>
          <p:cNvPr name="TextBox 8" id="8"/>
          <p:cNvSpPr txBox="true"/>
          <p:nvPr/>
        </p:nvSpPr>
        <p:spPr>
          <a:xfrm rot="0">
            <a:off x="9001760" y="5333259"/>
            <a:ext cx="8115300" cy="3168650"/>
          </a:xfrm>
          <a:prstGeom prst="rect">
            <a:avLst/>
          </a:prstGeom>
        </p:spPr>
        <p:txBody>
          <a:bodyPr anchor="t" rtlCol="false" tIns="0" lIns="0" bIns="0" rIns="0">
            <a:spAutoFit/>
          </a:bodyPr>
          <a:lstStyle/>
          <a:p>
            <a:pPr algn="just">
              <a:lnSpc>
                <a:spcPts val="2800"/>
              </a:lnSpc>
            </a:pPr>
            <a:r>
              <a:rPr lang="en-US" sz="2000">
                <a:solidFill>
                  <a:srgbClr val="000000"/>
                </a:solidFill>
                <a:latin typeface="Inter"/>
                <a:ea typeface="Inter"/>
                <a:cs typeface="Inter"/>
                <a:sym typeface="Inter"/>
              </a:rPr>
              <a:t>Conclusiones individuales:</a:t>
            </a:r>
          </a:p>
          <a:p>
            <a:pPr algn="just" marL="431801" indent="-215900" lvl="1">
              <a:lnSpc>
                <a:spcPts val="2800"/>
              </a:lnSpc>
              <a:buFont typeface="Arial"/>
              <a:buChar char="•"/>
            </a:pPr>
            <a:r>
              <a:rPr lang="en-US" sz="2000">
                <a:solidFill>
                  <a:srgbClr val="000000"/>
                </a:solidFill>
                <a:latin typeface="Inter"/>
                <a:ea typeface="Inter"/>
                <a:cs typeface="Inter"/>
                <a:sym typeface="Inter"/>
              </a:rPr>
              <a:t>Aplicación de conocimientos reales</a:t>
            </a:r>
          </a:p>
          <a:p>
            <a:pPr algn="just" marL="431801" indent="-215900" lvl="1">
              <a:lnSpc>
                <a:spcPts val="2800"/>
              </a:lnSpc>
              <a:buFont typeface="Arial"/>
              <a:buChar char="•"/>
            </a:pPr>
            <a:r>
              <a:rPr lang="en-US" sz="2000">
                <a:solidFill>
                  <a:srgbClr val="000000"/>
                </a:solidFill>
                <a:latin typeface="Inter"/>
                <a:ea typeface="Inter"/>
                <a:cs typeface="Inter"/>
                <a:sym typeface="Inter"/>
              </a:rPr>
              <a:t>Fortalecimiento de habilidades técnicas y blandas</a:t>
            </a:r>
          </a:p>
          <a:p>
            <a:pPr algn="just" marL="431801" indent="-215900" lvl="1">
              <a:lnSpc>
                <a:spcPts val="2800"/>
              </a:lnSpc>
              <a:buFont typeface="Arial"/>
              <a:buChar char="•"/>
            </a:pPr>
            <a:r>
              <a:rPr lang="en-US" sz="2000">
                <a:solidFill>
                  <a:srgbClr val="000000"/>
                </a:solidFill>
                <a:latin typeface="Inter"/>
                <a:ea typeface="Inter"/>
                <a:cs typeface="Inter"/>
                <a:sym typeface="Inter"/>
              </a:rPr>
              <a:t>Motivación por resolver una necesidad concreta</a:t>
            </a:r>
          </a:p>
          <a:p>
            <a:pPr algn="just">
              <a:lnSpc>
                <a:spcPts val="2800"/>
              </a:lnSpc>
            </a:pPr>
          </a:p>
          <a:p>
            <a:pPr algn="just">
              <a:lnSpc>
                <a:spcPts val="2800"/>
              </a:lnSpc>
            </a:pPr>
            <a:r>
              <a:rPr lang="en-US" sz="2000">
                <a:solidFill>
                  <a:srgbClr val="000000"/>
                </a:solidFill>
                <a:latin typeface="Inter"/>
                <a:ea typeface="Inter"/>
                <a:cs typeface="Inter"/>
                <a:sym typeface="Inter"/>
              </a:rPr>
              <a:t>Reflexión grupal:</a:t>
            </a:r>
          </a:p>
          <a:p>
            <a:pPr algn="just">
              <a:lnSpc>
                <a:spcPts val="2800"/>
              </a:lnSpc>
            </a:pPr>
            <a:r>
              <a:rPr lang="en-US" sz="2000">
                <a:solidFill>
                  <a:srgbClr val="000000"/>
                </a:solidFill>
                <a:latin typeface="Inter"/>
                <a:ea typeface="Inter"/>
                <a:cs typeface="Inter"/>
                <a:sym typeface="Inter"/>
              </a:rPr>
              <a:t>“Este proyecto nos enseñó el valor del trabajo colaborativo, la adaptabilidad y el impacto de la tecnología en procesos reales.”</a:t>
            </a:r>
          </a:p>
          <a:p>
            <a:pPr algn="just">
              <a:lnSpc>
                <a:spcPts val="2800"/>
              </a:lnSpc>
            </a:pPr>
          </a:p>
        </p:txBody>
      </p:sp>
      <p:sp>
        <p:nvSpPr>
          <p:cNvPr name="Freeform 9" id="9"/>
          <p:cNvSpPr/>
          <p:nvPr/>
        </p:nvSpPr>
        <p:spPr>
          <a:xfrm flipH="false" flipV="false" rot="0">
            <a:off x="9001760" y="388943"/>
            <a:ext cx="5725846" cy="842878"/>
          </a:xfrm>
          <a:custGeom>
            <a:avLst/>
            <a:gdLst/>
            <a:ahLst/>
            <a:cxnLst/>
            <a:rect r="r" b="b" t="t" l="l"/>
            <a:pathLst>
              <a:path h="842878" w="5725846">
                <a:moveTo>
                  <a:pt x="0" y="0"/>
                </a:moveTo>
                <a:lnTo>
                  <a:pt x="5725846" y="0"/>
                </a:lnTo>
                <a:lnTo>
                  <a:pt x="5725846" y="842878"/>
                </a:lnTo>
                <a:lnTo>
                  <a:pt x="0" y="842878"/>
                </a:lnTo>
                <a:lnTo>
                  <a:pt x="0" y="0"/>
                </a:lnTo>
                <a:close/>
              </a:path>
            </a:pathLst>
          </a:custGeom>
          <a:blipFill>
            <a:blip r:embed="rId9"/>
            <a:stretch>
              <a:fillRect l="0" t="-12926" r="0" b="0"/>
            </a:stretch>
          </a:blipFill>
        </p:spPr>
      </p:sp>
      <p:sp>
        <p:nvSpPr>
          <p:cNvPr name="Freeform 10" id="10"/>
          <p:cNvSpPr/>
          <p:nvPr/>
        </p:nvSpPr>
        <p:spPr>
          <a:xfrm flipH="false" flipV="false" rot="0">
            <a:off x="15295757" y="-622439"/>
            <a:ext cx="2865640" cy="2865640"/>
          </a:xfrm>
          <a:custGeom>
            <a:avLst/>
            <a:gdLst/>
            <a:ahLst/>
            <a:cxnLst/>
            <a:rect r="r" b="b" t="t" l="l"/>
            <a:pathLst>
              <a:path h="2865640" w="2865640">
                <a:moveTo>
                  <a:pt x="0" y="0"/>
                </a:moveTo>
                <a:lnTo>
                  <a:pt x="2865640" y="0"/>
                </a:lnTo>
                <a:lnTo>
                  <a:pt x="2865640" y="2865641"/>
                </a:lnTo>
                <a:lnTo>
                  <a:pt x="0" y="2865641"/>
                </a:lnTo>
                <a:lnTo>
                  <a:pt x="0" y="0"/>
                </a:lnTo>
                <a:close/>
              </a:path>
            </a:pathLst>
          </a:custGeom>
          <a:blipFill>
            <a:blip r:embed="rId10"/>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148335" y="4061507"/>
            <a:ext cx="5287737" cy="10393587"/>
          </a:xfrm>
          <a:custGeom>
            <a:avLst/>
            <a:gdLst/>
            <a:ahLst/>
            <a:cxnLst/>
            <a:rect r="r" b="b" t="t" l="l"/>
            <a:pathLst>
              <a:path h="10393587" w="5287737">
                <a:moveTo>
                  <a:pt x="0" y="0"/>
                </a:moveTo>
                <a:lnTo>
                  <a:pt x="5287738" y="0"/>
                </a:lnTo>
                <a:lnTo>
                  <a:pt x="5287738" y="10393586"/>
                </a:lnTo>
                <a:lnTo>
                  <a:pt x="0" y="103935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988997" y="0"/>
            <a:ext cx="8299003" cy="10287000"/>
            <a:chOff x="0" y="0"/>
            <a:chExt cx="1358228" cy="1683586"/>
          </a:xfrm>
        </p:grpSpPr>
        <p:sp>
          <p:nvSpPr>
            <p:cNvPr name="Freeform 4" id="4"/>
            <p:cNvSpPr/>
            <p:nvPr/>
          </p:nvSpPr>
          <p:spPr>
            <a:xfrm flipH="false" flipV="false" rot="0">
              <a:off x="0" y="0"/>
              <a:ext cx="1358228" cy="1683586"/>
            </a:xfrm>
            <a:custGeom>
              <a:avLst/>
              <a:gdLst/>
              <a:ahLst/>
              <a:cxnLst/>
              <a:rect r="r" b="b" t="t" l="l"/>
              <a:pathLst>
                <a:path h="1683586" w="1358228">
                  <a:moveTo>
                    <a:pt x="0" y="0"/>
                  </a:moveTo>
                  <a:lnTo>
                    <a:pt x="1358228" y="0"/>
                  </a:lnTo>
                  <a:lnTo>
                    <a:pt x="1358228" y="1683586"/>
                  </a:lnTo>
                  <a:lnTo>
                    <a:pt x="0" y="1683586"/>
                  </a:lnTo>
                  <a:close/>
                </a:path>
              </a:pathLst>
            </a:custGeom>
            <a:blipFill>
              <a:blip r:embed="rId4"/>
              <a:stretch>
                <a:fillRect l="-42881" t="0" r="-42881" b="0"/>
              </a:stretch>
            </a:blipFill>
          </p:spPr>
        </p:sp>
      </p:grpSp>
      <p:sp>
        <p:nvSpPr>
          <p:cNvPr name="TextBox 5" id="5"/>
          <p:cNvSpPr txBox="true"/>
          <p:nvPr/>
        </p:nvSpPr>
        <p:spPr>
          <a:xfrm rot="0">
            <a:off x="1836258" y="3298244"/>
            <a:ext cx="6379269" cy="2793374"/>
          </a:xfrm>
          <a:prstGeom prst="rect">
            <a:avLst/>
          </a:prstGeom>
        </p:spPr>
        <p:txBody>
          <a:bodyPr anchor="t" rtlCol="false" tIns="0" lIns="0" bIns="0" rIns="0">
            <a:spAutoFit/>
          </a:bodyPr>
          <a:lstStyle/>
          <a:p>
            <a:pPr algn="l">
              <a:lnSpc>
                <a:spcPts val="10600"/>
              </a:lnSpc>
            </a:pPr>
            <a:r>
              <a:rPr lang="en-US" sz="10600" b="true">
                <a:solidFill>
                  <a:srgbClr val="3D3F3E"/>
                </a:solidFill>
                <a:latin typeface="Ubuntu Bold"/>
                <a:ea typeface="Ubuntu Bold"/>
                <a:cs typeface="Ubuntu Bold"/>
                <a:sym typeface="Ubuntu Bold"/>
              </a:rPr>
              <a:t>MUCHAS GRACIAS!</a:t>
            </a:r>
          </a:p>
        </p:txBody>
      </p:sp>
      <p:sp>
        <p:nvSpPr>
          <p:cNvPr name="Freeform 6" id="6"/>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5"/>
            <a:stretch>
              <a:fillRect l="0" t="-12926" r="0" b="0"/>
            </a:stretch>
          </a:blipFill>
        </p:spPr>
      </p:sp>
      <p:sp>
        <p:nvSpPr>
          <p:cNvPr name="Freeform 7" id="7"/>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143941" y="1581217"/>
            <a:ext cx="20015708" cy="7124567"/>
            <a:chOff x="0" y="0"/>
            <a:chExt cx="1235687" cy="439841"/>
          </a:xfrm>
        </p:grpSpPr>
        <p:sp>
          <p:nvSpPr>
            <p:cNvPr name="Freeform 3" id="3"/>
            <p:cNvSpPr/>
            <p:nvPr/>
          </p:nvSpPr>
          <p:spPr>
            <a:xfrm flipH="false" flipV="false" rot="0">
              <a:off x="0" y="0"/>
              <a:ext cx="1235687" cy="439841"/>
            </a:xfrm>
            <a:custGeom>
              <a:avLst/>
              <a:gdLst/>
              <a:ahLst/>
              <a:cxnLst/>
              <a:rect r="r" b="b" t="t" l="l"/>
              <a:pathLst>
                <a:path h="439841" w="1235687">
                  <a:moveTo>
                    <a:pt x="1235687" y="219921"/>
                  </a:moveTo>
                  <a:lnTo>
                    <a:pt x="1032487" y="439841"/>
                  </a:lnTo>
                  <a:lnTo>
                    <a:pt x="203200" y="439841"/>
                  </a:lnTo>
                  <a:lnTo>
                    <a:pt x="0" y="219921"/>
                  </a:lnTo>
                  <a:lnTo>
                    <a:pt x="203200" y="0"/>
                  </a:lnTo>
                  <a:lnTo>
                    <a:pt x="1032487" y="0"/>
                  </a:lnTo>
                  <a:lnTo>
                    <a:pt x="1235687" y="219921"/>
                  </a:lnTo>
                  <a:close/>
                </a:path>
              </a:pathLst>
            </a:custGeom>
            <a:solidFill>
              <a:srgbClr val="FF0000"/>
            </a:solidFill>
          </p:spPr>
        </p:sp>
        <p:sp>
          <p:nvSpPr>
            <p:cNvPr name="TextBox 4" id="4"/>
            <p:cNvSpPr txBox="true"/>
            <p:nvPr/>
          </p:nvSpPr>
          <p:spPr>
            <a:xfrm>
              <a:off x="114300" y="-38100"/>
              <a:ext cx="1007087" cy="47794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157473" y="-2228535"/>
            <a:ext cx="13276267" cy="12515535"/>
            <a:chOff x="0" y="0"/>
            <a:chExt cx="466576" cy="439841"/>
          </a:xfrm>
        </p:grpSpPr>
        <p:sp>
          <p:nvSpPr>
            <p:cNvPr name="Freeform 6" id="6"/>
            <p:cNvSpPr/>
            <p:nvPr/>
          </p:nvSpPr>
          <p:spPr>
            <a:xfrm flipH="false" flipV="false" rot="0">
              <a:off x="0" y="0"/>
              <a:ext cx="466576" cy="439841"/>
            </a:xfrm>
            <a:custGeom>
              <a:avLst/>
              <a:gdLst/>
              <a:ahLst/>
              <a:cxnLst/>
              <a:rect r="r" b="b" t="t" l="l"/>
              <a:pathLst>
                <a:path h="439841" w="466576">
                  <a:moveTo>
                    <a:pt x="466576" y="219921"/>
                  </a:moveTo>
                  <a:lnTo>
                    <a:pt x="263376" y="439841"/>
                  </a:lnTo>
                  <a:lnTo>
                    <a:pt x="203200" y="439841"/>
                  </a:lnTo>
                  <a:lnTo>
                    <a:pt x="0" y="219921"/>
                  </a:lnTo>
                  <a:lnTo>
                    <a:pt x="203200" y="0"/>
                  </a:lnTo>
                  <a:lnTo>
                    <a:pt x="263376" y="0"/>
                  </a:lnTo>
                  <a:lnTo>
                    <a:pt x="466576" y="219921"/>
                  </a:lnTo>
                  <a:close/>
                </a:path>
              </a:pathLst>
            </a:custGeom>
            <a:solidFill>
              <a:srgbClr val="E92F2F"/>
            </a:solidFill>
          </p:spPr>
        </p:sp>
        <p:sp>
          <p:nvSpPr>
            <p:cNvPr name="TextBox 7" id="7"/>
            <p:cNvSpPr txBox="true"/>
            <p:nvPr/>
          </p:nvSpPr>
          <p:spPr>
            <a:xfrm>
              <a:off x="114300" y="-38100"/>
              <a:ext cx="237976" cy="47794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5400000">
            <a:off x="12762886" y="-2881246"/>
            <a:ext cx="5287737" cy="5762491"/>
          </a:xfrm>
          <a:custGeom>
            <a:avLst/>
            <a:gdLst/>
            <a:ahLst/>
            <a:cxnLst/>
            <a:rect r="r" b="b" t="t" l="l"/>
            <a:pathLst>
              <a:path h="5762491" w="5287737">
                <a:moveTo>
                  <a:pt x="0" y="0"/>
                </a:moveTo>
                <a:lnTo>
                  <a:pt x="5287737" y="0"/>
                </a:lnTo>
                <a:lnTo>
                  <a:pt x="5287737" y="5762492"/>
                </a:lnTo>
                <a:lnTo>
                  <a:pt x="0" y="5762492"/>
                </a:lnTo>
                <a:lnTo>
                  <a:pt x="0" y="0"/>
                </a:lnTo>
                <a:close/>
              </a:path>
            </a:pathLst>
          </a:custGeom>
          <a:blipFill>
            <a:blip r:embed="rId2">
              <a:extLst>
                <a:ext uri="{96DAC541-7B7A-43D3-8B79-37D633B846F1}">
                  <asvg:svgBlip xmlns:asvg="http://schemas.microsoft.com/office/drawing/2016/SVG/main" r:embed="rId3"/>
                </a:ext>
              </a:extLst>
            </a:blip>
            <a:stretch>
              <a:fillRect l="0" t="0" r="0" b="-80366"/>
            </a:stretch>
          </a:blipFill>
        </p:spPr>
      </p:sp>
      <p:grpSp>
        <p:nvGrpSpPr>
          <p:cNvPr name="Group 9" id="9"/>
          <p:cNvGrpSpPr/>
          <p:nvPr/>
        </p:nvGrpSpPr>
        <p:grpSpPr>
          <a:xfrm rot="0">
            <a:off x="15960402" y="3437629"/>
            <a:ext cx="20015708" cy="7124567"/>
            <a:chOff x="0" y="0"/>
            <a:chExt cx="1235687" cy="439841"/>
          </a:xfrm>
        </p:grpSpPr>
        <p:sp>
          <p:nvSpPr>
            <p:cNvPr name="Freeform 10" id="10"/>
            <p:cNvSpPr/>
            <p:nvPr/>
          </p:nvSpPr>
          <p:spPr>
            <a:xfrm flipH="false" flipV="false" rot="0">
              <a:off x="0" y="0"/>
              <a:ext cx="1235687" cy="439841"/>
            </a:xfrm>
            <a:custGeom>
              <a:avLst/>
              <a:gdLst/>
              <a:ahLst/>
              <a:cxnLst/>
              <a:rect r="r" b="b" t="t" l="l"/>
              <a:pathLst>
                <a:path h="439841" w="1235687">
                  <a:moveTo>
                    <a:pt x="1235687" y="219921"/>
                  </a:moveTo>
                  <a:lnTo>
                    <a:pt x="1032487" y="439841"/>
                  </a:lnTo>
                  <a:lnTo>
                    <a:pt x="203200" y="439841"/>
                  </a:lnTo>
                  <a:lnTo>
                    <a:pt x="0" y="219921"/>
                  </a:lnTo>
                  <a:lnTo>
                    <a:pt x="203200" y="0"/>
                  </a:lnTo>
                  <a:lnTo>
                    <a:pt x="1032487" y="0"/>
                  </a:lnTo>
                  <a:lnTo>
                    <a:pt x="1235687" y="219921"/>
                  </a:lnTo>
                  <a:close/>
                </a:path>
              </a:pathLst>
            </a:custGeom>
            <a:solidFill>
              <a:srgbClr val="000000">
                <a:alpha val="0"/>
              </a:srgbClr>
            </a:solidFill>
            <a:ln w="752475" cap="sq">
              <a:solidFill>
                <a:srgbClr val="000000"/>
              </a:solidFill>
              <a:prstDash val="solid"/>
              <a:miter/>
            </a:ln>
          </p:spPr>
        </p:sp>
        <p:sp>
          <p:nvSpPr>
            <p:cNvPr name="TextBox 11" id="11"/>
            <p:cNvSpPr txBox="true"/>
            <p:nvPr/>
          </p:nvSpPr>
          <p:spPr>
            <a:xfrm>
              <a:off x="114300" y="-38100"/>
              <a:ext cx="1007087" cy="477941"/>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5400000">
            <a:off x="-1362495" y="8437676"/>
            <a:ext cx="3141143" cy="1641247"/>
          </a:xfrm>
          <a:custGeom>
            <a:avLst/>
            <a:gdLst/>
            <a:ahLst/>
            <a:cxnLst/>
            <a:rect r="r" b="b" t="t" l="l"/>
            <a:pathLst>
              <a:path h="1641247" w="3141143">
                <a:moveTo>
                  <a:pt x="0" y="0"/>
                </a:moveTo>
                <a:lnTo>
                  <a:pt x="3141143" y="0"/>
                </a:lnTo>
                <a:lnTo>
                  <a:pt x="3141143" y="1641248"/>
                </a:lnTo>
                <a:lnTo>
                  <a:pt x="0" y="1641248"/>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3" id="13"/>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6"/>
            <a:stretch>
              <a:fillRect l="0" t="-12926" r="0" b="0"/>
            </a:stretch>
          </a:blipFill>
        </p:spPr>
      </p:sp>
      <p:sp>
        <p:nvSpPr>
          <p:cNvPr name="Freeform 14" id="14"/>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7"/>
            <a:stretch>
              <a:fillRect l="0" t="0" r="0" b="0"/>
            </a:stretch>
          </a:blipFill>
        </p:spPr>
      </p:sp>
      <p:sp>
        <p:nvSpPr>
          <p:cNvPr name="TextBox 15" id="15"/>
          <p:cNvSpPr txBox="true"/>
          <p:nvPr/>
        </p:nvSpPr>
        <p:spPr>
          <a:xfrm rot="0">
            <a:off x="796273" y="1874179"/>
            <a:ext cx="8802500" cy="1062356"/>
          </a:xfrm>
          <a:prstGeom prst="rect">
            <a:avLst/>
          </a:prstGeom>
        </p:spPr>
        <p:txBody>
          <a:bodyPr anchor="t" rtlCol="false" tIns="0" lIns="0" bIns="0" rIns="0">
            <a:spAutoFit/>
          </a:bodyPr>
          <a:lstStyle/>
          <a:p>
            <a:pPr algn="l">
              <a:lnSpc>
                <a:spcPts val="7700"/>
              </a:lnSpc>
            </a:pPr>
            <a:r>
              <a:rPr lang="en-US" sz="7700" b="true">
                <a:solidFill>
                  <a:srgbClr val="3D3F3E"/>
                </a:solidFill>
                <a:latin typeface="Ubuntu Bold"/>
                <a:ea typeface="Ubuntu Bold"/>
                <a:cs typeface="Ubuntu Bold"/>
                <a:sym typeface="Ubuntu Bold"/>
              </a:rPr>
              <a:t>ABSTRACT</a:t>
            </a:r>
          </a:p>
        </p:txBody>
      </p:sp>
      <p:sp>
        <p:nvSpPr>
          <p:cNvPr name="TextBox 16" id="16"/>
          <p:cNvSpPr txBox="true"/>
          <p:nvPr/>
        </p:nvSpPr>
        <p:spPr>
          <a:xfrm rot="0">
            <a:off x="796273" y="3882312"/>
            <a:ext cx="8254320" cy="1758950"/>
          </a:xfrm>
          <a:prstGeom prst="rect">
            <a:avLst/>
          </a:prstGeom>
        </p:spPr>
        <p:txBody>
          <a:bodyPr anchor="t" rtlCol="false" tIns="0" lIns="0" bIns="0" rIns="0">
            <a:spAutoFit/>
          </a:bodyPr>
          <a:lstStyle/>
          <a:p>
            <a:pPr algn="l">
              <a:lnSpc>
                <a:spcPts val="2800"/>
              </a:lnSpc>
            </a:pPr>
            <a:r>
              <a:rPr lang="en-US" sz="2000">
                <a:solidFill>
                  <a:srgbClr val="000000"/>
                </a:solidFill>
                <a:latin typeface="Inter"/>
                <a:ea typeface="Inter"/>
                <a:cs typeface="Inter"/>
                <a:sym typeface="Inter"/>
              </a:rPr>
              <a:t>AvicolaApp es una aplicación móvil desarrollada para la empresa Ariztía, con el objetivo de digitalizar el proceso de clasificación de huevos en granjas reproductoras. Actualmente, este proceso se realiza manualmente, lo que genera errores, pérdida de datos y baja trazabilidad.</a:t>
            </a:r>
          </a:p>
        </p:txBody>
      </p:sp>
      <p:sp>
        <p:nvSpPr>
          <p:cNvPr name="TextBox 17" id="17"/>
          <p:cNvSpPr txBox="true"/>
          <p:nvPr/>
        </p:nvSpPr>
        <p:spPr>
          <a:xfrm rot="0">
            <a:off x="796273" y="6091149"/>
            <a:ext cx="5751219" cy="14065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Inter"/>
                <a:ea typeface="Inter"/>
                <a:cs typeface="Inter"/>
                <a:sym typeface="Inter"/>
              </a:rPr>
              <a:t>Captura de datos en tiempo real</a:t>
            </a:r>
          </a:p>
          <a:p>
            <a:pPr algn="l" marL="431801" indent="-215900" lvl="1">
              <a:lnSpc>
                <a:spcPts val="2800"/>
              </a:lnSpc>
              <a:buFont typeface="Arial"/>
              <a:buChar char="•"/>
            </a:pPr>
            <a:r>
              <a:rPr lang="en-US" sz="2000">
                <a:solidFill>
                  <a:srgbClr val="000000"/>
                </a:solidFill>
                <a:latin typeface="Inter"/>
                <a:ea typeface="Inter"/>
                <a:cs typeface="Inter"/>
                <a:sym typeface="Inter"/>
              </a:rPr>
              <a:t>Reportes auto</a:t>
            </a:r>
            <a:r>
              <a:rPr lang="en-US" sz="2000">
                <a:solidFill>
                  <a:srgbClr val="000000"/>
                </a:solidFill>
                <a:latin typeface="Inter"/>
                <a:ea typeface="Inter"/>
                <a:cs typeface="Inter"/>
                <a:sym typeface="Inter"/>
              </a:rPr>
              <a:t>máticos</a:t>
            </a:r>
          </a:p>
          <a:p>
            <a:pPr algn="l" marL="431801" indent="-215900" lvl="1">
              <a:lnSpc>
                <a:spcPts val="2800"/>
              </a:lnSpc>
              <a:buFont typeface="Arial"/>
              <a:buChar char="•"/>
            </a:pPr>
            <a:r>
              <a:rPr lang="en-US" sz="2000">
                <a:solidFill>
                  <a:srgbClr val="000000"/>
                </a:solidFill>
                <a:latin typeface="Inter"/>
                <a:ea typeface="Inter"/>
                <a:cs typeface="Inter"/>
                <a:sym typeface="Inter"/>
              </a:rPr>
              <a:t>Mejora del control de calidad</a:t>
            </a:r>
          </a:p>
          <a:p>
            <a:pPr algn="l">
              <a:lnSpc>
                <a:spcPts val="280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3000263" y="-106587"/>
            <a:ext cx="5287737" cy="10393587"/>
          </a:xfrm>
          <a:custGeom>
            <a:avLst/>
            <a:gdLst/>
            <a:ahLst/>
            <a:cxnLst/>
            <a:rect r="r" b="b" t="t" l="l"/>
            <a:pathLst>
              <a:path h="10393587" w="5287737">
                <a:moveTo>
                  <a:pt x="0" y="0"/>
                </a:moveTo>
                <a:lnTo>
                  <a:pt x="5287737" y="0"/>
                </a:lnTo>
                <a:lnTo>
                  <a:pt x="5287737" y="10393587"/>
                </a:lnTo>
                <a:lnTo>
                  <a:pt x="0" y="103935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996117" y="1301160"/>
            <a:ext cx="5148883" cy="3674746"/>
            <a:chOff x="0" y="0"/>
            <a:chExt cx="797697" cy="569314"/>
          </a:xfrm>
        </p:grpSpPr>
        <p:sp>
          <p:nvSpPr>
            <p:cNvPr name="Freeform 4" id="4"/>
            <p:cNvSpPr/>
            <p:nvPr/>
          </p:nvSpPr>
          <p:spPr>
            <a:xfrm flipH="false" flipV="false" rot="0">
              <a:off x="0" y="0"/>
              <a:ext cx="797697" cy="569314"/>
            </a:xfrm>
            <a:custGeom>
              <a:avLst/>
              <a:gdLst/>
              <a:ahLst/>
              <a:cxnLst/>
              <a:rect r="r" b="b" t="t" l="l"/>
              <a:pathLst>
                <a:path h="569314" w="797697">
                  <a:moveTo>
                    <a:pt x="0" y="0"/>
                  </a:moveTo>
                  <a:lnTo>
                    <a:pt x="797697" y="0"/>
                  </a:lnTo>
                  <a:lnTo>
                    <a:pt x="797697" y="569314"/>
                  </a:lnTo>
                  <a:lnTo>
                    <a:pt x="0" y="569314"/>
                  </a:lnTo>
                  <a:close/>
                </a:path>
              </a:pathLst>
            </a:custGeom>
            <a:blipFill>
              <a:blip r:embed="rId4"/>
              <a:stretch>
                <a:fillRect l="-4518" t="0" r="-4518" b="0"/>
              </a:stretch>
            </a:blipFill>
            <a:ln w="228600" cap="sq">
              <a:solidFill>
                <a:srgbClr val="000000"/>
              </a:solidFill>
              <a:prstDash val="solid"/>
              <a:miter/>
            </a:ln>
          </p:spPr>
        </p:sp>
      </p:grpSp>
      <p:sp>
        <p:nvSpPr>
          <p:cNvPr name="Freeform 5" id="5"/>
          <p:cNvSpPr/>
          <p:nvPr/>
        </p:nvSpPr>
        <p:spPr>
          <a:xfrm flipH="false" flipV="false" rot="10736147">
            <a:off x="9004833" y="-71145"/>
            <a:ext cx="3141143" cy="1641247"/>
          </a:xfrm>
          <a:custGeom>
            <a:avLst/>
            <a:gdLst/>
            <a:ahLst/>
            <a:cxnLst/>
            <a:rect r="r" b="b" t="t" l="l"/>
            <a:pathLst>
              <a:path h="1641247" w="3141143">
                <a:moveTo>
                  <a:pt x="0" y="0"/>
                </a:moveTo>
                <a:lnTo>
                  <a:pt x="3141144" y="0"/>
                </a:lnTo>
                <a:lnTo>
                  <a:pt x="3141144" y="1641247"/>
                </a:lnTo>
                <a:lnTo>
                  <a:pt x="0" y="1641247"/>
                </a:lnTo>
                <a:lnTo>
                  <a:pt x="0" y="0"/>
                </a:lnTo>
                <a:close/>
              </a:path>
            </a:pathLst>
          </a:custGeom>
          <a:blipFill>
            <a:blip r:embed="rId5">
              <a:alphaModFix amt="9999"/>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6" id="6"/>
          <p:cNvSpPr txBox="true"/>
          <p:nvPr/>
        </p:nvSpPr>
        <p:spPr>
          <a:xfrm rot="0">
            <a:off x="1052403" y="2389731"/>
            <a:ext cx="9828105" cy="2033906"/>
          </a:xfrm>
          <a:prstGeom prst="rect">
            <a:avLst/>
          </a:prstGeom>
        </p:spPr>
        <p:txBody>
          <a:bodyPr anchor="t" rtlCol="false" tIns="0" lIns="0" bIns="0" rIns="0">
            <a:spAutoFit/>
          </a:bodyPr>
          <a:lstStyle/>
          <a:p>
            <a:pPr algn="l">
              <a:lnSpc>
                <a:spcPts val="7700"/>
              </a:lnSpc>
            </a:pPr>
            <a:r>
              <a:rPr lang="en-US" sz="7700" b="true">
                <a:solidFill>
                  <a:srgbClr val="3D3F3E"/>
                </a:solidFill>
                <a:latin typeface="Ubuntu Bold"/>
                <a:ea typeface="Ubuntu Bold"/>
                <a:cs typeface="Ubuntu Bold"/>
                <a:sym typeface="Ubuntu Bold"/>
              </a:rPr>
              <a:t>DESCRIPCIÓN DEL PROYECTO</a:t>
            </a:r>
          </a:p>
        </p:txBody>
      </p:sp>
      <p:sp>
        <p:nvSpPr>
          <p:cNvPr name="TextBox 7" id="7"/>
          <p:cNvSpPr txBox="true"/>
          <p:nvPr/>
        </p:nvSpPr>
        <p:spPr>
          <a:xfrm rot="0">
            <a:off x="837831" y="5209332"/>
            <a:ext cx="9737574" cy="3708886"/>
          </a:xfrm>
          <a:prstGeom prst="rect">
            <a:avLst/>
          </a:prstGeom>
        </p:spPr>
        <p:txBody>
          <a:bodyPr anchor="t" rtlCol="false" tIns="0" lIns="0" bIns="0" rIns="0">
            <a:spAutoFit/>
          </a:bodyPr>
          <a:lstStyle/>
          <a:p>
            <a:pPr algn="just">
              <a:lnSpc>
                <a:spcPts val="2948"/>
              </a:lnSpc>
            </a:pPr>
            <a:r>
              <a:rPr lang="en-US" sz="2105">
                <a:solidFill>
                  <a:srgbClr val="000000"/>
                </a:solidFill>
                <a:latin typeface="Inter"/>
                <a:ea typeface="Inter"/>
                <a:cs typeface="Inter"/>
                <a:sym typeface="Inter"/>
              </a:rPr>
              <a:t>¿Qué hace AvicolApp? Permite al pollero regist</a:t>
            </a:r>
            <a:r>
              <a:rPr lang="en-US" sz="2105">
                <a:solidFill>
                  <a:srgbClr val="000000"/>
                </a:solidFill>
                <a:latin typeface="Inter"/>
                <a:ea typeface="Inter"/>
                <a:cs typeface="Inter"/>
                <a:sym typeface="Inter"/>
              </a:rPr>
              <a:t>rar lo</a:t>
            </a:r>
            <a:r>
              <a:rPr lang="en-US" sz="2105">
                <a:solidFill>
                  <a:srgbClr val="000000"/>
                </a:solidFill>
                <a:latin typeface="Inter"/>
                <a:ea typeface="Inter"/>
                <a:cs typeface="Inter"/>
                <a:sym typeface="Inter"/>
              </a:rPr>
              <a:t>s siguientes tipos de huevos:</a:t>
            </a:r>
          </a:p>
          <a:p>
            <a:pPr algn="just">
              <a:lnSpc>
                <a:spcPts val="2948"/>
              </a:lnSpc>
            </a:pPr>
          </a:p>
          <a:p>
            <a:pPr algn="just" marL="454658" indent="-227329" lvl="1">
              <a:lnSpc>
                <a:spcPts val="2948"/>
              </a:lnSpc>
              <a:buFont typeface="Arial"/>
              <a:buChar char="•"/>
            </a:pPr>
            <a:r>
              <a:rPr lang="en-US" sz="2105">
                <a:solidFill>
                  <a:srgbClr val="000000"/>
                </a:solidFill>
                <a:latin typeface="Inter"/>
                <a:ea typeface="Inter"/>
                <a:cs typeface="Inter"/>
                <a:sym typeface="Inter"/>
              </a:rPr>
              <a:t>I</a:t>
            </a:r>
            <a:r>
              <a:rPr lang="en-US" sz="2105">
                <a:solidFill>
                  <a:srgbClr val="000000"/>
                </a:solidFill>
                <a:latin typeface="Inter"/>
                <a:ea typeface="Inter"/>
                <a:cs typeface="Inter"/>
                <a:sym typeface="Inter"/>
              </a:rPr>
              <a:t>ncubables (nido/piso)</a:t>
            </a:r>
          </a:p>
          <a:p>
            <a:pPr algn="just" marL="454658" indent="-227329" lvl="1">
              <a:lnSpc>
                <a:spcPts val="2948"/>
              </a:lnSpc>
              <a:buFont typeface="Arial"/>
              <a:buChar char="•"/>
            </a:pPr>
            <a:r>
              <a:rPr lang="en-US" sz="2105">
                <a:solidFill>
                  <a:srgbClr val="000000"/>
                </a:solidFill>
                <a:latin typeface="Inter"/>
                <a:ea typeface="Inter"/>
                <a:cs typeface="Inter"/>
                <a:sym typeface="Inter"/>
              </a:rPr>
              <a:t>Sucios (nido/piso)</a:t>
            </a:r>
          </a:p>
          <a:p>
            <a:pPr algn="just" marL="454658" indent="-227329" lvl="1">
              <a:lnSpc>
                <a:spcPts val="2948"/>
              </a:lnSpc>
              <a:buFont typeface="Arial"/>
              <a:buChar char="•"/>
            </a:pPr>
            <a:r>
              <a:rPr lang="en-US" sz="2105">
                <a:solidFill>
                  <a:srgbClr val="000000"/>
                </a:solidFill>
                <a:latin typeface="Inter"/>
                <a:ea typeface="Inter"/>
                <a:cs typeface="Inter"/>
                <a:sym typeface="Inter"/>
              </a:rPr>
              <a:t>T</a:t>
            </a:r>
            <a:r>
              <a:rPr lang="en-US" sz="2105">
                <a:solidFill>
                  <a:srgbClr val="000000"/>
                </a:solidFill>
                <a:latin typeface="Inter"/>
                <a:ea typeface="Inter"/>
                <a:cs typeface="Inter"/>
                <a:sym typeface="Inter"/>
              </a:rPr>
              <a:t>rizados (nido/piso)</a:t>
            </a:r>
          </a:p>
          <a:p>
            <a:pPr algn="just" marL="454658" indent="-227329" lvl="1">
              <a:lnSpc>
                <a:spcPts val="2948"/>
              </a:lnSpc>
              <a:buFont typeface="Arial"/>
              <a:buChar char="•"/>
            </a:pPr>
            <a:r>
              <a:rPr lang="en-US" sz="2105">
                <a:solidFill>
                  <a:srgbClr val="000000"/>
                </a:solidFill>
                <a:latin typeface="Inter"/>
                <a:ea typeface="Inter"/>
                <a:cs typeface="Inter"/>
                <a:sym typeface="Inter"/>
              </a:rPr>
              <a:t>Dobles (nido/piso)</a:t>
            </a:r>
          </a:p>
          <a:p>
            <a:pPr algn="just">
              <a:lnSpc>
                <a:spcPts val="2948"/>
              </a:lnSpc>
            </a:pPr>
          </a:p>
          <a:p>
            <a:pPr algn="just">
              <a:lnSpc>
                <a:spcPts val="2948"/>
              </a:lnSpc>
            </a:pPr>
            <a:r>
              <a:rPr lang="en-US" sz="2105">
                <a:solidFill>
                  <a:srgbClr val="000000"/>
                </a:solidFill>
                <a:latin typeface="Inter"/>
                <a:ea typeface="Inter"/>
                <a:cs typeface="Inter"/>
                <a:sym typeface="Inter"/>
              </a:rPr>
              <a:t>Registro rápido, seguro y organizado para análisis posterior</a:t>
            </a:r>
          </a:p>
          <a:p>
            <a:pPr algn="just">
              <a:lnSpc>
                <a:spcPts val="2948"/>
              </a:lnSpc>
            </a:pPr>
          </a:p>
        </p:txBody>
      </p:sp>
      <p:sp>
        <p:nvSpPr>
          <p:cNvPr name="Freeform 8" id="8"/>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7"/>
            <a:stretch>
              <a:fillRect l="0" t="-12926" r="0" b="0"/>
            </a:stretch>
          </a:blipFill>
        </p:spPr>
      </p:sp>
      <p:sp>
        <p:nvSpPr>
          <p:cNvPr name="Freeform 9" id="9"/>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8"/>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7200900"/>
            <a:ext cx="18288000" cy="3086100"/>
            <a:chOff x="0" y="0"/>
            <a:chExt cx="4816593" cy="812800"/>
          </a:xfrm>
        </p:grpSpPr>
        <p:sp>
          <p:nvSpPr>
            <p:cNvPr name="Freeform 3" id="3"/>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FFFFFF"/>
            </a:solidFill>
          </p:spPr>
        </p:sp>
        <p:sp>
          <p:nvSpPr>
            <p:cNvPr name="TextBox 4" id="4"/>
            <p:cNvSpPr txBox="true"/>
            <p:nvPr/>
          </p:nvSpPr>
          <p:spPr>
            <a:xfrm>
              <a:off x="0" y="-38100"/>
              <a:ext cx="4816593"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382398" y="4667765"/>
            <a:ext cx="8358172" cy="6268629"/>
            <a:chOff x="0" y="0"/>
            <a:chExt cx="812800" cy="609600"/>
          </a:xfrm>
        </p:grpSpPr>
        <p:sp>
          <p:nvSpPr>
            <p:cNvPr name="Freeform 6" id="6"/>
            <p:cNvSpPr/>
            <p:nvPr/>
          </p:nvSpPr>
          <p:spPr>
            <a:xfrm flipH="false" flipV="false" rot="0">
              <a:off x="0" y="0"/>
              <a:ext cx="812800" cy="609600"/>
            </a:xfrm>
            <a:custGeom>
              <a:avLst/>
              <a:gdLst/>
              <a:ahLst/>
              <a:cxnLst/>
              <a:rect r="r" b="b" t="t" l="l"/>
              <a:pathLst>
                <a:path h="609600" w="812800">
                  <a:moveTo>
                    <a:pt x="609600" y="0"/>
                  </a:moveTo>
                  <a:lnTo>
                    <a:pt x="0" y="0"/>
                  </a:lnTo>
                  <a:lnTo>
                    <a:pt x="203200" y="609600"/>
                  </a:lnTo>
                  <a:lnTo>
                    <a:pt x="812800" y="609600"/>
                  </a:lnTo>
                  <a:lnTo>
                    <a:pt x="609600" y="0"/>
                  </a:lnTo>
                  <a:close/>
                </a:path>
              </a:pathLst>
            </a:custGeom>
            <a:solidFill>
              <a:srgbClr val="E92F2F"/>
            </a:solidFill>
          </p:spPr>
        </p:sp>
        <p:sp>
          <p:nvSpPr>
            <p:cNvPr name="TextBox 7" id="7"/>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30868" y="7802079"/>
            <a:ext cx="1656614" cy="2484921"/>
            <a:chOff x="0" y="0"/>
            <a:chExt cx="406400" cy="609600"/>
          </a:xfrm>
        </p:grpSpPr>
        <p:sp>
          <p:nvSpPr>
            <p:cNvPr name="Freeform 9" id="9"/>
            <p:cNvSpPr/>
            <p:nvPr/>
          </p:nvSpPr>
          <p:spPr>
            <a:xfrm flipH="false" flipV="false" rot="0">
              <a:off x="0" y="0"/>
              <a:ext cx="406400" cy="609600"/>
            </a:xfrm>
            <a:custGeom>
              <a:avLst/>
              <a:gdLst/>
              <a:ahLst/>
              <a:cxnLst/>
              <a:rect r="r" b="b" t="t" l="l"/>
              <a:pathLst>
                <a:path h="609600" w="406400">
                  <a:moveTo>
                    <a:pt x="203200" y="0"/>
                  </a:moveTo>
                  <a:lnTo>
                    <a:pt x="0" y="0"/>
                  </a:lnTo>
                  <a:lnTo>
                    <a:pt x="203200" y="609600"/>
                  </a:lnTo>
                  <a:lnTo>
                    <a:pt x="406400" y="609600"/>
                  </a:lnTo>
                  <a:lnTo>
                    <a:pt x="203200" y="0"/>
                  </a:lnTo>
                  <a:close/>
                </a:path>
              </a:pathLst>
            </a:custGeom>
            <a:solidFill>
              <a:srgbClr val="000000"/>
            </a:solidFill>
            <a:ln cap="sq">
              <a:noFill/>
              <a:prstDash val="solid"/>
              <a:miter/>
            </a:ln>
          </p:spPr>
        </p:sp>
        <p:sp>
          <p:nvSpPr>
            <p:cNvPr name="TextBox 10" id="10"/>
            <p:cNvSpPr txBox="true"/>
            <p:nvPr/>
          </p:nvSpPr>
          <p:spPr>
            <a:xfrm>
              <a:off x="101600" y="-38100"/>
              <a:ext cx="203200" cy="6477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430868" y="5744679"/>
            <a:ext cx="15437593" cy="4114800"/>
            <a:chOff x="0" y="0"/>
            <a:chExt cx="2391687" cy="637490"/>
          </a:xfrm>
        </p:grpSpPr>
        <p:sp>
          <p:nvSpPr>
            <p:cNvPr name="Freeform 12" id="12"/>
            <p:cNvSpPr/>
            <p:nvPr/>
          </p:nvSpPr>
          <p:spPr>
            <a:xfrm flipH="false" flipV="false" rot="0">
              <a:off x="0" y="0"/>
              <a:ext cx="2391687" cy="637490"/>
            </a:xfrm>
            <a:custGeom>
              <a:avLst/>
              <a:gdLst/>
              <a:ahLst/>
              <a:cxnLst/>
              <a:rect r="r" b="b" t="t" l="l"/>
              <a:pathLst>
                <a:path h="637490" w="2391687">
                  <a:moveTo>
                    <a:pt x="0" y="0"/>
                  </a:moveTo>
                  <a:lnTo>
                    <a:pt x="2391687" y="0"/>
                  </a:lnTo>
                  <a:lnTo>
                    <a:pt x="2391687" y="637490"/>
                  </a:lnTo>
                  <a:lnTo>
                    <a:pt x="0" y="637490"/>
                  </a:lnTo>
                  <a:close/>
                </a:path>
              </a:pathLst>
            </a:custGeom>
            <a:blipFill>
              <a:blip r:embed="rId2"/>
              <a:stretch>
                <a:fillRect l="-2733" t="0" r="-2733" b="0"/>
              </a:stretch>
            </a:blipFill>
            <a:ln w="228600" cap="sq">
              <a:solidFill>
                <a:srgbClr val="000000"/>
              </a:solidFill>
              <a:prstDash val="solid"/>
              <a:miter/>
            </a:ln>
          </p:spPr>
        </p:sp>
      </p:grpSp>
      <p:sp>
        <p:nvSpPr>
          <p:cNvPr name="Freeform 13" id="13"/>
          <p:cNvSpPr/>
          <p:nvPr/>
        </p:nvSpPr>
        <p:spPr>
          <a:xfrm flipH="false" flipV="false" rot="-5400000">
            <a:off x="16351292" y="1133976"/>
            <a:ext cx="3220086" cy="1682495"/>
          </a:xfrm>
          <a:custGeom>
            <a:avLst/>
            <a:gdLst/>
            <a:ahLst/>
            <a:cxnLst/>
            <a:rect r="r" b="b" t="t" l="l"/>
            <a:pathLst>
              <a:path h="1682495" w="3220086">
                <a:moveTo>
                  <a:pt x="0" y="0"/>
                </a:moveTo>
                <a:lnTo>
                  <a:pt x="3220087" y="0"/>
                </a:lnTo>
                <a:lnTo>
                  <a:pt x="3220087" y="1682495"/>
                </a:lnTo>
                <a:lnTo>
                  <a:pt x="0" y="1682495"/>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14" id="14"/>
          <p:cNvSpPr txBox="true"/>
          <p:nvPr/>
        </p:nvSpPr>
        <p:spPr>
          <a:xfrm rot="0">
            <a:off x="2094550" y="2077422"/>
            <a:ext cx="8416046" cy="3066078"/>
          </a:xfrm>
          <a:prstGeom prst="rect">
            <a:avLst/>
          </a:prstGeom>
        </p:spPr>
        <p:txBody>
          <a:bodyPr anchor="t" rtlCol="false" tIns="0" lIns="0" bIns="0" rIns="0">
            <a:spAutoFit/>
          </a:bodyPr>
          <a:lstStyle/>
          <a:p>
            <a:pPr algn="l">
              <a:lnSpc>
                <a:spcPts val="7897"/>
              </a:lnSpc>
            </a:pPr>
            <a:r>
              <a:rPr lang="en-US" sz="7897" b="true">
                <a:solidFill>
                  <a:srgbClr val="3D3F3E"/>
                </a:solidFill>
                <a:latin typeface="Ubuntu Bold"/>
                <a:ea typeface="Ubuntu Bold"/>
                <a:cs typeface="Ubuntu Bold"/>
                <a:sym typeface="Ubuntu Bold"/>
              </a:rPr>
              <a:t>COMPETENCIAS Y ÁREAS DE DESEMPEÑO</a:t>
            </a:r>
          </a:p>
        </p:txBody>
      </p:sp>
      <p:sp>
        <p:nvSpPr>
          <p:cNvPr name="TextBox 15" id="15"/>
          <p:cNvSpPr txBox="true"/>
          <p:nvPr/>
        </p:nvSpPr>
        <p:spPr>
          <a:xfrm rot="0">
            <a:off x="11011531" y="990600"/>
            <a:ext cx="6949805" cy="4668325"/>
          </a:xfrm>
          <a:prstGeom prst="rect">
            <a:avLst/>
          </a:prstGeom>
        </p:spPr>
        <p:txBody>
          <a:bodyPr anchor="t" rtlCol="false" tIns="0" lIns="0" bIns="0" rIns="0">
            <a:spAutoFit/>
          </a:bodyPr>
          <a:lstStyle/>
          <a:p>
            <a:pPr algn="just">
              <a:lnSpc>
                <a:spcPts val="3090"/>
              </a:lnSpc>
            </a:pPr>
            <a:r>
              <a:rPr lang="en-US" sz="2207">
                <a:solidFill>
                  <a:srgbClr val="000000"/>
                </a:solidFill>
                <a:latin typeface="Inter"/>
                <a:ea typeface="Inter"/>
                <a:cs typeface="Inter"/>
                <a:sym typeface="Inter"/>
              </a:rPr>
              <a:t>Áreas de desempeño:</a:t>
            </a:r>
          </a:p>
          <a:p>
            <a:pPr algn="just" marL="476639" indent="-238320" lvl="1">
              <a:lnSpc>
                <a:spcPts val="3090"/>
              </a:lnSpc>
              <a:buFont typeface="Arial"/>
              <a:buChar char="•"/>
            </a:pPr>
            <a:r>
              <a:rPr lang="en-US" sz="2207">
                <a:solidFill>
                  <a:srgbClr val="000000"/>
                </a:solidFill>
                <a:latin typeface="Inter"/>
                <a:ea typeface="Inter"/>
                <a:cs typeface="Inter"/>
                <a:sym typeface="Inter"/>
              </a:rPr>
              <a:t>Desarrollo de Aplicación Móviles</a:t>
            </a:r>
          </a:p>
          <a:p>
            <a:pPr algn="just" marL="476639" indent="-238320" lvl="1">
              <a:lnSpc>
                <a:spcPts val="3090"/>
              </a:lnSpc>
              <a:buFont typeface="Arial"/>
              <a:buChar char="•"/>
            </a:pPr>
            <a:r>
              <a:rPr lang="en-US" sz="2207">
                <a:solidFill>
                  <a:srgbClr val="000000"/>
                </a:solidFill>
                <a:latin typeface="Inter"/>
                <a:ea typeface="Inter"/>
                <a:cs typeface="Inter"/>
                <a:sym typeface="Inter"/>
              </a:rPr>
              <a:t>Gestión de Bases de Datos</a:t>
            </a:r>
          </a:p>
          <a:p>
            <a:pPr algn="just" marL="476639" indent="-238320" lvl="1">
              <a:lnSpc>
                <a:spcPts val="3090"/>
              </a:lnSpc>
              <a:buFont typeface="Arial"/>
              <a:buChar char="•"/>
            </a:pPr>
            <a:r>
              <a:rPr lang="en-US" sz="2207">
                <a:solidFill>
                  <a:srgbClr val="000000"/>
                </a:solidFill>
                <a:latin typeface="Inter"/>
                <a:ea typeface="Inter"/>
                <a:cs typeface="Inter"/>
                <a:sym typeface="Inter"/>
              </a:rPr>
              <a:t>Ingeniería de Procesos</a:t>
            </a:r>
          </a:p>
          <a:p>
            <a:pPr algn="just" marL="476639" indent="-238320" lvl="1">
              <a:lnSpc>
                <a:spcPts val="3090"/>
              </a:lnSpc>
              <a:buFont typeface="Arial"/>
              <a:buChar char="•"/>
            </a:pPr>
            <a:r>
              <a:rPr lang="en-US" sz="2207">
                <a:solidFill>
                  <a:srgbClr val="000000"/>
                </a:solidFill>
                <a:latin typeface="Inter"/>
                <a:ea typeface="Inter"/>
                <a:cs typeface="Inter"/>
                <a:sym typeface="Inter"/>
              </a:rPr>
              <a:t>Tecnologías de la Información</a:t>
            </a:r>
          </a:p>
          <a:p>
            <a:pPr algn="just">
              <a:lnSpc>
                <a:spcPts val="3090"/>
              </a:lnSpc>
            </a:pPr>
          </a:p>
          <a:p>
            <a:pPr algn="just">
              <a:lnSpc>
                <a:spcPts val="3090"/>
              </a:lnSpc>
            </a:pPr>
            <a:r>
              <a:rPr lang="en-US" sz="2207">
                <a:solidFill>
                  <a:srgbClr val="000000"/>
                </a:solidFill>
                <a:latin typeface="Inter"/>
                <a:ea typeface="Inter"/>
                <a:cs typeface="Inter"/>
                <a:sym typeface="Inter"/>
              </a:rPr>
              <a:t>Compe</a:t>
            </a:r>
            <a:r>
              <a:rPr lang="en-US" sz="2207">
                <a:solidFill>
                  <a:srgbClr val="000000"/>
                </a:solidFill>
                <a:latin typeface="Inter"/>
                <a:ea typeface="Inter"/>
                <a:cs typeface="Inter"/>
                <a:sym typeface="Inter"/>
              </a:rPr>
              <a:t>tencias aplicadas: </a:t>
            </a:r>
          </a:p>
          <a:p>
            <a:pPr algn="just" marL="476639" indent="-238320" lvl="1">
              <a:lnSpc>
                <a:spcPts val="3090"/>
              </a:lnSpc>
              <a:buFont typeface="Arial"/>
              <a:buChar char="•"/>
            </a:pPr>
            <a:r>
              <a:rPr lang="en-US" sz="2207">
                <a:solidFill>
                  <a:srgbClr val="000000"/>
                </a:solidFill>
                <a:latin typeface="Inter"/>
                <a:ea typeface="Inter"/>
                <a:cs typeface="Inter"/>
                <a:sym typeface="Inter"/>
              </a:rPr>
              <a:t>Diseñar soluciones informáticas</a:t>
            </a:r>
          </a:p>
          <a:p>
            <a:pPr algn="just" marL="476639" indent="-238320" lvl="1">
              <a:lnSpc>
                <a:spcPts val="3090"/>
              </a:lnSpc>
              <a:buFont typeface="Arial"/>
              <a:buChar char="•"/>
            </a:pPr>
            <a:r>
              <a:rPr lang="en-US" sz="2207">
                <a:solidFill>
                  <a:srgbClr val="000000"/>
                </a:solidFill>
                <a:latin typeface="Inter"/>
                <a:ea typeface="Inter"/>
                <a:cs typeface="Inter"/>
                <a:sym typeface="Inter"/>
              </a:rPr>
              <a:t>Aplicar metodologías ágiles </a:t>
            </a:r>
          </a:p>
          <a:p>
            <a:pPr algn="just" marL="476639" indent="-238320" lvl="1">
              <a:lnSpc>
                <a:spcPts val="3090"/>
              </a:lnSpc>
              <a:buFont typeface="Arial"/>
              <a:buChar char="•"/>
            </a:pPr>
            <a:r>
              <a:rPr lang="en-US" sz="2207">
                <a:solidFill>
                  <a:srgbClr val="000000"/>
                </a:solidFill>
                <a:latin typeface="Inter"/>
                <a:ea typeface="Inter"/>
                <a:cs typeface="Inter"/>
                <a:sym typeface="Inter"/>
              </a:rPr>
              <a:t>Administrar bases de datos</a:t>
            </a:r>
          </a:p>
          <a:p>
            <a:pPr algn="just" marL="476639" indent="-238320" lvl="1">
              <a:lnSpc>
                <a:spcPts val="3090"/>
              </a:lnSpc>
              <a:buFont typeface="Arial"/>
              <a:buChar char="•"/>
            </a:pPr>
            <a:r>
              <a:rPr lang="en-US" sz="2207">
                <a:solidFill>
                  <a:srgbClr val="000000"/>
                </a:solidFill>
                <a:latin typeface="Inter"/>
                <a:ea typeface="Inter"/>
                <a:cs typeface="Inter"/>
                <a:sym typeface="Inter"/>
              </a:rPr>
              <a:t>Optimizar procesos productivos</a:t>
            </a:r>
          </a:p>
          <a:p>
            <a:pPr algn="just">
              <a:lnSpc>
                <a:spcPts val="3090"/>
              </a:lnSpc>
            </a:pPr>
          </a:p>
        </p:txBody>
      </p:sp>
      <p:sp>
        <p:nvSpPr>
          <p:cNvPr name="Freeform 16" id="16"/>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5"/>
            <a:stretch>
              <a:fillRect l="0" t="-12926" r="0" b="0"/>
            </a:stretch>
          </a:blipFill>
        </p:spPr>
      </p:sp>
      <p:sp>
        <p:nvSpPr>
          <p:cNvPr name="Freeform 17" id="17"/>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0800000">
            <a:off x="12789156" y="0"/>
            <a:ext cx="5498844" cy="3972915"/>
          </a:xfrm>
          <a:custGeom>
            <a:avLst/>
            <a:gdLst/>
            <a:ahLst/>
            <a:cxnLst/>
            <a:rect r="r" b="b" t="t" l="l"/>
            <a:pathLst>
              <a:path h="3972915" w="5498844">
                <a:moveTo>
                  <a:pt x="5498844" y="0"/>
                </a:moveTo>
                <a:lnTo>
                  <a:pt x="0" y="0"/>
                </a:lnTo>
                <a:lnTo>
                  <a:pt x="0" y="3972915"/>
                </a:lnTo>
                <a:lnTo>
                  <a:pt x="5498844" y="3972915"/>
                </a:lnTo>
                <a:lnTo>
                  <a:pt x="549884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503278" y="2602672"/>
            <a:ext cx="4971721" cy="2597724"/>
          </a:xfrm>
          <a:custGeom>
            <a:avLst/>
            <a:gdLst/>
            <a:ahLst/>
            <a:cxnLst/>
            <a:rect r="r" b="b" t="t" l="l"/>
            <a:pathLst>
              <a:path h="2597724" w="4971721">
                <a:moveTo>
                  <a:pt x="0" y="0"/>
                </a:moveTo>
                <a:lnTo>
                  <a:pt x="4971720" y="0"/>
                </a:lnTo>
                <a:lnTo>
                  <a:pt x="4971720" y="2597724"/>
                </a:lnTo>
                <a:lnTo>
                  <a:pt x="0" y="2597724"/>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219591" y="1937935"/>
            <a:ext cx="9844923" cy="1062356"/>
          </a:xfrm>
          <a:prstGeom prst="rect">
            <a:avLst/>
          </a:prstGeom>
        </p:spPr>
        <p:txBody>
          <a:bodyPr anchor="t" rtlCol="false" tIns="0" lIns="0" bIns="0" rIns="0">
            <a:spAutoFit/>
          </a:bodyPr>
          <a:lstStyle/>
          <a:p>
            <a:pPr algn="l">
              <a:lnSpc>
                <a:spcPts val="7700"/>
              </a:lnSpc>
            </a:pPr>
            <a:r>
              <a:rPr lang="en-US" sz="7700" b="true">
                <a:solidFill>
                  <a:srgbClr val="3D3F3E"/>
                </a:solidFill>
                <a:latin typeface="Ubuntu Bold"/>
                <a:ea typeface="Ubuntu Bold"/>
                <a:cs typeface="Ubuntu Bold"/>
                <a:sym typeface="Ubuntu Bold"/>
              </a:rPr>
              <a:t>FUNDAMENTACIÓN</a:t>
            </a:r>
          </a:p>
        </p:txBody>
      </p:sp>
      <p:sp>
        <p:nvSpPr>
          <p:cNvPr name="TextBox 5" id="5"/>
          <p:cNvSpPr txBox="true"/>
          <p:nvPr/>
        </p:nvSpPr>
        <p:spPr>
          <a:xfrm rot="0">
            <a:off x="996440" y="4641716"/>
            <a:ext cx="10052276" cy="3443731"/>
          </a:xfrm>
          <a:prstGeom prst="rect">
            <a:avLst/>
          </a:prstGeom>
        </p:spPr>
        <p:txBody>
          <a:bodyPr anchor="t" rtlCol="false" tIns="0" lIns="0" bIns="0" rIns="0">
            <a:spAutoFit/>
          </a:bodyPr>
          <a:lstStyle/>
          <a:p>
            <a:pPr algn="just">
              <a:lnSpc>
                <a:spcPts val="3043"/>
              </a:lnSpc>
            </a:pPr>
            <a:r>
              <a:rPr lang="en-US" sz="2173">
                <a:solidFill>
                  <a:srgbClr val="000000"/>
                </a:solidFill>
                <a:latin typeface="Inter"/>
                <a:ea typeface="Inter"/>
                <a:cs typeface="Inter"/>
                <a:sym typeface="Inter"/>
              </a:rPr>
              <a:t>¿Por qué es relevante?</a:t>
            </a:r>
          </a:p>
          <a:p>
            <a:pPr algn="just">
              <a:lnSpc>
                <a:spcPts val="3043"/>
              </a:lnSpc>
            </a:pPr>
          </a:p>
          <a:p>
            <a:pPr algn="just" marL="469352" indent="-234676" lvl="1">
              <a:lnSpc>
                <a:spcPts val="3043"/>
              </a:lnSpc>
              <a:buFont typeface="Arial"/>
              <a:buChar char="•"/>
            </a:pPr>
            <a:r>
              <a:rPr lang="en-US" sz="2173">
                <a:solidFill>
                  <a:srgbClr val="000000"/>
                </a:solidFill>
                <a:latin typeface="Inter"/>
                <a:ea typeface="Inter"/>
                <a:cs typeface="Inter"/>
                <a:sym typeface="Inter"/>
              </a:rPr>
              <a:t>Mejora la eficiencia en granjas avícolas</a:t>
            </a:r>
          </a:p>
          <a:p>
            <a:pPr algn="just" marL="469352" indent="-234676" lvl="1">
              <a:lnSpc>
                <a:spcPts val="3043"/>
              </a:lnSpc>
              <a:buFont typeface="Arial"/>
              <a:buChar char="•"/>
            </a:pPr>
            <a:r>
              <a:rPr lang="en-US" sz="2173">
                <a:solidFill>
                  <a:srgbClr val="000000"/>
                </a:solidFill>
                <a:latin typeface="Inter"/>
                <a:ea typeface="Inter"/>
                <a:cs typeface="Inter"/>
                <a:sym typeface="Inter"/>
              </a:rPr>
              <a:t>Reduce errores humanos</a:t>
            </a:r>
          </a:p>
          <a:p>
            <a:pPr algn="just" marL="469352" indent="-234676" lvl="1">
              <a:lnSpc>
                <a:spcPts val="3043"/>
              </a:lnSpc>
              <a:buFont typeface="Arial"/>
              <a:buChar char="•"/>
            </a:pPr>
            <a:r>
              <a:rPr lang="en-US" sz="2173">
                <a:solidFill>
                  <a:srgbClr val="000000"/>
                </a:solidFill>
                <a:latin typeface="Inter"/>
                <a:ea typeface="Inter"/>
                <a:cs typeface="Inter"/>
                <a:sym typeface="Inter"/>
              </a:rPr>
              <a:t>Facilita la toma de decisiones con datos confiables</a:t>
            </a:r>
          </a:p>
          <a:p>
            <a:pPr algn="just" marL="469352" indent="-234676" lvl="1">
              <a:lnSpc>
                <a:spcPts val="3043"/>
              </a:lnSpc>
              <a:buFont typeface="Arial"/>
              <a:buChar char="•"/>
            </a:pPr>
            <a:r>
              <a:rPr lang="en-US" sz="2173">
                <a:solidFill>
                  <a:srgbClr val="000000"/>
                </a:solidFill>
                <a:latin typeface="Inter"/>
                <a:ea typeface="Inter"/>
                <a:cs typeface="Inter"/>
                <a:sym typeface="Inter"/>
              </a:rPr>
              <a:t>Aplica directamente competencias de la carrera</a:t>
            </a:r>
          </a:p>
          <a:p>
            <a:pPr algn="just">
              <a:lnSpc>
                <a:spcPts val="3043"/>
              </a:lnSpc>
            </a:pPr>
          </a:p>
          <a:p>
            <a:pPr algn="just">
              <a:lnSpc>
                <a:spcPts val="3043"/>
              </a:lnSpc>
            </a:pPr>
            <a:r>
              <a:rPr lang="en-US" sz="2173">
                <a:solidFill>
                  <a:srgbClr val="000000"/>
                </a:solidFill>
                <a:latin typeface="Inter"/>
                <a:ea typeface="Inter"/>
                <a:cs typeface="Inter"/>
                <a:sym typeface="Inter"/>
              </a:rPr>
              <a:t>Impacto real en operarios, supervisores y administradores</a:t>
            </a:r>
          </a:p>
          <a:p>
            <a:pPr algn="just">
              <a:lnSpc>
                <a:spcPts val="3043"/>
              </a:lnSpc>
            </a:pPr>
          </a:p>
        </p:txBody>
      </p:sp>
      <p:sp>
        <p:nvSpPr>
          <p:cNvPr name="Freeform 6" id="6"/>
          <p:cNvSpPr/>
          <p:nvPr/>
        </p:nvSpPr>
        <p:spPr>
          <a:xfrm flipH="false" flipV="false" rot="0">
            <a:off x="296733" y="399148"/>
            <a:ext cx="5725846" cy="842878"/>
          </a:xfrm>
          <a:custGeom>
            <a:avLst/>
            <a:gdLst/>
            <a:ahLst/>
            <a:cxnLst/>
            <a:rect r="r" b="b" t="t" l="l"/>
            <a:pathLst>
              <a:path h="842878" w="5725846">
                <a:moveTo>
                  <a:pt x="0" y="0"/>
                </a:moveTo>
                <a:lnTo>
                  <a:pt x="5725845" y="0"/>
                </a:lnTo>
                <a:lnTo>
                  <a:pt x="5725845" y="842878"/>
                </a:lnTo>
                <a:lnTo>
                  <a:pt x="0" y="842878"/>
                </a:lnTo>
                <a:lnTo>
                  <a:pt x="0" y="0"/>
                </a:lnTo>
                <a:close/>
              </a:path>
            </a:pathLst>
          </a:custGeom>
          <a:blipFill>
            <a:blip r:embed="rId6"/>
            <a:stretch>
              <a:fillRect l="0" t="-12926" r="0" b="0"/>
            </a:stretch>
          </a:blipFill>
        </p:spPr>
      </p:sp>
      <p:sp>
        <p:nvSpPr>
          <p:cNvPr name="Freeform 7" id="7"/>
          <p:cNvSpPr/>
          <p:nvPr/>
        </p:nvSpPr>
        <p:spPr>
          <a:xfrm flipH="false" flipV="false" rot="0">
            <a:off x="6590730" y="-612233"/>
            <a:ext cx="2865640" cy="2865640"/>
          </a:xfrm>
          <a:custGeom>
            <a:avLst/>
            <a:gdLst/>
            <a:ahLst/>
            <a:cxnLst/>
            <a:rect r="r" b="b" t="t" l="l"/>
            <a:pathLst>
              <a:path h="2865640" w="2865640">
                <a:moveTo>
                  <a:pt x="0" y="0"/>
                </a:moveTo>
                <a:lnTo>
                  <a:pt x="2865640" y="0"/>
                </a:lnTo>
                <a:lnTo>
                  <a:pt x="2865640" y="2865641"/>
                </a:lnTo>
                <a:lnTo>
                  <a:pt x="0" y="2865641"/>
                </a:lnTo>
                <a:lnTo>
                  <a:pt x="0" y="0"/>
                </a:lnTo>
                <a:close/>
              </a:path>
            </a:pathLst>
          </a:custGeom>
          <a:blipFill>
            <a:blip r:embed="rId7"/>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0800000">
            <a:off x="12789156" y="0"/>
            <a:ext cx="5498844" cy="3972915"/>
          </a:xfrm>
          <a:custGeom>
            <a:avLst/>
            <a:gdLst/>
            <a:ahLst/>
            <a:cxnLst/>
            <a:rect r="r" b="b" t="t" l="l"/>
            <a:pathLst>
              <a:path h="3972915" w="5498844">
                <a:moveTo>
                  <a:pt x="5498844" y="0"/>
                </a:moveTo>
                <a:lnTo>
                  <a:pt x="0" y="0"/>
                </a:lnTo>
                <a:lnTo>
                  <a:pt x="0" y="3972915"/>
                </a:lnTo>
                <a:lnTo>
                  <a:pt x="5498844" y="3972915"/>
                </a:lnTo>
                <a:lnTo>
                  <a:pt x="549884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503278" y="2602672"/>
            <a:ext cx="4971721" cy="2597724"/>
          </a:xfrm>
          <a:custGeom>
            <a:avLst/>
            <a:gdLst/>
            <a:ahLst/>
            <a:cxnLst/>
            <a:rect r="r" b="b" t="t" l="l"/>
            <a:pathLst>
              <a:path h="2597724" w="4971721">
                <a:moveTo>
                  <a:pt x="0" y="0"/>
                </a:moveTo>
                <a:lnTo>
                  <a:pt x="4971720" y="0"/>
                </a:lnTo>
                <a:lnTo>
                  <a:pt x="4971720" y="2597724"/>
                </a:lnTo>
                <a:lnTo>
                  <a:pt x="0" y="2597724"/>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366285" y="2287074"/>
            <a:ext cx="14105779" cy="3005456"/>
          </a:xfrm>
          <a:prstGeom prst="rect">
            <a:avLst/>
          </a:prstGeom>
        </p:spPr>
        <p:txBody>
          <a:bodyPr anchor="t" rtlCol="false" tIns="0" lIns="0" bIns="0" rIns="0">
            <a:spAutoFit/>
          </a:bodyPr>
          <a:lstStyle/>
          <a:p>
            <a:pPr algn="l">
              <a:lnSpc>
                <a:spcPts val="7700"/>
              </a:lnSpc>
            </a:pPr>
            <a:r>
              <a:rPr lang="en-US" sz="7700" b="true">
                <a:solidFill>
                  <a:srgbClr val="3D3F3E"/>
                </a:solidFill>
                <a:latin typeface="Ubuntu Bold"/>
                <a:ea typeface="Ubuntu Bold"/>
                <a:cs typeface="Ubuntu Bold"/>
                <a:sym typeface="Ubuntu Bold"/>
              </a:rPr>
              <a:t>INTERESES PROFESIONALES</a:t>
            </a:r>
          </a:p>
          <a:p>
            <a:pPr algn="l">
              <a:lnSpc>
                <a:spcPts val="7700"/>
              </a:lnSpc>
            </a:pPr>
          </a:p>
          <a:p>
            <a:pPr algn="l">
              <a:lnSpc>
                <a:spcPts val="7700"/>
              </a:lnSpc>
            </a:pPr>
          </a:p>
        </p:txBody>
      </p:sp>
      <p:sp>
        <p:nvSpPr>
          <p:cNvPr name="TextBox 5" id="5"/>
          <p:cNvSpPr txBox="true"/>
          <p:nvPr/>
        </p:nvSpPr>
        <p:spPr>
          <a:xfrm rot="0">
            <a:off x="366285" y="4177816"/>
            <a:ext cx="15976655" cy="6169993"/>
          </a:xfrm>
          <a:prstGeom prst="rect">
            <a:avLst/>
          </a:prstGeom>
        </p:spPr>
        <p:txBody>
          <a:bodyPr anchor="t" rtlCol="false" tIns="0" lIns="0" bIns="0" rIns="0">
            <a:spAutoFit/>
          </a:bodyPr>
          <a:lstStyle/>
          <a:p>
            <a:pPr algn="l">
              <a:lnSpc>
                <a:spcPts val="3796"/>
              </a:lnSpc>
            </a:pPr>
            <a:r>
              <a:rPr lang="en-US" sz="2711" b="true">
                <a:solidFill>
                  <a:srgbClr val="000000"/>
                </a:solidFill>
                <a:latin typeface="Inter Bold"/>
                <a:ea typeface="Inter Bold"/>
                <a:cs typeface="Inter Bold"/>
                <a:sym typeface="Inter Bold"/>
              </a:rPr>
              <a:t>Arturo rojas:</a:t>
            </a:r>
            <a:r>
              <a:rPr lang="en-US" sz="2711">
                <a:solidFill>
                  <a:srgbClr val="000000"/>
                </a:solidFill>
                <a:latin typeface="Inter"/>
                <a:ea typeface="Inter"/>
                <a:cs typeface="Inter"/>
                <a:sym typeface="Inter"/>
              </a:rPr>
              <a:t> AvicolaApp representa una oportunidad para aplicar mis conocimientos en desarrollo móvil y bases de datos, abordando una necesidad real en la industria. Este proyecto fortalece mis competencias técnicas y me prepara para futuros desafíos en el ámbito tecnológico</a:t>
            </a:r>
          </a:p>
          <a:p>
            <a:pPr algn="l">
              <a:lnSpc>
                <a:spcPts val="3796"/>
              </a:lnSpc>
            </a:pPr>
          </a:p>
          <a:p>
            <a:pPr algn="l">
              <a:lnSpc>
                <a:spcPts val="3796"/>
              </a:lnSpc>
            </a:pPr>
            <a:r>
              <a:rPr lang="en-US" sz="2711" b="true">
                <a:solidFill>
                  <a:srgbClr val="000000"/>
                </a:solidFill>
                <a:latin typeface="Inter Bold"/>
                <a:ea typeface="Inter Bold"/>
                <a:cs typeface="Inter Bold"/>
                <a:sym typeface="Inter Bold"/>
              </a:rPr>
              <a:t>David Mardones: </a:t>
            </a:r>
            <a:r>
              <a:rPr lang="en-US" sz="2711">
                <a:solidFill>
                  <a:srgbClr val="000000"/>
                </a:solidFill>
                <a:latin typeface="Inter"/>
                <a:ea typeface="Inter"/>
                <a:cs typeface="Inter"/>
                <a:sym typeface="Inter"/>
              </a:rPr>
              <a:t>AvicolaApp representa una oportunidad para aplicar mis intereses en bases de datos, inteligencia de negocios e innovación tecnológica. Con este proyecto puedo transformar datos en información útil que apoye la toma de decisiones y mejore la eficiencia en los procesos</a:t>
            </a:r>
          </a:p>
          <a:p>
            <a:pPr algn="l">
              <a:lnSpc>
                <a:spcPts val="3796"/>
              </a:lnSpc>
            </a:pPr>
          </a:p>
          <a:p>
            <a:pPr algn="l">
              <a:lnSpc>
                <a:spcPts val="3796"/>
              </a:lnSpc>
            </a:pPr>
            <a:r>
              <a:rPr lang="en-US" sz="2711" b="true">
                <a:solidFill>
                  <a:srgbClr val="000000"/>
                </a:solidFill>
                <a:latin typeface="Inter Bold"/>
                <a:ea typeface="Inter Bold"/>
                <a:cs typeface="Inter Bold"/>
                <a:sym typeface="Inter Bold"/>
              </a:rPr>
              <a:t>Maria Morales:</a:t>
            </a:r>
            <a:r>
              <a:rPr lang="en-US" sz="2711">
                <a:solidFill>
                  <a:srgbClr val="000000"/>
                </a:solidFill>
                <a:latin typeface="Inter"/>
                <a:ea typeface="Inter"/>
                <a:cs typeface="Inter"/>
                <a:sym typeface="Inter"/>
              </a:rPr>
              <a:t>AvicolaApp se vincula con mis intereses en análisis de datos y gestión de proyectos informáticos, ya que me permite trabajar con información real de producción, aplicar análisis para mejorar la eficiencia y apoyar la toma de decisiones. Además, al implementar Scrum, refuerzo mis competencias en planificación, coordinación y ejecución de proyectos tecnológicos</a:t>
            </a:r>
          </a:p>
          <a:p>
            <a:pPr algn="just">
              <a:lnSpc>
                <a:spcPts val="3796"/>
              </a:lnSpc>
            </a:pPr>
          </a:p>
        </p:txBody>
      </p:sp>
      <p:sp>
        <p:nvSpPr>
          <p:cNvPr name="Freeform 6" id="6"/>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6"/>
            <a:stretch>
              <a:fillRect l="0" t="-12926" r="0" b="0"/>
            </a:stretch>
          </a:blipFill>
        </p:spPr>
      </p:sp>
      <p:sp>
        <p:nvSpPr>
          <p:cNvPr name="Freeform 7" id="7"/>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7"/>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0800000">
            <a:off x="12789156" y="0"/>
            <a:ext cx="5498844" cy="3972915"/>
          </a:xfrm>
          <a:custGeom>
            <a:avLst/>
            <a:gdLst/>
            <a:ahLst/>
            <a:cxnLst/>
            <a:rect r="r" b="b" t="t" l="l"/>
            <a:pathLst>
              <a:path h="3972915" w="5498844">
                <a:moveTo>
                  <a:pt x="5498844" y="0"/>
                </a:moveTo>
                <a:lnTo>
                  <a:pt x="0" y="0"/>
                </a:lnTo>
                <a:lnTo>
                  <a:pt x="0" y="3972915"/>
                </a:lnTo>
                <a:lnTo>
                  <a:pt x="5498844" y="3972915"/>
                </a:lnTo>
                <a:lnTo>
                  <a:pt x="549884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503278" y="2602672"/>
            <a:ext cx="4971721" cy="2597724"/>
          </a:xfrm>
          <a:custGeom>
            <a:avLst/>
            <a:gdLst/>
            <a:ahLst/>
            <a:cxnLst/>
            <a:rect r="r" b="b" t="t" l="l"/>
            <a:pathLst>
              <a:path h="2597724" w="4971721">
                <a:moveTo>
                  <a:pt x="0" y="0"/>
                </a:moveTo>
                <a:lnTo>
                  <a:pt x="4971720" y="0"/>
                </a:lnTo>
                <a:lnTo>
                  <a:pt x="4971720" y="2597724"/>
                </a:lnTo>
                <a:lnTo>
                  <a:pt x="0" y="2597724"/>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445106" y="2091232"/>
            <a:ext cx="13694807" cy="1062356"/>
          </a:xfrm>
          <a:prstGeom prst="rect">
            <a:avLst/>
          </a:prstGeom>
        </p:spPr>
        <p:txBody>
          <a:bodyPr anchor="t" rtlCol="false" tIns="0" lIns="0" bIns="0" rIns="0">
            <a:spAutoFit/>
          </a:bodyPr>
          <a:lstStyle/>
          <a:p>
            <a:pPr algn="l">
              <a:lnSpc>
                <a:spcPts val="7700"/>
              </a:lnSpc>
            </a:pPr>
            <a:r>
              <a:rPr lang="en-US" sz="7700" b="true">
                <a:solidFill>
                  <a:srgbClr val="3D3F3E"/>
                </a:solidFill>
                <a:latin typeface="Ubuntu Bold"/>
                <a:ea typeface="Ubuntu Bold"/>
                <a:cs typeface="Ubuntu Bold"/>
                <a:sym typeface="Ubuntu Bold"/>
              </a:rPr>
              <a:t>FACTIBILIDAD</a:t>
            </a:r>
          </a:p>
        </p:txBody>
      </p:sp>
      <p:sp>
        <p:nvSpPr>
          <p:cNvPr name="TextBox 5" id="5"/>
          <p:cNvSpPr txBox="true"/>
          <p:nvPr/>
        </p:nvSpPr>
        <p:spPr>
          <a:xfrm rot="0">
            <a:off x="587323" y="3934815"/>
            <a:ext cx="15386566" cy="5058850"/>
          </a:xfrm>
          <a:prstGeom prst="rect">
            <a:avLst/>
          </a:prstGeom>
        </p:spPr>
        <p:txBody>
          <a:bodyPr anchor="t" rtlCol="false" tIns="0" lIns="0" bIns="0" rIns="0">
            <a:spAutoFit/>
          </a:bodyPr>
          <a:lstStyle/>
          <a:p>
            <a:pPr algn="just">
              <a:lnSpc>
                <a:spcPts val="3090"/>
              </a:lnSpc>
            </a:pPr>
            <a:r>
              <a:rPr lang="en-US" sz="2207" b="true">
                <a:solidFill>
                  <a:srgbClr val="000000"/>
                </a:solidFill>
                <a:latin typeface="Inter Bold"/>
                <a:ea typeface="Inter Bold"/>
                <a:cs typeface="Inter Bold"/>
                <a:sym typeface="Inter Bold"/>
              </a:rPr>
              <a:t>Duración:  </a:t>
            </a:r>
            <a:r>
              <a:rPr lang="en-US" sz="2207">
                <a:solidFill>
                  <a:srgbClr val="000000"/>
                </a:solidFill>
                <a:latin typeface="Inter"/>
                <a:ea typeface="Inter"/>
                <a:cs typeface="Inter"/>
                <a:sym typeface="Inter"/>
              </a:rPr>
              <a:t>10 semanas </a:t>
            </a:r>
          </a:p>
          <a:p>
            <a:pPr algn="just">
              <a:lnSpc>
                <a:spcPts val="3090"/>
              </a:lnSpc>
            </a:pPr>
          </a:p>
          <a:p>
            <a:pPr algn="just">
              <a:lnSpc>
                <a:spcPts val="3090"/>
              </a:lnSpc>
            </a:pPr>
            <a:r>
              <a:rPr lang="en-US" sz="2207" b="true">
                <a:solidFill>
                  <a:srgbClr val="000000"/>
                </a:solidFill>
                <a:latin typeface="Inter Bold"/>
                <a:ea typeface="Inter Bold"/>
                <a:cs typeface="Inter Bold"/>
                <a:sym typeface="Inter Bold"/>
              </a:rPr>
              <a:t>Tecnologías:</a:t>
            </a:r>
            <a:r>
              <a:rPr lang="en-US" sz="2207">
                <a:solidFill>
                  <a:srgbClr val="000000"/>
                </a:solidFill>
                <a:latin typeface="Inter"/>
                <a:ea typeface="Inter"/>
                <a:cs typeface="Inter"/>
                <a:sym typeface="Inter"/>
              </a:rPr>
              <a:t> Firebase, Ionic, Angular </a:t>
            </a:r>
          </a:p>
          <a:p>
            <a:pPr algn="just">
              <a:lnSpc>
                <a:spcPts val="3090"/>
              </a:lnSpc>
            </a:pPr>
          </a:p>
          <a:p>
            <a:pPr algn="just">
              <a:lnSpc>
                <a:spcPts val="3090"/>
              </a:lnSpc>
            </a:pPr>
            <a:r>
              <a:rPr lang="en-US" sz="2207">
                <a:solidFill>
                  <a:srgbClr val="000000"/>
                </a:solidFill>
                <a:latin typeface="Inter"/>
                <a:ea typeface="Inter"/>
                <a:cs typeface="Inter"/>
                <a:sym typeface="Inter"/>
              </a:rPr>
              <a:t>R</a:t>
            </a:r>
            <a:r>
              <a:rPr lang="en-US" sz="2207" b="true">
                <a:solidFill>
                  <a:srgbClr val="000000"/>
                </a:solidFill>
                <a:latin typeface="Inter Bold"/>
                <a:ea typeface="Inter Bold"/>
                <a:cs typeface="Inter Bold"/>
                <a:sym typeface="Inter Bold"/>
              </a:rPr>
              <a:t>ecursos disponibles:</a:t>
            </a:r>
          </a:p>
          <a:p>
            <a:pPr algn="just" marL="476639" indent="-238320" lvl="1">
              <a:lnSpc>
                <a:spcPts val="3090"/>
              </a:lnSpc>
              <a:buFont typeface="Arial"/>
              <a:buChar char="•"/>
            </a:pPr>
            <a:r>
              <a:rPr lang="en-US" sz="2207">
                <a:solidFill>
                  <a:srgbClr val="000000"/>
                </a:solidFill>
                <a:latin typeface="Inter"/>
                <a:ea typeface="Inter"/>
                <a:cs typeface="Inter"/>
                <a:sym typeface="Inter"/>
              </a:rPr>
              <a:t>Compu</a:t>
            </a:r>
            <a:r>
              <a:rPr lang="en-US" sz="2207">
                <a:solidFill>
                  <a:srgbClr val="000000"/>
                </a:solidFill>
                <a:latin typeface="Inter"/>
                <a:ea typeface="Inter"/>
                <a:cs typeface="Inter"/>
                <a:sym typeface="Inter"/>
              </a:rPr>
              <a:t>tadores personales</a:t>
            </a:r>
          </a:p>
          <a:p>
            <a:pPr algn="just" marL="476639" indent="-238320" lvl="1">
              <a:lnSpc>
                <a:spcPts val="3090"/>
              </a:lnSpc>
              <a:buFont typeface="Arial"/>
              <a:buChar char="•"/>
            </a:pPr>
            <a:r>
              <a:rPr lang="en-US" sz="2207">
                <a:solidFill>
                  <a:srgbClr val="000000"/>
                </a:solidFill>
                <a:latin typeface="Inter"/>
                <a:ea typeface="Inter"/>
                <a:cs typeface="Inter"/>
                <a:sym typeface="Inter"/>
              </a:rPr>
              <a:t>Trello + GitHub</a:t>
            </a:r>
          </a:p>
          <a:p>
            <a:pPr algn="just" marL="476639" indent="-238320" lvl="1">
              <a:lnSpc>
                <a:spcPts val="3090"/>
              </a:lnSpc>
              <a:buFont typeface="Arial"/>
              <a:buChar char="•"/>
            </a:pPr>
            <a:r>
              <a:rPr lang="en-US" sz="2207">
                <a:solidFill>
                  <a:srgbClr val="000000"/>
                </a:solidFill>
                <a:latin typeface="Inter"/>
                <a:ea typeface="Inter"/>
                <a:cs typeface="Inter"/>
                <a:sym typeface="Inter"/>
              </a:rPr>
              <a:t>Documentación online</a:t>
            </a:r>
          </a:p>
          <a:p>
            <a:pPr algn="just">
              <a:lnSpc>
                <a:spcPts val="3090"/>
              </a:lnSpc>
            </a:pPr>
          </a:p>
          <a:p>
            <a:pPr algn="just">
              <a:lnSpc>
                <a:spcPts val="3090"/>
              </a:lnSpc>
            </a:pPr>
            <a:r>
              <a:rPr lang="en-US" sz="2207" b="true">
                <a:solidFill>
                  <a:srgbClr val="000000"/>
                </a:solidFill>
                <a:latin typeface="Inter Bold"/>
                <a:ea typeface="Inter Bold"/>
                <a:cs typeface="Inter Bold"/>
                <a:sym typeface="Inter Bold"/>
              </a:rPr>
              <a:t>Riesgos y mitigación:</a:t>
            </a:r>
          </a:p>
          <a:p>
            <a:pPr algn="just" marL="476639" indent="-238320" lvl="1">
              <a:lnSpc>
                <a:spcPts val="3090"/>
              </a:lnSpc>
              <a:buFont typeface="Arial"/>
              <a:buChar char="•"/>
            </a:pPr>
            <a:r>
              <a:rPr lang="en-US" sz="2207">
                <a:solidFill>
                  <a:srgbClr val="000000"/>
                </a:solidFill>
                <a:latin typeface="Inter"/>
                <a:ea typeface="Inter"/>
                <a:cs typeface="Inter"/>
                <a:sym typeface="Inter"/>
              </a:rPr>
              <a:t>Falta de experiencia → práctica constante</a:t>
            </a:r>
          </a:p>
          <a:p>
            <a:pPr algn="just" marL="476639" indent="-238320" lvl="1">
              <a:lnSpc>
                <a:spcPts val="3090"/>
              </a:lnSpc>
              <a:buFont typeface="Arial"/>
              <a:buChar char="•"/>
            </a:pPr>
            <a:r>
              <a:rPr lang="en-US" sz="2207">
                <a:solidFill>
                  <a:srgbClr val="000000"/>
                </a:solidFill>
                <a:latin typeface="Inter"/>
                <a:ea typeface="Inter"/>
                <a:cs typeface="Inter"/>
                <a:sym typeface="Inter"/>
              </a:rPr>
              <a:t>Coordinación → reuniones periódicas y uso disciplinado de herramientas</a:t>
            </a:r>
          </a:p>
          <a:p>
            <a:pPr algn="just">
              <a:lnSpc>
                <a:spcPts val="3090"/>
              </a:lnSpc>
            </a:pPr>
          </a:p>
        </p:txBody>
      </p:sp>
      <p:sp>
        <p:nvSpPr>
          <p:cNvPr name="Freeform 6" id="6"/>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6"/>
            <a:stretch>
              <a:fillRect l="0" t="-12926" r="0" b="0"/>
            </a:stretch>
          </a:blipFill>
        </p:spPr>
      </p:sp>
      <p:sp>
        <p:nvSpPr>
          <p:cNvPr name="Freeform 7" id="7"/>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7"/>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0800000">
            <a:off x="12789156" y="0"/>
            <a:ext cx="5498844" cy="3972915"/>
          </a:xfrm>
          <a:custGeom>
            <a:avLst/>
            <a:gdLst/>
            <a:ahLst/>
            <a:cxnLst/>
            <a:rect r="r" b="b" t="t" l="l"/>
            <a:pathLst>
              <a:path h="3972915" w="5498844">
                <a:moveTo>
                  <a:pt x="5498844" y="0"/>
                </a:moveTo>
                <a:lnTo>
                  <a:pt x="0" y="0"/>
                </a:lnTo>
                <a:lnTo>
                  <a:pt x="0" y="3972915"/>
                </a:lnTo>
                <a:lnTo>
                  <a:pt x="5498844" y="3972915"/>
                </a:lnTo>
                <a:lnTo>
                  <a:pt x="549884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503278" y="2602672"/>
            <a:ext cx="4971721" cy="2597724"/>
          </a:xfrm>
          <a:custGeom>
            <a:avLst/>
            <a:gdLst/>
            <a:ahLst/>
            <a:cxnLst/>
            <a:rect r="r" b="b" t="t" l="l"/>
            <a:pathLst>
              <a:path h="2597724" w="4971721">
                <a:moveTo>
                  <a:pt x="0" y="0"/>
                </a:moveTo>
                <a:lnTo>
                  <a:pt x="4971720" y="0"/>
                </a:lnTo>
                <a:lnTo>
                  <a:pt x="4971720" y="2597724"/>
                </a:lnTo>
                <a:lnTo>
                  <a:pt x="0" y="2597724"/>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208076" y="3184109"/>
            <a:ext cx="13694807" cy="1062356"/>
          </a:xfrm>
          <a:prstGeom prst="rect">
            <a:avLst/>
          </a:prstGeom>
        </p:spPr>
        <p:txBody>
          <a:bodyPr anchor="t" rtlCol="false" tIns="0" lIns="0" bIns="0" rIns="0">
            <a:spAutoFit/>
          </a:bodyPr>
          <a:lstStyle/>
          <a:p>
            <a:pPr algn="l">
              <a:lnSpc>
                <a:spcPts val="7700"/>
              </a:lnSpc>
            </a:pPr>
            <a:r>
              <a:rPr lang="en-US" sz="7700" b="true">
                <a:solidFill>
                  <a:srgbClr val="3D3F3E"/>
                </a:solidFill>
                <a:latin typeface="Ubuntu Bold"/>
                <a:ea typeface="Ubuntu Bold"/>
                <a:cs typeface="Ubuntu Bold"/>
                <a:sym typeface="Ubuntu Bold"/>
              </a:rPr>
              <a:t>OBJETIVOS</a:t>
            </a:r>
          </a:p>
        </p:txBody>
      </p:sp>
      <p:sp>
        <p:nvSpPr>
          <p:cNvPr name="TextBox 5" id="5"/>
          <p:cNvSpPr txBox="true"/>
          <p:nvPr/>
        </p:nvSpPr>
        <p:spPr>
          <a:xfrm rot="0">
            <a:off x="303710" y="5105400"/>
            <a:ext cx="15386566" cy="4277800"/>
          </a:xfrm>
          <a:prstGeom prst="rect">
            <a:avLst/>
          </a:prstGeom>
        </p:spPr>
        <p:txBody>
          <a:bodyPr anchor="t" rtlCol="false" tIns="0" lIns="0" bIns="0" rIns="0">
            <a:spAutoFit/>
          </a:bodyPr>
          <a:lstStyle/>
          <a:p>
            <a:pPr algn="just">
              <a:lnSpc>
                <a:spcPts val="3090"/>
              </a:lnSpc>
            </a:pPr>
            <a:r>
              <a:rPr lang="en-US" sz="2207" b="true">
                <a:solidFill>
                  <a:srgbClr val="000000"/>
                </a:solidFill>
                <a:latin typeface="Inter Bold"/>
                <a:ea typeface="Inter Bold"/>
                <a:cs typeface="Inter Bold"/>
                <a:sym typeface="Inter Bold"/>
              </a:rPr>
              <a:t>Objetivo general: </a:t>
            </a:r>
          </a:p>
          <a:p>
            <a:pPr algn="just">
              <a:lnSpc>
                <a:spcPts val="3090"/>
              </a:lnSpc>
            </a:pPr>
            <a:r>
              <a:rPr lang="en-US" sz="2207">
                <a:solidFill>
                  <a:srgbClr val="000000"/>
                </a:solidFill>
                <a:latin typeface="Inter"/>
                <a:ea typeface="Inter"/>
                <a:cs typeface="Inter"/>
                <a:sym typeface="Inter"/>
              </a:rPr>
              <a:t>Desarrollar una app móvil para registrar y analizar la clasificación de huevos en granjas avícolas</a:t>
            </a:r>
          </a:p>
          <a:p>
            <a:pPr algn="just">
              <a:lnSpc>
                <a:spcPts val="3090"/>
              </a:lnSpc>
            </a:pPr>
          </a:p>
          <a:p>
            <a:pPr algn="just">
              <a:lnSpc>
                <a:spcPts val="3090"/>
              </a:lnSpc>
            </a:pPr>
            <a:r>
              <a:rPr lang="en-US" sz="2207" b="true">
                <a:solidFill>
                  <a:srgbClr val="000000"/>
                </a:solidFill>
                <a:latin typeface="Inter Bold"/>
                <a:ea typeface="Inter Bold"/>
                <a:cs typeface="Inter Bold"/>
                <a:sym typeface="Inter Bold"/>
              </a:rPr>
              <a:t>Objetivos específicos:</a:t>
            </a:r>
          </a:p>
          <a:p>
            <a:pPr algn="just">
              <a:lnSpc>
                <a:spcPts val="3090"/>
              </a:lnSpc>
            </a:pPr>
          </a:p>
          <a:p>
            <a:pPr algn="just" marL="476639" indent="-238320" lvl="1">
              <a:lnSpc>
                <a:spcPts val="3090"/>
              </a:lnSpc>
              <a:buFont typeface="Arial"/>
              <a:buChar char="•"/>
            </a:pPr>
            <a:r>
              <a:rPr lang="en-US" sz="2207">
                <a:solidFill>
                  <a:srgbClr val="000000"/>
                </a:solidFill>
                <a:latin typeface="Inter"/>
                <a:ea typeface="Inter"/>
                <a:cs typeface="Inter"/>
                <a:sym typeface="Inter"/>
              </a:rPr>
              <a:t>Diseñar in</a:t>
            </a:r>
            <a:r>
              <a:rPr lang="en-US" sz="2207">
                <a:solidFill>
                  <a:srgbClr val="000000"/>
                </a:solidFill>
                <a:latin typeface="Inter"/>
                <a:ea typeface="Inter"/>
                <a:cs typeface="Inter"/>
                <a:sym typeface="Inter"/>
              </a:rPr>
              <a:t>terfaz intuitiva</a:t>
            </a:r>
          </a:p>
          <a:p>
            <a:pPr algn="just" marL="476639" indent="-238320" lvl="1">
              <a:lnSpc>
                <a:spcPts val="3090"/>
              </a:lnSpc>
              <a:buFont typeface="Arial"/>
              <a:buChar char="•"/>
            </a:pPr>
            <a:r>
              <a:rPr lang="en-US" sz="2207">
                <a:solidFill>
                  <a:srgbClr val="000000"/>
                </a:solidFill>
                <a:latin typeface="Inter"/>
                <a:ea typeface="Inter"/>
                <a:cs typeface="Inter"/>
                <a:sym typeface="Inter"/>
              </a:rPr>
              <a:t>Implementar base de datos segura</a:t>
            </a:r>
          </a:p>
          <a:p>
            <a:pPr algn="just" marL="476639" indent="-238320" lvl="1">
              <a:lnSpc>
                <a:spcPts val="3090"/>
              </a:lnSpc>
              <a:buFont typeface="Arial"/>
              <a:buChar char="•"/>
            </a:pPr>
            <a:r>
              <a:rPr lang="en-US" sz="2207">
                <a:solidFill>
                  <a:srgbClr val="000000"/>
                </a:solidFill>
                <a:latin typeface="Inter"/>
                <a:ea typeface="Inter"/>
                <a:cs typeface="Inter"/>
                <a:sym typeface="Inter"/>
              </a:rPr>
              <a:t>Crear dashboard con reportes visuales</a:t>
            </a:r>
          </a:p>
          <a:p>
            <a:pPr algn="just">
              <a:lnSpc>
                <a:spcPts val="3090"/>
              </a:lnSpc>
            </a:pPr>
          </a:p>
          <a:p>
            <a:pPr algn="just">
              <a:lnSpc>
                <a:spcPts val="3090"/>
              </a:lnSpc>
            </a:pPr>
            <a:r>
              <a:rPr lang="en-US" sz="2207" b="true">
                <a:solidFill>
                  <a:srgbClr val="000000"/>
                </a:solidFill>
                <a:latin typeface="Inter Bold"/>
                <a:ea typeface="Inter Bold"/>
                <a:cs typeface="Inter Bold"/>
                <a:sym typeface="Inter Bold"/>
              </a:rPr>
              <a:t>Indicadores clave:</a:t>
            </a:r>
            <a:r>
              <a:rPr lang="en-US" sz="2207">
                <a:solidFill>
                  <a:srgbClr val="000000"/>
                </a:solidFill>
                <a:latin typeface="Inter"/>
                <a:ea typeface="Inter"/>
                <a:cs typeface="Inter"/>
                <a:sym typeface="Inter"/>
              </a:rPr>
              <a:t> cantidad por tipo, tendencias históricas, calidad</a:t>
            </a:r>
          </a:p>
          <a:p>
            <a:pPr algn="just">
              <a:lnSpc>
                <a:spcPts val="3090"/>
              </a:lnSpc>
            </a:pPr>
          </a:p>
        </p:txBody>
      </p:sp>
      <p:sp>
        <p:nvSpPr>
          <p:cNvPr name="Freeform 6" id="6"/>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6"/>
            <a:stretch>
              <a:fillRect l="0" t="-12926" r="0" b="0"/>
            </a:stretch>
          </a:blipFill>
        </p:spPr>
      </p:sp>
      <p:sp>
        <p:nvSpPr>
          <p:cNvPr name="Freeform 7" id="7"/>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7"/>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0800000">
            <a:off x="12789156" y="0"/>
            <a:ext cx="5498844" cy="3972915"/>
          </a:xfrm>
          <a:custGeom>
            <a:avLst/>
            <a:gdLst/>
            <a:ahLst/>
            <a:cxnLst/>
            <a:rect r="r" b="b" t="t" l="l"/>
            <a:pathLst>
              <a:path h="3972915" w="5498844">
                <a:moveTo>
                  <a:pt x="5498844" y="0"/>
                </a:moveTo>
                <a:lnTo>
                  <a:pt x="0" y="0"/>
                </a:lnTo>
                <a:lnTo>
                  <a:pt x="0" y="3972915"/>
                </a:lnTo>
                <a:lnTo>
                  <a:pt x="5498844" y="3972915"/>
                </a:lnTo>
                <a:lnTo>
                  <a:pt x="549884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503278" y="2602672"/>
            <a:ext cx="4971721" cy="2597724"/>
          </a:xfrm>
          <a:custGeom>
            <a:avLst/>
            <a:gdLst/>
            <a:ahLst/>
            <a:cxnLst/>
            <a:rect r="r" b="b" t="t" l="l"/>
            <a:pathLst>
              <a:path h="2597724" w="4971721">
                <a:moveTo>
                  <a:pt x="0" y="0"/>
                </a:moveTo>
                <a:lnTo>
                  <a:pt x="4971720" y="0"/>
                </a:lnTo>
                <a:lnTo>
                  <a:pt x="4971720" y="2597724"/>
                </a:lnTo>
                <a:lnTo>
                  <a:pt x="0" y="2597724"/>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460150" y="2910559"/>
            <a:ext cx="13694807" cy="1062356"/>
          </a:xfrm>
          <a:prstGeom prst="rect">
            <a:avLst/>
          </a:prstGeom>
        </p:spPr>
        <p:txBody>
          <a:bodyPr anchor="t" rtlCol="false" tIns="0" lIns="0" bIns="0" rIns="0">
            <a:spAutoFit/>
          </a:bodyPr>
          <a:lstStyle/>
          <a:p>
            <a:pPr algn="l">
              <a:lnSpc>
                <a:spcPts val="7700"/>
              </a:lnSpc>
            </a:pPr>
            <a:r>
              <a:rPr lang="en-US" sz="7700" b="true">
                <a:solidFill>
                  <a:srgbClr val="3D3F3E"/>
                </a:solidFill>
                <a:latin typeface="Ubuntu Bold"/>
                <a:ea typeface="Ubuntu Bold"/>
                <a:cs typeface="Ubuntu Bold"/>
                <a:sym typeface="Ubuntu Bold"/>
              </a:rPr>
              <a:t>METODOLOGÍA</a:t>
            </a:r>
          </a:p>
        </p:txBody>
      </p:sp>
      <p:sp>
        <p:nvSpPr>
          <p:cNvPr name="TextBox 5" id="5"/>
          <p:cNvSpPr txBox="true"/>
          <p:nvPr/>
        </p:nvSpPr>
        <p:spPr>
          <a:xfrm rot="0">
            <a:off x="460150" y="4938927"/>
            <a:ext cx="15386566" cy="4261264"/>
          </a:xfrm>
          <a:prstGeom prst="rect">
            <a:avLst/>
          </a:prstGeom>
        </p:spPr>
        <p:txBody>
          <a:bodyPr anchor="t" rtlCol="false" tIns="0" lIns="0" bIns="0" rIns="0">
            <a:spAutoFit/>
          </a:bodyPr>
          <a:lstStyle/>
          <a:p>
            <a:pPr algn="just">
              <a:lnSpc>
                <a:spcPts val="3090"/>
              </a:lnSpc>
            </a:pPr>
            <a:r>
              <a:rPr lang="en-US" sz="2207">
                <a:solidFill>
                  <a:srgbClr val="000000"/>
                </a:solidFill>
                <a:latin typeface="Inter"/>
                <a:ea typeface="Inter"/>
                <a:cs typeface="Inter"/>
                <a:sym typeface="Inter"/>
              </a:rPr>
              <a:t>Scrum aplicado al proyecto:</a:t>
            </a:r>
          </a:p>
          <a:p>
            <a:pPr algn="just" marL="476640" indent="-238320" lvl="1">
              <a:lnSpc>
                <a:spcPts val="3090"/>
              </a:lnSpc>
              <a:buFont typeface="Arial"/>
              <a:buChar char="•"/>
            </a:pPr>
            <a:r>
              <a:rPr lang="en-US" sz="2207">
                <a:solidFill>
                  <a:srgbClr val="000000"/>
                </a:solidFill>
                <a:latin typeface="Inter"/>
                <a:ea typeface="Inter"/>
                <a:cs typeface="Inter"/>
                <a:sym typeface="Inter"/>
              </a:rPr>
              <a:t>Product Owner: Arturo Rojas</a:t>
            </a:r>
          </a:p>
          <a:p>
            <a:pPr algn="just" marL="476640" indent="-238320" lvl="1">
              <a:lnSpc>
                <a:spcPts val="3090"/>
              </a:lnSpc>
              <a:buFont typeface="Arial"/>
              <a:buChar char="•"/>
            </a:pPr>
            <a:r>
              <a:rPr lang="en-US" sz="2207">
                <a:solidFill>
                  <a:srgbClr val="000000"/>
                </a:solidFill>
                <a:latin typeface="Inter"/>
                <a:ea typeface="Inter"/>
                <a:cs typeface="Inter"/>
                <a:sym typeface="Inter"/>
              </a:rPr>
              <a:t>Scrum Master: María Morales</a:t>
            </a:r>
          </a:p>
          <a:p>
            <a:pPr algn="just" marL="476640" indent="-238320" lvl="1">
              <a:lnSpc>
                <a:spcPts val="3090"/>
              </a:lnSpc>
              <a:buFont typeface="Arial"/>
              <a:buChar char="•"/>
            </a:pPr>
            <a:r>
              <a:rPr lang="en-US" sz="2207">
                <a:solidFill>
                  <a:srgbClr val="000000"/>
                </a:solidFill>
                <a:latin typeface="Inter"/>
                <a:ea typeface="Inter"/>
                <a:cs typeface="Inter"/>
                <a:sym typeface="Inter"/>
              </a:rPr>
              <a:t>Dev Team: David Mardones</a:t>
            </a:r>
          </a:p>
          <a:p>
            <a:pPr algn="just" marL="476640" indent="-238320" lvl="1">
              <a:lnSpc>
                <a:spcPts val="3090"/>
              </a:lnSpc>
              <a:buFont typeface="Arial"/>
              <a:buChar char="•"/>
            </a:pPr>
            <a:r>
              <a:rPr lang="en-US" sz="2207">
                <a:solidFill>
                  <a:srgbClr val="000000"/>
                </a:solidFill>
                <a:latin typeface="Inter"/>
                <a:ea typeface="Inter"/>
                <a:cs typeface="Inter"/>
                <a:sym typeface="Inter"/>
              </a:rPr>
              <a:t>Usuario final: Ariztía</a:t>
            </a:r>
          </a:p>
          <a:p>
            <a:pPr algn="just">
              <a:lnSpc>
                <a:spcPts val="3090"/>
              </a:lnSpc>
            </a:pPr>
            <a:r>
              <a:rPr lang="en-US" sz="2207">
                <a:solidFill>
                  <a:srgbClr val="000000"/>
                </a:solidFill>
                <a:latin typeface="Inter"/>
                <a:ea typeface="Inter"/>
                <a:cs typeface="Inter"/>
                <a:sym typeface="Inter"/>
              </a:rPr>
              <a:t>Etapas:</a:t>
            </a:r>
          </a:p>
          <a:p>
            <a:pPr algn="just" marL="476640" indent="-238320" lvl="1">
              <a:lnSpc>
                <a:spcPts val="3090"/>
              </a:lnSpc>
              <a:buFont typeface="Arial"/>
              <a:buChar char="•"/>
            </a:pPr>
            <a:r>
              <a:rPr lang="en-US" sz="2207">
                <a:solidFill>
                  <a:srgbClr val="000000"/>
                </a:solidFill>
                <a:latin typeface="Inter"/>
                <a:ea typeface="Inter"/>
                <a:cs typeface="Inter"/>
                <a:sym typeface="Inter"/>
              </a:rPr>
              <a:t>Sprint Planning</a:t>
            </a:r>
          </a:p>
          <a:p>
            <a:pPr algn="just" marL="476640" indent="-238320" lvl="1">
              <a:lnSpc>
                <a:spcPts val="3090"/>
              </a:lnSpc>
              <a:buFont typeface="Arial"/>
              <a:buChar char="•"/>
            </a:pPr>
            <a:r>
              <a:rPr lang="en-US" sz="2207">
                <a:solidFill>
                  <a:srgbClr val="000000"/>
                </a:solidFill>
                <a:latin typeface="Inter"/>
                <a:ea typeface="Inter"/>
                <a:cs typeface="Inter"/>
                <a:sym typeface="Inter"/>
              </a:rPr>
              <a:t>Desarrollo por sprints</a:t>
            </a:r>
          </a:p>
          <a:p>
            <a:pPr algn="just" marL="476640" indent="-238320" lvl="1">
              <a:lnSpc>
                <a:spcPts val="3090"/>
              </a:lnSpc>
              <a:buFont typeface="Arial"/>
              <a:buChar char="•"/>
            </a:pPr>
            <a:r>
              <a:rPr lang="en-US" sz="2207">
                <a:solidFill>
                  <a:srgbClr val="000000"/>
                </a:solidFill>
                <a:latin typeface="Inter"/>
                <a:ea typeface="Inter"/>
                <a:cs typeface="Inter"/>
                <a:sym typeface="Inter"/>
              </a:rPr>
              <a:t>Revisión y retroalimentación</a:t>
            </a:r>
          </a:p>
          <a:p>
            <a:pPr algn="just" marL="476640" indent="-238320" lvl="1">
              <a:lnSpc>
                <a:spcPts val="3090"/>
              </a:lnSpc>
              <a:buFont typeface="Arial"/>
              <a:buChar char="•"/>
            </a:pPr>
            <a:r>
              <a:rPr lang="en-US" sz="2207">
                <a:solidFill>
                  <a:srgbClr val="000000"/>
                </a:solidFill>
                <a:latin typeface="Inter"/>
                <a:ea typeface="Inter"/>
                <a:cs typeface="Inter"/>
                <a:sym typeface="Inter"/>
              </a:rPr>
              <a:t>Entregas incrementales</a:t>
            </a:r>
          </a:p>
          <a:p>
            <a:pPr algn="just">
              <a:lnSpc>
                <a:spcPts val="3090"/>
              </a:lnSpc>
            </a:pPr>
          </a:p>
        </p:txBody>
      </p:sp>
      <p:sp>
        <p:nvSpPr>
          <p:cNvPr name="Freeform 6" id="6"/>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6"/>
            <a:stretch>
              <a:fillRect l="0" t="-12926" r="0" b="0"/>
            </a:stretch>
          </a:blipFill>
        </p:spPr>
      </p:sp>
      <p:sp>
        <p:nvSpPr>
          <p:cNvPr name="Freeform 7" id="7"/>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7"/>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DAGyHsRlpjQ</dc:identifier>
  <dcterms:modified xsi:type="dcterms:W3CDTF">2011-08-01T06:04:30Z</dcterms:modified>
  <cp:revision>1</cp:revision>
  <dc:title>Proyecto-Apt-Avicola</dc:title>
</cp:coreProperties>
</file>