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6" r:id="rId2"/>
    <p:sldId id="271" r:id="rId3"/>
    <p:sldId id="306" r:id="rId4"/>
    <p:sldId id="346" r:id="rId5"/>
    <p:sldId id="289" r:id="rId6"/>
    <p:sldId id="336" r:id="rId7"/>
    <p:sldId id="290" r:id="rId8"/>
    <p:sldId id="291" r:id="rId9"/>
    <p:sldId id="344" r:id="rId10"/>
    <p:sldId id="348" r:id="rId11"/>
    <p:sldId id="349" r:id="rId12"/>
    <p:sldId id="350" r:id="rId13"/>
    <p:sldId id="342" r:id="rId14"/>
    <p:sldId id="362" r:id="rId15"/>
    <p:sldId id="340" r:id="rId16"/>
    <p:sldId id="351" r:id="rId17"/>
    <p:sldId id="352" r:id="rId18"/>
    <p:sldId id="353" r:id="rId19"/>
    <p:sldId id="354" r:id="rId20"/>
    <p:sldId id="356" r:id="rId21"/>
    <p:sldId id="358" r:id="rId22"/>
    <p:sldId id="357" r:id="rId23"/>
    <p:sldId id="359" r:id="rId24"/>
    <p:sldId id="360" r:id="rId25"/>
    <p:sldId id="361" r:id="rId26"/>
    <p:sldId id="32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A8CEC"/>
    <a:srgbClr val="0B4A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B52EC-7930-40CB-8FAF-C413D541E966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F5B29-4D69-4F93-8B1E-8B10E5A25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018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7A3E-F577-4236-92C9-E90B4D26582D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82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7841-BBBF-46BD-A145-DCB7A77F0F60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91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B23E-CA80-4F3F-B092-1DAFF349EF43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4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EEE3-2920-4BEB-B7D1-06B2342A6B77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41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E39FD-910F-4713-B522-77522BC293B0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55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1650-89F2-4032-A54E-6E8B870DA0AC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57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91B-8D44-4D9B-8026-64CA33B3261F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05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0642-D734-480D-9903-C4CDB031FAC2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76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B81F-5446-4518-8A95-0175EEC3D6AE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50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05AA-F268-4EF6-8147-22C4AC60F0DF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94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8209-1CFB-4920-8175-7DF29BF32F58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94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87E16-7880-4086-A214-55D3FAE51089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B733D-C62C-431C-8324-4239A7D2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25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o.csdn.net/so/search?q=%E5%A4%9A%E6%80%81%E6%80%A7&amp;spm=1001.2101.3001.702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7820" y="1708771"/>
            <a:ext cx="7772400" cy="2387600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B4AB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分布式计算实验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5020" y="4627153"/>
            <a:ext cx="6858000" cy="1655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主讲人：余晨韵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中山大学智能工程学院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" y="22819"/>
            <a:ext cx="9133001" cy="264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43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4.1.2 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方法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10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469500" y="1108068"/>
            <a:ext cx="8125487" cy="52482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通过结构体内嵌组成类型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例子：内嵌使我们更简便地定义了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ColoredPointed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类型，它包含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类型的所有字段以及其他更多的自由字段</a:t>
            </a:r>
            <a:endParaRPr lang="en-US" altLang="zh-CN" sz="16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可通过类型为</a:t>
            </a:r>
            <a:r>
              <a:rPr lang="en-US" altLang="zh-CN" sz="16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ColoredPoint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的接收者调用内嵌类型的方法</a:t>
            </a:r>
            <a:endParaRPr lang="en-US" altLang="zh-CN" sz="16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ADF386-BD75-B241-5B31-2EB005BDB573}"/>
              </a:ext>
            </a:extLst>
          </p:cNvPr>
          <p:cNvSpPr txBox="1"/>
          <p:nvPr/>
        </p:nvSpPr>
        <p:spPr>
          <a:xfrm>
            <a:off x="694357" y="2813282"/>
            <a:ext cx="4133676" cy="37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package main</a:t>
            </a:r>
          </a:p>
          <a:p>
            <a:r>
              <a:rPr lang="en-US" altLang="zh-CN" sz="1600" dirty="0"/>
              <a:t>import ("</a:t>
            </a:r>
            <a:r>
              <a:rPr lang="en-US" altLang="zh-CN" sz="1600" dirty="0" err="1"/>
              <a:t>fmt</a:t>
            </a:r>
            <a:r>
              <a:rPr lang="en-US" altLang="zh-CN" sz="1600" dirty="0"/>
              <a:t>"; "math"; "image/color")</a:t>
            </a:r>
          </a:p>
          <a:p>
            <a:endParaRPr lang="en-US" altLang="zh-CN" sz="1600" dirty="0"/>
          </a:p>
          <a:p>
            <a:r>
              <a:rPr lang="en-US" altLang="zh-CN" sz="1600" dirty="0"/>
              <a:t>type Point struct {X, Y float64}</a:t>
            </a:r>
          </a:p>
          <a:p>
            <a:endParaRPr lang="en-US" altLang="zh-CN" sz="1400" dirty="0"/>
          </a:p>
          <a:p>
            <a:r>
              <a:rPr lang="en-US" altLang="zh-CN" sz="1400" b="1" dirty="0">
                <a:solidFill>
                  <a:srgbClr val="FF0000"/>
                </a:solidFill>
              </a:rPr>
              <a:t>//Point</a:t>
            </a:r>
            <a:r>
              <a:rPr lang="zh-CN" altLang="en-US" sz="1400" b="1" dirty="0">
                <a:solidFill>
                  <a:srgbClr val="FF0000"/>
                </a:solidFill>
              </a:rPr>
              <a:t>类型的方法，</a:t>
            </a:r>
            <a:r>
              <a:rPr lang="en-US" altLang="zh-CN" sz="1400" b="1" dirty="0">
                <a:solidFill>
                  <a:srgbClr val="FF0000"/>
                </a:solidFill>
              </a:rPr>
              <a:t>p</a:t>
            </a:r>
            <a:r>
              <a:rPr lang="zh-CN" altLang="en-US" sz="1400" b="1" dirty="0">
                <a:solidFill>
                  <a:srgbClr val="FF0000"/>
                </a:solidFill>
              </a:rPr>
              <a:t>为方法的接收者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r>
              <a:rPr lang="en-US" altLang="zh-CN" sz="1600" dirty="0" err="1"/>
              <a:t>func</a:t>
            </a:r>
            <a:r>
              <a:rPr lang="en-US" altLang="zh-CN" sz="1600" dirty="0"/>
              <a:t> (p Point) Distance (q Point) float64{</a:t>
            </a:r>
          </a:p>
          <a:p>
            <a:r>
              <a:rPr lang="en-US" altLang="zh-CN" sz="1600" dirty="0"/>
              <a:t>    return </a:t>
            </a:r>
            <a:r>
              <a:rPr lang="en-US" altLang="zh-CN" sz="1600" dirty="0" err="1"/>
              <a:t>math.Hypot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q.X-p.X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q.Y</a:t>
            </a:r>
            <a:r>
              <a:rPr lang="en-US" altLang="zh-CN" sz="1600" dirty="0"/>
              <a:t> - </a:t>
            </a:r>
            <a:r>
              <a:rPr lang="en-US" altLang="zh-CN" sz="1600" dirty="0" err="1"/>
              <a:t>p.Y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  <a:p>
            <a:r>
              <a:rPr lang="en-US" altLang="zh-CN" sz="1400" b="1" dirty="0">
                <a:solidFill>
                  <a:srgbClr val="FF0000"/>
                </a:solidFill>
              </a:rPr>
              <a:t>//</a:t>
            </a:r>
            <a:r>
              <a:rPr lang="zh-CN" altLang="en-US" sz="1400" b="1" dirty="0">
                <a:solidFill>
                  <a:srgbClr val="FF0000"/>
                </a:solidFill>
              </a:rPr>
              <a:t>使用内嵌方法定义</a:t>
            </a:r>
            <a:r>
              <a:rPr lang="en-US" altLang="zh-CN" sz="1400" b="1" dirty="0" err="1">
                <a:solidFill>
                  <a:srgbClr val="FF0000"/>
                </a:solidFill>
              </a:rPr>
              <a:t>ColoredPoint</a:t>
            </a: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zh-CN" altLang="en-US" sz="1400" b="1" dirty="0">
                <a:solidFill>
                  <a:srgbClr val="FF0000"/>
                </a:solidFill>
              </a:rPr>
              <a:t>类型</a:t>
            </a:r>
            <a:endParaRPr lang="en-US" altLang="zh-CN" sz="1400" dirty="0"/>
          </a:p>
          <a:p>
            <a:r>
              <a:rPr lang="en-US" altLang="zh-CN" sz="1600" dirty="0"/>
              <a:t>type </a:t>
            </a:r>
            <a:r>
              <a:rPr lang="en-US" altLang="zh-CN" sz="1600" dirty="0" err="1"/>
              <a:t>ColoredPoint</a:t>
            </a:r>
            <a:r>
              <a:rPr lang="en-US" altLang="zh-CN" sz="1600" dirty="0"/>
              <a:t> struct {</a:t>
            </a:r>
          </a:p>
          <a:p>
            <a:r>
              <a:rPr lang="en-US" altLang="zh-CN" sz="1600" dirty="0"/>
              <a:t>    Point</a:t>
            </a:r>
          </a:p>
          <a:p>
            <a:r>
              <a:rPr lang="en-US" altLang="zh-CN" sz="1600" dirty="0"/>
              <a:t>    Color </a:t>
            </a:r>
            <a:r>
              <a:rPr lang="en-US" altLang="zh-CN" sz="1600" dirty="0" err="1"/>
              <a:t>color.RGBA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F83D68-5135-0433-BF1F-A8E1D0282C59}"/>
              </a:ext>
            </a:extLst>
          </p:cNvPr>
          <p:cNvSpPr txBox="1"/>
          <p:nvPr/>
        </p:nvSpPr>
        <p:spPr>
          <a:xfrm>
            <a:off x="5009310" y="2814817"/>
            <a:ext cx="3404400" cy="2800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func</a:t>
            </a:r>
            <a:r>
              <a:rPr lang="en-US" altLang="zh-CN" sz="1600" dirty="0"/>
              <a:t> main() {</a:t>
            </a:r>
          </a:p>
          <a:p>
            <a:r>
              <a:rPr lang="en-US" altLang="zh-CN" sz="1600" dirty="0"/>
              <a:t>    red := </a:t>
            </a:r>
            <a:r>
              <a:rPr lang="en-US" altLang="zh-CN" sz="1600" dirty="0" err="1"/>
              <a:t>color.RGBA</a:t>
            </a:r>
            <a:r>
              <a:rPr lang="en-US" altLang="zh-CN" sz="1600" dirty="0"/>
              <a:t> {255,0,0,255}</a:t>
            </a:r>
          </a:p>
          <a:p>
            <a:r>
              <a:rPr lang="en-US" altLang="zh-CN" sz="1600" dirty="0"/>
              <a:t>    blue := </a:t>
            </a:r>
            <a:r>
              <a:rPr lang="en-US" altLang="zh-CN" sz="1600" dirty="0" err="1"/>
              <a:t>color.RGBA</a:t>
            </a:r>
            <a:r>
              <a:rPr lang="en-US" altLang="zh-CN" sz="1600" dirty="0"/>
              <a:t>{0,0,255,255}</a:t>
            </a:r>
          </a:p>
          <a:p>
            <a:r>
              <a:rPr lang="en-US" altLang="zh-CN" sz="1600" dirty="0"/>
              <a:t>    var p = </a:t>
            </a:r>
            <a:r>
              <a:rPr lang="en-US" altLang="zh-CN" sz="1600" dirty="0" err="1"/>
              <a:t>ColoredPoint</a:t>
            </a:r>
            <a:r>
              <a:rPr lang="en-US" altLang="zh-CN" sz="1600" dirty="0"/>
              <a:t>{Point{1,1},red}</a:t>
            </a:r>
          </a:p>
          <a:p>
            <a:r>
              <a:rPr lang="en-US" altLang="zh-CN" sz="1600" dirty="0"/>
              <a:t>    var q = </a:t>
            </a:r>
            <a:r>
              <a:rPr lang="en-US" altLang="zh-CN" sz="1600" dirty="0" err="1"/>
              <a:t>ColoredPoint</a:t>
            </a:r>
            <a:r>
              <a:rPr lang="en-US" altLang="zh-CN" sz="1600" dirty="0"/>
              <a:t>{Point{5,4},blue}</a:t>
            </a:r>
          </a:p>
          <a:p>
            <a:endParaRPr lang="en-US" altLang="zh-CN" sz="1600" dirty="0"/>
          </a:p>
          <a:p>
            <a:r>
              <a:rPr lang="en-US" altLang="zh-CN" sz="1400" dirty="0"/>
              <a:t>    </a:t>
            </a:r>
            <a:r>
              <a:rPr lang="en-US" altLang="zh-CN" sz="1400" b="1" dirty="0">
                <a:solidFill>
                  <a:srgbClr val="FF0000"/>
                </a:solidFill>
              </a:rPr>
              <a:t>//</a:t>
            </a:r>
            <a:r>
              <a:rPr lang="zh-CN" altLang="en-US" sz="1400" b="1" dirty="0">
                <a:solidFill>
                  <a:srgbClr val="FF0000"/>
                </a:solidFill>
              </a:rPr>
              <a:t>虽然没有声明 </a:t>
            </a:r>
            <a:r>
              <a:rPr lang="en-US" altLang="zh-CN" sz="1400" b="1" dirty="0">
                <a:solidFill>
                  <a:srgbClr val="FF0000"/>
                </a:solidFill>
              </a:rPr>
              <a:t>Distance</a:t>
            </a:r>
            <a:r>
              <a:rPr lang="zh-CN" altLang="en-US" sz="1400" b="1" dirty="0">
                <a:solidFill>
                  <a:srgbClr val="FF0000"/>
                </a:solidFill>
              </a:rPr>
              <a:t>这个方法，依旧可以调用</a:t>
            </a:r>
            <a:endParaRPr lang="en-US" altLang="zh-CN" sz="14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fmt.Println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p.Distance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q.Point</a:t>
            </a:r>
            <a:r>
              <a:rPr lang="en-US" altLang="zh-CN" sz="1600" dirty="0"/>
              <a:t>))</a:t>
            </a:r>
          </a:p>
          <a:p>
            <a:r>
              <a:rPr lang="en-US" altLang="zh-CN" sz="1600" dirty="0"/>
              <a:t>    </a:t>
            </a:r>
          </a:p>
          <a:p>
            <a:r>
              <a:rPr lang="en-US" altLang="zh-CN" sz="1600" dirty="0"/>
              <a:t>}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04E056-D343-7BA1-CAA8-6DCE0CB93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7"/>
          <a:stretch/>
        </p:blipFill>
        <p:spPr>
          <a:xfrm>
            <a:off x="5125144" y="5883488"/>
            <a:ext cx="3172731" cy="41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30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4.1.2 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方法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11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469500" y="1108068"/>
            <a:ext cx="8125487" cy="52482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更多关于方法的例子</a:t>
            </a:r>
            <a:endParaRPr lang="en-US" altLang="zh-CN" sz="16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ADF386-BD75-B241-5B31-2EB005BDB573}"/>
              </a:ext>
            </a:extLst>
          </p:cNvPr>
          <p:cNvSpPr txBox="1"/>
          <p:nvPr/>
        </p:nvSpPr>
        <p:spPr>
          <a:xfrm>
            <a:off x="730290" y="1642892"/>
            <a:ext cx="4133676" cy="4739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package main</a:t>
            </a:r>
          </a:p>
          <a:p>
            <a:r>
              <a:rPr lang="en-US" altLang="zh-CN" sz="1600" dirty="0"/>
              <a:t>import "</a:t>
            </a:r>
            <a:r>
              <a:rPr lang="en-US" altLang="zh-CN" sz="1600" dirty="0" err="1"/>
              <a:t>fmt</a:t>
            </a:r>
            <a:r>
              <a:rPr lang="en-US" altLang="zh-CN" sz="1600" dirty="0"/>
              <a:t>"  </a:t>
            </a:r>
          </a:p>
          <a:p>
            <a:endParaRPr lang="en-US" altLang="zh-CN" sz="1600" dirty="0"/>
          </a:p>
          <a:p>
            <a:r>
              <a:rPr lang="en-US" altLang="zh-CN" sz="1600" dirty="0"/>
              <a:t>/* </a:t>
            </a:r>
            <a:r>
              <a:rPr lang="zh-CN" altLang="en-US" sz="1600" dirty="0"/>
              <a:t>定义结构体 *</a:t>
            </a:r>
            <a:r>
              <a:rPr lang="en-US" altLang="zh-CN" sz="1600" dirty="0"/>
              <a:t>/</a:t>
            </a:r>
          </a:p>
          <a:p>
            <a:r>
              <a:rPr lang="en-US" altLang="zh-CN" sz="1600" dirty="0"/>
              <a:t>type Circle struct {</a:t>
            </a:r>
          </a:p>
          <a:p>
            <a:r>
              <a:rPr lang="en-US" altLang="zh-CN" sz="1600" dirty="0"/>
              <a:t>  radius float64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  <a:p>
            <a:r>
              <a:rPr lang="en-US" altLang="zh-CN" sz="1400" dirty="0">
                <a:solidFill>
                  <a:srgbClr val="FF0000"/>
                </a:solidFill>
              </a:rPr>
              <a:t>//</a:t>
            </a:r>
            <a:r>
              <a:rPr lang="zh-CN" altLang="en-US" sz="1400" dirty="0">
                <a:solidFill>
                  <a:srgbClr val="FF0000"/>
                </a:solidFill>
              </a:rPr>
              <a:t>该方法属于 </a:t>
            </a:r>
            <a:r>
              <a:rPr lang="en-US" altLang="zh-CN" sz="1400" dirty="0">
                <a:solidFill>
                  <a:srgbClr val="FF0000"/>
                </a:solidFill>
              </a:rPr>
              <a:t>Circle </a:t>
            </a:r>
            <a:r>
              <a:rPr lang="zh-CN" altLang="en-US" sz="1400" dirty="0">
                <a:solidFill>
                  <a:srgbClr val="FF0000"/>
                </a:solidFill>
              </a:rPr>
              <a:t>类型对象中的方法</a:t>
            </a:r>
          </a:p>
          <a:p>
            <a:r>
              <a:rPr lang="en-US" altLang="zh-CN" sz="1600" dirty="0" err="1"/>
              <a:t>func</a:t>
            </a:r>
            <a:r>
              <a:rPr lang="en-US" altLang="zh-CN" sz="1600" dirty="0"/>
              <a:t> (c Circle) </a:t>
            </a:r>
            <a:r>
              <a:rPr lang="en-US" altLang="zh-CN" sz="1600" dirty="0" err="1"/>
              <a:t>getArea</a:t>
            </a:r>
            <a:r>
              <a:rPr lang="en-US" altLang="zh-CN" sz="1600" dirty="0"/>
              <a:t>() float64 {</a:t>
            </a:r>
          </a:p>
          <a:p>
            <a:r>
              <a:rPr lang="en-US" altLang="zh-CN" sz="1600" dirty="0"/>
              <a:t>  </a:t>
            </a:r>
            <a:r>
              <a:rPr lang="en-US" altLang="zh-CN" sz="1400" dirty="0">
                <a:solidFill>
                  <a:srgbClr val="FF0000"/>
                </a:solidFill>
              </a:rPr>
              <a:t>//</a:t>
            </a:r>
            <a:r>
              <a:rPr lang="en-US" altLang="zh-CN" sz="1400" dirty="0" err="1">
                <a:solidFill>
                  <a:srgbClr val="FF0000"/>
                </a:solidFill>
              </a:rPr>
              <a:t>c.radius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r>
              <a:rPr lang="zh-CN" altLang="en-US" sz="1400" dirty="0">
                <a:solidFill>
                  <a:srgbClr val="FF0000"/>
                </a:solidFill>
              </a:rPr>
              <a:t>即为 </a:t>
            </a:r>
            <a:r>
              <a:rPr lang="en-US" altLang="zh-CN" sz="1400" dirty="0">
                <a:solidFill>
                  <a:srgbClr val="FF0000"/>
                </a:solidFill>
              </a:rPr>
              <a:t>Circle </a:t>
            </a:r>
            <a:r>
              <a:rPr lang="zh-CN" altLang="en-US" sz="1400" dirty="0">
                <a:solidFill>
                  <a:srgbClr val="FF0000"/>
                </a:solidFill>
              </a:rPr>
              <a:t>类型对象中的属性</a:t>
            </a:r>
            <a:endParaRPr lang="zh-CN" altLang="en-US" sz="1600" dirty="0">
              <a:solidFill>
                <a:srgbClr val="FF0000"/>
              </a:solidFill>
            </a:endParaRPr>
          </a:p>
          <a:p>
            <a:r>
              <a:rPr lang="zh-CN" altLang="en-US" sz="1600" dirty="0"/>
              <a:t>  </a:t>
            </a:r>
            <a:r>
              <a:rPr lang="en-US" altLang="zh-CN" sz="1600" dirty="0"/>
              <a:t>return 3.14 * </a:t>
            </a:r>
            <a:r>
              <a:rPr lang="en-US" altLang="zh-CN" sz="1600" dirty="0" err="1"/>
              <a:t>c.radius</a:t>
            </a:r>
            <a:r>
              <a:rPr lang="en-US" altLang="zh-CN" sz="1600" dirty="0"/>
              <a:t> * </a:t>
            </a:r>
            <a:r>
              <a:rPr lang="en-US" altLang="zh-CN" sz="1600" dirty="0" err="1"/>
              <a:t>c.radius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 err="1"/>
              <a:t>func</a:t>
            </a:r>
            <a:r>
              <a:rPr lang="en-US" altLang="zh-CN" sz="1600" dirty="0"/>
              <a:t> main() {</a:t>
            </a:r>
          </a:p>
          <a:p>
            <a:r>
              <a:rPr lang="en-US" altLang="zh-CN" sz="1600" dirty="0"/>
              <a:t>  var c1 Circle</a:t>
            </a:r>
          </a:p>
          <a:p>
            <a:r>
              <a:rPr lang="en-US" altLang="zh-CN" sz="1600" dirty="0"/>
              <a:t>  c1.radius = 10.00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fmt.Println</a:t>
            </a:r>
            <a:r>
              <a:rPr lang="en-US" altLang="zh-CN" sz="1600" dirty="0"/>
              <a:t>("</a:t>
            </a:r>
            <a:r>
              <a:rPr lang="zh-CN" altLang="en-US" sz="1600" dirty="0"/>
              <a:t>圆的面积 </a:t>
            </a:r>
            <a:r>
              <a:rPr lang="en-US" altLang="zh-CN" sz="1600" dirty="0"/>
              <a:t>= ", c1.getArea())</a:t>
            </a:r>
          </a:p>
          <a:p>
            <a:r>
              <a:rPr lang="en-US" altLang="zh-CN" sz="1600" dirty="0"/>
              <a:t>}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73672DF-6328-27F3-826C-399EBAB1F1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703"/>
          <a:stretch/>
        </p:blipFill>
        <p:spPr>
          <a:xfrm>
            <a:off x="5028567" y="1328236"/>
            <a:ext cx="3566420" cy="473975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0389A29-BA90-469D-71BB-FFD8655EC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327" y="6146404"/>
            <a:ext cx="3319539" cy="41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67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4.1.2 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方法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12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469500" y="1050148"/>
            <a:ext cx="8125487" cy="52482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更多关于方法的例子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如果想在方法中改变结构体类型的属性，需要对方法传递指针</a:t>
            </a:r>
            <a:endParaRPr lang="en-US" altLang="zh-CN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ADF386-BD75-B241-5B31-2EB005BDB573}"/>
              </a:ext>
            </a:extLst>
          </p:cNvPr>
          <p:cNvSpPr txBox="1"/>
          <p:nvPr/>
        </p:nvSpPr>
        <p:spPr>
          <a:xfrm>
            <a:off x="468754" y="1954001"/>
            <a:ext cx="4067840" cy="4462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package main</a:t>
            </a:r>
          </a:p>
          <a:p>
            <a:r>
              <a:rPr lang="en-US" altLang="zh-CN" sz="1600" dirty="0"/>
              <a:t>import "</a:t>
            </a:r>
            <a:r>
              <a:rPr lang="en-US" altLang="zh-CN" sz="1600" dirty="0" err="1"/>
              <a:t>fmt</a:t>
            </a:r>
            <a:r>
              <a:rPr lang="en-US" altLang="zh-CN" sz="1600" dirty="0"/>
              <a:t>"  </a:t>
            </a:r>
          </a:p>
          <a:p>
            <a:endParaRPr lang="en-US" altLang="zh-CN" sz="1600" dirty="0"/>
          </a:p>
          <a:p>
            <a:r>
              <a:rPr lang="en-US" altLang="zh-CN" sz="1400" dirty="0"/>
              <a:t>/* </a:t>
            </a:r>
            <a:r>
              <a:rPr lang="zh-CN" altLang="en-US" sz="1400" dirty="0"/>
              <a:t>定义结构体 *</a:t>
            </a:r>
            <a:r>
              <a:rPr lang="en-US" altLang="zh-CN" sz="1400" dirty="0"/>
              <a:t>/</a:t>
            </a:r>
          </a:p>
          <a:p>
            <a:r>
              <a:rPr lang="en-US" altLang="zh-CN" sz="1600" dirty="0"/>
              <a:t>type Circle struct {</a:t>
            </a:r>
          </a:p>
          <a:p>
            <a:r>
              <a:rPr lang="en-US" altLang="zh-CN" sz="1600" dirty="0"/>
              <a:t>  radius float64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 err="1"/>
              <a:t>func</a:t>
            </a:r>
            <a:r>
              <a:rPr lang="en-US" altLang="zh-CN" sz="1600" dirty="0"/>
              <a:t> (c Circle) </a:t>
            </a:r>
            <a:r>
              <a:rPr lang="en-US" altLang="zh-CN" sz="1600" dirty="0" err="1"/>
              <a:t>getArea</a:t>
            </a:r>
            <a:r>
              <a:rPr lang="en-US" altLang="zh-CN" sz="1600" dirty="0"/>
              <a:t>() float64  {</a:t>
            </a:r>
          </a:p>
          <a:p>
            <a:r>
              <a:rPr lang="en-US" altLang="zh-CN" sz="1600" dirty="0"/>
              <a:t>   return </a:t>
            </a:r>
            <a:r>
              <a:rPr lang="en-US" altLang="zh-CN" sz="1600" dirty="0" err="1"/>
              <a:t>c.radius</a:t>
            </a:r>
            <a:r>
              <a:rPr lang="en-US" altLang="zh-CN" sz="1600" dirty="0"/>
              <a:t> * </a:t>
            </a:r>
            <a:r>
              <a:rPr lang="en-US" altLang="zh-CN" sz="1600" dirty="0" err="1"/>
              <a:t>c.radius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  <a:p>
            <a:r>
              <a:rPr lang="en-US" altLang="zh-CN" sz="1400" dirty="0">
                <a:solidFill>
                  <a:srgbClr val="FF0000"/>
                </a:solidFill>
              </a:rPr>
              <a:t>//</a:t>
            </a:r>
            <a:r>
              <a:rPr lang="zh-CN" altLang="en-US" sz="1400" dirty="0">
                <a:solidFill>
                  <a:srgbClr val="FF0000"/>
                </a:solidFill>
              </a:rPr>
              <a:t>方法实现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</a:rPr>
              <a:t>注意如果想要更改成功</a:t>
            </a:r>
            <a:r>
              <a:rPr lang="en-US" altLang="zh-CN" sz="1400" dirty="0">
                <a:solidFill>
                  <a:srgbClr val="FF0000"/>
                </a:solidFill>
              </a:rPr>
              <a:t>c</a:t>
            </a:r>
            <a:r>
              <a:rPr lang="zh-CN" altLang="en-US" sz="1400" dirty="0">
                <a:solidFill>
                  <a:srgbClr val="FF0000"/>
                </a:solidFill>
              </a:rPr>
              <a:t>的值，这里需要传指针</a:t>
            </a:r>
          </a:p>
          <a:p>
            <a:r>
              <a:rPr lang="en-US" altLang="zh-CN" sz="1600" dirty="0" err="1"/>
              <a:t>func</a:t>
            </a:r>
            <a:r>
              <a:rPr lang="en-US" altLang="zh-CN" sz="1600" dirty="0"/>
              <a:t> (c *Circle) </a:t>
            </a:r>
            <a:r>
              <a:rPr lang="en-US" altLang="zh-CN" sz="1600" dirty="0" err="1"/>
              <a:t>changeRadius</a:t>
            </a:r>
            <a:r>
              <a:rPr lang="en-US" altLang="zh-CN" sz="1600" dirty="0"/>
              <a:t>(radius float64)  {</a:t>
            </a:r>
          </a:p>
          <a:p>
            <a:r>
              <a:rPr lang="en-US" altLang="zh-CN" sz="1600" dirty="0"/>
              <a:t>   </a:t>
            </a:r>
            <a:r>
              <a:rPr lang="en-US" altLang="zh-CN" sz="1600" dirty="0" err="1"/>
              <a:t>c.radius</a:t>
            </a:r>
            <a:r>
              <a:rPr lang="en-US" altLang="zh-CN" sz="1600" dirty="0"/>
              <a:t> = radius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A0DA84-D16F-00D7-103F-10E7D4DBD36A}"/>
              </a:ext>
            </a:extLst>
          </p:cNvPr>
          <p:cNvSpPr txBox="1"/>
          <p:nvPr/>
        </p:nvSpPr>
        <p:spPr>
          <a:xfrm>
            <a:off x="4632761" y="1872020"/>
            <a:ext cx="4133676" cy="4985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// </a:t>
            </a:r>
            <a:r>
              <a:rPr lang="zh-CN" altLang="en-US" sz="1600" dirty="0"/>
              <a:t>以下操作将不生效</a:t>
            </a:r>
          </a:p>
          <a:p>
            <a:r>
              <a:rPr lang="en-US" altLang="zh-CN" sz="1600" dirty="0"/>
              <a:t>//</a:t>
            </a:r>
            <a:r>
              <a:rPr lang="en-US" altLang="zh-CN" sz="1600" dirty="0" err="1"/>
              <a:t>func</a:t>
            </a:r>
            <a:r>
              <a:rPr lang="en-US" altLang="zh-CN" sz="1600" dirty="0"/>
              <a:t> (c Circle) </a:t>
            </a:r>
            <a:r>
              <a:rPr lang="en-US" altLang="zh-CN" sz="1600" dirty="0" err="1"/>
              <a:t>changeRadius</a:t>
            </a:r>
            <a:r>
              <a:rPr lang="en-US" altLang="zh-CN" sz="1600" dirty="0"/>
              <a:t>(radius float64)  {</a:t>
            </a:r>
          </a:p>
          <a:p>
            <a:r>
              <a:rPr lang="en-US" altLang="zh-CN" sz="1600" dirty="0"/>
              <a:t>//   </a:t>
            </a:r>
            <a:r>
              <a:rPr lang="en-US" altLang="zh-CN" sz="1600" dirty="0" err="1"/>
              <a:t>c.radius</a:t>
            </a:r>
            <a:r>
              <a:rPr lang="en-US" altLang="zh-CN" sz="1600" dirty="0"/>
              <a:t> = radius</a:t>
            </a:r>
          </a:p>
          <a:p>
            <a:r>
              <a:rPr lang="en-US" altLang="zh-CN" sz="1600" dirty="0"/>
              <a:t>//}</a:t>
            </a:r>
          </a:p>
          <a:p>
            <a:endParaRPr lang="en-US" altLang="zh-CN" sz="1600" dirty="0"/>
          </a:p>
          <a:p>
            <a:r>
              <a:rPr lang="en-US" altLang="zh-CN" sz="1400" dirty="0">
                <a:solidFill>
                  <a:srgbClr val="FF0000"/>
                </a:solidFill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</a:rPr>
              <a:t>函数实现：引用类型要想改变值需要传指针</a:t>
            </a:r>
          </a:p>
          <a:p>
            <a:r>
              <a:rPr lang="en-US" altLang="zh-CN" sz="1600" dirty="0" err="1"/>
              <a:t>func</a:t>
            </a:r>
            <a:r>
              <a:rPr lang="en-US" altLang="zh-CN" sz="1600" dirty="0"/>
              <a:t> change(c *Circle, radius float64)  {</a:t>
            </a:r>
          </a:p>
          <a:p>
            <a:r>
              <a:rPr lang="en-US" altLang="zh-CN" sz="1600" dirty="0"/>
              <a:t>   </a:t>
            </a:r>
            <a:r>
              <a:rPr lang="en-US" altLang="zh-CN" sz="1600" dirty="0" err="1"/>
              <a:t>c.radius</a:t>
            </a:r>
            <a:r>
              <a:rPr lang="en-US" altLang="zh-CN" sz="1600" dirty="0"/>
              <a:t> = radius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 err="1"/>
              <a:t>func</a:t>
            </a:r>
            <a:r>
              <a:rPr lang="en-US" altLang="zh-CN" sz="1600" dirty="0"/>
              <a:t> main()  { </a:t>
            </a:r>
          </a:p>
          <a:p>
            <a:r>
              <a:rPr lang="en-US" altLang="zh-CN" sz="1600" dirty="0"/>
              <a:t>   var c Circle</a:t>
            </a:r>
          </a:p>
          <a:p>
            <a:r>
              <a:rPr lang="en-US" altLang="zh-CN" sz="1600" dirty="0"/>
              <a:t>   </a:t>
            </a:r>
            <a:r>
              <a:rPr lang="en-US" altLang="zh-CN" sz="1600" dirty="0" err="1"/>
              <a:t>fmt.Println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c.radius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   </a:t>
            </a:r>
            <a:r>
              <a:rPr lang="en-US" altLang="zh-CN" sz="1600" dirty="0" err="1"/>
              <a:t>c.radius</a:t>
            </a:r>
            <a:r>
              <a:rPr lang="en-US" altLang="zh-CN" sz="1600" dirty="0"/>
              <a:t> = 10.00</a:t>
            </a:r>
          </a:p>
          <a:p>
            <a:r>
              <a:rPr lang="en-US" altLang="zh-CN" sz="1600" dirty="0"/>
              <a:t>   </a:t>
            </a:r>
            <a:r>
              <a:rPr lang="en-US" altLang="zh-CN" sz="1600" dirty="0" err="1"/>
              <a:t>fmt.Println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c.getArea</a:t>
            </a:r>
            <a:r>
              <a:rPr lang="en-US" altLang="zh-CN" sz="1600" dirty="0"/>
              <a:t>())</a:t>
            </a:r>
          </a:p>
          <a:p>
            <a:r>
              <a:rPr lang="en-US" altLang="zh-CN" sz="1600" dirty="0"/>
              <a:t>   </a:t>
            </a:r>
            <a:r>
              <a:rPr lang="en-US" altLang="zh-CN" sz="1600" dirty="0" err="1"/>
              <a:t>c.changeRadius</a:t>
            </a:r>
            <a:r>
              <a:rPr lang="en-US" altLang="zh-CN" sz="1600" dirty="0"/>
              <a:t>(20)</a:t>
            </a:r>
          </a:p>
          <a:p>
            <a:r>
              <a:rPr lang="en-US" altLang="zh-CN" sz="1600" dirty="0"/>
              <a:t>   </a:t>
            </a:r>
            <a:r>
              <a:rPr lang="en-US" altLang="zh-CN" sz="1600" dirty="0" err="1"/>
              <a:t>fmt.Println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c.radius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   change(&amp;c, 30)</a:t>
            </a:r>
          </a:p>
          <a:p>
            <a:r>
              <a:rPr lang="en-US" altLang="zh-CN" sz="1600" dirty="0"/>
              <a:t>   </a:t>
            </a:r>
            <a:r>
              <a:rPr lang="en-US" altLang="zh-CN" sz="1600" dirty="0" err="1"/>
              <a:t>fmt.Println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c.radius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}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5D5EA3E-6BA5-8703-8C8C-DC6B6CB61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524" y="5985378"/>
            <a:ext cx="2906154" cy="93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33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4.2 Go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语言接口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13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469500" y="1062332"/>
            <a:ext cx="8125487" cy="52482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接口的定义（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接口是一种抽象的类型，只包括成员函数的定义，不包括具体实现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拿到一个接口类型的值，我们无从知道它是什么，只知道它能做什么，也就是具体提供了哪些方法。</a:t>
            </a:r>
            <a:endParaRPr lang="en-US" altLang="zh-CN" sz="16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ADF386-BD75-B241-5B31-2EB005BDB573}"/>
              </a:ext>
            </a:extLst>
          </p:cNvPr>
          <p:cNvSpPr txBox="1"/>
          <p:nvPr/>
        </p:nvSpPr>
        <p:spPr>
          <a:xfrm>
            <a:off x="3028950" y="2272129"/>
            <a:ext cx="5737926" cy="45858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i="1" dirty="0">
                <a:solidFill>
                  <a:srgbClr val="666666"/>
                </a:solidFill>
                <a:effectLst/>
                <a:latin typeface="Menlo"/>
              </a:rPr>
              <a:t>/* </a:t>
            </a:r>
            <a:r>
              <a:rPr lang="zh-CN" altLang="en-US" sz="1400" b="0" i="1" dirty="0">
                <a:solidFill>
                  <a:srgbClr val="666666"/>
                </a:solidFill>
                <a:effectLst/>
                <a:latin typeface="Menlo"/>
              </a:rPr>
              <a:t>定义接口 *</a:t>
            </a:r>
            <a:r>
              <a:rPr lang="en-US" altLang="zh-CN" sz="1400" b="0" i="1" dirty="0">
                <a:solidFill>
                  <a:srgbClr val="666666"/>
                </a:solidFill>
                <a:effectLst/>
                <a:latin typeface="Menlo"/>
              </a:rPr>
              <a:t>/</a:t>
            </a:r>
            <a:br>
              <a:rPr lang="zh-CN" altLang="en-US" sz="1400" dirty="0"/>
            </a:br>
            <a:r>
              <a:rPr lang="en-US" altLang="zh-CN" sz="1400" b="1" i="0" dirty="0">
                <a:solidFill>
                  <a:srgbClr val="B1B100"/>
                </a:solidFill>
                <a:effectLst/>
                <a:latin typeface="Menlo"/>
              </a:rPr>
              <a:t>type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enlo"/>
              </a:rPr>
              <a:t>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Menlo"/>
              </a:rPr>
              <a:t>interface_name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enlo"/>
              </a:rPr>
              <a:t> </a:t>
            </a:r>
            <a:r>
              <a:rPr lang="en-US" altLang="zh-CN" sz="1400" b="0" i="0" dirty="0">
                <a:solidFill>
                  <a:srgbClr val="993333"/>
                </a:solidFill>
                <a:effectLst/>
                <a:latin typeface="Menlo"/>
              </a:rPr>
              <a:t>interface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enlo"/>
              </a:rPr>
              <a:t> </a:t>
            </a:r>
            <a:r>
              <a:rPr lang="en-US" altLang="zh-CN" sz="1400" b="0" i="0" dirty="0">
                <a:solidFill>
                  <a:srgbClr val="339933"/>
                </a:solidFill>
                <a:effectLst/>
                <a:latin typeface="Menlo"/>
              </a:rPr>
              <a:t>{   </a:t>
            </a:r>
            <a:r>
              <a:rPr lang="en-US" altLang="zh-CN" sz="1400" dirty="0">
                <a:solidFill>
                  <a:srgbClr val="339933"/>
                </a:solidFill>
                <a:latin typeface="Menlo"/>
              </a:rPr>
              <a:t>//</a:t>
            </a:r>
            <a:r>
              <a:rPr lang="zh-CN" altLang="en-US" sz="1400" dirty="0">
                <a:solidFill>
                  <a:srgbClr val="339933"/>
                </a:solidFill>
                <a:latin typeface="Menlo"/>
              </a:rPr>
              <a:t>罗列该接口能实现的功能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Menlo"/>
              </a:rPr>
              <a:t>   method_name1 </a:t>
            </a:r>
            <a:r>
              <a:rPr lang="en-US" altLang="zh-CN" sz="1400" b="0" i="0" dirty="0">
                <a:solidFill>
                  <a:srgbClr val="339933"/>
                </a:solidFill>
                <a:effectLst/>
                <a:latin typeface="Menlo"/>
              </a:rPr>
              <a:t>[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Menlo"/>
              </a:rPr>
              <a:t>return_type</a:t>
            </a:r>
            <a:r>
              <a:rPr lang="en-US" altLang="zh-CN" sz="1400" b="0" i="0" dirty="0">
                <a:solidFill>
                  <a:srgbClr val="339933"/>
                </a:solidFill>
                <a:effectLst/>
                <a:latin typeface="Menlo"/>
              </a:rPr>
              <a:t>]     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Menlo"/>
              </a:rPr>
              <a:t>   method_name2 </a:t>
            </a:r>
            <a:r>
              <a:rPr lang="en-US" altLang="zh-CN" sz="1400" b="0" i="0" dirty="0">
                <a:solidFill>
                  <a:srgbClr val="339933"/>
                </a:solidFill>
                <a:effectLst/>
                <a:latin typeface="Menlo"/>
              </a:rPr>
              <a:t>[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Menlo"/>
              </a:rPr>
              <a:t>return_type</a:t>
            </a:r>
            <a:r>
              <a:rPr lang="en-US" altLang="zh-CN" sz="1400" b="0" i="0" dirty="0">
                <a:solidFill>
                  <a:srgbClr val="339933"/>
                </a:solidFill>
                <a:effectLst/>
                <a:latin typeface="Menlo"/>
              </a:rPr>
              <a:t>]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Menlo"/>
              </a:rPr>
              <a:t>   method_name3 </a:t>
            </a:r>
            <a:r>
              <a:rPr lang="en-US" altLang="zh-CN" sz="1400" b="0" i="0" dirty="0">
                <a:solidFill>
                  <a:srgbClr val="339933"/>
                </a:solidFill>
                <a:effectLst/>
                <a:latin typeface="Menlo"/>
              </a:rPr>
              <a:t>[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Menlo"/>
              </a:rPr>
              <a:t>return_type</a:t>
            </a:r>
            <a:r>
              <a:rPr lang="en-US" altLang="zh-CN" sz="1400" b="0" i="0" dirty="0">
                <a:solidFill>
                  <a:srgbClr val="339933"/>
                </a:solidFill>
                <a:effectLst/>
                <a:latin typeface="Menlo"/>
              </a:rPr>
              <a:t>]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Menlo"/>
              </a:rPr>
              <a:t>   </a:t>
            </a:r>
            <a:r>
              <a:rPr lang="en-US" altLang="zh-CN" sz="1400" b="1" i="0" dirty="0">
                <a:solidFill>
                  <a:srgbClr val="000000"/>
                </a:solidFill>
                <a:effectLst/>
                <a:latin typeface="Menlo"/>
              </a:rPr>
              <a:t>...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Menlo"/>
              </a:rPr>
              <a:t>  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Menlo"/>
              </a:rPr>
              <a:t>method_namen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enlo"/>
              </a:rPr>
              <a:t> </a:t>
            </a:r>
            <a:r>
              <a:rPr lang="en-US" altLang="zh-CN" sz="1400" b="0" i="0" dirty="0">
                <a:solidFill>
                  <a:srgbClr val="339933"/>
                </a:solidFill>
                <a:effectLst/>
                <a:latin typeface="Menlo"/>
              </a:rPr>
              <a:t>[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Menlo"/>
              </a:rPr>
              <a:t>return_type</a:t>
            </a:r>
            <a:r>
              <a:rPr lang="en-US" altLang="zh-CN" sz="1400" b="0" i="0" dirty="0">
                <a:solidFill>
                  <a:srgbClr val="339933"/>
                </a:solidFill>
                <a:effectLst/>
                <a:latin typeface="Menlo"/>
              </a:rPr>
              <a:t>]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339933"/>
                </a:solidFill>
                <a:effectLst/>
                <a:latin typeface="Menlo"/>
              </a:rPr>
              <a:t>}</a:t>
            </a:r>
            <a:br>
              <a:rPr lang="en-US" altLang="zh-CN" sz="1400" dirty="0"/>
            </a:br>
            <a:r>
              <a:rPr lang="en-US" altLang="zh-CN" sz="1200" b="0" dirty="0">
                <a:solidFill>
                  <a:srgbClr val="FF0000"/>
                </a:solidFill>
                <a:effectLst/>
                <a:latin typeface="Menlo"/>
              </a:rPr>
              <a:t>/</a:t>
            </a:r>
            <a:r>
              <a:rPr lang="en-US" altLang="zh-CN" sz="1200" dirty="0">
                <a:solidFill>
                  <a:srgbClr val="FF0000"/>
                </a:solidFill>
                <a:latin typeface="Menlo"/>
              </a:rPr>
              <a:t>/</a:t>
            </a:r>
            <a:r>
              <a:rPr lang="en-US" altLang="zh-CN" sz="1200" b="0" dirty="0">
                <a:solidFill>
                  <a:srgbClr val="FF0000"/>
                </a:solidFill>
                <a:effectLst/>
                <a:latin typeface="Menlo"/>
              </a:rPr>
              <a:t> </a:t>
            </a:r>
            <a:r>
              <a:rPr lang="zh-CN" altLang="en-US" sz="1200" b="0" dirty="0">
                <a:solidFill>
                  <a:srgbClr val="FF0000"/>
                </a:solidFill>
                <a:effectLst/>
                <a:latin typeface="Menlo"/>
              </a:rPr>
              <a:t>定义结构体 ：这些结构体后面需要和接口绑定，表示他们也能拥有接口里的功能</a:t>
            </a:r>
            <a:br>
              <a:rPr lang="zh-CN" altLang="en-US" sz="1400" dirty="0"/>
            </a:br>
            <a:r>
              <a:rPr lang="en-US" altLang="zh-CN" sz="1400" b="1" i="0" dirty="0">
                <a:solidFill>
                  <a:srgbClr val="B1B100"/>
                </a:solidFill>
                <a:effectLst/>
                <a:latin typeface="Menlo"/>
              </a:rPr>
              <a:t>type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enlo"/>
              </a:rPr>
              <a:t>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Menlo"/>
              </a:rPr>
              <a:t>struct_name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enlo"/>
              </a:rPr>
              <a:t> </a:t>
            </a:r>
            <a:r>
              <a:rPr lang="en-US" altLang="zh-CN" sz="1400" b="0" i="0" dirty="0">
                <a:solidFill>
                  <a:srgbClr val="993333"/>
                </a:solidFill>
                <a:effectLst/>
                <a:latin typeface="Menlo"/>
              </a:rPr>
              <a:t>struct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enlo"/>
              </a:rPr>
              <a:t> </a:t>
            </a:r>
            <a:r>
              <a:rPr lang="en-US" altLang="zh-CN" sz="1400" b="0" i="0" dirty="0">
                <a:solidFill>
                  <a:srgbClr val="339933"/>
                </a:solidFill>
                <a:effectLst/>
                <a:latin typeface="Menlo"/>
              </a:rPr>
              <a:t>{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Menlo"/>
              </a:rPr>
              <a:t>   </a:t>
            </a:r>
            <a:r>
              <a:rPr lang="en-US" altLang="zh-CN" sz="1400" b="0" i="1" dirty="0">
                <a:solidFill>
                  <a:srgbClr val="666666"/>
                </a:solidFill>
                <a:effectLst/>
                <a:latin typeface="Menlo"/>
              </a:rPr>
              <a:t>/* variables */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339933"/>
                </a:solidFill>
                <a:effectLst/>
                <a:latin typeface="Menlo"/>
              </a:rPr>
              <a:t>}</a:t>
            </a:r>
            <a:br>
              <a:rPr lang="en-US" altLang="zh-CN" sz="1400" dirty="0"/>
            </a:br>
            <a:br>
              <a:rPr lang="en-US" altLang="zh-CN" sz="1400" dirty="0"/>
            </a:br>
            <a:r>
              <a:rPr lang="en-US" altLang="zh-CN" sz="1400" b="0" i="1" dirty="0">
                <a:solidFill>
                  <a:srgbClr val="666666"/>
                </a:solidFill>
                <a:effectLst/>
                <a:latin typeface="Menlo"/>
              </a:rPr>
              <a:t>/* </a:t>
            </a:r>
            <a:r>
              <a:rPr lang="zh-CN" altLang="en-US" sz="1400" b="0" i="1" dirty="0">
                <a:solidFill>
                  <a:srgbClr val="666666"/>
                </a:solidFill>
                <a:effectLst/>
                <a:latin typeface="Menlo"/>
              </a:rPr>
              <a:t>实现接口方法 *</a:t>
            </a:r>
            <a:r>
              <a:rPr lang="en-US" altLang="zh-CN" sz="1400" b="0" i="1" dirty="0">
                <a:solidFill>
                  <a:srgbClr val="666666"/>
                </a:solidFill>
                <a:effectLst/>
                <a:latin typeface="Menlo"/>
              </a:rPr>
              <a:t>/</a:t>
            </a:r>
            <a:br>
              <a:rPr lang="zh-CN" altLang="en-US" sz="1400" dirty="0"/>
            </a:br>
            <a:r>
              <a:rPr lang="en-US" altLang="zh-CN" sz="1400" b="0" i="0" dirty="0" err="1">
                <a:solidFill>
                  <a:srgbClr val="993333"/>
                </a:solidFill>
                <a:effectLst/>
                <a:latin typeface="Menlo"/>
              </a:rPr>
              <a:t>func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enlo"/>
              </a:rPr>
              <a:t> </a:t>
            </a:r>
            <a:r>
              <a:rPr lang="en-US" altLang="zh-CN" sz="1400" b="0" i="0" dirty="0">
                <a:solidFill>
                  <a:srgbClr val="339933"/>
                </a:solidFill>
                <a:effectLst/>
                <a:latin typeface="Menlo"/>
              </a:rPr>
              <a:t>(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Menlo"/>
              </a:rPr>
              <a:t>struct_name_variable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Menlo"/>
              </a:rPr>
              <a:t>struct_name</a:t>
            </a:r>
            <a:r>
              <a:rPr lang="en-US" altLang="zh-CN" sz="1400" b="0" i="0" dirty="0">
                <a:solidFill>
                  <a:srgbClr val="339933"/>
                </a:solidFill>
                <a:effectLst/>
                <a:latin typeface="Menlo"/>
              </a:rPr>
              <a:t>)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enlo"/>
              </a:rPr>
              <a:t> method_name1</a:t>
            </a:r>
            <a:r>
              <a:rPr lang="en-US" altLang="zh-CN" sz="1400" b="0" i="0" dirty="0">
                <a:solidFill>
                  <a:srgbClr val="339933"/>
                </a:solidFill>
                <a:effectLst/>
                <a:latin typeface="Menlo"/>
              </a:rPr>
              <a:t>()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enlo"/>
              </a:rPr>
              <a:t> </a:t>
            </a:r>
            <a:r>
              <a:rPr lang="en-US" altLang="zh-CN" sz="1400" b="0" i="0" dirty="0">
                <a:solidFill>
                  <a:srgbClr val="339933"/>
                </a:solidFill>
                <a:effectLst/>
                <a:latin typeface="Menlo"/>
              </a:rPr>
              <a:t>[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Menlo"/>
              </a:rPr>
              <a:t>return_type</a:t>
            </a:r>
            <a:r>
              <a:rPr lang="en-US" altLang="zh-CN" sz="1400" b="0" i="0" dirty="0">
                <a:solidFill>
                  <a:srgbClr val="339933"/>
                </a:solidFill>
                <a:effectLst/>
                <a:latin typeface="Menlo"/>
              </a:rPr>
              <a:t>]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enlo"/>
              </a:rPr>
              <a:t> </a:t>
            </a:r>
            <a:r>
              <a:rPr lang="en-US" altLang="zh-CN" sz="1400" b="0" i="0" dirty="0">
                <a:solidFill>
                  <a:srgbClr val="339933"/>
                </a:solidFill>
                <a:effectLst/>
                <a:latin typeface="Menlo"/>
              </a:rPr>
              <a:t>{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Menlo"/>
              </a:rPr>
              <a:t>   </a:t>
            </a:r>
            <a:r>
              <a:rPr lang="en-US" altLang="zh-CN" sz="1400" b="0" i="1" dirty="0">
                <a:solidFill>
                  <a:srgbClr val="666666"/>
                </a:solidFill>
                <a:effectLst/>
                <a:latin typeface="Menlo"/>
              </a:rPr>
              <a:t>/* </a:t>
            </a:r>
            <a:r>
              <a:rPr lang="zh-CN" altLang="en-US" sz="1400" b="0" i="1" dirty="0">
                <a:solidFill>
                  <a:srgbClr val="666666"/>
                </a:solidFill>
                <a:effectLst/>
                <a:latin typeface="Menlo"/>
              </a:rPr>
              <a:t>方法实现 *</a:t>
            </a:r>
            <a:r>
              <a:rPr lang="en-US" altLang="zh-CN" sz="1400" b="0" i="1" dirty="0">
                <a:solidFill>
                  <a:srgbClr val="666666"/>
                </a:solidFill>
                <a:effectLst/>
                <a:latin typeface="Menlo"/>
              </a:rPr>
              <a:t>/</a:t>
            </a:r>
            <a:br>
              <a:rPr lang="zh-CN" altLang="en-US" sz="1400" dirty="0"/>
            </a:br>
            <a:r>
              <a:rPr lang="en-US" altLang="zh-CN" sz="1400" b="0" i="0" dirty="0">
                <a:solidFill>
                  <a:srgbClr val="339933"/>
                </a:solidFill>
                <a:effectLst/>
                <a:latin typeface="Menlo"/>
              </a:rPr>
              <a:t>}</a:t>
            </a:r>
            <a:br>
              <a:rPr lang="zh-CN" altLang="en-US" sz="1400" dirty="0"/>
            </a:br>
            <a:r>
              <a:rPr lang="en-US" altLang="zh-CN" sz="1400" b="1" i="0" dirty="0">
                <a:solidFill>
                  <a:srgbClr val="000000"/>
                </a:solidFill>
                <a:effectLst/>
                <a:latin typeface="Menlo"/>
              </a:rPr>
              <a:t>...</a:t>
            </a:r>
            <a:br>
              <a:rPr lang="zh-CN" altLang="en-US" sz="1400" dirty="0"/>
            </a:br>
            <a:r>
              <a:rPr lang="en-US" altLang="zh-CN" sz="1400" b="0" i="0" dirty="0" err="1">
                <a:solidFill>
                  <a:srgbClr val="993333"/>
                </a:solidFill>
                <a:effectLst/>
                <a:latin typeface="Menlo"/>
              </a:rPr>
              <a:t>func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enlo"/>
              </a:rPr>
              <a:t> </a:t>
            </a:r>
            <a:r>
              <a:rPr lang="en-US" altLang="zh-CN" sz="1400" b="0" i="0" dirty="0">
                <a:solidFill>
                  <a:srgbClr val="339933"/>
                </a:solidFill>
                <a:effectLst/>
                <a:latin typeface="Menlo"/>
              </a:rPr>
              <a:t>(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Menlo"/>
              </a:rPr>
              <a:t>struct_name_variable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Menlo"/>
              </a:rPr>
              <a:t>struct_name</a:t>
            </a:r>
            <a:r>
              <a:rPr lang="en-US" altLang="zh-CN" sz="1400" b="0" i="0" dirty="0">
                <a:solidFill>
                  <a:srgbClr val="339933"/>
                </a:solidFill>
                <a:effectLst/>
                <a:latin typeface="Menlo"/>
              </a:rPr>
              <a:t>)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enlo"/>
              </a:rPr>
              <a:t>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Menlo"/>
              </a:rPr>
              <a:t>method_namen</a:t>
            </a:r>
            <a:r>
              <a:rPr lang="en-US" altLang="zh-CN" sz="1400" b="0" i="0" dirty="0">
                <a:solidFill>
                  <a:srgbClr val="339933"/>
                </a:solidFill>
                <a:effectLst/>
                <a:latin typeface="Menlo"/>
              </a:rPr>
              <a:t>()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enlo"/>
              </a:rPr>
              <a:t> </a:t>
            </a:r>
            <a:r>
              <a:rPr lang="en-US" altLang="zh-CN" sz="1400" b="0" i="0" dirty="0">
                <a:solidFill>
                  <a:srgbClr val="339933"/>
                </a:solidFill>
                <a:effectLst/>
                <a:latin typeface="Menlo"/>
              </a:rPr>
              <a:t>[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Menlo"/>
              </a:rPr>
              <a:t>return_type</a:t>
            </a:r>
            <a:r>
              <a:rPr lang="en-US" altLang="zh-CN" sz="1400" b="0" i="0" dirty="0">
                <a:solidFill>
                  <a:srgbClr val="339933"/>
                </a:solidFill>
                <a:effectLst/>
                <a:latin typeface="Menlo"/>
              </a:rPr>
              <a:t>]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enlo"/>
              </a:rPr>
              <a:t> </a:t>
            </a:r>
            <a:r>
              <a:rPr lang="en-US" altLang="zh-CN" sz="1400" b="0" i="0" dirty="0">
                <a:solidFill>
                  <a:srgbClr val="339933"/>
                </a:solidFill>
                <a:effectLst/>
                <a:latin typeface="Menlo"/>
              </a:rPr>
              <a:t>{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Menlo"/>
              </a:rPr>
              <a:t>   </a:t>
            </a:r>
            <a:r>
              <a:rPr lang="en-US" altLang="zh-CN" sz="1400" b="0" i="1" dirty="0">
                <a:solidFill>
                  <a:srgbClr val="666666"/>
                </a:solidFill>
                <a:effectLst/>
                <a:latin typeface="Menlo"/>
              </a:rPr>
              <a:t>/* </a:t>
            </a:r>
            <a:r>
              <a:rPr lang="zh-CN" altLang="en-US" sz="1400" b="0" i="1" dirty="0">
                <a:solidFill>
                  <a:srgbClr val="666666"/>
                </a:solidFill>
                <a:effectLst/>
                <a:latin typeface="Menlo"/>
              </a:rPr>
              <a:t>方法实现*</a:t>
            </a:r>
            <a:r>
              <a:rPr lang="en-US" altLang="zh-CN" sz="1400" b="0" i="1" dirty="0">
                <a:solidFill>
                  <a:srgbClr val="666666"/>
                </a:solidFill>
                <a:effectLst/>
                <a:latin typeface="Menlo"/>
              </a:rPr>
              <a:t>/</a:t>
            </a:r>
            <a:br>
              <a:rPr lang="zh-CN" altLang="en-US" sz="1400" dirty="0"/>
            </a:br>
            <a:r>
              <a:rPr lang="en-US" altLang="zh-CN" sz="1400" b="0" i="0" dirty="0">
                <a:solidFill>
                  <a:srgbClr val="339933"/>
                </a:solidFill>
                <a:effectLst/>
                <a:latin typeface="Menlo"/>
              </a:rPr>
              <a:t>}</a:t>
            </a:r>
            <a:endParaRPr lang="en-US" altLang="zh-CN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FDFDA9-7A6D-CAB7-45CC-27A2EFF5FDBF}"/>
              </a:ext>
            </a:extLst>
          </p:cNvPr>
          <p:cNvSpPr txBox="1"/>
          <p:nvPr/>
        </p:nvSpPr>
        <p:spPr>
          <a:xfrm>
            <a:off x="945012" y="4064615"/>
            <a:ext cx="2083938" cy="328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zh-CN" altLang="en-US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896A7D-38F8-1281-4DC7-4C8F19773F12}"/>
              </a:ext>
            </a:extLst>
          </p:cNvPr>
          <p:cNvSpPr txBox="1"/>
          <p:nvPr/>
        </p:nvSpPr>
        <p:spPr>
          <a:xfrm>
            <a:off x="469500" y="3099663"/>
            <a:ext cx="2478526" cy="1185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</a:pPr>
            <a:r>
              <a:rPr lang="zh-CN" altLang="en-US" sz="1400" b="0" i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接口可以让我们将不同的类型绑定到一组公共的方法上，从而实现多态和灵活的设计</a:t>
            </a:r>
            <a:r>
              <a:rPr lang="en-US" altLang="zh-CN" sz="1400" b="0" i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AFB12ED-F6D5-3E3D-E29A-65F9A33168C7}"/>
              </a:ext>
            </a:extLst>
          </p:cNvPr>
          <p:cNvSpPr txBox="1"/>
          <p:nvPr/>
        </p:nvSpPr>
        <p:spPr>
          <a:xfrm>
            <a:off x="904550" y="4829981"/>
            <a:ext cx="2083938" cy="1363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0" i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当方法名首字母是大写且这个接口类型名首字母也大写时，这个方法可以被接口所在的包之外的代码访问</a:t>
            </a:r>
            <a:endParaRPr lang="zh-CN" altLang="en-US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5642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4.2 Go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语言接口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14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469500" y="1062332"/>
            <a:ext cx="8125487" cy="52482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接口的作用</a:t>
            </a:r>
            <a:endParaRPr lang="en-US" altLang="zh-CN" sz="20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接口是一种抽象的类型，一组方法的集合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促进了代码的解耦、模块化和可扩展性，提供了</a:t>
            </a:r>
            <a:r>
              <a:rPr lang="zh-CN" altLang="en-US" sz="1600" b="0" i="0" u="none" strike="noStrike" dirty="0">
                <a:solidFill>
                  <a:srgbClr val="FC553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多态性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和抽象的能力</a:t>
            </a:r>
            <a:endParaRPr lang="en-US" altLang="zh-CN" sz="1600" b="0" i="0" dirty="0">
              <a:solidFill>
                <a:srgbClr val="4D4D4D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简化了依赖管理和替换，方便进行单元测试和集成测试</a:t>
            </a:r>
            <a:endParaRPr lang="en-US" altLang="zh-CN" sz="16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接口的使用令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语言拥有了基于功能的面向对象</a:t>
            </a:r>
            <a:endParaRPr lang="en-US" altLang="zh-CN" sz="16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1600" b="0" i="0" dirty="0">
                <a:solidFill>
                  <a:schemeClr val="accent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作为方法的收束器，进行面向对象设计</a:t>
            </a:r>
            <a:endParaRPr lang="en-US" altLang="zh-CN" sz="1600" b="0" i="0" dirty="0">
              <a:solidFill>
                <a:schemeClr val="accent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1600" b="0" i="0" dirty="0">
                <a:solidFill>
                  <a:schemeClr val="accent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作为各种数据的承载者，可以用来接收函数参数等</a:t>
            </a: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FDFDA9-7A6D-CAB7-45CC-27A2EFF5FDBF}"/>
              </a:ext>
            </a:extLst>
          </p:cNvPr>
          <p:cNvSpPr txBox="1"/>
          <p:nvPr/>
        </p:nvSpPr>
        <p:spPr>
          <a:xfrm>
            <a:off x="945012" y="4064615"/>
            <a:ext cx="2083938" cy="328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zh-CN" altLang="en-US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12F097C-2C75-D8CE-CECD-276B551C66F2}"/>
              </a:ext>
            </a:extLst>
          </p:cNvPr>
          <p:cNvCxnSpPr/>
          <p:nvPr/>
        </p:nvCxnSpPr>
        <p:spPr>
          <a:xfrm>
            <a:off x="549013" y="6264879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540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4.2 Go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语言接口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15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469500" y="1062332"/>
            <a:ext cx="8125487" cy="52482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实现接口的条件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+mj-ea"/>
              <a:buAutoNum type="circleNumDbPlain"/>
            </a:pPr>
            <a:r>
              <a:rPr lang="en-US" altLang="zh-CN" sz="16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16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语言中一个类型只要实现了接口中的所有方法，那么就称它实现了接口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+mj-ea"/>
              <a:buAutoNum type="circleNumDbPlain"/>
            </a:pPr>
            <a:r>
              <a:rPr lang="zh-CN" altLang="en-US" sz="16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接口方法与实现接口的类型方法格式必须一致 （</a:t>
            </a:r>
            <a:r>
              <a:rPr lang="en-US" altLang="zh-CN" sz="16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个条件缺一不可）</a:t>
            </a:r>
            <a:endParaRPr lang="en-US" altLang="zh-CN" sz="2000" b="0" i="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ADF386-BD75-B241-5B31-2EB005BDB573}"/>
              </a:ext>
            </a:extLst>
          </p:cNvPr>
          <p:cNvSpPr txBox="1"/>
          <p:nvPr/>
        </p:nvSpPr>
        <p:spPr>
          <a:xfrm>
            <a:off x="469500" y="2386033"/>
            <a:ext cx="4272566" cy="39703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package main</a:t>
            </a:r>
          </a:p>
          <a:p>
            <a:r>
              <a:rPr lang="en-US" altLang="zh-CN" sz="1400" dirty="0"/>
              <a:t>import "</a:t>
            </a:r>
            <a:r>
              <a:rPr lang="en-US" altLang="zh-CN" sz="1400" dirty="0" err="1"/>
              <a:t>fmt</a:t>
            </a:r>
            <a:r>
              <a:rPr lang="en-US" altLang="zh-CN" sz="1400" dirty="0"/>
              <a:t>"  </a:t>
            </a:r>
          </a:p>
          <a:p>
            <a:endParaRPr lang="en-US" altLang="zh-CN" sz="1400" dirty="0"/>
          </a:p>
          <a:p>
            <a:r>
              <a:rPr lang="en-US" altLang="zh-CN" sz="1400" dirty="0"/>
              <a:t>//</a:t>
            </a:r>
            <a:r>
              <a:rPr lang="zh-CN" altLang="en-US" sz="1400" dirty="0"/>
              <a:t>定义一个</a:t>
            </a:r>
            <a:r>
              <a:rPr lang="en-US" altLang="zh-CN" sz="1400" dirty="0"/>
              <a:t>Duck</a:t>
            </a:r>
            <a:r>
              <a:rPr lang="zh-CN" altLang="en-US" sz="1400" dirty="0"/>
              <a:t>接口类型，包含</a:t>
            </a:r>
            <a:r>
              <a:rPr lang="en-US" altLang="zh-CN" sz="1400" dirty="0"/>
              <a:t>speak</a:t>
            </a:r>
            <a:r>
              <a:rPr lang="zh-CN" altLang="en-US" sz="1400" dirty="0"/>
              <a:t>和</a:t>
            </a:r>
            <a:r>
              <a:rPr lang="en-US" altLang="zh-CN" sz="1400" dirty="0"/>
              <a:t>run</a:t>
            </a:r>
            <a:r>
              <a:rPr lang="zh-CN" altLang="en-US" sz="1400" dirty="0"/>
              <a:t>两个方法</a:t>
            </a:r>
          </a:p>
          <a:p>
            <a:r>
              <a:rPr lang="en-US" altLang="zh-CN" sz="1400" dirty="0"/>
              <a:t>type Duck interface{</a:t>
            </a:r>
          </a:p>
          <a:p>
            <a:r>
              <a:rPr lang="en-US" altLang="zh-CN" sz="1400" dirty="0"/>
              <a:t>	Speak(s string)</a:t>
            </a:r>
          </a:p>
          <a:p>
            <a:r>
              <a:rPr lang="en-US" altLang="zh-CN" sz="1400" dirty="0"/>
              <a:t>	run()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/>
              <a:t>//</a:t>
            </a:r>
            <a:r>
              <a:rPr lang="zh-CN" altLang="en-US" sz="1400" dirty="0"/>
              <a:t>定义结构体来实现接口</a:t>
            </a:r>
          </a:p>
          <a:p>
            <a:r>
              <a:rPr lang="en-US" altLang="zh-CN" sz="1400" dirty="0"/>
              <a:t>type </a:t>
            </a:r>
            <a:r>
              <a:rPr lang="en-US" altLang="zh-CN" sz="1400" dirty="0" err="1"/>
              <a:t>oneDuck</a:t>
            </a:r>
            <a:r>
              <a:rPr lang="en-US" altLang="zh-CN" sz="1400" dirty="0"/>
              <a:t> struct{ </a:t>
            </a:r>
          </a:p>
          <a:p>
            <a:r>
              <a:rPr lang="en-US" altLang="zh-CN" sz="1400" dirty="0"/>
              <a:t>        name string</a:t>
            </a:r>
          </a:p>
          <a:p>
            <a:r>
              <a:rPr lang="en-US" altLang="zh-CN" sz="1400" dirty="0"/>
              <a:t>        age int}</a:t>
            </a:r>
          </a:p>
          <a:p>
            <a:endParaRPr lang="en-US" altLang="zh-CN" sz="1400" dirty="0"/>
          </a:p>
          <a:p>
            <a:r>
              <a:rPr lang="en-US" altLang="zh-CN" sz="1400" dirty="0"/>
              <a:t>//</a:t>
            </a:r>
            <a:r>
              <a:rPr lang="en-US" altLang="zh-CN" sz="1400" dirty="0" err="1"/>
              <a:t>oneDuck</a:t>
            </a:r>
            <a:r>
              <a:rPr lang="zh-CN" altLang="en-US" sz="1400" dirty="0"/>
              <a:t>实现</a:t>
            </a:r>
            <a:r>
              <a:rPr lang="en-US" altLang="zh-CN" sz="1400" dirty="0"/>
              <a:t>speak</a:t>
            </a:r>
            <a:r>
              <a:rPr lang="zh-CN" altLang="en-US" sz="1400" dirty="0"/>
              <a:t>和</a:t>
            </a:r>
            <a:r>
              <a:rPr lang="en-US" altLang="zh-CN" sz="1400" dirty="0"/>
              <a:t>run</a:t>
            </a:r>
            <a:r>
              <a:rPr lang="zh-CN" altLang="en-US" sz="1400" dirty="0"/>
              <a:t>方法</a:t>
            </a:r>
          </a:p>
          <a:p>
            <a:r>
              <a:rPr lang="en-US" altLang="zh-CN" sz="1400" dirty="0" err="1"/>
              <a:t>func</a:t>
            </a:r>
            <a:r>
              <a:rPr lang="en-US" altLang="zh-CN" sz="1400" dirty="0"/>
              <a:t>(one </a:t>
            </a:r>
            <a:r>
              <a:rPr lang="en-US" altLang="zh-CN" sz="1400" dirty="0" err="1"/>
              <a:t>oneDuck</a:t>
            </a:r>
            <a:r>
              <a:rPr lang="en-US" altLang="zh-CN" sz="1400" dirty="0"/>
              <a:t>) Speak(s string){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fmt.Printf</a:t>
            </a:r>
            <a:r>
              <a:rPr lang="en-US" altLang="zh-CN" sz="1400" dirty="0"/>
              <a:t>("</a:t>
            </a:r>
            <a:r>
              <a:rPr lang="zh-CN" altLang="en-US" sz="1400" dirty="0"/>
              <a:t>鸭子会说话：我叫</a:t>
            </a:r>
            <a:r>
              <a:rPr lang="en-US" altLang="zh-CN" sz="1400" dirty="0"/>
              <a:t>%s,</a:t>
            </a:r>
            <a:r>
              <a:rPr lang="zh-CN" altLang="en-US" sz="1400" dirty="0"/>
              <a:t>我</a:t>
            </a:r>
            <a:r>
              <a:rPr lang="en-US" altLang="zh-CN" sz="1400" dirty="0"/>
              <a:t>%d</a:t>
            </a:r>
            <a:r>
              <a:rPr lang="zh-CN" altLang="en-US" sz="1400" dirty="0"/>
              <a:t>岁，我是</a:t>
            </a:r>
            <a:r>
              <a:rPr lang="en-US" altLang="zh-CN" sz="1400" dirty="0"/>
              <a:t>%s\n",</a:t>
            </a:r>
            <a:r>
              <a:rPr lang="en-US" altLang="zh-CN" sz="1400" dirty="0" err="1"/>
              <a:t>one.name,one.age,s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F34F22-47AB-94E8-6F91-315315AF894D}"/>
              </a:ext>
            </a:extLst>
          </p:cNvPr>
          <p:cNvSpPr txBox="1"/>
          <p:nvPr/>
        </p:nvSpPr>
        <p:spPr>
          <a:xfrm>
            <a:off x="4904814" y="2401941"/>
            <a:ext cx="3769686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func</a:t>
            </a:r>
            <a:r>
              <a:rPr lang="en-US" altLang="zh-CN" sz="1400" dirty="0"/>
              <a:t>(one </a:t>
            </a:r>
            <a:r>
              <a:rPr lang="en-US" altLang="zh-CN" sz="1400" dirty="0" err="1"/>
              <a:t>oneDuck</a:t>
            </a:r>
            <a:r>
              <a:rPr lang="en-US" altLang="zh-CN" sz="1400" dirty="0"/>
              <a:t>) run(){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fmt.Println</a:t>
            </a:r>
            <a:r>
              <a:rPr lang="en-US" altLang="zh-CN" sz="1400" dirty="0"/>
              <a:t>(one.name,"</a:t>
            </a:r>
            <a:r>
              <a:rPr lang="zh-CN" altLang="en-US" sz="1400" dirty="0"/>
              <a:t>走路歪歪扭扭</a:t>
            </a:r>
            <a:r>
              <a:rPr lang="en-US" altLang="zh-CN" sz="1400" dirty="0"/>
              <a:t>")</a:t>
            </a:r>
          </a:p>
          <a:p>
            <a:r>
              <a:rPr lang="en-US" altLang="zh-CN" sz="1400" dirty="0"/>
              <a:t>}</a:t>
            </a:r>
          </a:p>
          <a:p>
            <a:endParaRPr lang="en-US" altLang="zh-CN" sz="1400" dirty="0"/>
          </a:p>
          <a:p>
            <a:r>
              <a:rPr lang="en-US" altLang="zh-CN" sz="1400" dirty="0" err="1"/>
              <a:t>func</a:t>
            </a:r>
            <a:r>
              <a:rPr lang="en-US" altLang="zh-CN" sz="1400" dirty="0"/>
              <a:t> main(){ </a:t>
            </a:r>
          </a:p>
          <a:p>
            <a:r>
              <a:rPr lang="en-US" altLang="zh-CN" sz="1400" dirty="0"/>
              <a:t>	//</a:t>
            </a:r>
            <a:r>
              <a:rPr lang="zh-CN" altLang="en-US" sz="1400" dirty="0"/>
              <a:t>实例化</a:t>
            </a:r>
            <a:r>
              <a:rPr lang="en-US" altLang="zh-CN" sz="1400" dirty="0" err="1"/>
              <a:t>oneDuck</a:t>
            </a:r>
            <a:endParaRPr lang="en-US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ODuck</a:t>
            </a:r>
            <a:r>
              <a:rPr lang="en-US" altLang="zh-CN" sz="1400" dirty="0"/>
              <a:t> := </a:t>
            </a:r>
            <a:r>
              <a:rPr lang="en-US" altLang="zh-CN" sz="1400" dirty="0" err="1"/>
              <a:t>oneDuck</a:t>
            </a:r>
            <a:r>
              <a:rPr lang="en-US" altLang="zh-CN" sz="1400" dirty="0"/>
              <a:t>{"</a:t>
            </a:r>
            <a:r>
              <a:rPr lang="zh-CN" altLang="en-US" sz="1400" dirty="0"/>
              <a:t>小黄鸭</a:t>
            </a:r>
            <a:r>
              <a:rPr lang="en-US" altLang="zh-CN" sz="1400" dirty="0"/>
              <a:t>",12}</a:t>
            </a:r>
          </a:p>
          <a:p>
            <a:r>
              <a:rPr lang="en-US" altLang="zh-CN" sz="1400" dirty="0"/>
              <a:t>          </a:t>
            </a:r>
          </a:p>
          <a:p>
            <a:r>
              <a:rPr lang="en-US" altLang="zh-CN" sz="1400" dirty="0"/>
              <a:t>           //</a:t>
            </a:r>
            <a:r>
              <a:rPr lang="zh-CN" altLang="en-US" sz="1400" dirty="0"/>
              <a:t>调用方法</a:t>
            </a:r>
          </a:p>
          <a:p>
            <a:r>
              <a:rPr lang="zh-CN" altLang="en-US" sz="1400" dirty="0"/>
              <a:t>	</a:t>
            </a:r>
            <a:r>
              <a:rPr lang="en-US" altLang="zh-CN" sz="1400" dirty="0" err="1"/>
              <a:t>ODuck.Speak</a:t>
            </a:r>
            <a:r>
              <a:rPr lang="en-US" altLang="zh-CN" sz="1400" dirty="0"/>
              <a:t>("yellow")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ODuck.run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}</a:t>
            </a:r>
            <a:endParaRPr lang="en-US" altLang="zh-CN" sz="16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113B988-671F-A165-E8D7-21A39D324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814" y="5320634"/>
            <a:ext cx="3823640" cy="54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82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4.2 Go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语言接口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16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469500" y="1062332"/>
            <a:ext cx="8125487" cy="52482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值接收器和指针接收器</a:t>
            </a:r>
            <a:endParaRPr lang="en-US" altLang="zh-CN" sz="20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值接收器实现接口：</a:t>
            </a:r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结构体类型和结构体指针类型的变量都可以赋值给接口变量</a:t>
            </a:r>
            <a:endParaRPr lang="en-US" altLang="zh-CN" sz="20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ADF386-BD75-B241-5B31-2EB005BDB573}"/>
              </a:ext>
            </a:extLst>
          </p:cNvPr>
          <p:cNvSpPr txBox="1"/>
          <p:nvPr/>
        </p:nvSpPr>
        <p:spPr>
          <a:xfrm>
            <a:off x="570543" y="2235059"/>
            <a:ext cx="3888546" cy="3754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package main</a:t>
            </a:r>
          </a:p>
          <a:p>
            <a:r>
              <a:rPr lang="en-US" altLang="zh-CN" sz="1400" dirty="0"/>
              <a:t>import "</a:t>
            </a:r>
            <a:r>
              <a:rPr lang="en-US" altLang="zh-CN" sz="1400" dirty="0" err="1"/>
              <a:t>fmt</a:t>
            </a:r>
            <a:r>
              <a:rPr lang="en-US" altLang="zh-CN" sz="1400" dirty="0"/>
              <a:t>"  </a:t>
            </a:r>
          </a:p>
          <a:p>
            <a:endParaRPr lang="en-US" altLang="zh-CN" sz="1400" dirty="0"/>
          </a:p>
          <a:p>
            <a:r>
              <a:rPr lang="en-US" altLang="zh-CN" sz="1400" dirty="0"/>
              <a:t>//</a:t>
            </a:r>
            <a:r>
              <a:rPr lang="zh-CN" altLang="en-US" sz="1400" dirty="0"/>
              <a:t>定义一个</a:t>
            </a:r>
            <a:r>
              <a:rPr lang="en-US" altLang="zh-CN" sz="1400" dirty="0"/>
              <a:t>Mover</a:t>
            </a:r>
            <a:r>
              <a:rPr lang="zh-CN" altLang="en-US" sz="1400" dirty="0"/>
              <a:t>接口类型</a:t>
            </a:r>
          </a:p>
          <a:p>
            <a:r>
              <a:rPr lang="en-US" altLang="zh-CN" sz="1400" dirty="0"/>
              <a:t>type Mover interface{</a:t>
            </a:r>
          </a:p>
          <a:p>
            <a:r>
              <a:rPr lang="en-US" altLang="zh-CN" sz="1400" dirty="0"/>
              <a:t>     Move()</a:t>
            </a:r>
          </a:p>
          <a:p>
            <a:r>
              <a:rPr lang="en-US" altLang="zh-CN" sz="1400" dirty="0"/>
              <a:t>}</a:t>
            </a:r>
          </a:p>
          <a:p>
            <a:endParaRPr lang="en-US" altLang="zh-CN" sz="1400" dirty="0"/>
          </a:p>
          <a:p>
            <a:r>
              <a:rPr lang="en-US" altLang="zh-CN" sz="1400" dirty="0"/>
              <a:t>//</a:t>
            </a:r>
            <a:r>
              <a:rPr lang="zh-CN" altLang="en-US" sz="1400" dirty="0"/>
              <a:t>定义一个</a:t>
            </a:r>
            <a:r>
              <a:rPr lang="en-US" altLang="zh-CN" sz="1400" dirty="0"/>
              <a:t>Dog</a:t>
            </a:r>
            <a:r>
              <a:rPr lang="zh-CN" altLang="en-US" sz="1400" dirty="0"/>
              <a:t>结构体类型</a:t>
            </a:r>
          </a:p>
          <a:p>
            <a:r>
              <a:rPr lang="en-US" altLang="zh-CN" sz="1400" dirty="0"/>
              <a:t>type Dog struct{}</a:t>
            </a:r>
          </a:p>
          <a:p>
            <a:endParaRPr lang="en-US" altLang="zh-CN" sz="1400" dirty="0"/>
          </a:p>
          <a:p>
            <a:r>
              <a:rPr lang="en-US" altLang="zh-CN" sz="1400" dirty="0"/>
              <a:t>//</a:t>
            </a:r>
            <a:r>
              <a:rPr lang="zh-CN" altLang="en-US" sz="1400" dirty="0"/>
              <a:t>使用值接收定义</a:t>
            </a:r>
            <a:r>
              <a:rPr lang="en-US" altLang="zh-CN" sz="1400" dirty="0"/>
              <a:t>Move</a:t>
            </a:r>
            <a:r>
              <a:rPr lang="zh-CN" altLang="en-US" sz="1400" dirty="0"/>
              <a:t>方法实现</a:t>
            </a:r>
            <a:r>
              <a:rPr lang="en-US" altLang="zh-CN" sz="1400" dirty="0"/>
              <a:t>Mover</a:t>
            </a:r>
            <a:r>
              <a:rPr lang="zh-CN" altLang="en-US" sz="1400" dirty="0"/>
              <a:t>接口</a:t>
            </a:r>
          </a:p>
          <a:p>
            <a:r>
              <a:rPr lang="en-US" altLang="zh-CN" sz="1400" dirty="0" err="1"/>
              <a:t>func</a:t>
            </a:r>
            <a:r>
              <a:rPr lang="en-US" altLang="zh-CN" sz="1400" dirty="0"/>
              <a:t>(d Dog) Move(){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fmt.Println</a:t>
            </a:r>
            <a:r>
              <a:rPr lang="en-US" altLang="zh-CN" sz="1400" dirty="0"/>
              <a:t>(“</a:t>
            </a:r>
            <a:r>
              <a:rPr lang="zh-CN" altLang="en-US" sz="1400" dirty="0"/>
              <a:t>狗在跑</a:t>
            </a:r>
            <a:r>
              <a:rPr lang="en-US" altLang="zh-CN" sz="1400" dirty="0"/>
              <a:t>")</a:t>
            </a:r>
          </a:p>
          <a:p>
            <a:r>
              <a:rPr lang="en-US" altLang="zh-CN" sz="1400" dirty="0"/>
              <a:t>}</a:t>
            </a:r>
          </a:p>
          <a:p>
            <a:endParaRPr lang="en-US" altLang="zh-CN" sz="1400" dirty="0"/>
          </a:p>
          <a:p>
            <a:endParaRPr lang="en-US" altLang="zh-CN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F34F22-47AB-94E8-6F91-315315AF894D}"/>
              </a:ext>
            </a:extLst>
          </p:cNvPr>
          <p:cNvSpPr txBox="1"/>
          <p:nvPr/>
        </p:nvSpPr>
        <p:spPr>
          <a:xfrm>
            <a:off x="4560132" y="2235059"/>
            <a:ext cx="4198923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func</a:t>
            </a:r>
            <a:r>
              <a:rPr lang="en-US" altLang="zh-CN" sz="1400" dirty="0"/>
              <a:t> main() {</a:t>
            </a:r>
          </a:p>
          <a:p>
            <a:r>
              <a:rPr lang="en-US" altLang="zh-CN" sz="1400" dirty="0"/>
              <a:t>   //</a:t>
            </a:r>
            <a:r>
              <a:rPr lang="zh-CN" altLang="en-US" sz="1400" b="0" i="0" dirty="0">
                <a:effectLst/>
                <a:latin typeface="Source Code Pro" panose="020B0509030403020204" pitchFamily="49" charset="0"/>
              </a:rPr>
              <a:t>此时实现</a:t>
            </a:r>
            <a:r>
              <a:rPr lang="en-US" altLang="zh-CN" sz="1400" b="0" i="0" dirty="0">
                <a:effectLst/>
                <a:latin typeface="Source Code Pro" panose="020B0509030403020204" pitchFamily="49" charset="0"/>
              </a:rPr>
              <a:t>Mover</a:t>
            </a:r>
            <a:r>
              <a:rPr lang="zh-CN" altLang="en-US" sz="1400" b="0" i="0" dirty="0">
                <a:effectLst/>
                <a:latin typeface="Source Code Pro" panose="020B0509030403020204" pitchFamily="49" charset="0"/>
              </a:rPr>
              <a:t>接口的是</a:t>
            </a:r>
            <a:r>
              <a:rPr lang="en-US" altLang="zh-CN" sz="1400" b="0" i="0" dirty="0">
                <a:effectLst/>
                <a:latin typeface="Source Code Pro" panose="020B0509030403020204" pitchFamily="49" charset="0"/>
              </a:rPr>
              <a:t>Dog</a:t>
            </a:r>
            <a:r>
              <a:rPr lang="zh-CN" altLang="en-US" sz="1400" b="0" i="0" dirty="0">
                <a:effectLst/>
                <a:latin typeface="Source Code Pro" panose="020B0509030403020204" pitchFamily="49" charset="0"/>
              </a:rPr>
              <a:t>类型</a:t>
            </a:r>
            <a:endParaRPr lang="en-US" altLang="zh-CN" sz="1400" dirty="0"/>
          </a:p>
          <a:p>
            <a:r>
              <a:rPr lang="en-US" altLang="zh-CN" sz="1400" dirty="0"/>
              <a:t>    var x Mover //</a:t>
            </a:r>
            <a:r>
              <a:rPr lang="zh-CN" altLang="en-US" sz="1400" dirty="0"/>
              <a:t>声明一个</a:t>
            </a:r>
            <a:r>
              <a:rPr lang="en-US" altLang="zh-CN" sz="1400" dirty="0"/>
              <a:t>Mover</a:t>
            </a:r>
            <a:r>
              <a:rPr lang="zh-CN" altLang="en-US" sz="1400" dirty="0"/>
              <a:t>类型的变量</a:t>
            </a:r>
            <a:r>
              <a:rPr lang="en-US" altLang="zh-CN" sz="1400" dirty="0"/>
              <a:t>x </a:t>
            </a:r>
            <a:r>
              <a:rPr lang="zh-CN" altLang="en-US" sz="1400" dirty="0"/>
              <a:t>（接口）</a:t>
            </a:r>
            <a:endParaRPr lang="en-US" altLang="zh-CN" sz="1400" dirty="0"/>
          </a:p>
          <a:p>
            <a:r>
              <a:rPr lang="en-US" altLang="zh-CN" sz="1400" dirty="0"/>
              <a:t>    var d1 = Dog{} //</a:t>
            </a:r>
            <a:r>
              <a:rPr lang="zh-CN" altLang="en-US" sz="1400" dirty="0"/>
              <a:t>声明一个</a:t>
            </a:r>
            <a:r>
              <a:rPr lang="en-US" altLang="zh-CN" sz="1400" dirty="0"/>
              <a:t>Dog</a:t>
            </a:r>
            <a:r>
              <a:rPr lang="zh-CN" altLang="en-US" sz="1400" dirty="0"/>
              <a:t>类型的变量</a:t>
            </a:r>
            <a:r>
              <a:rPr lang="en-US" altLang="zh-CN" sz="1400" dirty="0"/>
              <a:t>d1</a:t>
            </a:r>
          </a:p>
          <a:p>
            <a:r>
              <a:rPr lang="en-US" altLang="zh-CN" sz="1400" dirty="0"/>
              <a:t>    x = d1 //</a:t>
            </a:r>
            <a:r>
              <a:rPr lang="zh-CN" altLang="en-US" sz="1400" dirty="0"/>
              <a:t>将</a:t>
            </a:r>
            <a:r>
              <a:rPr lang="en-US" altLang="zh-CN" sz="1400" dirty="0"/>
              <a:t>d1</a:t>
            </a:r>
            <a:r>
              <a:rPr lang="zh-CN" altLang="en-US" sz="1400" dirty="0"/>
              <a:t>赋值给</a:t>
            </a:r>
            <a:r>
              <a:rPr lang="en-US" altLang="zh-CN" sz="1400" dirty="0"/>
              <a:t>x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x.Move</a:t>
            </a:r>
            <a:r>
              <a:rPr lang="en-US" altLang="zh-CN" sz="1400" dirty="0"/>
              <a:t>()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var d2 = &amp;Dog{} //d2</a:t>
            </a:r>
            <a:r>
              <a:rPr lang="zh-CN" altLang="en-US" sz="1400" dirty="0"/>
              <a:t>是</a:t>
            </a:r>
            <a:r>
              <a:rPr lang="en-US" altLang="zh-CN" sz="1400" dirty="0"/>
              <a:t>Dog</a:t>
            </a:r>
            <a:r>
              <a:rPr lang="zh-CN" altLang="en-US" sz="1400" dirty="0"/>
              <a:t>的指针类型</a:t>
            </a:r>
          </a:p>
          <a:p>
            <a:r>
              <a:rPr lang="en-US" altLang="zh-CN" sz="1400" dirty="0"/>
              <a:t>    x = d2 //</a:t>
            </a:r>
            <a:r>
              <a:rPr lang="zh-CN" altLang="en-US" sz="1400" dirty="0"/>
              <a:t>也可以将</a:t>
            </a:r>
            <a:r>
              <a:rPr lang="en-US" altLang="zh-CN" sz="1400" dirty="0"/>
              <a:t>d2</a:t>
            </a:r>
            <a:r>
              <a:rPr lang="zh-CN" altLang="en-US" sz="1400" dirty="0"/>
              <a:t>赋值给</a:t>
            </a:r>
            <a:r>
              <a:rPr lang="en-US" altLang="zh-CN" sz="1400" dirty="0"/>
              <a:t>x</a:t>
            </a:r>
            <a:r>
              <a:rPr lang="zh-CN" altLang="en-US" sz="1400" dirty="0"/>
              <a:t>，因为</a:t>
            </a:r>
            <a:r>
              <a:rPr lang="en-US" altLang="zh-CN" sz="1400" dirty="0"/>
              <a:t>x</a:t>
            </a:r>
            <a:r>
              <a:rPr lang="zh-CN" altLang="en-US" sz="1400" dirty="0"/>
              <a:t>就是指针类型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x.Move</a:t>
            </a:r>
            <a:r>
              <a:rPr lang="en-US" altLang="zh-CN" sz="1400" dirty="0"/>
              <a:t>()</a:t>
            </a:r>
          </a:p>
          <a:p>
            <a:endParaRPr lang="en-US" altLang="zh-CN" sz="1400" dirty="0"/>
          </a:p>
          <a:p>
            <a:r>
              <a:rPr lang="en-US" altLang="zh-CN" sz="1400" dirty="0"/>
              <a:t>}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973651-A0E3-2ECD-633F-F3E454C4F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518" y="5112764"/>
            <a:ext cx="3047622" cy="58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83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4.2 Go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语言接口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17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469500" y="1062332"/>
            <a:ext cx="8125487" cy="52482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值接收器和指针接收器</a:t>
            </a:r>
            <a:endParaRPr lang="en-US" altLang="zh-CN" sz="20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接收器实现接口</a:t>
            </a:r>
            <a:endParaRPr lang="en-US" altLang="zh-CN" sz="20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ADF386-BD75-B241-5B31-2EB005BDB573}"/>
              </a:ext>
            </a:extLst>
          </p:cNvPr>
          <p:cNvSpPr txBox="1"/>
          <p:nvPr/>
        </p:nvSpPr>
        <p:spPr>
          <a:xfrm>
            <a:off x="570543" y="2235059"/>
            <a:ext cx="2948068" cy="39703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package main</a:t>
            </a:r>
          </a:p>
          <a:p>
            <a:r>
              <a:rPr lang="en-US" altLang="zh-CN" sz="1400" dirty="0"/>
              <a:t>import "</a:t>
            </a:r>
            <a:r>
              <a:rPr lang="en-US" altLang="zh-CN" sz="1400" dirty="0" err="1"/>
              <a:t>fmt</a:t>
            </a:r>
            <a:r>
              <a:rPr lang="en-US" altLang="zh-CN" sz="1400" dirty="0"/>
              <a:t>"  </a:t>
            </a:r>
          </a:p>
          <a:p>
            <a:endParaRPr lang="en-US" altLang="zh-CN" sz="1400" dirty="0"/>
          </a:p>
          <a:p>
            <a:r>
              <a:rPr lang="en-US" altLang="zh-CN" sz="1400" dirty="0"/>
              <a:t>//</a:t>
            </a:r>
            <a:r>
              <a:rPr lang="zh-CN" altLang="en-US" sz="1400" dirty="0"/>
              <a:t>定义一个</a:t>
            </a:r>
            <a:r>
              <a:rPr lang="en-US" altLang="zh-CN" sz="1400" dirty="0"/>
              <a:t>Mover</a:t>
            </a:r>
            <a:r>
              <a:rPr lang="zh-CN" altLang="en-US" sz="1400" dirty="0"/>
              <a:t>接口类型</a:t>
            </a:r>
          </a:p>
          <a:p>
            <a:r>
              <a:rPr lang="en-US" altLang="zh-CN" sz="1400" dirty="0"/>
              <a:t>type Mover interface{</a:t>
            </a:r>
          </a:p>
          <a:p>
            <a:r>
              <a:rPr lang="en-US" altLang="zh-CN" sz="1400" dirty="0"/>
              <a:t>     Move()</a:t>
            </a:r>
          </a:p>
          <a:p>
            <a:r>
              <a:rPr lang="en-US" altLang="zh-CN" sz="1400" dirty="0"/>
              <a:t>}</a:t>
            </a:r>
          </a:p>
          <a:p>
            <a:endParaRPr lang="en-US" altLang="zh-CN" sz="1400" dirty="0"/>
          </a:p>
          <a:p>
            <a:r>
              <a:rPr lang="en-US" altLang="zh-CN" sz="1400" dirty="0"/>
              <a:t>//Cat</a:t>
            </a:r>
            <a:r>
              <a:rPr lang="zh-CN" altLang="en-US" sz="1400" dirty="0"/>
              <a:t>结构体类型</a:t>
            </a:r>
          </a:p>
          <a:p>
            <a:r>
              <a:rPr lang="en-US" altLang="zh-CN" sz="1400" dirty="0"/>
              <a:t>type Cat struct{}</a:t>
            </a:r>
          </a:p>
          <a:p>
            <a:endParaRPr lang="en-US" altLang="zh-CN" sz="1400" dirty="0"/>
          </a:p>
          <a:p>
            <a:r>
              <a:rPr lang="en-US" altLang="zh-CN" sz="1400" dirty="0"/>
              <a:t>//</a:t>
            </a:r>
            <a:r>
              <a:rPr lang="zh-CN" altLang="en-US" sz="1400" dirty="0"/>
              <a:t>使用指针接收器定义方法</a:t>
            </a:r>
            <a:r>
              <a:rPr lang="en-US" altLang="zh-CN" sz="1400" dirty="0"/>
              <a:t>Move</a:t>
            </a:r>
          </a:p>
          <a:p>
            <a:r>
              <a:rPr lang="en-US" altLang="zh-CN" sz="1400" dirty="0" err="1"/>
              <a:t>func</a:t>
            </a:r>
            <a:r>
              <a:rPr lang="en-US" altLang="zh-CN" sz="1400" dirty="0"/>
              <a:t>(c *Cat) Move(){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fmt.Println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猫在吃饭</a:t>
            </a:r>
            <a:r>
              <a:rPr lang="en-US" altLang="zh-CN" sz="1400" dirty="0"/>
              <a:t>")</a:t>
            </a:r>
          </a:p>
          <a:p>
            <a:r>
              <a:rPr lang="en-US" altLang="zh-CN" sz="1400" dirty="0"/>
              <a:t>}</a:t>
            </a:r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F34F22-47AB-94E8-6F91-315315AF894D}"/>
              </a:ext>
            </a:extLst>
          </p:cNvPr>
          <p:cNvSpPr txBox="1"/>
          <p:nvPr/>
        </p:nvSpPr>
        <p:spPr>
          <a:xfrm>
            <a:off x="3745382" y="2235059"/>
            <a:ext cx="5076749" cy="3108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func</a:t>
            </a:r>
            <a:r>
              <a:rPr lang="en-US" altLang="zh-CN" sz="1400" dirty="0"/>
              <a:t> main() {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var x Mover //</a:t>
            </a:r>
            <a:r>
              <a:rPr lang="zh-CN" altLang="en-US" sz="1400" dirty="0"/>
              <a:t>声明一个</a:t>
            </a:r>
            <a:r>
              <a:rPr lang="en-US" altLang="zh-CN" sz="1400" dirty="0"/>
              <a:t>Mover</a:t>
            </a:r>
            <a:r>
              <a:rPr lang="zh-CN" altLang="en-US" sz="1400" dirty="0"/>
              <a:t>类型的变量</a:t>
            </a:r>
            <a:r>
              <a:rPr lang="en-US" altLang="zh-CN" sz="1400" dirty="0"/>
              <a:t>x</a:t>
            </a:r>
          </a:p>
          <a:p>
            <a:r>
              <a:rPr lang="en-US" altLang="zh-CN" sz="1400" dirty="0"/>
              <a:t>   </a:t>
            </a:r>
            <a:r>
              <a:rPr lang="en-US" altLang="zh-CN" sz="1400" dirty="0">
                <a:solidFill>
                  <a:srgbClr val="FF0000"/>
                </a:solidFill>
              </a:rPr>
              <a:t>//</a:t>
            </a:r>
            <a:r>
              <a:rPr lang="zh-CN" altLang="en-US" sz="1400" dirty="0">
                <a:solidFill>
                  <a:srgbClr val="FF0000"/>
                </a:solidFill>
              </a:rPr>
              <a:t>此时实现</a:t>
            </a:r>
            <a:r>
              <a:rPr lang="en-US" altLang="zh-CN" sz="1400" dirty="0">
                <a:solidFill>
                  <a:srgbClr val="FF0000"/>
                </a:solidFill>
              </a:rPr>
              <a:t>Mover</a:t>
            </a:r>
            <a:r>
              <a:rPr lang="zh-CN" altLang="en-US" sz="1400" dirty="0">
                <a:solidFill>
                  <a:srgbClr val="FF0000"/>
                </a:solidFill>
              </a:rPr>
              <a:t>接口的是*</a:t>
            </a:r>
            <a:r>
              <a:rPr lang="en-US" altLang="zh-CN" sz="1400" dirty="0">
                <a:solidFill>
                  <a:srgbClr val="FF0000"/>
                </a:solidFill>
              </a:rPr>
              <a:t>Cat</a:t>
            </a:r>
            <a:r>
              <a:rPr lang="zh-CN" altLang="en-US" sz="1400" dirty="0">
                <a:solidFill>
                  <a:srgbClr val="FF0000"/>
                </a:solidFill>
              </a:rPr>
              <a:t>类型，可以将*</a:t>
            </a:r>
            <a:r>
              <a:rPr lang="en-US" altLang="zh-CN" sz="1400" dirty="0">
                <a:solidFill>
                  <a:srgbClr val="FF0000"/>
                </a:solidFill>
              </a:rPr>
              <a:t>Cat</a:t>
            </a:r>
            <a:r>
              <a:rPr lang="zh-CN" altLang="en-US" sz="1400" dirty="0">
                <a:solidFill>
                  <a:srgbClr val="FF0000"/>
                </a:solidFill>
              </a:rPr>
              <a:t>类型的变量直接赋值给</a:t>
            </a:r>
            <a:r>
              <a:rPr lang="en-US" altLang="zh-CN" sz="1400" dirty="0">
                <a:solidFill>
                  <a:srgbClr val="FF0000"/>
                </a:solidFill>
              </a:rPr>
              <a:t>Mover</a:t>
            </a:r>
            <a:r>
              <a:rPr lang="zh-CN" altLang="en-US" sz="1400" dirty="0">
                <a:solidFill>
                  <a:srgbClr val="FF0000"/>
                </a:solidFill>
              </a:rPr>
              <a:t>类型的变量</a:t>
            </a:r>
            <a:r>
              <a:rPr lang="en-US" altLang="zh-CN" sz="1400" dirty="0">
                <a:solidFill>
                  <a:srgbClr val="FF0000"/>
                </a:solidFill>
              </a:rPr>
              <a:t>x</a:t>
            </a:r>
          </a:p>
          <a:p>
            <a:r>
              <a:rPr lang="en-US" altLang="zh-CN" sz="1400" dirty="0"/>
              <a:t>   var c1 = &amp;Cat{}       //c1</a:t>
            </a:r>
            <a:r>
              <a:rPr lang="zh-CN" altLang="en-US" sz="1400" dirty="0"/>
              <a:t>是</a:t>
            </a:r>
            <a:r>
              <a:rPr lang="en-US" altLang="zh-CN" sz="1400" dirty="0"/>
              <a:t>Cat</a:t>
            </a:r>
            <a:r>
              <a:rPr lang="zh-CN" altLang="en-US" sz="1400" dirty="0"/>
              <a:t>指针类型</a:t>
            </a:r>
          </a:p>
          <a:p>
            <a:r>
              <a:rPr lang="zh-CN" altLang="en-US" sz="1400" dirty="0"/>
              <a:t>   </a:t>
            </a:r>
            <a:r>
              <a:rPr lang="en-US" altLang="zh-CN" sz="1400" dirty="0"/>
              <a:t>x = c1                      //</a:t>
            </a:r>
            <a:r>
              <a:rPr lang="zh-CN" altLang="en-US" sz="1400" dirty="0"/>
              <a:t>可以将</a:t>
            </a:r>
            <a:r>
              <a:rPr lang="en-US" altLang="zh-CN" sz="1400" dirty="0"/>
              <a:t>c1</a:t>
            </a:r>
            <a:r>
              <a:rPr lang="zh-CN" altLang="en-US" sz="1400" dirty="0"/>
              <a:t>当作</a:t>
            </a:r>
            <a:r>
              <a:rPr lang="en-US" altLang="zh-CN" sz="1400" dirty="0"/>
              <a:t>Mover</a:t>
            </a:r>
            <a:r>
              <a:rPr lang="zh-CN" altLang="en-US" sz="1400" dirty="0"/>
              <a:t>类型</a:t>
            </a:r>
          </a:p>
          <a:p>
            <a:r>
              <a:rPr lang="zh-CN" altLang="en-US" sz="1400" dirty="0"/>
              <a:t>   </a:t>
            </a:r>
            <a:r>
              <a:rPr lang="en-US" altLang="zh-CN" sz="1400" dirty="0" err="1"/>
              <a:t>x.Move</a:t>
            </a:r>
            <a:r>
              <a:rPr lang="en-US" altLang="zh-CN" sz="1400" dirty="0"/>
              <a:t>()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//</a:t>
            </a:r>
            <a:r>
              <a:rPr lang="zh-CN" altLang="en-US" sz="1400" dirty="0"/>
              <a:t>但不能将</a:t>
            </a:r>
            <a:r>
              <a:rPr lang="en-US" altLang="zh-CN" sz="1400" dirty="0"/>
              <a:t>Cat</a:t>
            </a:r>
            <a:r>
              <a:rPr lang="zh-CN" altLang="en-US" sz="1400" dirty="0"/>
              <a:t>类型的变量赋值给</a:t>
            </a:r>
            <a:r>
              <a:rPr lang="en-US" altLang="zh-CN" sz="1400" dirty="0"/>
              <a:t>Mover</a:t>
            </a:r>
            <a:r>
              <a:rPr lang="zh-CN" altLang="en-US" sz="1400" dirty="0"/>
              <a:t>类型变量</a:t>
            </a:r>
            <a:r>
              <a:rPr lang="en-US" altLang="zh-CN" sz="1400" dirty="0"/>
              <a:t>x</a:t>
            </a:r>
          </a:p>
          <a:p>
            <a:r>
              <a:rPr lang="en-US" altLang="zh-CN" sz="1400" dirty="0"/>
              <a:t>   //</a:t>
            </a:r>
            <a:r>
              <a:rPr lang="zh-CN" altLang="en-US" sz="1400" dirty="0"/>
              <a:t>以下无法编译通过</a:t>
            </a:r>
          </a:p>
          <a:p>
            <a:r>
              <a:rPr lang="zh-CN" altLang="en-US" sz="1400" dirty="0"/>
              <a:t>   </a:t>
            </a:r>
            <a:r>
              <a:rPr lang="en-US" altLang="zh-CN" sz="1400" dirty="0"/>
              <a:t>//var c2 = Cat{} //c2</a:t>
            </a:r>
            <a:r>
              <a:rPr lang="zh-CN" altLang="en-US" sz="1400" dirty="0"/>
              <a:t>是</a:t>
            </a:r>
            <a:r>
              <a:rPr lang="en-US" altLang="zh-CN" sz="1400" dirty="0"/>
              <a:t>Cat</a:t>
            </a:r>
            <a:r>
              <a:rPr lang="zh-CN" altLang="en-US" sz="1400" dirty="0"/>
              <a:t>类型</a:t>
            </a:r>
          </a:p>
          <a:p>
            <a:r>
              <a:rPr lang="zh-CN" altLang="en-US" sz="1400" dirty="0"/>
              <a:t>   </a:t>
            </a:r>
            <a:r>
              <a:rPr lang="en-US" altLang="zh-CN" sz="1400" dirty="0"/>
              <a:t>//x = c2 //</a:t>
            </a:r>
            <a:r>
              <a:rPr lang="zh-CN" altLang="en-US" sz="1400" dirty="0"/>
              <a:t>不能将</a:t>
            </a:r>
            <a:r>
              <a:rPr lang="en-US" altLang="zh-CN" sz="1400" dirty="0"/>
              <a:t>c2</a:t>
            </a:r>
            <a:r>
              <a:rPr lang="zh-CN" altLang="en-US" sz="1400" dirty="0"/>
              <a:t>当作</a:t>
            </a:r>
            <a:r>
              <a:rPr lang="en-US" altLang="zh-CN" sz="1400" dirty="0"/>
              <a:t>Mover</a:t>
            </a:r>
            <a:r>
              <a:rPr lang="zh-CN" altLang="en-US" sz="1400" dirty="0"/>
              <a:t>类型</a:t>
            </a:r>
          </a:p>
          <a:p>
            <a:r>
              <a:rPr lang="en-US" altLang="zh-CN" sz="1400" dirty="0"/>
              <a:t>}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8180425-7775-52C8-4897-DF9F4EDF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658" y="5499066"/>
            <a:ext cx="3382584" cy="47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5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4.2 Go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语言接口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18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469500" y="1062332"/>
            <a:ext cx="8125487" cy="52482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类型和接口的关系</a:t>
            </a:r>
            <a:endParaRPr lang="en-US" altLang="zh-CN" sz="20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一个类型可实现多个接口，接口间彼此不知道对方的实现</a:t>
            </a:r>
            <a:endParaRPr lang="en-US" altLang="zh-CN" sz="20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ADF386-BD75-B241-5B31-2EB005BDB573}"/>
              </a:ext>
            </a:extLst>
          </p:cNvPr>
          <p:cNvSpPr txBox="1"/>
          <p:nvPr/>
        </p:nvSpPr>
        <p:spPr>
          <a:xfrm>
            <a:off x="549013" y="2015556"/>
            <a:ext cx="4381847" cy="44012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package main</a:t>
            </a:r>
          </a:p>
          <a:p>
            <a:r>
              <a:rPr lang="en-US" altLang="zh-CN" sz="1400" dirty="0"/>
              <a:t>import "</a:t>
            </a:r>
            <a:r>
              <a:rPr lang="en-US" altLang="zh-CN" sz="1400" dirty="0" err="1"/>
              <a:t>fmt</a:t>
            </a:r>
            <a:r>
              <a:rPr lang="en-US" altLang="zh-CN" sz="1400" dirty="0"/>
              <a:t>"  </a:t>
            </a:r>
          </a:p>
          <a:p>
            <a:endParaRPr lang="en-US" altLang="zh-CN" sz="1400" dirty="0"/>
          </a:p>
          <a:p>
            <a:r>
              <a:rPr lang="en-US" altLang="zh-CN" sz="1400" dirty="0"/>
              <a:t>// Sayer </a:t>
            </a:r>
            <a:r>
              <a:rPr lang="zh-CN" altLang="en-US" sz="1400" dirty="0"/>
              <a:t>接口</a:t>
            </a:r>
          </a:p>
          <a:p>
            <a:r>
              <a:rPr lang="en-US" altLang="zh-CN" sz="1400" dirty="0"/>
              <a:t>type Sayer interface {</a:t>
            </a:r>
          </a:p>
          <a:p>
            <a:r>
              <a:rPr lang="en-US" altLang="zh-CN" sz="1400" dirty="0"/>
              <a:t>	Say()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/>
              <a:t>// Mover </a:t>
            </a:r>
            <a:r>
              <a:rPr lang="zh-CN" altLang="en-US" sz="1400" dirty="0"/>
              <a:t>接口</a:t>
            </a:r>
          </a:p>
          <a:p>
            <a:r>
              <a:rPr lang="en-US" altLang="zh-CN" sz="1400" dirty="0"/>
              <a:t>type Mover interface {</a:t>
            </a:r>
          </a:p>
          <a:p>
            <a:r>
              <a:rPr lang="en-US" altLang="zh-CN" sz="1400" dirty="0"/>
              <a:t>	Move()</a:t>
            </a:r>
          </a:p>
          <a:p>
            <a:r>
              <a:rPr lang="en-US" altLang="zh-CN" sz="1400" dirty="0"/>
              <a:t>}</a:t>
            </a:r>
          </a:p>
          <a:p>
            <a:endParaRPr lang="en-US" altLang="zh-CN" sz="1400" dirty="0"/>
          </a:p>
          <a:p>
            <a:r>
              <a:rPr lang="en-US" altLang="zh-CN" sz="1400" dirty="0"/>
              <a:t>//Dog</a:t>
            </a:r>
            <a:r>
              <a:rPr lang="zh-CN" altLang="en-US" sz="1400" dirty="0"/>
              <a:t>既可以实现</a:t>
            </a:r>
            <a:r>
              <a:rPr lang="en-US" altLang="zh-CN" sz="1400" dirty="0"/>
              <a:t>Sayer</a:t>
            </a:r>
            <a:r>
              <a:rPr lang="zh-CN" altLang="en-US" sz="1400" dirty="0"/>
              <a:t>接口，也可以实现</a:t>
            </a:r>
            <a:r>
              <a:rPr lang="en-US" altLang="zh-CN" sz="1400" dirty="0"/>
              <a:t>Mover</a:t>
            </a:r>
            <a:r>
              <a:rPr lang="zh-CN" altLang="en-US" sz="1400" dirty="0"/>
              <a:t>接口</a:t>
            </a:r>
          </a:p>
          <a:p>
            <a:r>
              <a:rPr lang="en-US" altLang="zh-CN" sz="1400" dirty="0"/>
              <a:t>type Dog struct {</a:t>
            </a:r>
          </a:p>
          <a:p>
            <a:r>
              <a:rPr lang="en-US" altLang="zh-CN" sz="1400" dirty="0"/>
              <a:t>	Name string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/>
              <a:t>// </a:t>
            </a:r>
            <a:r>
              <a:rPr lang="zh-CN" altLang="en-US" sz="1400" dirty="0"/>
              <a:t>实现</a:t>
            </a:r>
            <a:r>
              <a:rPr lang="en-US" altLang="zh-CN" sz="1400" dirty="0"/>
              <a:t>Sayer</a:t>
            </a:r>
            <a:r>
              <a:rPr lang="zh-CN" altLang="en-US" sz="1400" dirty="0"/>
              <a:t>接口</a:t>
            </a:r>
          </a:p>
          <a:p>
            <a:r>
              <a:rPr lang="en-US" altLang="zh-CN" sz="1400" dirty="0" err="1"/>
              <a:t>func</a:t>
            </a:r>
            <a:r>
              <a:rPr lang="en-US" altLang="zh-CN" sz="1400" dirty="0"/>
              <a:t> (d Dog) Say() 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fmt.Printf</a:t>
            </a:r>
            <a:r>
              <a:rPr lang="en-US" altLang="zh-CN" sz="1400" dirty="0"/>
              <a:t>("%s</a:t>
            </a:r>
            <a:r>
              <a:rPr lang="zh-CN" altLang="en-US" sz="1400" dirty="0"/>
              <a:t>会叫汪汪汪</a:t>
            </a:r>
            <a:r>
              <a:rPr lang="en-US" altLang="zh-CN" sz="1400" dirty="0"/>
              <a:t>\n", </a:t>
            </a:r>
            <a:r>
              <a:rPr lang="en-US" altLang="zh-CN" sz="1400" dirty="0" err="1"/>
              <a:t>d.Name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F34F22-47AB-94E8-6F91-315315AF894D}"/>
              </a:ext>
            </a:extLst>
          </p:cNvPr>
          <p:cNvSpPr txBox="1"/>
          <p:nvPr/>
        </p:nvSpPr>
        <p:spPr>
          <a:xfrm>
            <a:off x="4720089" y="2163970"/>
            <a:ext cx="4230428" cy="33239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// </a:t>
            </a:r>
            <a:r>
              <a:rPr lang="zh-CN" altLang="en-US" sz="1400" dirty="0"/>
              <a:t>实现</a:t>
            </a:r>
            <a:r>
              <a:rPr lang="en-US" altLang="zh-CN" sz="1400" dirty="0"/>
              <a:t>Mover</a:t>
            </a:r>
            <a:r>
              <a:rPr lang="zh-CN" altLang="en-US" sz="1400" dirty="0"/>
              <a:t>接口</a:t>
            </a:r>
          </a:p>
          <a:p>
            <a:r>
              <a:rPr lang="en-US" altLang="zh-CN" sz="1400" dirty="0" err="1"/>
              <a:t>func</a:t>
            </a:r>
            <a:r>
              <a:rPr lang="en-US" altLang="zh-CN" sz="1400" dirty="0"/>
              <a:t> (d Dog) Move() 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fmt.Printf</a:t>
            </a:r>
            <a:r>
              <a:rPr lang="en-US" altLang="zh-CN" sz="1400" dirty="0"/>
              <a:t>("%s</a:t>
            </a:r>
            <a:r>
              <a:rPr lang="zh-CN" altLang="en-US" sz="1400" dirty="0"/>
              <a:t>会动</a:t>
            </a:r>
            <a:r>
              <a:rPr lang="en-US" altLang="zh-CN" sz="1400" dirty="0"/>
              <a:t>\n", </a:t>
            </a:r>
            <a:r>
              <a:rPr lang="en-US" altLang="zh-CN" sz="1400" dirty="0" err="1"/>
              <a:t>d.Name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} </a:t>
            </a:r>
          </a:p>
          <a:p>
            <a:endParaRPr lang="en-US" altLang="zh-CN" sz="1400" dirty="0"/>
          </a:p>
          <a:p>
            <a:r>
              <a:rPr lang="en-US" altLang="zh-CN" sz="1400" dirty="0" err="1"/>
              <a:t>func</a:t>
            </a:r>
            <a:r>
              <a:rPr lang="en-US" altLang="zh-CN" sz="1400" dirty="0"/>
              <a:t> main() {</a:t>
            </a:r>
          </a:p>
          <a:p>
            <a:r>
              <a:rPr lang="en-US" altLang="zh-CN" sz="1400" dirty="0"/>
              <a:t>    //</a:t>
            </a:r>
            <a:r>
              <a:rPr lang="zh-CN" altLang="en-US" sz="1400" dirty="0"/>
              <a:t>同一个类型实现不同的接口互相不影响使用</a:t>
            </a:r>
          </a:p>
          <a:p>
            <a:r>
              <a:rPr lang="en-US" altLang="zh-CN" sz="1400" dirty="0"/>
              <a:t>    var d = Dog{Name: "</a:t>
            </a:r>
            <a:r>
              <a:rPr lang="zh-CN" altLang="en-US" sz="1400" dirty="0"/>
              <a:t>旺财</a:t>
            </a:r>
            <a:r>
              <a:rPr lang="en-US" altLang="zh-CN" sz="1400" dirty="0"/>
              <a:t>"}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var s Sayer = d //d</a:t>
            </a:r>
            <a:r>
              <a:rPr lang="zh-CN" altLang="en-US" sz="1400" dirty="0"/>
              <a:t>赋值给</a:t>
            </a:r>
            <a:r>
              <a:rPr lang="en-US" altLang="zh-CN" sz="1400" dirty="0"/>
              <a:t>Sayer</a:t>
            </a:r>
            <a:r>
              <a:rPr lang="zh-CN" altLang="en-US" sz="1400" dirty="0"/>
              <a:t>类型变量</a:t>
            </a:r>
          </a:p>
          <a:p>
            <a:r>
              <a:rPr lang="en-US" altLang="zh-CN" sz="1400" dirty="0"/>
              <a:t>    var m Mover = d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s.Say</a:t>
            </a:r>
            <a:r>
              <a:rPr lang="en-US" altLang="zh-CN" sz="1400" dirty="0"/>
              <a:t>()  // </a:t>
            </a:r>
            <a:r>
              <a:rPr lang="zh-CN" altLang="en-US" sz="1400" dirty="0"/>
              <a:t>对</a:t>
            </a:r>
            <a:r>
              <a:rPr lang="en-US" altLang="zh-CN" sz="1400" dirty="0"/>
              <a:t>Sayer</a:t>
            </a:r>
            <a:r>
              <a:rPr lang="zh-CN" altLang="en-US" sz="1400" dirty="0"/>
              <a:t>类型调用</a:t>
            </a:r>
            <a:r>
              <a:rPr lang="en-US" altLang="zh-CN" sz="1400" dirty="0"/>
              <a:t>Say</a:t>
            </a:r>
            <a:r>
              <a:rPr lang="zh-CN" altLang="en-US" sz="1400" dirty="0"/>
              <a:t>方法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m.Move</a:t>
            </a:r>
            <a:r>
              <a:rPr lang="en-US" altLang="zh-CN" sz="1400" dirty="0"/>
              <a:t>() // </a:t>
            </a:r>
            <a:r>
              <a:rPr lang="zh-CN" altLang="en-US" sz="1400" dirty="0"/>
              <a:t>对</a:t>
            </a:r>
            <a:r>
              <a:rPr lang="en-US" altLang="zh-CN" sz="1400" dirty="0"/>
              <a:t>Mover</a:t>
            </a:r>
            <a:r>
              <a:rPr lang="zh-CN" altLang="en-US" sz="1400" dirty="0"/>
              <a:t>类型调用</a:t>
            </a:r>
            <a:r>
              <a:rPr lang="en-US" altLang="zh-CN" sz="1400" dirty="0"/>
              <a:t>Move</a:t>
            </a:r>
            <a:r>
              <a:rPr lang="zh-CN" altLang="en-US" sz="1400" dirty="0"/>
              <a:t>方法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F9E02AE-3780-F44E-2C7D-D2A7EC62F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709" y="5540295"/>
            <a:ext cx="2696413" cy="5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80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4.2 Go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语言接口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19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469500" y="1062332"/>
            <a:ext cx="8125487" cy="52482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类型和接口的关系</a:t>
            </a:r>
            <a:endParaRPr lang="en-US" altLang="zh-CN" sz="18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多种类型也可以实现同一接口</a:t>
            </a:r>
            <a:endParaRPr lang="en-US" altLang="zh-CN" sz="20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ADF386-BD75-B241-5B31-2EB005BDB573}"/>
              </a:ext>
            </a:extLst>
          </p:cNvPr>
          <p:cNvSpPr txBox="1"/>
          <p:nvPr/>
        </p:nvSpPr>
        <p:spPr>
          <a:xfrm>
            <a:off x="549013" y="2123278"/>
            <a:ext cx="3802012" cy="39703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package main</a:t>
            </a:r>
          </a:p>
          <a:p>
            <a:r>
              <a:rPr lang="en-US" altLang="zh-CN" sz="1400" dirty="0"/>
              <a:t>import "</a:t>
            </a:r>
            <a:r>
              <a:rPr lang="en-US" altLang="zh-CN" sz="1400" dirty="0" err="1"/>
              <a:t>fmt</a:t>
            </a:r>
            <a:r>
              <a:rPr lang="en-US" altLang="zh-CN" sz="1400" dirty="0"/>
              <a:t>"  </a:t>
            </a:r>
          </a:p>
          <a:p>
            <a:endParaRPr lang="en-US" altLang="zh-CN" sz="1400" dirty="0"/>
          </a:p>
          <a:p>
            <a:r>
              <a:rPr lang="en-US" altLang="zh-CN" sz="1400" dirty="0"/>
              <a:t>// Mover </a:t>
            </a:r>
            <a:r>
              <a:rPr lang="zh-CN" altLang="en-US" sz="1400" dirty="0"/>
              <a:t>接口</a:t>
            </a:r>
          </a:p>
          <a:p>
            <a:r>
              <a:rPr lang="en-US" altLang="zh-CN" sz="1400" dirty="0"/>
              <a:t>type Mover interface {</a:t>
            </a:r>
          </a:p>
          <a:p>
            <a:r>
              <a:rPr lang="en-US" altLang="zh-CN" sz="1400" dirty="0"/>
              <a:t>	Move()</a:t>
            </a:r>
          </a:p>
          <a:p>
            <a:r>
              <a:rPr lang="en-US" altLang="zh-CN" sz="1400" dirty="0"/>
              <a:t>}</a:t>
            </a:r>
          </a:p>
          <a:p>
            <a:endParaRPr lang="en-US" altLang="zh-CN" sz="1400" dirty="0"/>
          </a:p>
          <a:p>
            <a:r>
              <a:rPr lang="en-US" altLang="zh-CN" sz="1400" dirty="0"/>
              <a:t>// Dog </a:t>
            </a:r>
            <a:r>
              <a:rPr lang="zh-CN" altLang="en-US" sz="1400" dirty="0"/>
              <a:t>结构体类型</a:t>
            </a:r>
            <a:endParaRPr lang="en-US" altLang="zh-CN" sz="1400" dirty="0"/>
          </a:p>
          <a:p>
            <a:r>
              <a:rPr lang="en-US" altLang="zh-CN" sz="1400" dirty="0"/>
              <a:t>type Dog struct {</a:t>
            </a:r>
          </a:p>
          <a:p>
            <a:r>
              <a:rPr lang="en-US" altLang="zh-CN" sz="1400" dirty="0"/>
              <a:t>	Name string</a:t>
            </a:r>
          </a:p>
          <a:p>
            <a:r>
              <a:rPr lang="en-US" altLang="zh-CN" sz="1400" dirty="0"/>
              <a:t>}</a:t>
            </a:r>
          </a:p>
          <a:p>
            <a:endParaRPr lang="en-US" altLang="zh-CN" sz="1400" dirty="0"/>
          </a:p>
          <a:p>
            <a:r>
              <a:rPr lang="en-US" altLang="zh-CN" sz="1400" dirty="0"/>
              <a:t>// </a:t>
            </a:r>
            <a:r>
              <a:rPr lang="zh-CN" altLang="en-US" sz="1400" dirty="0"/>
              <a:t>实现</a:t>
            </a:r>
            <a:r>
              <a:rPr lang="en-US" altLang="zh-CN" sz="1400" dirty="0"/>
              <a:t>Mover</a:t>
            </a:r>
            <a:r>
              <a:rPr lang="zh-CN" altLang="en-US" sz="1400" dirty="0"/>
              <a:t>接口</a:t>
            </a:r>
          </a:p>
          <a:p>
            <a:r>
              <a:rPr lang="en-US" altLang="zh-CN" sz="1400" dirty="0" err="1"/>
              <a:t>func</a:t>
            </a:r>
            <a:r>
              <a:rPr lang="en-US" altLang="zh-CN" sz="1400" dirty="0"/>
              <a:t> (d Dog) Move() 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fmt.Printf</a:t>
            </a:r>
            <a:r>
              <a:rPr lang="en-US" altLang="zh-CN" sz="1400" dirty="0"/>
              <a:t>("%s</a:t>
            </a:r>
            <a:r>
              <a:rPr lang="zh-CN" altLang="en-US" sz="1400" dirty="0"/>
              <a:t>会动</a:t>
            </a:r>
            <a:r>
              <a:rPr lang="en-US" altLang="zh-CN" sz="1400" dirty="0"/>
              <a:t>\n", </a:t>
            </a:r>
            <a:r>
              <a:rPr lang="en-US" altLang="zh-CN" sz="1400" dirty="0" err="1"/>
              <a:t>d.Name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}</a:t>
            </a:r>
          </a:p>
          <a:p>
            <a:endParaRPr lang="en-US" altLang="zh-CN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F34F22-47AB-94E8-6F91-315315AF894D}"/>
              </a:ext>
            </a:extLst>
          </p:cNvPr>
          <p:cNvSpPr txBox="1"/>
          <p:nvPr/>
        </p:nvSpPr>
        <p:spPr>
          <a:xfrm>
            <a:off x="4475047" y="1800113"/>
            <a:ext cx="4230428" cy="461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// Car </a:t>
            </a:r>
            <a:r>
              <a:rPr lang="zh-CN" altLang="en-US" sz="1400" dirty="0"/>
              <a:t>汽车结构体类型</a:t>
            </a:r>
          </a:p>
          <a:p>
            <a:r>
              <a:rPr lang="en-US" altLang="zh-CN" sz="1400" dirty="0"/>
              <a:t>type Car struct {</a:t>
            </a:r>
          </a:p>
          <a:p>
            <a:r>
              <a:rPr lang="en-US" altLang="zh-CN" sz="1400" dirty="0"/>
              <a:t>	Brand string</a:t>
            </a:r>
          </a:p>
          <a:p>
            <a:r>
              <a:rPr lang="en-US" altLang="zh-CN" sz="1400" dirty="0"/>
              <a:t>}</a:t>
            </a:r>
          </a:p>
          <a:p>
            <a:endParaRPr lang="en-US" altLang="zh-CN" sz="1400" dirty="0"/>
          </a:p>
          <a:p>
            <a:r>
              <a:rPr lang="en-US" altLang="zh-CN" sz="1400" dirty="0"/>
              <a:t>// Move Car</a:t>
            </a:r>
            <a:r>
              <a:rPr lang="zh-CN" altLang="en-US" sz="1400" dirty="0"/>
              <a:t>类型实现</a:t>
            </a:r>
            <a:r>
              <a:rPr lang="en-US" altLang="zh-CN" sz="1400" dirty="0"/>
              <a:t>Mover</a:t>
            </a:r>
            <a:r>
              <a:rPr lang="zh-CN" altLang="en-US" sz="1400" dirty="0"/>
              <a:t>接口</a:t>
            </a:r>
          </a:p>
          <a:p>
            <a:r>
              <a:rPr lang="en-US" altLang="zh-CN" sz="1400" dirty="0" err="1"/>
              <a:t>func</a:t>
            </a:r>
            <a:r>
              <a:rPr lang="en-US" altLang="zh-CN" sz="1400" dirty="0"/>
              <a:t> (c Car) Move() 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fmt.Printf</a:t>
            </a:r>
            <a:r>
              <a:rPr lang="en-US" altLang="zh-CN" sz="1400" dirty="0"/>
              <a:t>("%s</a:t>
            </a:r>
            <a:r>
              <a:rPr lang="zh-CN" altLang="en-US" sz="1400" dirty="0"/>
              <a:t>速度</a:t>
            </a:r>
            <a:r>
              <a:rPr lang="en-US" altLang="zh-CN" sz="1400" dirty="0"/>
              <a:t>70</a:t>
            </a:r>
            <a:r>
              <a:rPr lang="zh-CN" altLang="en-US" sz="1400" dirty="0"/>
              <a:t>迈</a:t>
            </a:r>
            <a:r>
              <a:rPr lang="en-US" altLang="zh-CN" sz="1400" dirty="0"/>
              <a:t>\n", </a:t>
            </a:r>
            <a:r>
              <a:rPr lang="en-US" altLang="zh-CN" sz="1400" dirty="0" err="1"/>
              <a:t>c.Brand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}</a:t>
            </a:r>
          </a:p>
          <a:p>
            <a:endParaRPr lang="en-US" altLang="zh-CN" sz="1400" dirty="0"/>
          </a:p>
          <a:p>
            <a:r>
              <a:rPr lang="en-US" altLang="zh-CN" sz="1400" dirty="0" err="1"/>
              <a:t>func</a:t>
            </a:r>
            <a:r>
              <a:rPr lang="en-US" altLang="zh-CN" sz="1400" dirty="0"/>
              <a:t> main() {</a:t>
            </a:r>
          </a:p>
          <a:p>
            <a:r>
              <a:rPr lang="en-US" altLang="zh-CN" sz="1400" dirty="0"/>
              <a:t> //</a:t>
            </a:r>
            <a:r>
              <a:rPr lang="zh-CN" altLang="en-US" sz="1400" dirty="0"/>
              <a:t>这样便可以把狗和汽车当成一个会动的类型来处理，不必关注它们具体是什么，只需要调用它们的</a:t>
            </a:r>
            <a:r>
              <a:rPr lang="en-US" altLang="zh-CN" sz="1400" dirty="0"/>
              <a:t>Move</a:t>
            </a:r>
            <a:r>
              <a:rPr lang="zh-CN" altLang="en-US" sz="1400" dirty="0"/>
              <a:t>方法就可以了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en-US" altLang="zh-CN" sz="1400" dirty="0"/>
              <a:t>var obj Mover</a:t>
            </a:r>
          </a:p>
          <a:p>
            <a:r>
              <a:rPr lang="en-US" altLang="zh-CN" sz="1400" dirty="0"/>
              <a:t>obj = Dog{Name: "</a:t>
            </a:r>
            <a:r>
              <a:rPr lang="zh-CN" altLang="en-US" sz="1400" dirty="0"/>
              <a:t>旺财</a:t>
            </a:r>
            <a:r>
              <a:rPr lang="en-US" altLang="zh-CN" sz="1400" dirty="0"/>
              <a:t>"}</a:t>
            </a:r>
          </a:p>
          <a:p>
            <a:r>
              <a:rPr lang="en-US" altLang="zh-CN" sz="1400" dirty="0" err="1"/>
              <a:t>obj.Move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obj = Car{Brand: "</a:t>
            </a:r>
            <a:r>
              <a:rPr lang="zh-CN" altLang="en-US" sz="1400" dirty="0"/>
              <a:t>宝马</a:t>
            </a:r>
            <a:r>
              <a:rPr lang="en-US" altLang="zh-CN" sz="1400" dirty="0"/>
              <a:t>"}</a:t>
            </a:r>
          </a:p>
          <a:p>
            <a:r>
              <a:rPr lang="en-US" altLang="zh-CN" sz="1400" dirty="0" err="1"/>
              <a:t>obj.Move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}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A07C12C-AC16-CFD4-E55C-AD76EF140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502" y="5917389"/>
            <a:ext cx="2861767" cy="5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8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777" y="1958737"/>
            <a:ext cx="5504873" cy="2940526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Go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语言的方法与接口</a:t>
            </a:r>
            <a:b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</a:br>
            <a:b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</a:b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035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4.2 Go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语言接口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20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469500" y="1062332"/>
            <a:ext cx="8125487" cy="52482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类型和接口的关系</a:t>
            </a:r>
            <a:endParaRPr lang="en-US" altLang="zh-CN" sz="18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一个接口的所有方法，不一定需要由一个类型完全实现，也可以通过在类型中嵌入其他类型或者结构体来实现</a:t>
            </a:r>
            <a:endParaRPr lang="en-US" altLang="zh-CN" sz="28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ADF386-BD75-B241-5B31-2EB005BDB573}"/>
              </a:ext>
            </a:extLst>
          </p:cNvPr>
          <p:cNvSpPr txBox="1"/>
          <p:nvPr/>
        </p:nvSpPr>
        <p:spPr>
          <a:xfrm>
            <a:off x="549013" y="2386033"/>
            <a:ext cx="3802012" cy="353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package main</a:t>
            </a:r>
          </a:p>
          <a:p>
            <a:r>
              <a:rPr lang="en-US" altLang="zh-CN" sz="1400" dirty="0"/>
              <a:t>import "</a:t>
            </a:r>
            <a:r>
              <a:rPr lang="en-US" altLang="zh-CN" sz="1400" dirty="0" err="1"/>
              <a:t>fmt</a:t>
            </a:r>
            <a:r>
              <a:rPr lang="en-US" altLang="zh-CN" sz="1400" dirty="0"/>
              <a:t>"  </a:t>
            </a:r>
          </a:p>
          <a:p>
            <a:endParaRPr lang="en-US" altLang="zh-CN" sz="1400" dirty="0"/>
          </a:p>
          <a:p>
            <a:r>
              <a:rPr lang="en-US" altLang="zh-CN" sz="1400" dirty="0"/>
              <a:t>// </a:t>
            </a:r>
            <a:r>
              <a:rPr lang="en-US" altLang="zh-CN" sz="1400" dirty="0" err="1"/>
              <a:t>WashingMachine</a:t>
            </a:r>
            <a:r>
              <a:rPr lang="en-US" altLang="zh-CN" sz="1400" dirty="0"/>
              <a:t> </a:t>
            </a:r>
            <a:r>
              <a:rPr lang="zh-CN" altLang="en-US" sz="1400" dirty="0"/>
              <a:t>洗衣机</a:t>
            </a:r>
          </a:p>
          <a:p>
            <a:r>
              <a:rPr lang="en-US" altLang="zh-CN" sz="1400" dirty="0"/>
              <a:t>type </a:t>
            </a:r>
            <a:r>
              <a:rPr lang="en-US" altLang="zh-CN" sz="1400" dirty="0" err="1"/>
              <a:t>WashingMachine</a:t>
            </a:r>
            <a:r>
              <a:rPr lang="en-US" altLang="zh-CN" sz="1400" dirty="0"/>
              <a:t> interface {</a:t>
            </a:r>
          </a:p>
          <a:p>
            <a:r>
              <a:rPr lang="en-US" altLang="zh-CN" sz="1400" dirty="0"/>
              <a:t>	wash()</a:t>
            </a:r>
          </a:p>
          <a:p>
            <a:r>
              <a:rPr lang="en-US" altLang="zh-CN" sz="1400" dirty="0"/>
              <a:t>	dry()</a:t>
            </a:r>
          </a:p>
          <a:p>
            <a:r>
              <a:rPr lang="en-US" altLang="zh-CN" sz="1400" dirty="0"/>
              <a:t>}</a:t>
            </a:r>
          </a:p>
          <a:p>
            <a:endParaRPr lang="en-US" altLang="zh-CN" sz="1400" dirty="0"/>
          </a:p>
          <a:p>
            <a:r>
              <a:rPr lang="en-US" altLang="zh-CN" sz="1400" dirty="0"/>
              <a:t>// </a:t>
            </a:r>
            <a:r>
              <a:rPr lang="zh-CN" altLang="en-US" sz="1400" dirty="0"/>
              <a:t>甩干器</a:t>
            </a:r>
          </a:p>
          <a:p>
            <a:r>
              <a:rPr lang="en-US" altLang="zh-CN" sz="1400" dirty="0"/>
              <a:t>type dryer struct{}</a:t>
            </a:r>
          </a:p>
          <a:p>
            <a:endParaRPr lang="en-US" altLang="zh-CN" sz="1400" dirty="0"/>
          </a:p>
          <a:p>
            <a:r>
              <a:rPr lang="en-US" altLang="zh-CN" sz="1400" dirty="0"/>
              <a:t>// </a:t>
            </a:r>
            <a:r>
              <a:rPr lang="zh-CN" altLang="en-US" sz="1400" dirty="0"/>
              <a:t>实现</a:t>
            </a:r>
            <a:r>
              <a:rPr lang="en-US" altLang="zh-CN" sz="1400" dirty="0" err="1"/>
              <a:t>WashingMachine</a:t>
            </a:r>
            <a:r>
              <a:rPr lang="zh-CN" altLang="en-US" sz="1400" dirty="0"/>
              <a:t>接口的</a:t>
            </a:r>
            <a:r>
              <a:rPr lang="en-US" altLang="zh-CN" sz="1400" dirty="0"/>
              <a:t>dry()</a:t>
            </a:r>
            <a:r>
              <a:rPr lang="zh-CN" altLang="en-US" sz="1400" dirty="0"/>
              <a:t>方法</a:t>
            </a:r>
          </a:p>
          <a:p>
            <a:r>
              <a:rPr lang="en-US" altLang="zh-CN" sz="1400" dirty="0" err="1"/>
              <a:t>func</a:t>
            </a:r>
            <a:r>
              <a:rPr lang="en-US" altLang="zh-CN" sz="1400" dirty="0"/>
              <a:t> (d dryer) dry() 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fmt.Println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甩一甩</a:t>
            </a:r>
            <a:r>
              <a:rPr lang="en-US" altLang="zh-CN" sz="1400" dirty="0"/>
              <a:t>")</a:t>
            </a:r>
          </a:p>
          <a:p>
            <a:r>
              <a:rPr lang="en-US" altLang="zh-CN" sz="1400" dirty="0"/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F34F22-47AB-94E8-6F91-315315AF894D}"/>
              </a:ext>
            </a:extLst>
          </p:cNvPr>
          <p:cNvSpPr txBox="1"/>
          <p:nvPr/>
        </p:nvSpPr>
        <p:spPr>
          <a:xfrm>
            <a:off x="4464690" y="2386033"/>
            <a:ext cx="4050660" cy="353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// </a:t>
            </a:r>
            <a:r>
              <a:rPr lang="zh-CN" altLang="en-US" sz="1400" dirty="0"/>
              <a:t>海尔洗衣机</a:t>
            </a:r>
          </a:p>
          <a:p>
            <a:r>
              <a:rPr lang="en-US" altLang="zh-CN" sz="1400" dirty="0"/>
              <a:t>type </a:t>
            </a:r>
            <a:r>
              <a:rPr lang="en-US" altLang="zh-CN" sz="1400" dirty="0" err="1"/>
              <a:t>haier</a:t>
            </a:r>
            <a:r>
              <a:rPr lang="en-US" altLang="zh-CN" sz="1400" dirty="0"/>
              <a:t> struct {</a:t>
            </a:r>
          </a:p>
          <a:p>
            <a:r>
              <a:rPr lang="en-US" altLang="zh-CN" sz="1400" dirty="0"/>
              <a:t>	dryer //</a:t>
            </a:r>
            <a:r>
              <a:rPr lang="zh-CN" altLang="en-US" sz="1400" dirty="0"/>
              <a:t>嵌入甩干器</a:t>
            </a:r>
          </a:p>
          <a:p>
            <a:r>
              <a:rPr lang="en-US" altLang="zh-CN" sz="1400" dirty="0"/>
              <a:t>}</a:t>
            </a:r>
          </a:p>
          <a:p>
            <a:endParaRPr lang="en-US" altLang="zh-CN" sz="1400" dirty="0"/>
          </a:p>
          <a:p>
            <a:r>
              <a:rPr lang="en-US" altLang="zh-CN" sz="1400" dirty="0"/>
              <a:t>// </a:t>
            </a:r>
            <a:r>
              <a:rPr lang="zh-CN" altLang="en-US" sz="1400" dirty="0"/>
              <a:t>实现</a:t>
            </a:r>
            <a:r>
              <a:rPr lang="en-US" altLang="zh-CN" sz="1400" dirty="0" err="1"/>
              <a:t>WashingMachine</a:t>
            </a:r>
            <a:r>
              <a:rPr lang="zh-CN" altLang="en-US" sz="1400" dirty="0"/>
              <a:t>接口的</a:t>
            </a:r>
            <a:r>
              <a:rPr lang="en-US" altLang="zh-CN" sz="1400" dirty="0"/>
              <a:t>wash()</a:t>
            </a:r>
            <a:r>
              <a:rPr lang="zh-CN" altLang="en-US" sz="1400" dirty="0"/>
              <a:t>方法</a:t>
            </a:r>
          </a:p>
          <a:p>
            <a:r>
              <a:rPr lang="en-US" altLang="zh-CN" sz="1400" dirty="0" err="1"/>
              <a:t>func</a:t>
            </a:r>
            <a:r>
              <a:rPr lang="en-US" altLang="zh-CN" sz="1400" dirty="0"/>
              <a:t> (h </a:t>
            </a:r>
            <a:r>
              <a:rPr lang="en-US" altLang="zh-CN" sz="1400" dirty="0" err="1"/>
              <a:t>haier</a:t>
            </a:r>
            <a:r>
              <a:rPr lang="en-US" altLang="zh-CN" sz="1400" dirty="0"/>
              <a:t>) wash() 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fmt.Println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洗刷刷</a:t>
            </a:r>
            <a:r>
              <a:rPr lang="en-US" altLang="zh-CN" sz="1400" dirty="0"/>
              <a:t>")</a:t>
            </a:r>
          </a:p>
          <a:p>
            <a:r>
              <a:rPr lang="en-US" altLang="zh-CN" sz="1400" dirty="0"/>
              <a:t>}</a:t>
            </a:r>
          </a:p>
          <a:p>
            <a:endParaRPr lang="en-US" altLang="zh-CN" sz="1400" dirty="0"/>
          </a:p>
          <a:p>
            <a:r>
              <a:rPr lang="en-US" altLang="zh-CN" sz="1400" dirty="0" err="1"/>
              <a:t>func</a:t>
            </a:r>
            <a:r>
              <a:rPr lang="en-US" altLang="zh-CN" sz="1400" dirty="0"/>
              <a:t> main() {</a:t>
            </a:r>
          </a:p>
          <a:p>
            <a:r>
              <a:rPr lang="en-US" altLang="zh-CN" sz="1400" dirty="0"/>
              <a:t>var obj </a:t>
            </a:r>
            <a:r>
              <a:rPr lang="en-US" altLang="zh-CN" sz="1400" dirty="0" err="1"/>
              <a:t>WashingMachine</a:t>
            </a:r>
            <a:endParaRPr lang="en-US" altLang="zh-CN" sz="1400" dirty="0"/>
          </a:p>
          <a:p>
            <a:r>
              <a:rPr lang="en-US" altLang="zh-CN" sz="1400" dirty="0"/>
              <a:t>obj = </a:t>
            </a:r>
            <a:r>
              <a:rPr lang="en-US" altLang="zh-CN" sz="1400" dirty="0" err="1"/>
              <a:t>haier</a:t>
            </a:r>
            <a:r>
              <a:rPr lang="en-US" altLang="zh-CN" sz="1400" dirty="0"/>
              <a:t>{}</a:t>
            </a:r>
          </a:p>
          <a:p>
            <a:r>
              <a:rPr lang="en-US" altLang="zh-CN" sz="1400" dirty="0" err="1"/>
              <a:t>obj.dry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 err="1"/>
              <a:t>obj.wash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}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A5CD874-2A20-A7D7-2FC8-EFFD31533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757" y="5368833"/>
            <a:ext cx="3066593" cy="60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95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4.2 Go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语言接口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21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469500" y="1062332"/>
            <a:ext cx="8125487" cy="52482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接口嵌套组合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</a:t>
            </a:r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口与接口之间可以通过互相嵌套形成新的接口类型</a:t>
            </a:r>
            <a:endParaRPr lang="en-US" altLang="zh-CN" sz="16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一个接口可以包含一个或多个其他的接口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，相当于将</a:t>
            </a:r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内嵌接口的方法列举在外层接口中</a:t>
            </a:r>
            <a:endParaRPr lang="en-US" altLang="zh-CN" sz="16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ADF386-BD75-B241-5B31-2EB005BDB573}"/>
              </a:ext>
            </a:extLst>
          </p:cNvPr>
          <p:cNvSpPr txBox="1"/>
          <p:nvPr/>
        </p:nvSpPr>
        <p:spPr>
          <a:xfrm>
            <a:off x="549013" y="2581409"/>
            <a:ext cx="3802012" cy="41857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package main</a:t>
            </a:r>
          </a:p>
          <a:p>
            <a:r>
              <a:rPr lang="en-US" altLang="zh-CN" sz="1400" dirty="0"/>
              <a:t>import "</a:t>
            </a:r>
            <a:r>
              <a:rPr lang="en-US" altLang="zh-CN" sz="1400" dirty="0" err="1"/>
              <a:t>fmt</a:t>
            </a:r>
            <a:r>
              <a:rPr lang="en-US" altLang="zh-CN" sz="1400" dirty="0"/>
              <a:t>"  </a:t>
            </a:r>
          </a:p>
          <a:p>
            <a:endParaRPr lang="en-US" altLang="zh-CN" sz="1400" dirty="0"/>
          </a:p>
          <a:p>
            <a:r>
              <a:rPr lang="en-US" altLang="zh-CN" sz="1400" dirty="0">
                <a:solidFill>
                  <a:srgbClr val="FF0000"/>
                </a:solidFill>
              </a:rPr>
              <a:t>//Go</a:t>
            </a:r>
            <a:r>
              <a:rPr lang="zh-CN" altLang="en-US" sz="1400" dirty="0">
                <a:solidFill>
                  <a:srgbClr val="FF0000"/>
                </a:solidFill>
              </a:rPr>
              <a:t>语言的 </a:t>
            </a:r>
            <a:r>
              <a:rPr lang="en-US" altLang="zh-CN" sz="1400" dirty="0">
                <a:solidFill>
                  <a:srgbClr val="FF0000"/>
                </a:solidFill>
              </a:rPr>
              <a:t>io </a:t>
            </a:r>
            <a:r>
              <a:rPr lang="zh-CN" altLang="en-US" sz="1400" dirty="0">
                <a:solidFill>
                  <a:srgbClr val="FF0000"/>
                </a:solidFill>
              </a:rPr>
              <a:t>包中定义了写入器（</a:t>
            </a:r>
            <a:r>
              <a:rPr lang="en-US" altLang="zh-CN" sz="1400" dirty="0">
                <a:solidFill>
                  <a:srgbClr val="FF0000"/>
                </a:solidFill>
              </a:rPr>
              <a:t>Writer</a:t>
            </a:r>
            <a:r>
              <a:rPr lang="zh-CN" altLang="en-US" sz="1400" dirty="0">
                <a:solidFill>
                  <a:srgbClr val="FF0000"/>
                </a:solidFill>
              </a:rPr>
              <a:t>）、关闭器（</a:t>
            </a:r>
            <a:r>
              <a:rPr lang="en-US" altLang="zh-CN" sz="1400" dirty="0">
                <a:solidFill>
                  <a:srgbClr val="FF0000"/>
                </a:solidFill>
              </a:rPr>
              <a:t>Closer</a:t>
            </a:r>
            <a:r>
              <a:rPr lang="zh-CN" altLang="en-US" sz="1400" dirty="0">
                <a:solidFill>
                  <a:srgbClr val="FF0000"/>
                </a:solidFill>
              </a:rPr>
              <a:t>）和写入关闭器（</a:t>
            </a:r>
            <a:r>
              <a:rPr lang="en-US" altLang="zh-CN" sz="1400" dirty="0" err="1">
                <a:solidFill>
                  <a:srgbClr val="FF0000"/>
                </a:solidFill>
              </a:rPr>
              <a:t>WriteCloser</a:t>
            </a:r>
            <a:r>
              <a:rPr lang="zh-CN" altLang="en-US" sz="1400" dirty="0">
                <a:solidFill>
                  <a:srgbClr val="FF0000"/>
                </a:solidFill>
              </a:rPr>
              <a:t>）</a:t>
            </a:r>
            <a:r>
              <a:rPr lang="en-US" altLang="zh-CN" sz="1400" dirty="0">
                <a:solidFill>
                  <a:srgbClr val="FF0000"/>
                </a:solidFill>
              </a:rPr>
              <a:t>3 </a:t>
            </a:r>
            <a:r>
              <a:rPr lang="zh-CN" altLang="en-US" sz="1400" dirty="0">
                <a:solidFill>
                  <a:srgbClr val="FF0000"/>
                </a:solidFill>
              </a:rPr>
              <a:t>个接口，代码如下：</a:t>
            </a:r>
            <a:endParaRPr lang="en-US" altLang="zh-CN" sz="1400" dirty="0">
              <a:solidFill>
                <a:srgbClr val="FF0000"/>
              </a:solidFill>
            </a:endParaRPr>
          </a:p>
          <a:p>
            <a:endParaRPr lang="zh-CN" altLang="en-US" sz="1400" dirty="0"/>
          </a:p>
          <a:p>
            <a:r>
              <a:rPr lang="en-US" altLang="zh-CN" sz="1400" dirty="0"/>
              <a:t>type Writer interface {</a:t>
            </a:r>
          </a:p>
          <a:p>
            <a:r>
              <a:rPr lang="en-US" altLang="zh-CN" sz="1400" dirty="0"/>
              <a:t>    Write(p []byte) (n int, err error)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/>
              <a:t>type Closer interface {</a:t>
            </a:r>
          </a:p>
          <a:p>
            <a:r>
              <a:rPr lang="en-US" altLang="zh-CN" sz="1400" dirty="0"/>
              <a:t>    Close() error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/>
              <a:t>//</a:t>
            </a:r>
            <a:r>
              <a:rPr lang="zh-CN" altLang="en-US" sz="1400" dirty="0"/>
              <a:t>接口嵌套</a:t>
            </a:r>
          </a:p>
          <a:p>
            <a:r>
              <a:rPr lang="en-US" altLang="zh-CN" sz="1400" dirty="0"/>
              <a:t>type </a:t>
            </a:r>
            <a:r>
              <a:rPr lang="en-US" altLang="zh-CN" sz="1400" dirty="0" err="1"/>
              <a:t>WriteCloser</a:t>
            </a:r>
            <a:r>
              <a:rPr lang="en-US" altLang="zh-CN" sz="1400" dirty="0"/>
              <a:t> interface { </a:t>
            </a:r>
          </a:p>
          <a:p>
            <a:r>
              <a:rPr lang="en-US" altLang="zh-CN" sz="1400" dirty="0"/>
              <a:t>    Writer</a:t>
            </a:r>
          </a:p>
          <a:p>
            <a:r>
              <a:rPr lang="en-US" altLang="zh-CN" sz="1400" dirty="0"/>
              <a:t>    Closer</a:t>
            </a:r>
          </a:p>
          <a:p>
            <a:r>
              <a:rPr lang="en-US" altLang="zh-CN" sz="1400" dirty="0"/>
              <a:t>}</a:t>
            </a:r>
          </a:p>
          <a:p>
            <a:endParaRPr lang="en-US" altLang="zh-CN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F34F22-47AB-94E8-6F91-315315AF894D}"/>
              </a:ext>
            </a:extLst>
          </p:cNvPr>
          <p:cNvSpPr txBox="1"/>
          <p:nvPr/>
        </p:nvSpPr>
        <p:spPr>
          <a:xfrm>
            <a:off x="4572000" y="2386033"/>
            <a:ext cx="4050660" cy="39703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//</a:t>
            </a:r>
            <a:r>
              <a:rPr lang="zh-CN" altLang="en-US" sz="1400" dirty="0">
                <a:solidFill>
                  <a:srgbClr val="FF0000"/>
                </a:solidFill>
              </a:rPr>
              <a:t>在代码中使用接口进行嵌套组合</a:t>
            </a:r>
          </a:p>
          <a:p>
            <a:r>
              <a:rPr lang="en-US" altLang="zh-CN" sz="1400" dirty="0"/>
              <a:t>type device struct {}</a:t>
            </a:r>
          </a:p>
          <a:p>
            <a:endParaRPr lang="en-US" altLang="zh-CN" sz="1400" dirty="0"/>
          </a:p>
          <a:p>
            <a:r>
              <a:rPr lang="en-US" altLang="zh-CN" sz="1400" dirty="0" err="1"/>
              <a:t>func</a:t>
            </a:r>
            <a:r>
              <a:rPr lang="en-US" altLang="zh-CN" sz="1400" dirty="0"/>
              <a:t> (d *device) Write(p []byte) (int, error) {</a:t>
            </a:r>
          </a:p>
          <a:p>
            <a:r>
              <a:rPr lang="en-US" altLang="zh-CN" sz="1400" dirty="0"/>
              <a:t>	return 0, nil</a:t>
            </a:r>
          </a:p>
          <a:p>
            <a:r>
              <a:rPr lang="en-US" altLang="zh-CN" sz="1400" dirty="0"/>
              <a:t>}</a:t>
            </a:r>
          </a:p>
          <a:p>
            <a:endParaRPr lang="en-US" altLang="zh-CN" sz="1400" dirty="0"/>
          </a:p>
          <a:p>
            <a:r>
              <a:rPr lang="en-US" altLang="zh-CN" sz="1400" dirty="0" err="1"/>
              <a:t>func</a:t>
            </a:r>
            <a:r>
              <a:rPr lang="en-US" altLang="zh-CN" sz="1400" dirty="0"/>
              <a:t> (d *device) Close() error {</a:t>
            </a:r>
          </a:p>
          <a:p>
            <a:r>
              <a:rPr lang="en-US" altLang="zh-CN" sz="1400" dirty="0"/>
              <a:t>	return nil</a:t>
            </a:r>
          </a:p>
          <a:p>
            <a:r>
              <a:rPr lang="en-US" altLang="zh-CN" sz="1400" dirty="0"/>
              <a:t>}</a:t>
            </a:r>
          </a:p>
          <a:p>
            <a:endParaRPr lang="en-US" altLang="zh-CN" sz="1400" dirty="0"/>
          </a:p>
          <a:p>
            <a:r>
              <a:rPr lang="en-US" altLang="zh-CN" sz="1400" dirty="0" err="1"/>
              <a:t>func</a:t>
            </a:r>
            <a:r>
              <a:rPr lang="en-US" altLang="zh-CN" sz="1400" dirty="0"/>
              <a:t> main() {</a:t>
            </a:r>
          </a:p>
          <a:p>
            <a:r>
              <a:rPr lang="en-US" altLang="zh-CN" sz="1400" dirty="0"/>
              <a:t>    var obj </a:t>
            </a:r>
            <a:r>
              <a:rPr lang="en-US" altLang="zh-CN" sz="1400" dirty="0" err="1"/>
              <a:t>WriteCloser</a:t>
            </a:r>
            <a:endParaRPr lang="en-US" altLang="zh-CN" sz="1400" dirty="0"/>
          </a:p>
          <a:p>
            <a:r>
              <a:rPr lang="en-US" altLang="zh-CN" sz="1400" dirty="0"/>
              <a:t>    obj = &amp;device{}        </a:t>
            </a:r>
          </a:p>
          <a:p>
            <a:r>
              <a:rPr lang="en-US" altLang="zh-CN" sz="1400" dirty="0"/>
              <a:t>    input := []byte{1, 2, 3}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fmt.Println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obj.Write</a:t>
            </a:r>
            <a:r>
              <a:rPr lang="en-US" altLang="zh-CN" sz="1400" dirty="0"/>
              <a:t>(input))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fmt.Println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obj.Close</a:t>
            </a:r>
            <a:r>
              <a:rPr lang="en-US" altLang="zh-CN" sz="1400" dirty="0"/>
              <a:t>())</a:t>
            </a:r>
          </a:p>
          <a:p>
            <a:r>
              <a:rPr lang="en-US" altLang="zh-CN" sz="1400" dirty="0"/>
              <a:t>}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AF28305-F7E1-7A05-A6F4-80B60AC31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525" y="6178596"/>
            <a:ext cx="3021826" cy="58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78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4.2 Go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语言接口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22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469500" y="1062332"/>
            <a:ext cx="8125487" cy="52482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空接口</a:t>
            </a:r>
            <a:endParaRPr lang="en-US" altLang="zh-CN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空接口是指没有定义任何方法的接口类型</a:t>
            </a:r>
            <a:endParaRPr lang="en-US" altLang="zh-CN" sz="16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任何类型都可以视为实现了空接口</a:t>
            </a:r>
            <a:endParaRPr lang="en-US" altLang="zh-CN" sz="16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因为空接口类型的这个特性，空接口类型的变量可以存储任意类型的值</a:t>
            </a: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ADF386-BD75-B241-5B31-2EB005BDB573}"/>
              </a:ext>
            </a:extLst>
          </p:cNvPr>
          <p:cNvSpPr txBox="1"/>
          <p:nvPr/>
        </p:nvSpPr>
        <p:spPr>
          <a:xfrm>
            <a:off x="992170" y="2672239"/>
            <a:ext cx="3802012" cy="41857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package main</a:t>
            </a:r>
          </a:p>
          <a:p>
            <a:r>
              <a:rPr lang="en-US" altLang="zh-CN" sz="1400" dirty="0"/>
              <a:t>import "</a:t>
            </a:r>
            <a:r>
              <a:rPr lang="en-US" altLang="zh-CN" sz="1400" dirty="0" err="1"/>
              <a:t>fmt</a:t>
            </a:r>
            <a:r>
              <a:rPr lang="en-US" altLang="zh-CN" sz="1400" dirty="0"/>
              <a:t>"  </a:t>
            </a:r>
          </a:p>
          <a:p>
            <a:endParaRPr lang="en-US" altLang="zh-CN" sz="1400" dirty="0"/>
          </a:p>
          <a:p>
            <a:r>
              <a:rPr lang="en-US" altLang="zh-CN" sz="1400" dirty="0"/>
              <a:t>// Any </a:t>
            </a:r>
            <a:r>
              <a:rPr lang="zh-CN" altLang="en-US" sz="1400" dirty="0"/>
              <a:t>不包含任何方法的空接口类型</a:t>
            </a:r>
          </a:p>
          <a:p>
            <a:r>
              <a:rPr lang="en-US" altLang="zh-CN" sz="1400" dirty="0"/>
              <a:t>type Any interface{}</a:t>
            </a:r>
          </a:p>
          <a:p>
            <a:r>
              <a:rPr lang="en-US" altLang="zh-CN" sz="1400" dirty="0"/>
              <a:t>// Dog </a:t>
            </a:r>
            <a:r>
              <a:rPr lang="zh-CN" altLang="en-US" sz="1400" dirty="0"/>
              <a:t>结构体</a:t>
            </a:r>
          </a:p>
          <a:p>
            <a:r>
              <a:rPr lang="en-US" altLang="zh-CN" sz="1400" dirty="0"/>
              <a:t>type Dog struct{}</a:t>
            </a:r>
          </a:p>
          <a:p>
            <a:endParaRPr lang="en-US" altLang="zh-CN" sz="1400" dirty="0"/>
          </a:p>
          <a:p>
            <a:r>
              <a:rPr lang="en-US" altLang="zh-CN" sz="1400" dirty="0" err="1"/>
              <a:t>func</a:t>
            </a:r>
            <a:r>
              <a:rPr lang="en-US" altLang="zh-CN" sz="1400" dirty="0"/>
              <a:t> main() {</a:t>
            </a:r>
          </a:p>
          <a:p>
            <a:r>
              <a:rPr lang="en-US" altLang="zh-CN" sz="1400" dirty="0"/>
              <a:t>	var x Any</a:t>
            </a:r>
          </a:p>
          <a:p>
            <a:r>
              <a:rPr lang="en-US" altLang="zh-CN" sz="1400" dirty="0"/>
              <a:t>	x = "</a:t>
            </a:r>
            <a:r>
              <a:rPr lang="zh-CN" altLang="en-US" sz="1400" dirty="0"/>
              <a:t>你好</a:t>
            </a:r>
            <a:r>
              <a:rPr lang="en-US" altLang="zh-CN" sz="1400" dirty="0"/>
              <a:t>"     // </a:t>
            </a:r>
            <a:r>
              <a:rPr lang="zh-CN" altLang="en-US" sz="1400" dirty="0"/>
              <a:t>字符串型</a:t>
            </a:r>
          </a:p>
          <a:p>
            <a:r>
              <a:rPr lang="zh-CN" altLang="en-US" sz="1400" dirty="0"/>
              <a:t>	</a:t>
            </a:r>
            <a:r>
              <a:rPr lang="en-US" altLang="zh-CN" sz="1400" dirty="0" err="1"/>
              <a:t>fmt.Printf</a:t>
            </a:r>
            <a:r>
              <a:rPr lang="en-US" altLang="zh-CN" sz="1400" dirty="0"/>
              <a:t>("type:%T value:%v\n", x, x)</a:t>
            </a:r>
          </a:p>
          <a:p>
            <a:r>
              <a:rPr lang="en-US" altLang="zh-CN" sz="1400" dirty="0"/>
              <a:t>	x = 100          // int</a:t>
            </a:r>
            <a:r>
              <a:rPr lang="zh-CN" altLang="en-US" sz="1400" dirty="0"/>
              <a:t>型</a:t>
            </a:r>
          </a:p>
          <a:p>
            <a:r>
              <a:rPr lang="zh-CN" altLang="en-US" sz="1400" dirty="0"/>
              <a:t>	</a:t>
            </a:r>
            <a:r>
              <a:rPr lang="en-US" altLang="zh-CN" sz="1400" dirty="0" err="1"/>
              <a:t>fmt.Printf</a:t>
            </a:r>
            <a:r>
              <a:rPr lang="en-US" altLang="zh-CN" sz="1400" dirty="0"/>
              <a:t>("type:%T value:%v\n", x, x)</a:t>
            </a:r>
          </a:p>
          <a:p>
            <a:r>
              <a:rPr lang="en-US" altLang="zh-CN" sz="1400" dirty="0"/>
              <a:t>	x = true         // </a:t>
            </a:r>
            <a:r>
              <a:rPr lang="zh-CN" altLang="en-US" sz="1400" dirty="0"/>
              <a:t>布尔型</a:t>
            </a:r>
          </a:p>
          <a:p>
            <a:r>
              <a:rPr lang="zh-CN" altLang="en-US" sz="1400" dirty="0"/>
              <a:t>	</a:t>
            </a:r>
            <a:r>
              <a:rPr lang="en-US" altLang="zh-CN" sz="1400" dirty="0" err="1"/>
              <a:t>fmt.Printf</a:t>
            </a:r>
            <a:r>
              <a:rPr lang="en-US" altLang="zh-CN" sz="1400" dirty="0"/>
              <a:t>("type:%T value:%v\n", x, x)</a:t>
            </a:r>
          </a:p>
          <a:p>
            <a:r>
              <a:rPr lang="en-US" altLang="zh-CN" sz="1400" dirty="0"/>
              <a:t>	x = Dog{}       // </a:t>
            </a:r>
            <a:r>
              <a:rPr lang="zh-CN" altLang="en-US" sz="1400" dirty="0"/>
              <a:t>结构体类型</a:t>
            </a:r>
          </a:p>
          <a:p>
            <a:r>
              <a:rPr lang="zh-CN" altLang="en-US" sz="1400" dirty="0"/>
              <a:t>	</a:t>
            </a:r>
            <a:r>
              <a:rPr lang="en-US" altLang="zh-CN" sz="1400" dirty="0" err="1"/>
              <a:t>fmt.Printf</a:t>
            </a:r>
            <a:r>
              <a:rPr lang="en-US" altLang="zh-CN" sz="1400" dirty="0"/>
              <a:t>("type:%T value:%v\n", x, x)</a:t>
            </a:r>
          </a:p>
          <a:p>
            <a:r>
              <a:rPr lang="en-US" altLang="zh-CN" sz="1400" dirty="0"/>
              <a:t>}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9D567EC-0B43-D404-4422-12152FF5E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632" y="4272081"/>
            <a:ext cx="3549718" cy="110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55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4.2 Go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语言接口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23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469500" y="1062332"/>
            <a:ext cx="8125487" cy="52482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空接口的应用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使用空接口可以接收任意类型的函数参数</a:t>
            </a:r>
            <a:endParaRPr lang="en-US" altLang="zh-CN" sz="16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空接口作为</a:t>
            </a:r>
            <a:r>
              <a:rPr lang="en-US" altLang="zh-CN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的值：使用空接口实现可以保存任意值的字典</a:t>
            </a:r>
            <a:endParaRPr lang="en-US" altLang="zh-CN" sz="16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ADF386-BD75-B241-5B31-2EB005BDB573}"/>
              </a:ext>
            </a:extLst>
          </p:cNvPr>
          <p:cNvSpPr txBox="1"/>
          <p:nvPr/>
        </p:nvSpPr>
        <p:spPr>
          <a:xfrm>
            <a:off x="956493" y="2353152"/>
            <a:ext cx="3929501" cy="39703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package main</a:t>
            </a:r>
          </a:p>
          <a:p>
            <a:r>
              <a:rPr lang="en-US" altLang="zh-CN" sz="1400" dirty="0"/>
              <a:t>import "</a:t>
            </a:r>
            <a:r>
              <a:rPr lang="en-US" altLang="zh-CN" sz="1400" dirty="0" err="1"/>
              <a:t>fmt</a:t>
            </a:r>
            <a:r>
              <a:rPr lang="en-US" altLang="zh-CN" sz="1400" dirty="0"/>
              <a:t>"  </a:t>
            </a:r>
          </a:p>
          <a:p>
            <a:endParaRPr lang="en-US" altLang="zh-CN" sz="1400" dirty="0"/>
          </a:p>
          <a:p>
            <a:endParaRPr lang="zh-CN" altLang="en-US" sz="1400" dirty="0"/>
          </a:p>
          <a:p>
            <a:r>
              <a:rPr lang="en-US" altLang="zh-CN" sz="1400" dirty="0"/>
              <a:t>// </a:t>
            </a:r>
            <a:r>
              <a:rPr lang="zh-CN" altLang="en-US" sz="1400" dirty="0"/>
              <a:t>空接口作为函数参数</a:t>
            </a:r>
          </a:p>
          <a:p>
            <a:r>
              <a:rPr lang="en-US" altLang="zh-CN" sz="1400" dirty="0" err="1"/>
              <a:t>func</a:t>
            </a:r>
            <a:r>
              <a:rPr lang="en-US" altLang="zh-CN" sz="1400" dirty="0"/>
              <a:t> show(a interface{}) 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fmt.Printf</a:t>
            </a:r>
            <a:r>
              <a:rPr lang="en-US" altLang="zh-CN" sz="1400" dirty="0"/>
              <a:t>("type:%T value:%v\n", a, a)</a:t>
            </a:r>
          </a:p>
          <a:p>
            <a:r>
              <a:rPr lang="en-US" altLang="zh-CN" sz="1400" dirty="0"/>
              <a:t>}</a:t>
            </a:r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err="1"/>
              <a:t>func</a:t>
            </a:r>
            <a:r>
              <a:rPr lang="en-US" altLang="zh-CN" sz="1400" dirty="0"/>
              <a:t> main() {</a:t>
            </a:r>
          </a:p>
          <a:p>
            <a:r>
              <a:rPr lang="en-US" altLang="zh-CN" sz="1400" dirty="0"/>
              <a:t>// </a:t>
            </a:r>
            <a:r>
              <a:rPr lang="zh-CN" altLang="en-US" sz="1400" dirty="0"/>
              <a:t>空接口作为</a:t>
            </a:r>
            <a:r>
              <a:rPr lang="en-US" altLang="zh-CN" sz="1400" dirty="0"/>
              <a:t>map</a:t>
            </a:r>
            <a:r>
              <a:rPr lang="zh-CN" altLang="en-US" sz="1400" dirty="0"/>
              <a:t>值</a:t>
            </a:r>
          </a:p>
          <a:p>
            <a:r>
              <a:rPr lang="en-US" altLang="zh-CN" sz="1400" dirty="0"/>
              <a:t>var </a:t>
            </a:r>
            <a:r>
              <a:rPr lang="en-US" altLang="zh-CN" sz="1400" dirty="0" err="1"/>
              <a:t>studentInfo</a:t>
            </a:r>
            <a:r>
              <a:rPr lang="en-US" altLang="zh-CN" sz="1400" dirty="0"/>
              <a:t> = make(map[string]interface{})</a:t>
            </a:r>
          </a:p>
          <a:p>
            <a:r>
              <a:rPr lang="en-US" altLang="zh-CN" sz="1400" dirty="0" err="1"/>
              <a:t>studentInfo</a:t>
            </a:r>
            <a:r>
              <a:rPr lang="en-US" altLang="zh-CN" sz="1400" dirty="0"/>
              <a:t>["name"] = "</a:t>
            </a:r>
            <a:r>
              <a:rPr lang="zh-CN" altLang="en-US" sz="1400" dirty="0"/>
              <a:t>沙河娜扎</a:t>
            </a:r>
            <a:r>
              <a:rPr lang="en-US" altLang="zh-CN" sz="1400" dirty="0"/>
              <a:t>"</a:t>
            </a:r>
          </a:p>
          <a:p>
            <a:r>
              <a:rPr lang="en-US" altLang="zh-CN" sz="1400" dirty="0" err="1"/>
              <a:t>studentInfo</a:t>
            </a:r>
            <a:r>
              <a:rPr lang="en-US" altLang="zh-CN" sz="1400" dirty="0"/>
              <a:t>["age"] = 18</a:t>
            </a:r>
          </a:p>
          <a:p>
            <a:r>
              <a:rPr lang="en-US" altLang="zh-CN" sz="1400" dirty="0" err="1"/>
              <a:t>studentInfo</a:t>
            </a:r>
            <a:r>
              <a:rPr lang="en-US" altLang="zh-CN" sz="1400" dirty="0"/>
              <a:t>["married"] = false</a:t>
            </a:r>
          </a:p>
          <a:p>
            <a:r>
              <a:rPr lang="en-US" altLang="zh-CN" sz="1400" dirty="0" err="1"/>
              <a:t>fmt.Println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studentInfo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}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56FE5A-E878-8293-76DC-2A0F3B766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012" y="4003836"/>
            <a:ext cx="3388957" cy="104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39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4.2 Go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语言接口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24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469500" y="1062332"/>
            <a:ext cx="8125487" cy="52482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接口的值</a:t>
            </a:r>
            <a:endParaRPr lang="en-US" altLang="zh-CN" sz="16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空接口类型的值可以是任意一个实现了该接口的类型值</a:t>
            </a:r>
            <a:endParaRPr lang="en-US" altLang="zh-CN" sz="16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接口的值由“类型”和“值”组成</a:t>
            </a:r>
            <a:endParaRPr lang="en-US" altLang="zh-CN" sz="16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ADF386-BD75-B241-5B31-2EB005BDB573}"/>
              </a:ext>
            </a:extLst>
          </p:cNvPr>
          <p:cNvSpPr txBox="1"/>
          <p:nvPr/>
        </p:nvSpPr>
        <p:spPr>
          <a:xfrm>
            <a:off x="628650" y="2372555"/>
            <a:ext cx="3929501" cy="44012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package main</a:t>
            </a:r>
          </a:p>
          <a:p>
            <a:r>
              <a:rPr lang="en-US" altLang="zh-CN" sz="1400" dirty="0"/>
              <a:t>import "</a:t>
            </a:r>
            <a:r>
              <a:rPr lang="en-US" altLang="zh-CN" sz="1400" dirty="0" err="1"/>
              <a:t>fmt</a:t>
            </a:r>
            <a:r>
              <a:rPr lang="en-US" altLang="zh-CN" sz="1400" dirty="0"/>
              <a:t>"  </a:t>
            </a:r>
          </a:p>
          <a:p>
            <a:endParaRPr lang="zh-CN" altLang="en-US" sz="1400" dirty="0"/>
          </a:p>
          <a:p>
            <a:r>
              <a:rPr lang="en-US" altLang="zh-CN" sz="1400" dirty="0"/>
              <a:t>//</a:t>
            </a:r>
            <a:r>
              <a:rPr lang="zh-CN" altLang="en-US" sz="1400" dirty="0"/>
              <a:t>定义了一个</a:t>
            </a:r>
            <a:r>
              <a:rPr lang="en-US" altLang="zh-CN" sz="1400" dirty="0"/>
              <a:t>Mover</a:t>
            </a:r>
            <a:r>
              <a:rPr lang="zh-CN" altLang="en-US" sz="1400" dirty="0"/>
              <a:t>接口类型和两个实现了该接口的</a:t>
            </a:r>
            <a:r>
              <a:rPr lang="en-US" altLang="zh-CN" sz="1400" dirty="0"/>
              <a:t>Dog</a:t>
            </a:r>
            <a:r>
              <a:rPr lang="zh-CN" altLang="en-US" sz="1400" dirty="0"/>
              <a:t>和</a:t>
            </a:r>
            <a:r>
              <a:rPr lang="en-US" altLang="zh-CN" sz="1400" dirty="0"/>
              <a:t>Car</a:t>
            </a:r>
            <a:r>
              <a:rPr lang="zh-CN" altLang="en-US" sz="1400" dirty="0"/>
              <a:t>结构体类型</a:t>
            </a:r>
          </a:p>
          <a:p>
            <a:r>
              <a:rPr lang="en-US" altLang="zh-CN" sz="1400" dirty="0"/>
              <a:t>type Mover interface {</a:t>
            </a:r>
          </a:p>
          <a:p>
            <a:r>
              <a:rPr lang="en-US" altLang="zh-CN" sz="1400" dirty="0"/>
              <a:t>	Move()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/>
              <a:t>type Dog struct {</a:t>
            </a:r>
          </a:p>
          <a:p>
            <a:r>
              <a:rPr lang="en-US" altLang="zh-CN" sz="1400" dirty="0"/>
              <a:t>	Name string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 err="1"/>
              <a:t>func</a:t>
            </a:r>
            <a:r>
              <a:rPr lang="en-US" altLang="zh-CN" sz="1400" dirty="0"/>
              <a:t> (d *Dog) Move() 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fmt.Println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狗在跑</a:t>
            </a:r>
            <a:r>
              <a:rPr lang="en-US" altLang="zh-CN" sz="1400" dirty="0"/>
              <a:t>~")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/>
              <a:t>type Car struct {</a:t>
            </a:r>
          </a:p>
          <a:p>
            <a:r>
              <a:rPr lang="en-US" altLang="zh-CN" sz="1400" dirty="0"/>
              <a:t>	Brand string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 err="1"/>
              <a:t>func</a:t>
            </a:r>
            <a:r>
              <a:rPr lang="en-US" altLang="zh-CN" sz="1400" dirty="0"/>
              <a:t> (c *Car) Move() 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fmt.Println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汽车在跑</a:t>
            </a:r>
            <a:r>
              <a:rPr lang="en-US" altLang="zh-CN" sz="1400" dirty="0"/>
              <a:t>~")</a:t>
            </a:r>
          </a:p>
          <a:p>
            <a:r>
              <a:rPr lang="en-US" altLang="zh-CN" sz="1400" dirty="0"/>
              <a:t>}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AD7F270-C5E9-4961-719A-DCE43A810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334"/>
          <a:stretch/>
        </p:blipFill>
        <p:spPr>
          <a:xfrm>
            <a:off x="3547573" y="2307518"/>
            <a:ext cx="5547094" cy="71188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068CE4E-EB36-A387-E294-C4C82277D013}"/>
              </a:ext>
            </a:extLst>
          </p:cNvPr>
          <p:cNvSpPr txBox="1"/>
          <p:nvPr/>
        </p:nvSpPr>
        <p:spPr>
          <a:xfrm>
            <a:off x="3388986" y="3318570"/>
            <a:ext cx="5547094" cy="353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zh-CN" sz="1400" dirty="0"/>
          </a:p>
          <a:p>
            <a:r>
              <a:rPr lang="en-US" altLang="zh-CN" sz="1400" dirty="0" err="1"/>
              <a:t>func</a:t>
            </a:r>
            <a:r>
              <a:rPr lang="en-US" altLang="zh-CN" sz="1400" dirty="0"/>
              <a:t> main(){</a:t>
            </a:r>
          </a:p>
          <a:p>
            <a:r>
              <a:rPr lang="en-US" altLang="zh-CN" sz="1400" dirty="0"/>
              <a:t>//</a:t>
            </a:r>
            <a:r>
              <a:rPr lang="zh-CN" altLang="en-US" sz="1400" dirty="0"/>
              <a:t>创建一个</a:t>
            </a:r>
            <a:r>
              <a:rPr lang="en-US" altLang="zh-CN" sz="1400" dirty="0"/>
              <a:t>Mover</a:t>
            </a:r>
            <a:r>
              <a:rPr lang="zh-CN" altLang="en-US" sz="1400" dirty="0"/>
              <a:t>接口类型的变量</a:t>
            </a:r>
            <a:r>
              <a:rPr lang="en-US" altLang="zh-CN" sz="1400" dirty="0"/>
              <a:t>m</a:t>
            </a:r>
          </a:p>
          <a:p>
            <a:r>
              <a:rPr lang="en-US" altLang="zh-CN" sz="1400" dirty="0"/>
              <a:t>var m Mover //</a:t>
            </a:r>
            <a:r>
              <a:rPr lang="zh-CN" altLang="en-US" sz="1400" dirty="0"/>
              <a:t>此时，接口变量</a:t>
            </a:r>
            <a:r>
              <a:rPr lang="en-US" altLang="zh-CN" sz="1400" dirty="0"/>
              <a:t>m</a:t>
            </a:r>
            <a:r>
              <a:rPr lang="zh-CN" altLang="en-US" sz="1400" dirty="0"/>
              <a:t>的类型和值部分都是</a:t>
            </a:r>
            <a:r>
              <a:rPr lang="en-US" altLang="zh-CN" sz="1400" dirty="0"/>
              <a:t>nil</a:t>
            </a:r>
          </a:p>
          <a:p>
            <a:endParaRPr lang="en-US" altLang="zh-CN" sz="1400" dirty="0"/>
          </a:p>
          <a:p>
            <a:r>
              <a:rPr lang="en-US" altLang="zh-CN" sz="1400" dirty="0"/>
              <a:t>//</a:t>
            </a:r>
            <a:r>
              <a:rPr lang="zh-CN" altLang="en-US" sz="1400" dirty="0"/>
              <a:t>可以使用</a:t>
            </a:r>
            <a:r>
              <a:rPr lang="en-US" altLang="zh-CN" sz="1400" dirty="0"/>
              <a:t>m == nil</a:t>
            </a:r>
            <a:r>
              <a:rPr lang="zh-CN" altLang="en-US" sz="1400" dirty="0"/>
              <a:t>来判断此时的接口值是否为空</a:t>
            </a:r>
          </a:p>
          <a:p>
            <a:r>
              <a:rPr lang="en-US" altLang="zh-CN" sz="1400" dirty="0" err="1"/>
              <a:t>fmt.Println</a:t>
            </a:r>
            <a:r>
              <a:rPr lang="en-US" altLang="zh-CN" sz="1400" dirty="0"/>
              <a:t>(m == nil)  // true</a:t>
            </a:r>
          </a:p>
          <a:p>
            <a:endParaRPr lang="en-US" altLang="zh-CN" sz="1400" dirty="0"/>
          </a:p>
          <a:p>
            <a:r>
              <a:rPr lang="en-US" altLang="zh-CN" sz="1400" dirty="0"/>
              <a:t>//</a:t>
            </a:r>
            <a:r>
              <a:rPr lang="zh-CN" altLang="en-US" sz="1400" dirty="0"/>
              <a:t>不能对一个空接口值调用任何方法，否则会产生</a:t>
            </a:r>
            <a:r>
              <a:rPr lang="en-US" altLang="zh-CN" sz="1400" dirty="0"/>
              <a:t>panic</a:t>
            </a:r>
          </a:p>
          <a:p>
            <a:r>
              <a:rPr lang="en-US" altLang="zh-CN" sz="1400" dirty="0"/>
              <a:t>//</a:t>
            </a:r>
            <a:r>
              <a:rPr lang="en-US" altLang="zh-CN" sz="1400" dirty="0" err="1"/>
              <a:t>m.Move</a:t>
            </a:r>
            <a:r>
              <a:rPr lang="en-US" altLang="zh-CN" sz="1400" dirty="0"/>
              <a:t>() // panic: runtime error: invalid memory address or nil pointer dereference</a:t>
            </a:r>
          </a:p>
          <a:p>
            <a:endParaRPr lang="en-US" altLang="zh-CN" sz="1400" dirty="0"/>
          </a:p>
          <a:p>
            <a:r>
              <a:rPr lang="en-US" altLang="zh-CN" sz="1400" dirty="0"/>
              <a:t>//</a:t>
            </a:r>
            <a:r>
              <a:rPr lang="zh-CN" altLang="en-US" sz="1400" dirty="0"/>
              <a:t>将一个*</a:t>
            </a:r>
            <a:r>
              <a:rPr lang="en-US" altLang="zh-CN" sz="1400" dirty="0"/>
              <a:t>Dog</a:t>
            </a:r>
            <a:r>
              <a:rPr lang="zh-CN" altLang="en-US" sz="1400" dirty="0"/>
              <a:t>结构体指针赋值给变量</a:t>
            </a:r>
            <a:r>
              <a:rPr lang="en-US" altLang="zh-CN" sz="1400" dirty="0"/>
              <a:t>m</a:t>
            </a:r>
          </a:p>
          <a:p>
            <a:r>
              <a:rPr lang="en-US" altLang="zh-CN" sz="1400" dirty="0"/>
              <a:t>m = &amp;Dog{Name: "</a:t>
            </a:r>
            <a:r>
              <a:rPr lang="zh-CN" altLang="en-US" sz="1400" dirty="0"/>
              <a:t>旺财</a:t>
            </a:r>
            <a:r>
              <a:rPr lang="en-US" altLang="zh-CN" sz="1400" dirty="0"/>
              <a:t>"}</a:t>
            </a:r>
          </a:p>
          <a:p>
            <a:r>
              <a:rPr lang="en-US" altLang="zh-CN" sz="1400" dirty="0" err="1"/>
              <a:t>m.Move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}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96FA3FB-EC96-9E95-3E29-C3530E044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905" r="58299"/>
          <a:stretch/>
        </p:blipFill>
        <p:spPr>
          <a:xfrm>
            <a:off x="6321120" y="6121811"/>
            <a:ext cx="2687616" cy="60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49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4.2 Go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语言接口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25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469500" y="1062332"/>
            <a:ext cx="8125487" cy="52482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类型断言</a:t>
            </a:r>
            <a:endParaRPr lang="en-US" altLang="zh-CN" sz="16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想要从接口值中</a:t>
            </a:r>
            <a:r>
              <a:rPr lang="zh-CN" altLang="en-US" sz="16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获取到对应的实际值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需要使用类型断言，其语法格式如下：</a:t>
            </a:r>
            <a:endParaRPr lang="en-US" altLang="zh-CN" sz="16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068CE4E-EB36-A387-E294-C4C82277D013}"/>
              </a:ext>
            </a:extLst>
          </p:cNvPr>
          <p:cNvSpPr txBox="1"/>
          <p:nvPr/>
        </p:nvSpPr>
        <p:spPr>
          <a:xfrm>
            <a:off x="1252948" y="1951245"/>
            <a:ext cx="7262402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x.(T)              x: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表示接口类型的变量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T: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表示断言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可能的类型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第一个参数是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类型后的变量， 第二个值是一个布尔值，若为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则表示断言成功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5716D71-4583-70A8-1DBC-0C2266DE2807}"/>
              </a:ext>
            </a:extLst>
          </p:cNvPr>
          <p:cNvSpPr txBox="1"/>
          <p:nvPr/>
        </p:nvSpPr>
        <p:spPr>
          <a:xfrm>
            <a:off x="1252948" y="2852663"/>
            <a:ext cx="2667152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package main</a:t>
            </a:r>
          </a:p>
          <a:p>
            <a:r>
              <a:rPr lang="en-US" altLang="zh-CN" sz="1400" dirty="0"/>
              <a:t>import "</a:t>
            </a:r>
            <a:r>
              <a:rPr lang="en-US" altLang="zh-CN" sz="1400" dirty="0" err="1"/>
              <a:t>fmt</a:t>
            </a:r>
            <a:r>
              <a:rPr lang="en-US" altLang="zh-CN" sz="1400" dirty="0"/>
              <a:t>"  </a:t>
            </a:r>
          </a:p>
          <a:p>
            <a:endParaRPr lang="zh-CN" altLang="en-US" sz="1400" dirty="0"/>
          </a:p>
          <a:p>
            <a:r>
              <a:rPr lang="en-US" altLang="zh-CN" sz="1400" dirty="0"/>
              <a:t>type Mover interface {</a:t>
            </a:r>
          </a:p>
          <a:p>
            <a:r>
              <a:rPr lang="en-US" altLang="zh-CN" sz="1400" dirty="0"/>
              <a:t>	Move()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/>
              <a:t>type Dog struct {</a:t>
            </a:r>
          </a:p>
          <a:p>
            <a:r>
              <a:rPr lang="en-US" altLang="zh-CN" sz="1400" dirty="0"/>
              <a:t>	Name string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 err="1"/>
              <a:t>func</a:t>
            </a:r>
            <a:r>
              <a:rPr lang="en-US" altLang="zh-CN" sz="1400" dirty="0"/>
              <a:t> (d *Dog) Move() 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fmt.Println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狗在跑</a:t>
            </a:r>
            <a:r>
              <a:rPr lang="en-US" altLang="zh-CN" sz="1400" dirty="0"/>
              <a:t>~")</a:t>
            </a:r>
          </a:p>
          <a:p>
            <a:r>
              <a:rPr lang="en-US" altLang="zh-CN" sz="1400" dirty="0"/>
              <a:t>}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4246A3C-2416-607E-C35D-E162893AE483}"/>
              </a:ext>
            </a:extLst>
          </p:cNvPr>
          <p:cNvSpPr txBox="1"/>
          <p:nvPr/>
        </p:nvSpPr>
        <p:spPr>
          <a:xfrm>
            <a:off x="4532243" y="2877331"/>
            <a:ext cx="3929501" cy="353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func</a:t>
            </a:r>
            <a:r>
              <a:rPr lang="en-US" altLang="zh-CN" sz="1400" dirty="0"/>
              <a:t> main(){</a:t>
            </a:r>
          </a:p>
          <a:p>
            <a:r>
              <a:rPr lang="en-US" altLang="zh-CN" sz="1400" dirty="0"/>
              <a:t>var m Mover</a:t>
            </a:r>
          </a:p>
          <a:p>
            <a:endParaRPr lang="en-US" altLang="zh-CN" sz="1400" dirty="0"/>
          </a:p>
          <a:p>
            <a:r>
              <a:rPr lang="en-US" altLang="zh-CN" sz="1400" dirty="0"/>
              <a:t>m = &amp;Dog{Name: "</a:t>
            </a:r>
            <a:r>
              <a:rPr lang="zh-CN" altLang="en-US" sz="1400" dirty="0"/>
              <a:t>旺财</a:t>
            </a:r>
            <a:r>
              <a:rPr lang="en-US" altLang="zh-CN" sz="1400" dirty="0"/>
              <a:t>"}</a:t>
            </a:r>
          </a:p>
          <a:p>
            <a:r>
              <a:rPr lang="en-US" altLang="zh-CN" sz="1400" dirty="0" err="1"/>
              <a:t>fmt.Printf</a:t>
            </a:r>
            <a:r>
              <a:rPr lang="en-US" altLang="zh-CN" sz="1400" dirty="0"/>
              <a:t>(“%T\n”, m)      </a:t>
            </a:r>
            <a:r>
              <a:rPr lang="en-US" altLang="zh-CN" sz="1400" dirty="0">
                <a:solidFill>
                  <a:srgbClr val="FF0000"/>
                </a:solidFill>
              </a:rPr>
              <a:t>//</a:t>
            </a:r>
            <a:r>
              <a:rPr lang="zh-CN" altLang="en-US" sz="1400" dirty="0">
                <a:solidFill>
                  <a:srgbClr val="FF0000"/>
                </a:solidFill>
              </a:rPr>
              <a:t>确定类型为</a:t>
            </a:r>
            <a:r>
              <a:rPr lang="en-US" altLang="zh-CN" sz="1400" dirty="0">
                <a:solidFill>
                  <a:srgbClr val="FF0000"/>
                </a:solidFill>
              </a:rPr>
              <a:t> *</a:t>
            </a:r>
            <a:r>
              <a:rPr lang="en-US" altLang="zh-CN" sz="1400" dirty="0" err="1">
                <a:solidFill>
                  <a:srgbClr val="FF0000"/>
                </a:solidFill>
              </a:rPr>
              <a:t>main.Dog</a:t>
            </a:r>
            <a:endParaRPr lang="en-US" altLang="zh-CN" sz="1400" dirty="0">
              <a:solidFill>
                <a:srgbClr val="FF0000"/>
              </a:solidFill>
            </a:endParaRPr>
          </a:p>
          <a:p>
            <a:endParaRPr lang="en-US" altLang="zh-CN" sz="1400" dirty="0"/>
          </a:p>
          <a:p>
            <a:r>
              <a:rPr lang="en-US" altLang="zh-CN" sz="1400" dirty="0"/>
              <a:t>var n Mover = &amp;Dog{Name: "</a:t>
            </a:r>
            <a:r>
              <a:rPr lang="zh-CN" altLang="en-US" sz="1400" dirty="0"/>
              <a:t>旺财</a:t>
            </a:r>
            <a:r>
              <a:rPr lang="en-US" altLang="zh-CN" sz="1400" dirty="0"/>
              <a:t>"}</a:t>
            </a:r>
          </a:p>
          <a:p>
            <a:r>
              <a:rPr lang="en-US" altLang="zh-CN" sz="1400" dirty="0"/>
              <a:t>v, ok := n.(*Dog)</a:t>
            </a:r>
          </a:p>
          <a:p>
            <a:r>
              <a:rPr lang="en-US" altLang="zh-CN" sz="1400" dirty="0"/>
              <a:t>if ok 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fmt.Println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类型断言成功</a:t>
            </a:r>
            <a:r>
              <a:rPr lang="en-US" altLang="zh-CN" sz="1400" dirty="0"/>
              <a:t>")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v.Name</a:t>
            </a:r>
            <a:r>
              <a:rPr lang="en-US" altLang="zh-CN" sz="1400" dirty="0"/>
              <a:t> = "</a:t>
            </a:r>
            <a:r>
              <a:rPr lang="zh-CN" altLang="en-US" sz="1400" dirty="0"/>
              <a:t>富贵</a:t>
            </a:r>
            <a:r>
              <a:rPr lang="en-US" altLang="zh-CN" sz="1400" dirty="0"/>
              <a:t>" // </a:t>
            </a:r>
            <a:r>
              <a:rPr lang="zh-CN" altLang="en-US" sz="1400" dirty="0"/>
              <a:t>变量</a:t>
            </a:r>
            <a:r>
              <a:rPr lang="en-US" altLang="zh-CN" sz="1400" dirty="0"/>
              <a:t>v</a:t>
            </a:r>
            <a:r>
              <a:rPr lang="zh-CN" altLang="en-US" sz="1400" dirty="0"/>
              <a:t>是*</a:t>
            </a:r>
            <a:r>
              <a:rPr lang="en-US" altLang="zh-CN" sz="1400" dirty="0"/>
              <a:t>Dog</a:t>
            </a:r>
            <a:r>
              <a:rPr lang="zh-CN" altLang="en-US" sz="1400" dirty="0"/>
              <a:t>类型</a:t>
            </a:r>
          </a:p>
          <a:p>
            <a:r>
              <a:rPr lang="en-US" altLang="zh-CN" sz="1400" dirty="0"/>
              <a:t>} else 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fmt.Println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类型断言失败</a:t>
            </a:r>
            <a:r>
              <a:rPr lang="en-US" altLang="zh-CN" sz="1400" dirty="0"/>
              <a:t>")</a:t>
            </a:r>
          </a:p>
          <a:p>
            <a:r>
              <a:rPr lang="en-US" altLang="zh-CN" sz="1400" dirty="0"/>
              <a:t>   }</a:t>
            </a:r>
          </a:p>
          <a:p>
            <a:endParaRPr lang="en-US" altLang="zh-CN" sz="1400" dirty="0"/>
          </a:p>
          <a:p>
            <a:r>
              <a:rPr lang="en-US" altLang="zh-CN" sz="1400" dirty="0"/>
              <a:t>}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C81A443-01ED-4BE8-5926-189AD206B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48" y="5678325"/>
            <a:ext cx="2901239" cy="57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8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编程练习：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26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548267" y="1168478"/>
            <a:ext cx="820904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None/>
            </a:pPr>
            <a:r>
              <a:rPr lang="zh-CN" altLang="en-US" sz="1600" b="0" i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0" i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：计算矩形、圆和梯形的周长和面积 （假设梯形为等腰梯形）</a:t>
            </a:r>
            <a:endParaRPr lang="en-US" altLang="zh-CN" sz="1600" b="0" i="0" dirty="0">
              <a:solidFill>
                <a:srgbClr val="0000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None/>
            </a:pPr>
            <a:r>
              <a:rPr lang="zh-CN" altLang="en-US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）定义一个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Shape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接口，它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包括两个方法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area()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perimeter()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，这两个方法的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返回值都是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float64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。然后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，定义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个结构体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Rectangle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（长方形）、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Circle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（圆形）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Trapezium</a:t>
            </a:r>
            <a:r>
              <a:rPr lang="zh-CN" altLang="en-US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（梯形）；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它们分别实现了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Shape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接口的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area()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perimeter() </a:t>
            </a:r>
            <a:r>
              <a:rPr lang="zh-CN" altLang="en-US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其中</a:t>
            </a: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Rectangle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个成员变量：</a:t>
            </a: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width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height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Circle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有一个成员变量</a:t>
            </a: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radius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Trapezium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个成员变量</a:t>
            </a: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top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bottom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height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main()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函数中，我们首先定义了一个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Shape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类型的变量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，然后分别将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Rectangle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Circle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Trapezium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类型的实例赋值给它，并通过方法计算它们的周长和面积。</a:t>
            </a:r>
            <a:endParaRPr lang="en-US" altLang="zh-CN" sz="14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None/>
            </a:pP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）写一个方法</a:t>
            </a:r>
            <a:r>
              <a:rPr lang="en-US" altLang="zh-CN" sz="14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ChangeRadius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（），采用地址接收的方式让它实现对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radius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参数的修改。类似的，可以设置其它函数修改其它相关参数。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49013" y="6264879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61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 Go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语言的方法与接口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3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549013" y="1408538"/>
            <a:ext cx="820904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Go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语言的函数与方法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Go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语言接口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编程练习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49013" y="6264879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6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4.1.1 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面向对象编程基础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4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469500" y="1183865"/>
            <a:ext cx="8125487" cy="52482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面向过程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面向过程：步骤化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分析需求，写函数依次实现</a:t>
            </a: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面向对象：行为化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划分类别，分别定义数据和方法，再根据需求实现交互过程。</a:t>
            </a: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例子：设计一个桌球游戏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面向过程的方式</a:t>
            </a: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49013" y="6264879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1F8750CE-477A-7A6A-3B02-6E6F75F766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09"/>
          <a:stretch/>
        </p:blipFill>
        <p:spPr>
          <a:xfrm>
            <a:off x="549013" y="4597206"/>
            <a:ext cx="8193816" cy="107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1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746" y="395503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4.1.1 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面向对象编程基础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5</a:t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549013" y="6264879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副标题 2"/>
          <p:cNvSpPr txBox="1">
            <a:spLocks/>
          </p:cNvSpPr>
          <p:nvPr/>
        </p:nvSpPr>
        <p:spPr>
          <a:xfrm>
            <a:off x="471793" y="1114055"/>
            <a:ext cx="8043557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vs 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面向过程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按照面向对象的思路设计：通过行为、功能来实现模块化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面向对象方式：更灵活、易维护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分别快速实现</a:t>
            </a: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球和斯诺克的不同游戏</a:t>
            </a: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玩家系统，击球效果系统都是一致的</a:t>
            </a: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只需要修改规则、地图和球色即可</a:t>
            </a: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00" y="2161308"/>
            <a:ext cx="4556655" cy="15061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938" y="4076356"/>
            <a:ext cx="3236604" cy="182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6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4.1.1 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面向对象编程基础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6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469500" y="1183865"/>
            <a:ext cx="8125487" cy="52482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面向过程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面向过程：步骤化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优点：性能上优于面向对象 </a:t>
            </a: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缺点：不易维护、复用和扩展</a:t>
            </a: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面向对象：行为化</a:t>
            </a: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优点：易维护、易复用、易扩展 （模块之间低耦合）</a:t>
            </a: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缺点：性能低（类的调用，实例化，开销大）</a:t>
            </a: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49013" y="6264879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35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746" y="395503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4.1.1 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面向对象编程基础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7</a:t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549013" y="6264879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副标题 2"/>
          <p:cNvSpPr txBox="1">
            <a:spLocks/>
          </p:cNvSpPr>
          <p:nvPr/>
        </p:nvSpPr>
        <p:spPr>
          <a:xfrm>
            <a:off x="471793" y="1114055"/>
            <a:ext cx="820904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面向对象编程的基础概念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类：对某一类事物属性与行为描述的集合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例如：人类  </a:t>
            </a: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性别、年龄、身高、国别、人种），行为（运动，劳动</a:t>
            </a: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对象：该类事物的具体表现形式，具体存在的个体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例如：张三</a:t>
            </a: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（男、</a:t>
            </a: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180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、中国、黄种人），行为（打篮球、</a:t>
            </a: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做木工）</a:t>
            </a: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类与对象的关系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类是对象的抽象，而对象是类的具体实例</a:t>
            </a: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类是抽象的，不占用内存，而真正根据类实例化出具体的对象，就需要占用内存空间了。</a:t>
            </a:r>
            <a:endParaRPr lang="en-US" altLang="zh-CN" sz="1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0897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746" y="395503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4.1.1 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面向对象编程基础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8</a:t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549013" y="6264879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副标题 2"/>
          <p:cNvSpPr txBox="1">
            <a:spLocks/>
          </p:cNvSpPr>
          <p:nvPr/>
        </p:nvSpPr>
        <p:spPr>
          <a:xfrm>
            <a:off x="471793" y="1114055"/>
            <a:ext cx="8123940" cy="52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面向对象三大特征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封装：隐藏对象的属性和实现细节，仅对外提供公共访问方式。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 “上锁”：</a:t>
            </a: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 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等权限修饰符 在类的内部设定了边界。</a:t>
            </a: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好处：提供公共的访问方式，提高了代码的复用性，提高安全性。</a:t>
            </a: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继承：在一个已有类的基础上派生出新类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例子：打印机类可以派生激光打印机类和喷墨打印机类</a:t>
            </a: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多态：同一个行为具有多个不同表现形式或形态的能力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例子：黑白打印机和彩色打印机相同的打印行为却有着不同的打印效果</a:t>
            </a:r>
          </a:p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实例：装修模板、课程报告模板</a:t>
            </a:r>
            <a:endParaRPr lang="en-US" altLang="zh-CN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Go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语言中的面向对象编程主要通过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结构体和方法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来实现</a:t>
            </a:r>
            <a:endParaRPr lang="en-US" altLang="zh-CN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2833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500" y="441239"/>
            <a:ext cx="7886700" cy="6089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4.1.2 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方法</a:t>
            </a:r>
            <a:endParaRPr lang="zh-CN" altLang="en-US" sz="3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9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469500" y="1108068"/>
            <a:ext cx="8125487" cy="52482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方法声明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方法：某种特定类型的函数，用于描述每个数据结构的属性和操作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方法的声明与普通函数类似，只是在函数名字前面多了一个参数，这个参数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把方法绑定到该参数对应的类型上 （定义结构体，绑定方法）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以下两个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distance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函数声明没有冲突，因为函数类型不同（命名空间不同）</a:t>
            </a:r>
            <a:endParaRPr lang="en-US" altLang="zh-CN" sz="16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ADF386-BD75-B241-5B31-2EB005BDB573}"/>
              </a:ext>
            </a:extLst>
          </p:cNvPr>
          <p:cNvSpPr txBox="1"/>
          <p:nvPr/>
        </p:nvSpPr>
        <p:spPr>
          <a:xfrm>
            <a:off x="558389" y="3180838"/>
            <a:ext cx="4647961" cy="34470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package main</a:t>
            </a:r>
          </a:p>
          <a:p>
            <a:r>
              <a:rPr lang="en-US" altLang="zh-CN" sz="1600" dirty="0"/>
              <a:t>import ("</a:t>
            </a:r>
            <a:r>
              <a:rPr lang="en-US" altLang="zh-CN" sz="1600" dirty="0" err="1"/>
              <a:t>fmt</a:t>
            </a:r>
            <a:r>
              <a:rPr lang="en-US" altLang="zh-CN" sz="1600" dirty="0"/>
              <a:t>"; "math")</a:t>
            </a:r>
          </a:p>
          <a:p>
            <a:endParaRPr lang="en-US" altLang="zh-CN" sz="1600" dirty="0"/>
          </a:p>
          <a:p>
            <a:r>
              <a:rPr lang="en-US" altLang="zh-CN" sz="1600" dirty="0"/>
              <a:t>type Point struct {X, Y float64}</a:t>
            </a:r>
          </a:p>
          <a:p>
            <a:endParaRPr lang="en-US" altLang="zh-CN" sz="1600" dirty="0"/>
          </a:p>
          <a:p>
            <a:r>
              <a:rPr lang="en-US" altLang="zh-CN" sz="1400" dirty="0"/>
              <a:t>//</a:t>
            </a:r>
            <a:r>
              <a:rPr lang="zh-CN" altLang="en-US" sz="1400" dirty="0"/>
              <a:t>普通的函数</a:t>
            </a:r>
            <a:endParaRPr lang="en-US" altLang="zh-CN" sz="1400" dirty="0"/>
          </a:p>
          <a:p>
            <a:r>
              <a:rPr lang="en-US" altLang="zh-CN" sz="1600" dirty="0" err="1"/>
              <a:t>func</a:t>
            </a:r>
            <a:r>
              <a:rPr lang="en-US" altLang="zh-CN" sz="1600" dirty="0"/>
              <a:t> Distance (p, q Point) float64{</a:t>
            </a:r>
          </a:p>
          <a:p>
            <a:r>
              <a:rPr lang="en-US" altLang="zh-CN" sz="1600" dirty="0"/>
              <a:t>     return </a:t>
            </a:r>
            <a:r>
              <a:rPr lang="en-US" altLang="zh-CN" sz="1600" dirty="0" err="1"/>
              <a:t>math.Hypot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q.X-p.X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q.Y</a:t>
            </a:r>
            <a:r>
              <a:rPr lang="en-US" altLang="zh-CN" sz="1600" dirty="0"/>
              <a:t> - </a:t>
            </a:r>
            <a:r>
              <a:rPr lang="en-US" altLang="zh-CN" sz="1600" dirty="0" err="1"/>
              <a:t>p.Y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400" dirty="0"/>
          </a:p>
          <a:p>
            <a:r>
              <a:rPr lang="en-US" altLang="zh-CN" sz="1400" b="1" dirty="0">
                <a:solidFill>
                  <a:srgbClr val="FF0000"/>
                </a:solidFill>
              </a:rPr>
              <a:t>//Point</a:t>
            </a:r>
            <a:r>
              <a:rPr lang="zh-CN" altLang="en-US" sz="1400" b="1" dirty="0">
                <a:solidFill>
                  <a:srgbClr val="FF0000"/>
                </a:solidFill>
              </a:rPr>
              <a:t>类型的方法，</a:t>
            </a:r>
            <a:r>
              <a:rPr lang="en-US" altLang="zh-CN" sz="1400" b="1" dirty="0">
                <a:solidFill>
                  <a:srgbClr val="FF0000"/>
                </a:solidFill>
              </a:rPr>
              <a:t>p</a:t>
            </a:r>
            <a:r>
              <a:rPr lang="zh-CN" altLang="en-US" sz="1400" b="1" dirty="0">
                <a:solidFill>
                  <a:srgbClr val="FF0000"/>
                </a:solidFill>
              </a:rPr>
              <a:t>为方法的接收者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r>
              <a:rPr lang="en-US" altLang="zh-CN" sz="1600" dirty="0" err="1"/>
              <a:t>func</a:t>
            </a:r>
            <a:r>
              <a:rPr lang="en-US" altLang="zh-CN" sz="1600" dirty="0"/>
              <a:t> (p Point) Distance (q Point) float64{</a:t>
            </a:r>
          </a:p>
          <a:p>
            <a:r>
              <a:rPr lang="en-US" altLang="zh-CN" sz="1600" dirty="0"/>
              <a:t>    return </a:t>
            </a:r>
            <a:r>
              <a:rPr lang="en-US" altLang="zh-CN" sz="1600" dirty="0" err="1"/>
              <a:t>math.Hypot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q.X-p.X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q.Y</a:t>
            </a:r>
            <a:r>
              <a:rPr lang="en-US" altLang="zh-CN" sz="1600" dirty="0"/>
              <a:t> - </a:t>
            </a:r>
            <a:r>
              <a:rPr lang="en-US" altLang="zh-CN" sz="1600" dirty="0" err="1"/>
              <a:t>p.Y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F83D68-5135-0433-BF1F-A8E1D0282C59}"/>
              </a:ext>
            </a:extLst>
          </p:cNvPr>
          <p:cNvSpPr txBox="1"/>
          <p:nvPr/>
        </p:nvSpPr>
        <p:spPr>
          <a:xfrm>
            <a:off x="5295238" y="3283999"/>
            <a:ext cx="3086100" cy="2800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func</a:t>
            </a:r>
            <a:r>
              <a:rPr lang="en-US" altLang="zh-CN" sz="1600" dirty="0"/>
              <a:t> main() {</a:t>
            </a:r>
          </a:p>
          <a:p>
            <a:r>
              <a:rPr lang="en-US" altLang="zh-CN" sz="1600" dirty="0"/>
              <a:t>    p := Point{1,2}</a:t>
            </a:r>
          </a:p>
          <a:p>
            <a:r>
              <a:rPr lang="en-US" altLang="zh-CN" sz="1600" dirty="0"/>
              <a:t>    q := Point{4,6}</a:t>
            </a:r>
          </a:p>
          <a:p>
            <a:endParaRPr lang="en-US" altLang="zh-CN" sz="1600" dirty="0"/>
          </a:p>
          <a:p>
            <a:r>
              <a:rPr lang="zh-CN" altLang="en-US" sz="1600" dirty="0"/>
              <a:t>    </a:t>
            </a:r>
            <a:r>
              <a:rPr lang="en-US" altLang="zh-CN" sz="1400" dirty="0"/>
              <a:t>//</a:t>
            </a:r>
            <a:r>
              <a:rPr lang="zh-CN" altLang="en-US" sz="1400" dirty="0"/>
              <a:t>函数调用</a:t>
            </a:r>
            <a:endParaRPr lang="en-US" altLang="zh-CN" sz="14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fmt.Println</a:t>
            </a:r>
            <a:r>
              <a:rPr lang="en-US" altLang="zh-CN" sz="1600" dirty="0"/>
              <a:t>(Distance(</a:t>
            </a:r>
            <a:r>
              <a:rPr lang="en-US" altLang="zh-CN" sz="1600" dirty="0" err="1"/>
              <a:t>p,q</a:t>
            </a:r>
            <a:r>
              <a:rPr lang="en-US" altLang="zh-CN" sz="1600" dirty="0"/>
              <a:t>))</a:t>
            </a:r>
          </a:p>
          <a:p>
            <a:endParaRPr lang="en-US" altLang="zh-CN" sz="1600" dirty="0"/>
          </a:p>
          <a:p>
            <a:r>
              <a:rPr lang="en-US" altLang="zh-CN" sz="1600" dirty="0">
                <a:solidFill>
                  <a:srgbClr val="FF0000"/>
                </a:solidFill>
              </a:rPr>
              <a:t>   </a:t>
            </a:r>
            <a:r>
              <a:rPr lang="en-US" altLang="zh-CN" sz="1400" dirty="0">
                <a:solidFill>
                  <a:srgbClr val="FF0000"/>
                </a:solidFill>
              </a:rPr>
              <a:t>//</a:t>
            </a:r>
            <a:r>
              <a:rPr lang="zh-CN" altLang="en-US" sz="1400" dirty="0">
                <a:solidFill>
                  <a:srgbClr val="FF0000"/>
                </a:solidFill>
              </a:rPr>
              <a:t>方法调用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fmt.Println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p.Distance</a:t>
            </a:r>
            <a:r>
              <a:rPr lang="en-US" altLang="zh-CN" sz="1600" dirty="0"/>
              <a:t>(q))</a:t>
            </a:r>
          </a:p>
          <a:p>
            <a:r>
              <a:rPr lang="en-US" altLang="zh-CN" sz="1600" dirty="0"/>
              <a:t>    </a:t>
            </a:r>
          </a:p>
          <a:p>
            <a:r>
              <a:rPr lang="en-US" altLang="zh-CN" sz="1600" dirty="0"/>
              <a:t>}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4A5A158-5855-1413-B52B-D317DD80D3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05"/>
          <a:stretch/>
        </p:blipFill>
        <p:spPr>
          <a:xfrm>
            <a:off x="5596099" y="5702592"/>
            <a:ext cx="2998888" cy="59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76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12204</TotalTime>
  <Words>3926</Words>
  <Application>Microsoft Office PowerPoint</Application>
  <PresentationFormat>全屏显示(4:3)</PresentationFormat>
  <Paragraphs>584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Menlo</vt:lpstr>
      <vt:lpstr>等线</vt:lpstr>
      <vt:lpstr>微软雅黑</vt:lpstr>
      <vt:lpstr>Arial</vt:lpstr>
      <vt:lpstr>Calibri</vt:lpstr>
      <vt:lpstr>Calibri Light</vt:lpstr>
      <vt:lpstr>Source Code Pro</vt:lpstr>
      <vt:lpstr>Wingdings</vt:lpstr>
      <vt:lpstr>Office 主题​​</vt:lpstr>
      <vt:lpstr>分布式计算实验</vt:lpstr>
      <vt:lpstr>Go语言的方法与接口  </vt:lpstr>
      <vt:lpstr>4. Go语言的方法与接口</vt:lpstr>
      <vt:lpstr>4.1.1 面向对象编程基础</vt:lpstr>
      <vt:lpstr>4.1.1 面向对象编程基础</vt:lpstr>
      <vt:lpstr>4.1.1 面向对象编程基础</vt:lpstr>
      <vt:lpstr>4.1.1 面向对象编程基础</vt:lpstr>
      <vt:lpstr>4.1.1 面向对象编程基础</vt:lpstr>
      <vt:lpstr>4.1.2 方法</vt:lpstr>
      <vt:lpstr>4.1.2 方法</vt:lpstr>
      <vt:lpstr>4.1.2 方法</vt:lpstr>
      <vt:lpstr>4.1.2 方法</vt:lpstr>
      <vt:lpstr>4.2 Go语言接口</vt:lpstr>
      <vt:lpstr>4.2 Go语言接口</vt:lpstr>
      <vt:lpstr>4.2 Go语言接口</vt:lpstr>
      <vt:lpstr>4.2 Go语言接口</vt:lpstr>
      <vt:lpstr>4.2 Go语言接口</vt:lpstr>
      <vt:lpstr>4.2 Go语言接口</vt:lpstr>
      <vt:lpstr>4.2 Go语言接口</vt:lpstr>
      <vt:lpstr>4.2 Go语言接口</vt:lpstr>
      <vt:lpstr>4.2 Go语言接口</vt:lpstr>
      <vt:lpstr>4.2 Go语言接口</vt:lpstr>
      <vt:lpstr>4.2 Go语言接口</vt:lpstr>
      <vt:lpstr>4.2 Go语言接口</vt:lpstr>
      <vt:lpstr>4.2 Go语言接口</vt:lpstr>
      <vt:lpstr>编程练习：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分布式计算</dc:title>
  <dc:creator>ycy</dc:creator>
  <cp:lastModifiedBy>CHENYUN YU</cp:lastModifiedBy>
  <cp:revision>349</cp:revision>
  <dcterms:created xsi:type="dcterms:W3CDTF">2021-07-26T15:47:03Z</dcterms:created>
  <dcterms:modified xsi:type="dcterms:W3CDTF">2024-10-08T18:25:27Z</dcterms:modified>
</cp:coreProperties>
</file>