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71" r:id="rId3"/>
    <p:sldId id="306" r:id="rId4"/>
    <p:sldId id="357" r:id="rId5"/>
    <p:sldId id="358" r:id="rId6"/>
    <p:sldId id="382" r:id="rId7"/>
    <p:sldId id="359" r:id="rId8"/>
    <p:sldId id="360" r:id="rId9"/>
    <p:sldId id="361" r:id="rId10"/>
    <p:sldId id="383" r:id="rId11"/>
    <p:sldId id="384" r:id="rId12"/>
    <p:sldId id="385" r:id="rId13"/>
    <p:sldId id="386" r:id="rId14"/>
    <p:sldId id="387" r:id="rId15"/>
    <p:sldId id="363" r:id="rId16"/>
    <p:sldId id="362" r:id="rId17"/>
    <p:sldId id="365" r:id="rId18"/>
    <p:sldId id="388" r:id="rId19"/>
    <p:sldId id="389" r:id="rId20"/>
    <p:sldId id="366" r:id="rId21"/>
    <p:sldId id="390" r:id="rId22"/>
    <p:sldId id="391" r:id="rId23"/>
    <p:sldId id="392" r:id="rId24"/>
    <p:sldId id="368" r:id="rId25"/>
    <p:sldId id="369" r:id="rId26"/>
    <p:sldId id="370" r:id="rId27"/>
    <p:sldId id="367" r:id="rId28"/>
    <p:sldId id="379" r:id="rId29"/>
    <p:sldId id="3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B4ABB"/>
    <a:srgbClr val="CA8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52EC-7930-40CB-8FAF-C413D541E96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5B29-4D69-4F93-8B1E-8B10E5A25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1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7A3E-F577-4236-92C9-E90B4D26582D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7841-BBBF-46BD-A145-DCB7A77F0F60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23E-CA80-4F3F-B092-1DAFF349EF43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EEE3-2920-4BEB-B7D1-06B2342A6B77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39FD-910F-4713-B522-77522BC293B0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650-89F2-4032-A54E-6E8B870DA0AC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91B-8D44-4D9B-8026-64CA33B3261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642-D734-480D-9903-C4CDB031FAC2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B81F-5446-4518-8A95-0175EEC3D6AE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05AA-F268-4EF6-8147-22C4AC60F0D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8209-1CFB-4920-8175-7DF29BF32F58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E16-7880-4086-A214-55D3FAE51089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53424247811116311&amp;wfr=spider&amp;for=pc" TargetMode="External"/><Relationship Id="rId2" Type="http://schemas.openxmlformats.org/officeDocument/2006/relationships/hyperlink" Target="https://www.cnblogs.com/chenqionghe/p/1391942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7820" y="1708771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B4A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5020" y="4627153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主讲人：余晨韵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" y="22819"/>
            <a:ext cx="9133001" cy="26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47A0-4F14-782F-6D8A-35C34F79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940EA-1C4A-1F4B-F4EA-A38B8F9A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297097-49C5-E728-5A0B-62C73E99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E16353-4F55-553F-2321-BCAAFFA6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CA3D819-A07F-94BE-C19D-9439EC2D1CBB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C1E9C12E-F6A3-90F6-2FA6-48032BBECA04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8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的注意事项</a:t>
            </a:r>
            <a:endParaRPr lang="en-US" altLang="zh-CN" sz="18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不要重复关闭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只能被关闭一次，重复关闭会引发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不要从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 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中收发数据：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 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会导致永久阻塞。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后只可接收，不可发送：从已关闭的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接收不会阻塞，但向已关闭的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发送数据会引发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8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的应用场景</a:t>
            </a:r>
            <a:endParaRPr lang="en-US" altLang="zh-CN" sz="18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间通信：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之间传递数据的最佳方式。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任务调度：可以使用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实现任务的分发和处理，如工作池模型。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信号通知：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可用于实现同步信号，例如通过一个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 Channel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通知其他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某个任务已完成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2A1198B-D588-DF58-454C-32EF3C5EB342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5FB0CAD-D59A-52AB-DD57-083ED753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98" b="7544"/>
          <a:stretch/>
        </p:blipFill>
        <p:spPr>
          <a:xfrm>
            <a:off x="4015245" y="3429000"/>
            <a:ext cx="2983415" cy="7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2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F858-1BE5-0134-2A9C-8ECA31BA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D0A5-3C2E-5A32-F63E-317986B2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0DADB-9FE2-A9EA-90E6-06F059B0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5E3022-F0C9-89B1-A8B9-F705A6C4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A024DD-84CC-21AA-4144-A8C647CFDCE6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B7053D20-6253-6299-286D-DC27FF8281D1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788670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8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的常用操作</a:t>
            </a:r>
            <a:endParaRPr lang="en-US" altLang="zh-CN" sz="18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range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中读取数据：这样既安全又便利，当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关闭时，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循环会自动退出，无需主动监测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是否关闭，可以防止读取已经关闭的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，造成读到数据为通道所存储的数据类型的零值。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_,ok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是否关闭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E21B38C-9102-05CA-6B46-46A25C2D8E5A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488B701-7B8B-272C-BF81-13B852AF30C1}"/>
              </a:ext>
            </a:extLst>
          </p:cNvPr>
          <p:cNvSpPr txBox="1"/>
          <p:nvPr/>
        </p:nvSpPr>
        <p:spPr>
          <a:xfrm>
            <a:off x="1472158" y="4131259"/>
            <a:ext cx="246156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for x := range </a:t>
            </a:r>
            <a:r>
              <a:rPr lang="en-US" altLang="zh-CN" dirty="0" err="1"/>
              <a:t>ch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539C82-D8D3-06F4-1E0A-323A17ED2692}"/>
              </a:ext>
            </a:extLst>
          </p:cNvPr>
          <p:cNvSpPr txBox="1"/>
          <p:nvPr/>
        </p:nvSpPr>
        <p:spPr>
          <a:xfrm>
            <a:off x="4712773" y="4131259"/>
            <a:ext cx="246156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if v, ok := &lt;- ch; ok {</a:t>
            </a:r>
          </a:p>
          <a:p>
            <a:r>
              <a:rPr lang="zh-CN" altLang="en-US" dirty="0"/>
              <a:t>    fmt.Println(v)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188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0F48-DB0F-5C8A-4462-26ABC1DB6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45B52-1123-8504-21E6-6863CA4A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FDE93-CEB1-3BF9-5621-38ED27F9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7851B5-4D4E-A773-D696-2A6EAB13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5619F0-6E17-7E13-6B5D-163E363F2D5B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91BA7A17-8E00-6E3A-A500-E2E51A2627C5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788670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8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的常用操作</a:t>
            </a:r>
            <a:endParaRPr lang="en-US" altLang="zh-CN" sz="18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 startAt="3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处理多个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：可以同时监控多个通道，但只处理最先发生的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 startAt="3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使用缓冲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增强并发：缓冲通道可供多个协程同时处理，在一定程度可提高并发性。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 startAt="3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为操作加上超时：使用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time.After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，看操作和定时器哪个先返回，处理先完成的，就达到了超时控制的效果。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C16BF8-F5ED-84C3-4739-D0A43700187D}"/>
              </a:ext>
            </a:extLst>
          </p:cNvPr>
          <p:cNvSpPr txBox="1"/>
          <p:nvPr/>
        </p:nvSpPr>
        <p:spPr>
          <a:xfrm>
            <a:off x="742950" y="4077659"/>
            <a:ext cx="4572000" cy="2339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func doWithTimeOut(timeout time.Duration) (int, error) {</a:t>
            </a:r>
          </a:p>
          <a:p>
            <a:r>
              <a:rPr lang="zh-CN" altLang="en-US" sz="1600" dirty="0"/>
              <a:t>    select {</a:t>
            </a:r>
          </a:p>
          <a:p>
            <a:r>
              <a:rPr lang="zh-CN" altLang="en-US" sz="1600" dirty="0"/>
              <a:t>    case ret := &lt;-do():</a:t>
            </a:r>
          </a:p>
          <a:p>
            <a:r>
              <a:rPr lang="zh-CN" altLang="en-US" sz="1600" dirty="0"/>
              <a:t>        return ret, nil</a:t>
            </a:r>
          </a:p>
          <a:p>
            <a:r>
              <a:rPr lang="zh-CN" altLang="en-US" sz="1600" dirty="0"/>
              <a:t>    case &lt;-time.After(timeout):</a:t>
            </a:r>
          </a:p>
          <a:p>
            <a:r>
              <a:rPr lang="zh-CN" altLang="en-US" sz="1600" dirty="0"/>
              <a:t>        return 0, errors.New("timeout")</a:t>
            </a:r>
          </a:p>
          <a:p>
            <a:r>
              <a:rPr lang="zh-CN" altLang="en-US" sz="1600" dirty="0"/>
              <a:t>    }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E872B4-A3A4-BBDA-6406-39985EA56FDD}"/>
              </a:ext>
            </a:extLst>
          </p:cNvPr>
          <p:cNvSpPr txBox="1"/>
          <p:nvPr/>
        </p:nvSpPr>
        <p:spPr>
          <a:xfrm>
            <a:off x="5633585" y="4395302"/>
            <a:ext cx="2841573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func do() &lt;-chan int {</a:t>
            </a:r>
          </a:p>
          <a:p>
            <a:r>
              <a:rPr lang="zh-CN" altLang="en-US" sz="1600" dirty="0"/>
              <a:t>    outCh := make(chan int)</a:t>
            </a:r>
          </a:p>
          <a:p>
            <a:r>
              <a:rPr lang="zh-CN" altLang="en-US" sz="1600" dirty="0"/>
              <a:t>    go func() {</a:t>
            </a:r>
          </a:p>
          <a:p>
            <a:r>
              <a:rPr lang="zh-CN" altLang="en-US" sz="1600" dirty="0"/>
              <a:t>        // do work</a:t>
            </a:r>
          </a:p>
          <a:p>
            <a:r>
              <a:rPr lang="zh-CN" altLang="en-US" sz="1600" dirty="0"/>
              <a:t>    }()</a:t>
            </a:r>
          </a:p>
          <a:p>
            <a:r>
              <a:rPr lang="zh-CN" altLang="en-US" sz="1600" dirty="0"/>
              <a:t>    return outCh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9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42CB-9905-E2C2-2FA0-FDCA16E16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6BBFF-60BA-0AA4-8D12-0C7727B7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E642F-89CC-C4FD-024D-7CA393F1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92B76-31C0-D41F-D9F0-AA6B055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A6B575F-AE32-E86F-1B10-49A331B82555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90202CB9-774D-E2B9-BF11-D6FF061D5EA5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是一个控制结构，类似于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语句，但是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会随机执行一个可运行的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。如果没有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可运行，它将阻塞，直到有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作用：需要同时从多个通道接收数据时，如果通道里没有数据将会发生阻塞。为了应对这种场景，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内置了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关键字，可以同时响应多个通道的操作。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语句的语法结构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F71130-28EC-F704-3D20-506E71C5129B}"/>
              </a:ext>
            </a:extLst>
          </p:cNvPr>
          <p:cNvSpPr txBox="1"/>
          <p:nvPr/>
        </p:nvSpPr>
        <p:spPr>
          <a:xfrm>
            <a:off x="1239927" y="3744262"/>
            <a:ext cx="2585923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select {</a:t>
            </a:r>
          </a:p>
          <a:p>
            <a:r>
              <a:rPr lang="zh-CN" altLang="en-US" sz="1600" dirty="0"/>
              <a:t>    case 表达式1:</a:t>
            </a:r>
          </a:p>
          <a:p>
            <a:r>
              <a:rPr lang="zh-CN" altLang="en-US" sz="1600" dirty="0"/>
              <a:t>       statement(s);      </a:t>
            </a:r>
          </a:p>
          <a:p>
            <a:r>
              <a:rPr lang="zh-CN" altLang="en-US" sz="1600" dirty="0"/>
              <a:t>    case 表达式2:</a:t>
            </a:r>
          </a:p>
          <a:p>
            <a:r>
              <a:rPr lang="zh-CN" altLang="en-US" sz="1600" dirty="0"/>
              <a:t>       statement(s); </a:t>
            </a:r>
          </a:p>
          <a:p>
            <a:r>
              <a:rPr lang="zh-CN" altLang="en-US" sz="1600" dirty="0"/>
              <a:t>    default : /* 可选 */</a:t>
            </a:r>
          </a:p>
          <a:p>
            <a:r>
              <a:rPr lang="zh-CN" altLang="en-US" sz="1600" dirty="0"/>
              <a:t>       statement(s);</a:t>
            </a:r>
          </a:p>
          <a:p>
            <a:r>
              <a:rPr lang="zh-CN" altLang="en-US" sz="1600" dirty="0"/>
              <a:t>}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9BF373-3763-FFEA-4FD3-34CCB7166878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9798606-A2BE-9EAC-891B-0A780E937011}"/>
              </a:ext>
            </a:extLst>
          </p:cNvPr>
          <p:cNvSpPr txBox="1"/>
          <p:nvPr/>
        </p:nvSpPr>
        <p:spPr>
          <a:xfrm>
            <a:off x="4162578" y="3541425"/>
            <a:ext cx="4352772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注意：它仅能用于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的相关操作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,select 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里的 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case 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表达式要求是对信道的操作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74473-426D-A959-E264-D37C88F03781}"/>
              </a:ext>
            </a:extLst>
          </p:cNvPr>
          <p:cNvSpPr txBox="1"/>
          <p:nvPr/>
        </p:nvSpPr>
        <p:spPr>
          <a:xfrm>
            <a:off x="4169406" y="4485629"/>
            <a:ext cx="4572000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如果都阻塞了，会等待直到其中一个可以处理；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如果多个可以处理，随机选择一个；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为了避免死锁，应该编写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分支或手动实现超时机制，否则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整体就会一直阻塞。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8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235E9-95D3-B39D-7ECF-CE6AFD427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7899F-73B1-0B2A-A1A2-D62BA34D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1FE92-EC14-00D7-AE10-7D7BEA03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2A418D-CE68-975A-41C7-8DCF26BC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B219EC-F6B5-4AF5-03D0-7BE8D77AFD6D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1E096D30-3B2F-E0BF-8026-F715C125BCC5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例子：生产者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消费者模式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33CFEC-375C-460D-3B65-0E3D13E3EF24}"/>
              </a:ext>
            </a:extLst>
          </p:cNvPr>
          <p:cNvSpPr txBox="1"/>
          <p:nvPr/>
        </p:nvSpPr>
        <p:spPr>
          <a:xfrm>
            <a:off x="662940" y="1584669"/>
            <a:ext cx="3590636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main</a:t>
            </a:r>
          </a:p>
          <a:p>
            <a:r>
              <a:rPr lang="zh-CN" altLang="en-US" sz="1400" dirty="0"/>
              <a:t>import (</a:t>
            </a:r>
          </a:p>
          <a:p>
            <a:r>
              <a:rPr lang="zh-CN" altLang="en-US" sz="1400" dirty="0"/>
              <a:t>	"fmt"</a:t>
            </a:r>
          </a:p>
          <a:p>
            <a:r>
              <a:rPr lang="zh-CN" altLang="en-US" sz="1400" dirty="0"/>
              <a:t>	"time"</a:t>
            </a:r>
          </a:p>
          <a:p>
            <a:r>
              <a:rPr lang="zh-CN" altLang="en-US" sz="1400" dirty="0"/>
              <a:t>)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main() {</a:t>
            </a:r>
          </a:p>
          <a:p>
            <a:r>
              <a:rPr lang="zh-CN" altLang="en-US" sz="1400" dirty="0"/>
              <a:t>	ch1 := make(chan int)</a:t>
            </a:r>
          </a:p>
          <a:p>
            <a:r>
              <a:rPr lang="zh-CN" altLang="en-US" sz="1400" dirty="0"/>
              <a:t>	ch2 := make(chan int)</a:t>
            </a:r>
          </a:p>
          <a:p>
            <a:r>
              <a:rPr lang="zh-CN" altLang="en-US" sz="1400" dirty="0"/>
              <a:t>	go produce1(ch1)</a:t>
            </a:r>
          </a:p>
          <a:p>
            <a:r>
              <a:rPr lang="zh-CN" altLang="en-US" sz="1400" dirty="0"/>
              <a:t>	go produce2(ch2)</a:t>
            </a:r>
          </a:p>
          <a:p>
            <a:r>
              <a:rPr lang="zh-CN" altLang="en-US" sz="1400" dirty="0"/>
              <a:t>	go consume(ch1, ch2)</a:t>
            </a:r>
          </a:p>
          <a:p>
            <a:endParaRPr lang="zh-CN" altLang="en-US" sz="1400" dirty="0"/>
          </a:p>
          <a:p>
            <a:r>
              <a:rPr lang="zh-CN" altLang="en-US" sz="1400" dirty="0"/>
              <a:t>	time.Sleep(1e9)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produce1(ch chan int) {</a:t>
            </a:r>
          </a:p>
          <a:p>
            <a:r>
              <a:rPr lang="zh-CN" altLang="en-US" sz="1400" dirty="0"/>
              <a:t>	for i := 0; ; i++ {</a:t>
            </a:r>
          </a:p>
          <a:p>
            <a:r>
              <a:rPr lang="zh-CN" altLang="en-US" sz="1400" dirty="0"/>
              <a:t>		ch &lt;- i * 2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8152A0-2D68-3724-D1C8-AD1FB10396D6}"/>
              </a:ext>
            </a:extLst>
          </p:cNvPr>
          <p:cNvSpPr txBox="1"/>
          <p:nvPr/>
        </p:nvSpPr>
        <p:spPr>
          <a:xfrm>
            <a:off x="4253576" y="1120120"/>
            <a:ext cx="4572000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zh-CN" altLang="en-US" sz="1400" dirty="0"/>
          </a:p>
          <a:p>
            <a:r>
              <a:rPr lang="zh-CN" altLang="en-US" sz="1400" dirty="0"/>
              <a:t>func produce2(ch chan int) {</a:t>
            </a:r>
          </a:p>
          <a:p>
            <a:r>
              <a:rPr lang="zh-CN" altLang="en-US" sz="1400" dirty="0"/>
              <a:t>	for i := 0; ; i++ {</a:t>
            </a:r>
          </a:p>
          <a:p>
            <a:r>
              <a:rPr lang="zh-CN" altLang="en-US" sz="1400" dirty="0"/>
              <a:t>		ch &lt;- i + 5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consume(ch1, ch2 chan int) {</a:t>
            </a:r>
          </a:p>
          <a:p>
            <a:r>
              <a:rPr lang="zh-CN" altLang="en-US" sz="1400" dirty="0"/>
              <a:t>	for {</a:t>
            </a:r>
          </a:p>
          <a:p>
            <a:r>
              <a:rPr lang="zh-CN" altLang="en-US" sz="1400" dirty="0"/>
              <a:t>		select {</a:t>
            </a:r>
          </a:p>
          <a:p>
            <a:r>
              <a:rPr lang="zh-CN" altLang="en-US" sz="1400" dirty="0"/>
              <a:t>		case v := &lt;-ch1:</a:t>
            </a:r>
          </a:p>
          <a:p>
            <a:r>
              <a:rPr lang="zh-CN" altLang="en-US" sz="1400" dirty="0"/>
              <a:t>			fmt.Printf("data from channel 1: %d\n", v)</a:t>
            </a:r>
          </a:p>
          <a:p>
            <a:r>
              <a:rPr lang="zh-CN" altLang="en-US" sz="1400" dirty="0"/>
              <a:t>		case v := &lt;-ch2:</a:t>
            </a:r>
          </a:p>
          <a:p>
            <a:r>
              <a:rPr lang="zh-CN" altLang="en-US" sz="1400" dirty="0"/>
              <a:t>			fmt.Printf("data from channel 2: %d\n", v)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43963E-9F32-D041-1B15-05B27FBDCC12}"/>
              </a:ext>
            </a:extLst>
          </p:cNvPr>
          <p:cNvSpPr txBox="1"/>
          <p:nvPr/>
        </p:nvSpPr>
        <p:spPr>
          <a:xfrm>
            <a:off x="4218540" y="4776063"/>
            <a:ext cx="49254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输出（随机交替打印</a:t>
            </a:r>
            <a:r>
              <a:rPr lang="zh-CN" altLang="en-US" sz="1600" dirty="0">
                <a:solidFill>
                  <a:srgbClr val="FF0000"/>
                </a:solidFill>
                <a:latin typeface="-apple-system"/>
              </a:rPr>
              <a:t>直到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-apple-system"/>
              </a:rPr>
              <a:t>main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程序到时退出）：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833BDE5-2771-A6D7-1736-84DCF7E3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25" y="5160409"/>
            <a:ext cx="1978351" cy="28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0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8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可以作为管道（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），用于连接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（同步数据传输）</a:t>
            </a:r>
            <a:endParaRPr lang="en-US" altLang="zh-CN" sz="18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例子：生成数字（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），计算平方值（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），打印结果（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假设由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组成，他们可以通过两个通道连接起来：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B51A057-C00D-FFA3-274A-87565DA8C0A6}"/>
              </a:ext>
            </a:extLst>
          </p:cNvPr>
          <p:cNvSpPr txBox="1"/>
          <p:nvPr/>
        </p:nvSpPr>
        <p:spPr>
          <a:xfrm>
            <a:off x="469500" y="2566492"/>
            <a:ext cx="3956707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package main</a:t>
            </a:r>
          </a:p>
          <a:p>
            <a:r>
              <a:rPr lang="zh-CN" altLang="en-US" sz="1600" dirty="0"/>
              <a:t>import "fmt"</a:t>
            </a:r>
          </a:p>
          <a:p>
            <a:endParaRPr lang="zh-CN" altLang="en-US" sz="1600" dirty="0"/>
          </a:p>
          <a:p>
            <a:r>
              <a:rPr lang="zh-CN" altLang="en-US" sz="1600" dirty="0"/>
              <a:t>func counter(out chan &lt;- int) {</a:t>
            </a:r>
          </a:p>
          <a:p>
            <a:r>
              <a:rPr lang="zh-CN" altLang="en-US" sz="1600" dirty="0"/>
              <a:t>   for x :=0; x&lt;5; x++ {</a:t>
            </a:r>
          </a:p>
          <a:p>
            <a:r>
              <a:rPr lang="zh-CN" altLang="en-US" sz="1600" dirty="0"/>
              <a:t>        out &lt;- x</a:t>
            </a:r>
          </a:p>
          <a:p>
            <a:r>
              <a:rPr lang="zh-CN" altLang="en-US" sz="1600" dirty="0"/>
              <a:t>   }</a:t>
            </a:r>
          </a:p>
          <a:p>
            <a:r>
              <a:rPr lang="zh-CN" altLang="en-US" sz="1600" dirty="0"/>
              <a:t>   close(out)    </a:t>
            </a:r>
            <a:r>
              <a:rPr lang="en-US" altLang="zh-CN" sz="1600" dirty="0"/>
              <a:t>//</a:t>
            </a:r>
            <a:r>
              <a:rPr lang="zh-CN" altLang="en-US" sz="1600" dirty="0"/>
              <a:t>关闭通道</a:t>
            </a:r>
          </a:p>
          <a:p>
            <a:r>
              <a:rPr lang="zh-CN" altLang="en-US" sz="1600" dirty="0"/>
              <a:t>}</a:t>
            </a:r>
          </a:p>
          <a:p>
            <a:endParaRPr lang="zh-CN" altLang="en-US" sz="1600" dirty="0"/>
          </a:p>
          <a:p>
            <a:r>
              <a:rPr lang="zh-CN" altLang="en-US" sz="1600" dirty="0"/>
              <a:t>func squarer(out chan &lt;- int, in &lt;- chan int) {</a:t>
            </a:r>
          </a:p>
          <a:p>
            <a:r>
              <a:rPr lang="zh-CN" altLang="en-US" sz="1600" dirty="0"/>
              <a:t>   for v := range in {</a:t>
            </a:r>
          </a:p>
          <a:p>
            <a:r>
              <a:rPr lang="zh-CN" altLang="en-US" sz="1600" dirty="0"/>
              <a:t>        out &lt;- v*v</a:t>
            </a:r>
          </a:p>
          <a:p>
            <a:r>
              <a:rPr lang="zh-CN" altLang="en-US" sz="1600" dirty="0"/>
              <a:t>   }</a:t>
            </a:r>
          </a:p>
          <a:p>
            <a:r>
              <a:rPr lang="zh-CN" altLang="en-US" sz="1600" dirty="0"/>
              <a:t>   close(out)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F1224F-CB1A-6D16-408F-77CA6CF94A45}"/>
              </a:ext>
            </a:extLst>
          </p:cNvPr>
          <p:cNvSpPr txBox="1"/>
          <p:nvPr/>
        </p:nvSpPr>
        <p:spPr>
          <a:xfrm>
            <a:off x="4504974" y="3305156"/>
            <a:ext cx="3614539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func printer(in &lt;- chan int) {</a:t>
            </a:r>
          </a:p>
          <a:p>
            <a:r>
              <a:rPr lang="zh-CN" altLang="en-US" dirty="0"/>
              <a:t>   for v := range in {</a:t>
            </a:r>
          </a:p>
          <a:p>
            <a:r>
              <a:rPr lang="zh-CN" altLang="en-US" dirty="0"/>
              <a:t>        fmt.Println(v)</a:t>
            </a:r>
          </a:p>
          <a:p>
            <a:r>
              <a:rPr lang="zh-CN" altLang="en-US" dirty="0"/>
              <a:t>   }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func main() {</a:t>
            </a:r>
          </a:p>
          <a:p>
            <a:r>
              <a:rPr lang="zh-CN" altLang="en-US" dirty="0"/>
              <a:t>    naturals := make (chan int)</a:t>
            </a:r>
          </a:p>
          <a:p>
            <a:r>
              <a:rPr lang="zh-CN" altLang="en-US" dirty="0"/>
              <a:t>    squares := make (chan int)</a:t>
            </a:r>
          </a:p>
          <a:p>
            <a:r>
              <a:rPr lang="zh-CN" altLang="en-US" dirty="0"/>
              <a:t>    go counter(naturals)</a:t>
            </a:r>
          </a:p>
          <a:p>
            <a:r>
              <a:rPr lang="zh-CN" altLang="en-US" dirty="0"/>
              <a:t>    go squarer(squares, naturals)</a:t>
            </a:r>
          </a:p>
          <a:p>
            <a:r>
              <a:rPr lang="zh-CN" altLang="en-US" dirty="0"/>
              <a:t>    printer(squares)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C3CFCB-2EB8-2640-1ECC-55731F5E0FBE}"/>
              </a:ext>
            </a:extLst>
          </p:cNvPr>
          <p:cNvSpPr/>
          <p:nvPr/>
        </p:nvSpPr>
        <p:spPr>
          <a:xfrm>
            <a:off x="4572000" y="2509113"/>
            <a:ext cx="694944" cy="21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counter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EAA6A6-3C99-78C1-8D47-231DE8350197}"/>
              </a:ext>
            </a:extLst>
          </p:cNvPr>
          <p:cNvSpPr/>
          <p:nvPr/>
        </p:nvSpPr>
        <p:spPr>
          <a:xfrm>
            <a:off x="6110478" y="2509112"/>
            <a:ext cx="694944" cy="21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squarer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DA904C-622A-D85F-B0E8-2611B6F4EA9F}"/>
              </a:ext>
            </a:extLst>
          </p:cNvPr>
          <p:cNvSpPr/>
          <p:nvPr/>
        </p:nvSpPr>
        <p:spPr>
          <a:xfrm>
            <a:off x="7486650" y="2509112"/>
            <a:ext cx="694944" cy="21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AE23A01-1AB8-4EF7-CCCA-11D71810525B}"/>
              </a:ext>
            </a:extLst>
          </p:cNvPr>
          <p:cNvCxnSpPr/>
          <p:nvPr/>
        </p:nvCxnSpPr>
        <p:spPr>
          <a:xfrm>
            <a:off x="5266944" y="2615182"/>
            <a:ext cx="762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7F086E-4283-8F65-7222-52373E44FB4B}"/>
              </a:ext>
            </a:extLst>
          </p:cNvPr>
          <p:cNvCxnSpPr/>
          <p:nvPr/>
        </p:nvCxnSpPr>
        <p:spPr>
          <a:xfrm>
            <a:off x="6724269" y="2615182"/>
            <a:ext cx="762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210F4E7-8970-88FF-2A92-7C2DD9D3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99" y="5908861"/>
            <a:ext cx="2427425" cy="8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6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利用通道批量处理事务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51A057-C00D-FFA3-274A-87565DA8C0A6}"/>
              </a:ext>
            </a:extLst>
          </p:cNvPr>
          <p:cNvSpPr txBox="1"/>
          <p:nvPr/>
        </p:nvSpPr>
        <p:spPr>
          <a:xfrm>
            <a:off x="696080" y="1598647"/>
            <a:ext cx="3956707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(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"sync"</a:t>
            </a:r>
          </a:p>
          <a:p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processTask</a:t>
            </a:r>
            <a:r>
              <a:rPr lang="en-US" altLang="zh-CN" sz="1400" dirty="0"/>
              <a:t>(task int) 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("Processing task", task)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F1224F-CB1A-6D16-408F-77CA6CF94A45}"/>
              </a:ext>
            </a:extLst>
          </p:cNvPr>
          <p:cNvSpPr txBox="1"/>
          <p:nvPr/>
        </p:nvSpPr>
        <p:spPr>
          <a:xfrm>
            <a:off x="4935931" y="1250010"/>
            <a:ext cx="3614539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     tasks := []int{1, 2, 3, 4, 5, 6, 7, 8, 9, 10}</a:t>
            </a:r>
          </a:p>
          <a:p>
            <a:r>
              <a:rPr lang="en-US" altLang="zh-CN" sz="1400" dirty="0"/>
              <a:t>     // </a:t>
            </a:r>
            <a:r>
              <a:rPr lang="zh-CN" altLang="en-US" sz="1400" dirty="0"/>
              <a:t>定义并发数为</a:t>
            </a:r>
            <a:r>
              <a:rPr lang="en-US" altLang="zh-CN" sz="1400" dirty="0"/>
              <a:t>3</a:t>
            </a:r>
            <a:r>
              <a:rPr lang="zh-CN" altLang="en-US" sz="1400" dirty="0"/>
              <a:t>的批量处理函数</a:t>
            </a:r>
          </a:p>
          <a:p>
            <a:r>
              <a:rPr lang="zh-CN" altLang="en-US" sz="1400" dirty="0"/>
              <a:t>     </a:t>
            </a:r>
            <a:r>
              <a:rPr lang="en-US" altLang="zh-CN" sz="1400" dirty="0" err="1"/>
              <a:t>batchSize</a:t>
            </a:r>
            <a:r>
              <a:rPr lang="en-US" altLang="zh-CN" sz="1400" dirty="0"/>
              <a:t> := 3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>
                <a:solidFill>
                  <a:schemeClr val="accent2"/>
                </a:solidFill>
              </a:rPr>
              <a:t>var </a:t>
            </a:r>
            <a:r>
              <a:rPr lang="en-US" altLang="zh-CN" sz="1400" dirty="0" err="1">
                <a:solidFill>
                  <a:schemeClr val="accent2"/>
                </a:solidFill>
              </a:rPr>
              <a:t>wg</a:t>
            </a: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</a:rPr>
              <a:t>sync.WaitGroup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taskChan</a:t>
            </a:r>
            <a:r>
              <a:rPr lang="en-US" altLang="zh-CN" sz="1400" dirty="0"/>
              <a:t> := make(</a:t>
            </a:r>
            <a:r>
              <a:rPr lang="en-US" altLang="zh-CN" sz="1400" dirty="0" err="1"/>
              <a:t>chan</a:t>
            </a:r>
            <a:r>
              <a:rPr lang="en-US" altLang="zh-CN" sz="1400" dirty="0"/>
              <a:t> int)</a:t>
            </a:r>
          </a:p>
          <a:p>
            <a:r>
              <a:rPr lang="en-US" altLang="zh-CN" sz="1400" dirty="0"/>
              <a:t> 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:=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batchSize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 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wg.Add</a:t>
            </a:r>
            <a:r>
              <a:rPr lang="en-US" altLang="zh-CN" sz="1400" dirty="0"/>
              <a:t>(1)</a:t>
            </a:r>
          </a:p>
          <a:p>
            <a:r>
              <a:rPr lang="en-US" altLang="zh-CN" sz="1400" dirty="0"/>
              <a:t>         go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         </a:t>
            </a:r>
            <a:r>
              <a:rPr lang="en-US" altLang="zh-CN" sz="1400" dirty="0">
                <a:solidFill>
                  <a:schemeClr val="accent2"/>
                </a:solidFill>
              </a:rPr>
              <a:t>defer </a:t>
            </a:r>
            <a:r>
              <a:rPr lang="en-US" altLang="zh-CN" sz="1400" dirty="0" err="1">
                <a:solidFill>
                  <a:schemeClr val="accent2"/>
                </a:solidFill>
              </a:rPr>
              <a:t>wg.Done</a:t>
            </a:r>
            <a:r>
              <a:rPr lang="en-US" altLang="zh-CN" sz="1400" dirty="0">
                <a:solidFill>
                  <a:schemeClr val="accent2"/>
                </a:solidFill>
              </a:rPr>
              <a:t>()  </a:t>
            </a:r>
          </a:p>
          <a:p>
            <a:r>
              <a:rPr lang="en-US" altLang="zh-CN" sz="1400" dirty="0"/>
              <a:t>             for task := range </a:t>
            </a:r>
            <a:r>
              <a:rPr lang="en-US" altLang="zh-CN" sz="1400" dirty="0" err="1"/>
              <a:t>taskChan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          </a:t>
            </a:r>
            <a:r>
              <a:rPr lang="en-US" altLang="zh-CN" sz="1400" dirty="0" err="1"/>
              <a:t>processTask</a:t>
            </a:r>
            <a:r>
              <a:rPr lang="en-US" altLang="zh-CN" sz="1400" dirty="0"/>
              <a:t>(task)</a:t>
            </a:r>
          </a:p>
          <a:p>
            <a:r>
              <a:rPr lang="en-US" altLang="zh-CN" sz="1400" dirty="0"/>
              <a:t>             }</a:t>
            </a:r>
          </a:p>
          <a:p>
            <a:r>
              <a:rPr lang="en-US" altLang="zh-CN" sz="1400" dirty="0"/>
              <a:t>         }()</a:t>
            </a:r>
          </a:p>
          <a:p>
            <a:r>
              <a:rPr lang="en-US" altLang="zh-CN" sz="1400" dirty="0"/>
              <a:t>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// </a:t>
            </a:r>
            <a:r>
              <a:rPr lang="zh-CN" altLang="en-US" sz="1400" dirty="0"/>
              <a:t>将任务分发到</a:t>
            </a:r>
            <a:r>
              <a:rPr lang="en-US" altLang="zh-CN" sz="1400" dirty="0" err="1"/>
              <a:t>taskChan</a:t>
            </a:r>
            <a:r>
              <a:rPr lang="zh-CN" altLang="en-US" sz="1400" dirty="0"/>
              <a:t>通道中</a:t>
            </a:r>
          </a:p>
          <a:p>
            <a:r>
              <a:rPr lang="zh-CN" altLang="en-US" sz="1400" dirty="0"/>
              <a:t>     </a:t>
            </a:r>
            <a:r>
              <a:rPr lang="en-US" altLang="zh-CN" sz="1400" dirty="0"/>
              <a:t>for _, task := range tasks 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taskChan</a:t>
            </a:r>
            <a:r>
              <a:rPr lang="en-US" altLang="zh-CN" sz="1400" dirty="0"/>
              <a:t> &lt;- task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close(</a:t>
            </a:r>
            <a:r>
              <a:rPr lang="en-US" altLang="zh-CN" sz="1400" dirty="0" err="1"/>
              <a:t>taskChan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wg.Wait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919F92-EB45-3E70-851D-A006998007BA}"/>
              </a:ext>
            </a:extLst>
          </p:cNvPr>
          <p:cNvSpPr txBox="1"/>
          <p:nvPr/>
        </p:nvSpPr>
        <p:spPr>
          <a:xfrm>
            <a:off x="388433" y="4335109"/>
            <a:ext cx="4572000" cy="213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个任务，新开启了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gorutine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它们各自从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taskChan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通道中获取任务，并将任务处理结果输出。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主函数负责将所有任务发送到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taskChan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通道中，并等待所有任务处理结束。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用来等待所有批量处理函数的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5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中一种延迟调用机制，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后面的函数只有在当前函数执行完毕后才能执行；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也就是说先被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的语句最后被执行，最后被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的语句，最先被执行，通常用于释放资源、关闭文件、释放锁。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压栈式执行，后人先出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53D29D-65A4-D725-C60D-DDFE6CFC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37" y="2882988"/>
            <a:ext cx="2635270" cy="3838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2A67AA-9FDD-015C-0A65-5C592C8E0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4" t="6293" b="18745"/>
          <a:stretch/>
        </p:blipFill>
        <p:spPr>
          <a:xfrm>
            <a:off x="3455746" y="3362951"/>
            <a:ext cx="5352153" cy="2483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71714AA-6D57-9923-A151-287C017012AB}"/>
              </a:ext>
            </a:extLst>
          </p:cNvPr>
          <p:cNvSpPr txBox="1"/>
          <p:nvPr/>
        </p:nvSpPr>
        <p:spPr>
          <a:xfrm>
            <a:off x="2726055" y="5336481"/>
            <a:ext cx="145938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595959"/>
                </a:solidFill>
                <a:effectLst/>
                <a:latin typeface="-apple-system"/>
              </a:rPr>
              <a:t>执行输出如下：</a:t>
            </a:r>
          </a:p>
          <a:p>
            <a:pPr algn="l"/>
            <a:r>
              <a:rPr lang="en-US" altLang="zh-CN" sz="1400" b="0" i="0" dirty="0">
                <a:solidFill>
                  <a:srgbClr val="595959"/>
                </a:solidFill>
                <a:effectLst/>
                <a:latin typeface="-apple-system"/>
              </a:rPr>
              <a:t>main1</a:t>
            </a:r>
          </a:p>
          <a:p>
            <a:pPr algn="l"/>
            <a:r>
              <a:rPr lang="en-US" altLang="zh-CN" sz="1400" b="0" i="0" dirty="0">
                <a:solidFill>
                  <a:srgbClr val="595959"/>
                </a:solidFill>
                <a:effectLst/>
                <a:latin typeface="-apple-system"/>
              </a:rPr>
              <a:t>main2</a:t>
            </a:r>
          </a:p>
          <a:p>
            <a:pPr algn="l"/>
            <a:r>
              <a:rPr lang="zh-CN" altLang="en-US" sz="1400" b="0" i="0" dirty="0">
                <a:solidFill>
                  <a:srgbClr val="595959"/>
                </a:solidFill>
                <a:effectLst/>
                <a:latin typeface="-apple-system"/>
              </a:rPr>
              <a:t>我是 </a:t>
            </a:r>
            <a:r>
              <a:rPr lang="en-US" altLang="zh-CN" sz="1400" b="0" i="0" dirty="0">
                <a:solidFill>
                  <a:srgbClr val="595959"/>
                </a:solidFill>
                <a:effectLst/>
                <a:latin typeface="-apple-system"/>
              </a:rPr>
              <a:t>func3</a:t>
            </a:r>
          </a:p>
          <a:p>
            <a:pPr algn="l"/>
            <a:r>
              <a:rPr lang="zh-CN" altLang="en-US" sz="1400" b="0" i="0" dirty="0">
                <a:solidFill>
                  <a:srgbClr val="595959"/>
                </a:solidFill>
                <a:effectLst/>
                <a:latin typeface="-apple-system"/>
              </a:rPr>
              <a:t>我是 </a:t>
            </a:r>
            <a:r>
              <a:rPr lang="en-US" altLang="zh-CN" sz="1400" b="0" i="0" dirty="0">
                <a:solidFill>
                  <a:srgbClr val="595959"/>
                </a:solidFill>
                <a:effectLst/>
                <a:latin typeface="-apple-system"/>
              </a:rPr>
              <a:t>func2</a:t>
            </a:r>
          </a:p>
          <a:p>
            <a:pPr algn="l"/>
            <a:r>
              <a:rPr lang="zh-CN" altLang="en-US" sz="1400" b="0" i="0" dirty="0">
                <a:solidFill>
                  <a:srgbClr val="595959"/>
                </a:solidFill>
                <a:effectLst/>
                <a:latin typeface="-apple-system"/>
              </a:rPr>
              <a:t>我是 </a:t>
            </a:r>
            <a:r>
              <a:rPr lang="en-US" altLang="zh-CN" sz="1400" b="0" i="0" dirty="0">
                <a:solidFill>
                  <a:srgbClr val="595959"/>
                </a:solidFill>
                <a:effectLst/>
                <a:latin typeface="-apple-system"/>
              </a:rPr>
              <a:t>func1</a:t>
            </a:r>
          </a:p>
        </p:txBody>
      </p:sp>
    </p:spTree>
    <p:extLst>
      <p:ext uri="{BB962C8B-B14F-4D97-AF65-F5344CB8AC3E}">
        <p14:creationId xmlns:p14="http://schemas.microsoft.com/office/powerpoint/2010/main" val="22103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A9AEC-E095-8F92-9419-D88B907C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55245-DF51-589D-31B0-84D0517A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E77C4-DDAF-AAB1-437A-32765154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2074A-7549-E722-5F8A-B99F30F7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18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8A50969-5188-3243-E692-23EBE4D663A6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9CE7E7F8-1B37-7F61-D02D-141B2630A09B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、返回值三者的执行逻辑：</a:t>
            </a: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最先执行，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负责将结果写入返回值中；</a:t>
            </a: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开始执行一些收尾工作；</a:t>
            </a: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最后函数携带当前返回值（可能和最初的返回值不相同）退出。 </a:t>
            </a: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语句放在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后面时，就不会被执行。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F3C504-11F1-A997-55B2-48DE0353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43" y="3602622"/>
            <a:ext cx="268513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"fmt"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f(i int) int{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fmt.Print(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 ="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i+1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f(1)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9D3EBD-FD23-3A7C-32FC-3001BA36C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627" y="3274367"/>
            <a:ext cx="3943723" cy="350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"fmt“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a() int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int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i++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fmt.Println(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"defer2:"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}()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i++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fmt.Println(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"defer1:"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}()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fmt.Println(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"return:"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a())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4614A9-D39D-DDC3-3829-0B2EF575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87" y="5379391"/>
            <a:ext cx="1238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3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55837-53AB-6D27-EB71-8CB3F93E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4C64F-131F-E4E3-A94B-7E703A1A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4283F-D25F-F560-A222-99696B9B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6AB9F-7B03-4FE6-FB4D-B24E34A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0A20EE-E647-8A96-4271-E165351AB0DF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CD96B2A5-E8D2-1683-38A6-5D19885B23A3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用于关于文件和关闭锁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A1E56D-4560-6750-5B0F-0DCD0C130A54}"/>
              </a:ext>
            </a:extLst>
          </p:cNvPr>
          <p:cNvSpPr txBox="1"/>
          <p:nvPr/>
        </p:nvSpPr>
        <p:spPr>
          <a:xfrm>
            <a:off x="1832457" y="1925537"/>
            <a:ext cx="5314493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func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ReadFile</a:t>
            </a:r>
            <a:r>
              <a:rPr lang="en-US" altLang="zh-CN" sz="1600" dirty="0"/>
              <a:t>(filename string) ([]byte, error) {</a:t>
            </a:r>
          </a:p>
          <a:p>
            <a:r>
              <a:rPr lang="en-US" altLang="zh-CN" sz="1600" dirty="0"/>
              <a:t>    f, err := </a:t>
            </a:r>
            <a:r>
              <a:rPr lang="en-US" altLang="zh-CN" sz="1600" dirty="0" err="1"/>
              <a:t>os.Open</a:t>
            </a:r>
            <a:r>
              <a:rPr lang="en-US" altLang="zh-CN" sz="1600" dirty="0"/>
              <a:t>(filename)    //</a:t>
            </a:r>
            <a:r>
              <a:rPr lang="zh-CN" altLang="en-US" sz="1600" dirty="0"/>
              <a:t>打开文件</a:t>
            </a:r>
            <a:endParaRPr lang="en-US" altLang="zh-CN" sz="1600" dirty="0"/>
          </a:p>
          <a:p>
            <a:r>
              <a:rPr lang="en-US" altLang="zh-CN" sz="1600" dirty="0"/>
              <a:t>    if err != nil {</a:t>
            </a:r>
          </a:p>
          <a:p>
            <a:r>
              <a:rPr lang="en-US" altLang="zh-CN" sz="1600" dirty="0"/>
              <a:t>        return nil, err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defer </a:t>
            </a:r>
            <a:r>
              <a:rPr lang="en-US" altLang="zh-CN" sz="1600" dirty="0" err="1"/>
              <a:t>f.close</a:t>
            </a:r>
            <a:r>
              <a:rPr lang="en-US" altLang="zh-CN" sz="1600" dirty="0"/>
              <a:t>()     //</a:t>
            </a:r>
            <a:r>
              <a:rPr lang="zh-CN" altLang="en-US" sz="1600" dirty="0"/>
              <a:t>关闭文件</a:t>
            </a:r>
            <a:endParaRPr lang="en-US" altLang="zh-CN" sz="1600" dirty="0"/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ReadAll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9B47A8-44FF-7BA6-68A1-5B6A1866FF0E}"/>
              </a:ext>
            </a:extLst>
          </p:cNvPr>
          <p:cNvSpPr txBox="1"/>
          <p:nvPr/>
        </p:nvSpPr>
        <p:spPr>
          <a:xfrm>
            <a:off x="1832457" y="4230589"/>
            <a:ext cx="5314493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var mu sync.Mutex</a:t>
            </a:r>
          </a:p>
          <a:p>
            <a:r>
              <a:rPr lang="zh-CN" altLang="en-US" sz="1600" dirty="0"/>
              <a:t>var m = make(map[string]int)</a:t>
            </a:r>
          </a:p>
          <a:p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func lookup(key string) int {</a:t>
            </a:r>
          </a:p>
          <a:p>
            <a:r>
              <a:rPr lang="zh-CN" altLang="en-US" sz="1600" dirty="0"/>
              <a:t>    mu.Lock()      </a:t>
            </a:r>
            <a:r>
              <a:rPr lang="en-US" altLang="zh-CN" sz="1600" dirty="0"/>
              <a:t>// </a:t>
            </a:r>
            <a:r>
              <a:rPr lang="zh-CN" altLang="en-US" sz="1600" dirty="0"/>
              <a:t>加锁</a:t>
            </a:r>
          </a:p>
          <a:p>
            <a:r>
              <a:rPr lang="zh-CN" altLang="en-US" sz="1600" dirty="0"/>
              <a:t>    defer mu.Unlock()   </a:t>
            </a:r>
            <a:r>
              <a:rPr lang="en-US" altLang="zh-CN" sz="1600" dirty="0"/>
              <a:t>//</a:t>
            </a:r>
            <a:r>
              <a:rPr lang="zh-CN" altLang="en-US" sz="1600" dirty="0"/>
              <a:t>释放锁</a:t>
            </a:r>
          </a:p>
          <a:p>
            <a:r>
              <a:rPr lang="zh-CN" altLang="en-US" sz="1600" dirty="0"/>
              <a:t>    return m[key]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3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3995" y="2024574"/>
            <a:ext cx="5504873" cy="2940526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Go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语言并发编程</a:t>
            </a: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3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WaitGroup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是一种常见的并发控制方式，使得主协程一直阻塞等待，直到所有相关的子协程都完成任务。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来设置等待的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程数，然后该组中的每个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程都需要在运行结束时调用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递减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WaitGroup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程计数器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时，主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程被唤醒继续执行。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 #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添加计数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Done() #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减掉计数，等价于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Add(-1)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 #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阻塞直到计数为零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WaitGroup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有三个方法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程时调用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 在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程结束时调用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Done();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最后调用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7500D8E-839C-C4AB-148C-9B0C243AEA9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1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9197-8615-7513-E65C-DA7E8995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7B9A9-8A8F-C1DF-24DF-492D43B7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554A51-E020-1D64-AC95-820B3347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E2C3D0-4E52-99DD-3ADF-0F219F26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5E0DE9-3045-DFBA-0BDB-7EF25AD8C480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A2724579-9D46-579D-26A7-79A0433B41CA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WaitGroup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是一种常见的并发控制方式，使得主协程一直阻塞等待，直到所有相关的子协程都完成任务。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 #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添加计数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Done() #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减掉计数，等价于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Add(-1)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 #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阻塞直到计数为零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74F672-5E9A-FECF-B58F-25291F8D3501}"/>
              </a:ext>
            </a:extLst>
          </p:cNvPr>
          <p:cNvSpPr txBox="1"/>
          <p:nvPr/>
        </p:nvSpPr>
        <p:spPr>
          <a:xfrm>
            <a:off x="4944617" y="1889384"/>
            <a:ext cx="3804361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(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"sync"</a:t>
            </a:r>
          </a:p>
          <a:p>
            <a:r>
              <a:rPr lang="en-US" altLang="zh-CN" sz="1400" dirty="0"/>
              <a:t>    "time"</a:t>
            </a:r>
          </a:p>
          <a:p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var </a:t>
            </a:r>
            <a:r>
              <a:rPr lang="en-US" altLang="zh-CN" sz="1400" dirty="0" err="1"/>
              <a:t>wg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sync.WaitGroup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foo1() 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("entry foo1")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time.Sleep</a:t>
            </a:r>
            <a:r>
              <a:rPr lang="en-US" altLang="zh-CN" sz="1400" dirty="0"/>
              <a:t>(5 * </a:t>
            </a:r>
            <a:r>
              <a:rPr lang="en-US" altLang="zh-CN" sz="1400" dirty="0" err="1"/>
              <a:t>time.Second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wg.Done</a:t>
            </a:r>
            <a:r>
              <a:rPr lang="en-US" altLang="zh-CN" sz="1400" dirty="0"/>
              <a:t>()                   //</a:t>
            </a:r>
            <a:r>
              <a:rPr lang="zh-CN" altLang="en-US" sz="1400" dirty="0"/>
              <a:t>计数减</a:t>
            </a:r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("exit foo1")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foo2() {</a:t>
            </a:r>
          </a:p>
          <a:p>
            <a:r>
              <a:rPr lang="en-US" altLang="zh-CN" sz="1400" dirty="0"/>
              <a:t>    defer </a:t>
            </a:r>
            <a:r>
              <a:rPr lang="en-US" altLang="zh-CN" sz="1400" dirty="0" err="1"/>
              <a:t>wg.Done</a:t>
            </a:r>
            <a:r>
              <a:rPr lang="en-US" altLang="zh-CN" sz="1400" dirty="0"/>
              <a:t>() //</a:t>
            </a:r>
            <a:r>
              <a:rPr lang="zh-CN" altLang="en-US" sz="1400" dirty="0"/>
              <a:t>计数减</a:t>
            </a:r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("entry foo2")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time.Sleep</a:t>
            </a:r>
            <a:r>
              <a:rPr lang="en-US" altLang="zh-CN" sz="1400" dirty="0"/>
              <a:t>(4 * </a:t>
            </a:r>
            <a:r>
              <a:rPr lang="en-US" altLang="zh-CN" sz="1400" dirty="0" err="1"/>
              <a:t>time.Second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("exit foo2")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34757B-5C7D-DF2F-A49F-6AB710A40F2B}"/>
              </a:ext>
            </a:extLst>
          </p:cNvPr>
          <p:cNvSpPr txBox="1"/>
          <p:nvPr/>
        </p:nvSpPr>
        <p:spPr>
          <a:xfrm>
            <a:off x="833560" y="3894138"/>
            <a:ext cx="3957066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("entry main")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wg.Add</a:t>
            </a:r>
            <a:r>
              <a:rPr lang="en-US" altLang="zh-CN" sz="1400" dirty="0"/>
              <a:t>(1) </a:t>
            </a:r>
            <a:r>
              <a:rPr lang="zh-CN" altLang="en-US" sz="1400" dirty="0"/>
              <a:t> </a:t>
            </a:r>
            <a:r>
              <a:rPr lang="en-US" altLang="zh-CN" sz="1400" dirty="0"/>
              <a:t>//</a:t>
            </a:r>
            <a:r>
              <a:rPr lang="zh-CN" altLang="en-US" sz="1400" dirty="0"/>
              <a:t>添加计数</a:t>
            </a:r>
            <a:endParaRPr lang="en-US" altLang="zh-CN" sz="1400" dirty="0"/>
          </a:p>
          <a:p>
            <a:r>
              <a:rPr lang="en-US" altLang="zh-CN" sz="1400" dirty="0"/>
              <a:t>    go foo1()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wg.Add</a:t>
            </a:r>
            <a:r>
              <a:rPr lang="en-US" altLang="zh-CN" sz="1400" dirty="0"/>
              <a:t>(1)</a:t>
            </a:r>
          </a:p>
          <a:p>
            <a:r>
              <a:rPr lang="en-US" altLang="zh-CN" sz="1400" dirty="0"/>
              <a:t>    go foo2()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wg.Wait</a:t>
            </a:r>
            <a:r>
              <a:rPr lang="en-US" altLang="zh-CN" sz="1400" dirty="0"/>
              <a:t>()")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wg.Wait</a:t>
            </a:r>
            <a:r>
              <a:rPr lang="en-US" altLang="zh-CN" sz="1400" dirty="0"/>
              <a:t>()  //</a:t>
            </a:r>
            <a:r>
              <a:rPr lang="zh-CN" altLang="en-US" sz="1400" dirty="0"/>
              <a:t>一直等待子协程完成任务 （计数</a:t>
            </a:r>
            <a:r>
              <a:rPr lang="en-US" altLang="zh-CN" sz="1400" dirty="0"/>
              <a:t>=0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("exit main")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F030E77-956F-F634-2CB8-F388BF37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33" y="2120088"/>
            <a:ext cx="2389145" cy="10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5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6D0E3-27BA-B9AA-2EE2-0494D227D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D0457-F471-20C5-0037-DBD4F531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760DA-ACD7-10F4-A890-797A358D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4A436-F12C-5D5C-21E9-5E88061A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680B57-953E-A0E5-8767-44A0AA0121DD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171EB41F-4B51-B595-9370-39C73E08DBFD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错误示例：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（）过多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233111-AC5A-AE03-FA8F-C1BF11FA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68" y="2670222"/>
            <a:ext cx="3092291" cy="25482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E024CA-11CD-8D51-248F-3AB50EAA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60" y="2721428"/>
            <a:ext cx="4568342" cy="233855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18BD01-0399-AD7A-C17F-340D90A845A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75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18D22-2000-7CA4-FC1F-CE36B362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4D86-8547-BE04-54DE-076C69DD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A165A1-4C45-C8BF-3374-3E4B8F3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B44A5-710A-FCF7-7DAB-CFE7930E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F6CDB57-6758-4F85-ABCA-D890798DDE21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D4958DA4-184B-5494-138B-ACFEF8949A7B}"/>
              </a:ext>
            </a:extLst>
          </p:cNvPr>
          <p:cNvSpPr txBox="1">
            <a:spLocks/>
          </p:cNvSpPr>
          <p:nvPr/>
        </p:nvSpPr>
        <p:spPr>
          <a:xfrm>
            <a:off x="548267" y="1120121"/>
            <a:ext cx="804672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注释掉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foo2()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defer 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wg.Done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程结束时不减少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sync.WaitGroup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程计数器。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8B29-927B-AEEB-3852-6E4ACA458DAD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C1305FB-D36F-6626-F92F-DCE52DCA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4" y="2787095"/>
            <a:ext cx="2900208" cy="15472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36FC54-43D8-7916-511D-8A3176DE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19" y="2371956"/>
            <a:ext cx="4476331" cy="33659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E9C4B51-2CC6-BF43-D146-EA2571409160}"/>
              </a:ext>
            </a:extLst>
          </p:cNvPr>
          <p:cNvSpPr txBox="1"/>
          <p:nvPr/>
        </p:nvSpPr>
        <p:spPr>
          <a:xfrm>
            <a:off x="628650" y="4569827"/>
            <a:ext cx="3229660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在最后一个活动线程 </a:t>
            </a:r>
            <a:r>
              <a:rPr lang="en-US" altLang="zh-CN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foo2 </a:t>
            </a:r>
            <a:r>
              <a:rPr lang="zh-CN" altLang="en-US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退出的时候，</a:t>
            </a:r>
            <a:r>
              <a:rPr lang="en-US" altLang="zh-CN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检测到当前没有还在运行的 </a:t>
            </a:r>
            <a:r>
              <a:rPr lang="en-US" altLang="zh-CN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程，但主 </a:t>
            </a:r>
            <a:r>
              <a:rPr lang="en-US" altLang="zh-CN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程仍在等待，发生了死锁现象，于是引发 </a:t>
            </a:r>
            <a:r>
              <a:rPr lang="en-US" altLang="zh-CN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  <a:r>
              <a:rPr lang="zh-CN" altLang="en-US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，这是 </a:t>
            </a:r>
            <a:r>
              <a:rPr lang="en-US" altLang="zh-CN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12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的一种自我保护机制。</a:t>
            </a:r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28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4.3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面对并发问题，首先应该考虑用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解决，因为它是线程安全的，擅长数据流动的场景；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除此以外也可以考虑使用互斥锁（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mutex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的能力是数据不动，某段时间只给一个协程访问数据的权限，擅长数据位置固定的场景。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的标准库提供了互斥的使用，需要用到</a:t>
            </a:r>
            <a:r>
              <a:rPr lang="en-US" altLang="zh-CN" sz="16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和它的两个方法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方法加锁，使用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方法解锁</a:t>
            </a: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Lock()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Unlock()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之间的代码段称为资源的临界区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(critical section)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，任何一个时间点都只能有一个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执行这段区间的代码。</a:t>
            </a: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被一个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获取后，其他协程只能等到它释放该锁后才能获取；</a:t>
            </a: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加锁之前使用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方法会导致</a:t>
            </a:r>
            <a:r>
              <a:rPr lang="en-US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3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4.3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例子：用户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：存入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 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 假设两个事务并发执行，可能发生错误。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在转入和转出操作过程中引入互斥锁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02E0322-D3ED-6341-EDF4-8AE6FE05401C}"/>
              </a:ext>
            </a:extLst>
          </p:cNvPr>
          <p:cNvSpPr txBox="1"/>
          <p:nvPr/>
        </p:nvSpPr>
        <p:spPr>
          <a:xfrm>
            <a:off x="1356971" y="2466656"/>
            <a:ext cx="139354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Read (x)</a:t>
            </a:r>
          </a:p>
          <a:p>
            <a:endParaRPr lang="en-US" altLang="zh-CN" sz="1600" dirty="0"/>
          </a:p>
          <a:p>
            <a:r>
              <a:rPr lang="en-US" altLang="zh-CN" sz="1600" dirty="0"/>
              <a:t>Write(x+500)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2F63F0-19C0-339A-8447-95C5D4A114C8}"/>
              </a:ext>
            </a:extLst>
          </p:cNvPr>
          <p:cNvSpPr txBox="1"/>
          <p:nvPr/>
        </p:nvSpPr>
        <p:spPr>
          <a:xfrm>
            <a:off x="2750517" y="2729351"/>
            <a:ext cx="139354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Read (x)</a:t>
            </a:r>
          </a:p>
          <a:p>
            <a:endParaRPr lang="en-US" altLang="zh-CN" sz="1600" dirty="0"/>
          </a:p>
          <a:p>
            <a:r>
              <a:rPr lang="en-US" altLang="zh-CN" sz="1600" dirty="0"/>
              <a:t>Write(x-700)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9A36B-0B8E-5FEA-66CD-F52E2252145B}"/>
              </a:ext>
            </a:extLst>
          </p:cNvPr>
          <p:cNvSpPr txBox="1"/>
          <p:nvPr/>
        </p:nvSpPr>
        <p:spPr>
          <a:xfrm>
            <a:off x="1579626" y="3320300"/>
            <a:ext cx="702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7025DF-0E78-EDB5-1C9A-DE6880B66308}"/>
              </a:ext>
            </a:extLst>
          </p:cNvPr>
          <p:cNvSpPr txBox="1"/>
          <p:nvPr/>
        </p:nvSpPr>
        <p:spPr>
          <a:xfrm>
            <a:off x="3103247" y="2444115"/>
            <a:ext cx="702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F8FB5B-8160-4308-EF5E-2FBDDE8F677C}"/>
              </a:ext>
            </a:extLst>
          </p:cNvPr>
          <p:cNvSpPr txBox="1"/>
          <p:nvPr/>
        </p:nvSpPr>
        <p:spPr>
          <a:xfrm>
            <a:off x="5442561" y="2751892"/>
            <a:ext cx="31531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左边的执行结果：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余额为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</a:p>
          <a:p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出现错误！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875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4.3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26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互斥锁（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例子：用户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：存入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 事务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：还款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元。两个事务并发执行：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72119C-54C9-0410-1757-7E102AEF01A7}"/>
              </a:ext>
            </a:extLst>
          </p:cNvPr>
          <p:cNvSpPr txBox="1"/>
          <p:nvPr/>
        </p:nvSpPr>
        <p:spPr>
          <a:xfrm>
            <a:off x="339933" y="2197462"/>
            <a:ext cx="4496742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B4ABB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main</a:t>
            </a:r>
          </a:p>
          <a:p>
            <a:r>
              <a:rPr lang="zh-CN" altLang="en-US" sz="1400" dirty="0"/>
              <a:t>import (</a:t>
            </a:r>
          </a:p>
          <a:p>
            <a:r>
              <a:rPr lang="zh-CN" altLang="en-US" sz="1400" dirty="0"/>
              <a:t>    "fmt"</a:t>
            </a:r>
          </a:p>
          <a:p>
            <a:r>
              <a:rPr lang="zh-CN" altLang="en-US" sz="1400" dirty="0"/>
              <a:t>    "sync"</a:t>
            </a:r>
          </a:p>
          <a:p>
            <a:r>
              <a:rPr lang="zh-CN" altLang="en-US" sz="1400" dirty="0"/>
              <a:t>)</a:t>
            </a:r>
          </a:p>
          <a:p>
            <a:endParaRPr lang="zh-CN" altLang="en-US" sz="1400" dirty="0"/>
          </a:p>
          <a:p>
            <a:r>
              <a:rPr lang="zh-CN" altLang="en-US" sz="1400" dirty="0"/>
              <a:t>var (</a:t>
            </a:r>
          </a:p>
          <a:p>
            <a:r>
              <a:rPr lang="zh-CN" altLang="en-US" sz="1400" dirty="0"/>
              <a:t>    mutex   sync.Mutex</a:t>
            </a:r>
          </a:p>
          <a:p>
            <a:r>
              <a:rPr lang="zh-CN" altLang="en-US" sz="1400" dirty="0"/>
              <a:t>    balance int</a:t>
            </a:r>
          </a:p>
          <a:p>
            <a:r>
              <a:rPr lang="zh-CN" altLang="en-US" sz="1400" dirty="0"/>
              <a:t>)</a:t>
            </a:r>
          </a:p>
          <a:p>
            <a:r>
              <a:rPr lang="zh-CN" altLang="en-US" sz="1400" dirty="0"/>
              <a:t>func init() {</a:t>
            </a:r>
          </a:p>
          <a:p>
            <a:r>
              <a:rPr lang="zh-CN" altLang="en-US" sz="1400" dirty="0"/>
              <a:t>    balance = 1000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func deposit(value int, wg *sync.WaitGroup) {</a:t>
            </a:r>
          </a:p>
          <a:p>
            <a:r>
              <a:rPr lang="zh-CN" altLang="en-US" sz="1400" dirty="0"/>
              <a:t>    mutex.Lock()     </a:t>
            </a:r>
            <a:r>
              <a:rPr lang="en-US" altLang="zh-CN" sz="1400" dirty="0"/>
              <a:t>//</a:t>
            </a:r>
            <a:r>
              <a:rPr lang="zh-CN" altLang="en-US" sz="1400" dirty="0"/>
              <a:t>加锁</a:t>
            </a:r>
          </a:p>
          <a:p>
            <a:r>
              <a:rPr lang="zh-CN" altLang="en-US" sz="1400" dirty="0"/>
              <a:t>    fmt.Printf("Depositing %d to account with balance: %d\n", value, balance)</a:t>
            </a:r>
          </a:p>
          <a:p>
            <a:r>
              <a:rPr lang="zh-CN" altLang="en-US" sz="1400" dirty="0"/>
              <a:t>    balance += value</a:t>
            </a:r>
          </a:p>
          <a:p>
            <a:r>
              <a:rPr lang="zh-CN" altLang="en-US" sz="1400" dirty="0"/>
              <a:t>    mutex.Unlock()      </a:t>
            </a:r>
            <a:r>
              <a:rPr lang="en-US" altLang="zh-CN" sz="1400" dirty="0"/>
              <a:t>//</a:t>
            </a:r>
            <a:r>
              <a:rPr lang="zh-CN" altLang="en-US" sz="1400" dirty="0"/>
              <a:t>释放锁</a:t>
            </a:r>
          </a:p>
          <a:p>
            <a:r>
              <a:rPr lang="zh-CN" altLang="en-US" sz="1400" dirty="0"/>
              <a:t>    wg.Done()       </a:t>
            </a:r>
            <a:r>
              <a:rPr lang="en-US" altLang="zh-CN" sz="1400" dirty="0"/>
              <a:t>//</a:t>
            </a:r>
            <a:r>
              <a:rPr lang="zh-CN" altLang="en-US" sz="1400" dirty="0"/>
              <a:t>执行完毕，协程计数</a:t>
            </a:r>
            <a:r>
              <a:rPr lang="en-US" altLang="zh-CN" sz="1400" dirty="0"/>
              <a:t>-1</a:t>
            </a:r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4EAD33-DFFF-E79B-E5A2-30D80A5EEB35}"/>
              </a:ext>
            </a:extLst>
          </p:cNvPr>
          <p:cNvSpPr txBox="1"/>
          <p:nvPr/>
        </p:nvSpPr>
        <p:spPr>
          <a:xfrm>
            <a:off x="4912255" y="2197462"/>
            <a:ext cx="4016502" cy="4431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B4ABB"/>
            </a:solidFill>
          </a:ln>
        </p:spPr>
        <p:txBody>
          <a:bodyPr wrap="square">
            <a:spAutoFit/>
          </a:bodyPr>
          <a:lstStyle/>
          <a:p>
            <a:endParaRPr lang="zh-CN" altLang="en-US" sz="1600" dirty="0"/>
          </a:p>
          <a:p>
            <a:r>
              <a:rPr lang="zh-CN" altLang="en-US" sz="1400" dirty="0"/>
              <a:t>func withdraw(value int, wg *sync.WaitGroup) {</a:t>
            </a:r>
          </a:p>
          <a:p>
            <a:r>
              <a:rPr lang="zh-CN" altLang="en-US" sz="1400" dirty="0"/>
              <a:t>    mutex.Lock()</a:t>
            </a:r>
          </a:p>
          <a:p>
            <a:r>
              <a:rPr lang="zh-CN" altLang="en-US" sz="1400" dirty="0"/>
              <a:t>    fmt.Printf("Withdrawing %d from account with balance: %d\n", value, balance)</a:t>
            </a:r>
          </a:p>
          <a:p>
            <a:r>
              <a:rPr lang="zh-CN" altLang="en-US" sz="1400" dirty="0"/>
              <a:t>    balance -= value</a:t>
            </a:r>
          </a:p>
          <a:p>
            <a:r>
              <a:rPr lang="zh-CN" altLang="en-US" sz="1400" dirty="0"/>
              <a:t>    mutex.Unlock()</a:t>
            </a:r>
          </a:p>
          <a:p>
            <a:r>
              <a:rPr lang="zh-CN" altLang="en-US" sz="1400" dirty="0"/>
              <a:t>    wg.Done()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main() {</a:t>
            </a:r>
          </a:p>
          <a:p>
            <a:r>
              <a:rPr lang="zh-CN" altLang="en-US" sz="1400" dirty="0"/>
              <a:t>    fmt.Println("Go Mutex Example")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var wg sync.WaitGroup</a:t>
            </a:r>
          </a:p>
          <a:p>
            <a:r>
              <a:rPr lang="zh-CN" altLang="en-US" sz="1400" dirty="0"/>
              <a:t>    wg.Add(2)      </a:t>
            </a:r>
            <a:r>
              <a:rPr lang="en-US" altLang="zh-CN" sz="1400" dirty="0"/>
              <a:t>//</a:t>
            </a:r>
            <a:r>
              <a:rPr lang="zh-CN" altLang="en-US" sz="1400" dirty="0"/>
              <a:t>协程计数</a:t>
            </a:r>
            <a:r>
              <a:rPr lang="en-US" altLang="zh-CN" sz="1400" dirty="0"/>
              <a:t>+2</a:t>
            </a:r>
            <a:endParaRPr lang="zh-CN" altLang="en-US" sz="1400" dirty="0"/>
          </a:p>
          <a:p>
            <a:r>
              <a:rPr lang="zh-CN" altLang="en-US" sz="1400" dirty="0"/>
              <a:t>    go withdraw(700, &amp;wg)</a:t>
            </a:r>
          </a:p>
          <a:p>
            <a:r>
              <a:rPr lang="zh-CN" altLang="en-US" sz="1400" dirty="0"/>
              <a:t>    go deposit(500, &amp;wg)</a:t>
            </a:r>
          </a:p>
          <a:p>
            <a:r>
              <a:rPr lang="zh-CN" altLang="en-US" sz="1400" dirty="0"/>
              <a:t>    wg.Wait()     </a:t>
            </a:r>
            <a:r>
              <a:rPr lang="en-US" altLang="zh-CN" sz="1400" dirty="0"/>
              <a:t>//</a:t>
            </a:r>
            <a:r>
              <a:rPr lang="zh-CN" altLang="en-US" sz="1400" dirty="0"/>
              <a:t>当协程计数为</a:t>
            </a:r>
            <a:r>
              <a:rPr lang="en-US" altLang="zh-CN" sz="1400" dirty="0"/>
              <a:t>0</a:t>
            </a:r>
            <a:r>
              <a:rPr lang="zh-CN" altLang="en-US" sz="1400" dirty="0"/>
              <a:t>时退出</a:t>
            </a:r>
          </a:p>
          <a:p>
            <a:r>
              <a:rPr lang="zh-CN" altLang="en-US" sz="1400" dirty="0"/>
              <a:t>    fmt.Printf("New Balance %d\n", balance)</a:t>
            </a:r>
          </a:p>
          <a:p>
            <a:r>
              <a:rPr lang="zh-CN" altLang="en-US" sz="1400" dirty="0"/>
              <a:t>}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EEA23AF-A8A2-2F70-3826-46D7AC31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37" y="2677172"/>
            <a:ext cx="3612718" cy="8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4.3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27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（读写锁）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主要遵循以下规则：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读写锁的读锁可以重入，在已经有读锁的情况下，可以任意加读锁。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在读锁没有全部解锁的情况下，写操作会阻塞直到所有读锁解锁。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写锁定的情况下，其他协程的读写都会被阻塞，直到写锁解锁。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语言的读写锁方法主要有下面这种：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Lock/Unlock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：针对写操作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不管锁是被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持有，这个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方法会一直阻塞，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用来释放锁；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：针对读操作</a:t>
            </a:r>
          </a:p>
          <a:p>
            <a:pPr lvl="2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当锁被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所有的时候，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会直接返回，当锁已经被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会一直阻塞，直到能获取锁，否则就直接返回，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用来释放锁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77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4.3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（读写锁）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4CCB30-CC8F-FBF5-D49F-C03C34CEC8F5}"/>
              </a:ext>
            </a:extLst>
          </p:cNvPr>
          <p:cNvSpPr txBox="1"/>
          <p:nvPr/>
        </p:nvSpPr>
        <p:spPr>
          <a:xfrm>
            <a:off x="672816" y="1739703"/>
            <a:ext cx="3586420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main</a:t>
            </a:r>
          </a:p>
          <a:p>
            <a:endParaRPr lang="zh-CN" altLang="en-US" sz="1400" dirty="0"/>
          </a:p>
          <a:p>
            <a:r>
              <a:rPr lang="zh-CN" altLang="en-US" sz="1400" dirty="0"/>
              <a:t>import(</a:t>
            </a:r>
          </a:p>
          <a:p>
            <a:r>
              <a:rPr lang="zh-CN" altLang="en-US" sz="1400" dirty="0"/>
              <a:t>   "fmt"</a:t>
            </a:r>
          </a:p>
          <a:p>
            <a:r>
              <a:rPr lang="zh-CN" altLang="en-US" sz="1400" dirty="0"/>
              <a:t>   "sync"</a:t>
            </a:r>
          </a:p>
          <a:p>
            <a:r>
              <a:rPr lang="zh-CN" altLang="en-US" sz="1400" dirty="0"/>
              <a:t>   "time"</a:t>
            </a:r>
          </a:p>
          <a:p>
            <a:r>
              <a:rPr lang="zh-CN" altLang="en-US" sz="1400" dirty="0"/>
              <a:t>)</a:t>
            </a:r>
          </a:p>
          <a:p>
            <a:r>
              <a:rPr lang="zh-CN" altLang="en-US" sz="1400" dirty="0"/>
              <a:t>var rwMutex *sync.RWMutex</a:t>
            </a:r>
          </a:p>
          <a:p>
            <a:r>
              <a:rPr lang="zh-CN" altLang="en-US" sz="1400" dirty="0"/>
              <a:t>var wg *sync.WaitGroup</a:t>
            </a:r>
          </a:p>
          <a:p>
            <a:r>
              <a:rPr lang="zh-CN" altLang="en-US" sz="1400" dirty="0"/>
              <a:t>func main() {</a:t>
            </a:r>
          </a:p>
          <a:p>
            <a:r>
              <a:rPr lang="zh-CN" altLang="en-US" sz="1400" dirty="0"/>
              <a:t>    rwMutex = new(sync.RWMutex)</a:t>
            </a:r>
          </a:p>
          <a:p>
            <a:r>
              <a:rPr lang="zh-CN" altLang="en-US" sz="1400" dirty="0"/>
              <a:t>    wg = new (sync.WaitGroup)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wg.Add(3)</a:t>
            </a:r>
          </a:p>
          <a:p>
            <a:r>
              <a:rPr lang="zh-CN" altLang="en-US" sz="1400" dirty="0"/>
              <a:t>    go writeData(1)</a:t>
            </a:r>
          </a:p>
          <a:p>
            <a:r>
              <a:rPr lang="zh-CN" altLang="en-US" sz="1400" dirty="0"/>
              <a:t>    go readData(2)</a:t>
            </a:r>
          </a:p>
          <a:p>
            <a:r>
              <a:rPr lang="zh-CN" altLang="en-US" sz="1400" dirty="0"/>
              <a:t>    go writeData(3)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wg.Wait()</a:t>
            </a:r>
          </a:p>
          <a:p>
            <a:r>
              <a:rPr lang="zh-CN" altLang="en-US" sz="1400" dirty="0"/>
              <a:t>    fmt.Println("main..over...")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7CD2EF-2A24-D772-0441-0B8E2923CE4A}"/>
              </a:ext>
            </a:extLst>
          </p:cNvPr>
          <p:cNvSpPr txBox="1"/>
          <p:nvPr/>
        </p:nvSpPr>
        <p:spPr>
          <a:xfrm>
            <a:off x="4412850" y="1751756"/>
            <a:ext cx="4058334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func writeData(i int){</a:t>
            </a:r>
          </a:p>
          <a:p>
            <a:r>
              <a:rPr lang="zh-CN" altLang="en-US" sz="1400" dirty="0"/>
              <a:t>    defer wg.Done()</a:t>
            </a:r>
          </a:p>
          <a:p>
            <a:r>
              <a:rPr lang="zh-CN" altLang="en-US" sz="1400" dirty="0"/>
              <a:t>    fmt.Println(i,“开始写：write start</a:t>
            </a:r>
            <a:r>
              <a:rPr lang="en-US" altLang="zh-CN" sz="1400" dirty="0"/>
              <a:t>…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rwMutex.Lock()//写操作上锁</a:t>
            </a:r>
          </a:p>
          <a:p>
            <a:r>
              <a:rPr lang="zh-CN" altLang="en-US" sz="1400" dirty="0"/>
              <a:t>    fmt.Println(i,"正在写：writing</a:t>
            </a:r>
            <a:r>
              <a:rPr lang="en-US" altLang="zh-CN" sz="1400" dirty="0"/>
              <a:t>….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time.Sleep(3*time.Second)</a:t>
            </a:r>
          </a:p>
          <a:p>
            <a:r>
              <a:rPr lang="zh-CN" altLang="en-US" sz="1400" dirty="0"/>
              <a:t>    rwMutex.Unlock()</a:t>
            </a:r>
          </a:p>
          <a:p>
            <a:r>
              <a:rPr lang="zh-CN" altLang="en-US" sz="1400" dirty="0"/>
              <a:t>    fmt.Println(i,"写结束：write ove</a:t>
            </a:r>
            <a:r>
              <a:rPr lang="en-US" altLang="zh-CN" sz="1400" dirty="0"/>
              <a:t>r….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func readData(i int) {</a:t>
            </a:r>
          </a:p>
          <a:p>
            <a:r>
              <a:rPr lang="zh-CN" altLang="en-US" sz="1400" dirty="0"/>
              <a:t>    defer wg.Done()</a:t>
            </a:r>
          </a:p>
          <a:p>
            <a:r>
              <a:rPr lang="zh-CN" altLang="en-US" sz="1400" dirty="0"/>
              <a:t>    fmt.Println(i, "开始读：read start</a:t>
            </a:r>
            <a:r>
              <a:rPr lang="en-US" altLang="zh-CN" sz="1400" dirty="0"/>
              <a:t>…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rwMutex.RLock() //读操作上锁</a:t>
            </a:r>
          </a:p>
          <a:p>
            <a:r>
              <a:rPr lang="zh-CN" altLang="en-US" sz="1400" dirty="0"/>
              <a:t>    fmt.Println(i,"正在读取数据：reading</a:t>
            </a:r>
            <a:r>
              <a:rPr lang="en-US" altLang="zh-CN" sz="1400" dirty="0"/>
              <a:t>…..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    time.Sleep(3*time.Second)</a:t>
            </a:r>
          </a:p>
          <a:p>
            <a:r>
              <a:rPr lang="zh-CN" altLang="en-US" sz="1400" dirty="0"/>
              <a:t>    rwMutex.RUnlock() //读操作解锁</a:t>
            </a:r>
          </a:p>
          <a:p>
            <a:r>
              <a:rPr lang="zh-CN" altLang="en-US" sz="1400" dirty="0"/>
              <a:t>    fmt.Println(i,"读结束：read over</a:t>
            </a:r>
            <a:r>
              <a:rPr lang="en-US" altLang="zh-CN" sz="1400" dirty="0"/>
              <a:t>….</a:t>
            </a:r>
            <a:r>
              <a:rPr lang="zh-CN" altLang="en-US" sz="1400" dirty="0"/>
              <a:t>")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90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4.3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共享内存并发机制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29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RWMutex</a:t>
            </a: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更多例子：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https://www.cnblogs.com/chenqionghe/p/13919427.html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为了避免写锁饥饿问题，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的读写锁设计有一些优化考量，详情请参考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  <a:p>
            <a:pPr marL="457200" lvl="1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https://baijiahao.baidu.com/s?id=1653424247811116311&amp;wfr=spider&amp;for=pc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8C6A5F-D90C-1F87-180B-17BA9AF6137B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0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语言并发编程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9013" y="140853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goroutine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协程机制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Channel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6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4.1 goroutine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进程、线程与协程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运行时管理的轻量级</a:t>
            </a:r>
            <a:r>
              <a:rPr lang="zh-CN" altLang="en-US" sz="16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1600" b="1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程序启动时，只有一个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来调用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函数，称为主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语句进行创建：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同一个程序中的所有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共享同一个地址空间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的内存通常为几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，进程是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级，线程是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MB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endParaRPr lang="en-US" altLang="zh-CN" sz="1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结束之后，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都会结束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3A443C-EA6C-0A66-521F-443E6794D51E}"/>
              </a:ext>
            </a:extLst>
          </p:cNvPr>
          <p:cNvSpPr txBox="1"/>
          <p:nvPr/>
        </p:nvSpPr>
        <p:spPr>
          <a:xfrm>
            <a:off x="4905298" y="2531768"/>
            <a:ext cx="178811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altLang="zh-CN" dirty="0"/>
              <a:t>go </a:t>
            </a:r>
            <a:r>
              <a:rPr lang="en-US" altLang="zh-CN" dirty="0"/>
              <a:t> </a:t>
            </a:r>
            <a:r>
              <a:rPr lang="pl-PL" altLang="zh-CN" dirty="0"/>
              <a:t>f(x, y, z)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C9AD147-7E27-1D95-D250-36103B0B95CF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3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4.1 goroutine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FEA862-79BC-A9D6-C712-0BBE1F9D82DB}"/>
              </a:ext>
            </a:extLst>
          </p:cNvPr>
          <p:cNvSpPr txBox="1"/>
          <p:nvPr/>
        </p:nvSpPr>
        <p:spPr>
          <a:xfrm>
            <a:off x="469500" y="1892446"/>
            <a:ext cx="362482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package main</a:t>
            </a:r>
          </a:p>
          <a:p>
            <a:r>
              <a:rPr lang="zh-CN" altLang="en-US" sz="1600" dirty="0"/>
              <a:t>import (</a:t>
            </a:r>
          </a:p>
          <a:p>
            <a:r>
              <a:rPr lang="zh-CN" altLang="en-US" sz="1600" dirty="0"/>
              <a:t>    "fmt"</a:t>
            </a:r>
          </a:p>
          <a:p>
            <a:r>
              <a:rPr lang="zh-CN" altLang="en-US" sz="1600" dirty="0"/>
              <a:t>    "time"</a:t>
            </a:r>
          </a:p>
          <a:p>
            <a:r>
              <a:rPr lang="zh-CN" altLang="en-US" sz="1600" dirty="0"/>
              <a:t>)</a:t>
            </a:r>
          </a:p>
          <a:p>
            <a:endParaRPr lang="zh-CN" altLang="en-US" sz="1600" dirty="0"/>
          </a:p>
          <a:p>
            <a:r>
              <a:rPr lang="zh-CN" altLang="en-US" sz="1600" dirty="0"/>
              <a:t>func main() {</a:t>
            </a:r>
          </a:p>
          <a:p>
            <a:r>
              <a:rPr lang="en-US" altLang="zh-CN" sz="1600" dirty="0"/>
              <a:t>    go say(“a”)   //</a:t>
            </a:r>
            <a:r>
              <a:rPr lang="zh-CN" altLang="en-US" sz="1600" dirty="0"/>
              <a:t>开启新的</a:t>
            </a:r>
            <a:r>
              <a:rPr lang="en-US" altLang="zh-CN" sz="1600" dirty="0"/>
              <a:t>goroutine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say(“b”)      //</a:t>
            </a:r>
            <a:r>
              <a:rPr lang="zh-CN" altLang="en-US" sz="1600" dirty="0"/>
              <a:t>主</a:t>
            </a:r>
            <a:r>
              <a:rPr lang="en-US" altLang="zh-CN" sz="1600" dirty="0"/>
              <a:t>goroutine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  <a:p>
            <a:r>
              <a:rPr lang="zh-CN" altLang="en-US" sz="1600" dirty="0"/>
              <a:t>func say(s string) {</a:t>
            </a:r>
          </a:p>
          <a:p>
            <a:r>
              <a:rPr lang="zh-CN" altLang="en-US" sz="1600" dirty="0"/>
              <a:t>    for i := 0; i &lt; 5; i++ {</a:t>
            </a:r>
          </a:p>
          <a:p>
            <a:r>
              <a:rPr lang="zh-CN" altLang="en-US" sz="1600" dirty="0"/>
              <a:t>        time.Sleep(2000 * time.Millisecond)</a:t>
            </a:r>
          </a:p>
          <a:p>
            <a:r>
              <a:rPr lang="zh-CN" altLang="en-US" sz="1600" dirty="0"/>
              <a:t>        fmt.Println(s, time.Now().Format("15:04:05.000000"))</a:t>
            </a:r>
          </a:p>
          <a:p>
            <a:r>
              <a:rPr lang="zh-CN" altLang="en-US" sz="1600" dirty="0"/>
              <a:t>    }</a:t>
            </a:r>
          </a:p>
          <a:p>
            <a:r>
              <a:rPr lang="zh-CN" altLang="en-US" sz="1600" dirty="0"/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3009F-E0C1-8A1F-FB6D-F2A7C02B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47" y="1060136"/>
            <a:ext cx="3782591" cy="388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60E3A0-E0D8-4706-D655-CAC1BFE0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11" y="5053474"/>
            <a:ext cx="3436779" cy="158223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3603CA-89A6-3B35-5AFC-F8F7E997451B}"/>
              </a:ext>
            </a:extLst>
          </p:cNvPr>
          <p:cNvSpPr txBox="1"/>
          <p:nvPr/>
        </p:nvSpPr>
        <p:spPr>
          <a:xfrm>
            <a:off x="5938737" y="6016523"/>
            <a:ext cx="307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因为是并发执行，输出的顺序不确定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4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21B14-B34D-3831-F464-687C18604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7014-B406-6112-D309-58B90850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4.1 goroutine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CDE714-649F-C146-7890-8036205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359501-D933-BE91-4886-0B2167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F4CBB6-F55D-7F66-5172-256E6FB39BBD}"/>
              </a:ext>
            </a:extLst>
          </p:cNvPr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>
            <a:extLst>
              <a:ext uri="{FF2B5EF4-FFF2-40B4-BE49-F238E27FC236}">
                <a16:creationId xmlns:a16="http://schemas.microsoft.com/office/drawing/2014/main" id="{667B95B6-9369-937C-8E96-9EB1749D6482}"/>
              </a:ext>
            </a:extLst>
          </p:cNvPr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AA86F4-2E91-DDCE-C838-4D29C044EA98}"/>
              </a:ext>
            </a:extLst>
          </p:cNvPr>
          <p:cNvSpPr txBox="1"/>
          <p:nvPr/>
        </p:nvSpPr>
        <p:spPr>
          <a:xfrm>
            <a:off x="548267" y="1738429"/>
            <a:ext cx="3624825" cy="427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package main</a:t>
            </a:r>
          </a:p>
          <a:p>
            <a:r>
              <a:rPr lang="zh-CN" altLang="en-US" sz="1600" dirty="0"/>
              <a:t>import (</a:t>
            </a:r>
          </a:p>
          <a:p>
            <a:r>
              <a:rPr lang="zh-CN" altLang="en-US" sz="1600" dirty="0"/>
              <a:t>    "fmt"</a:t>
            </a:r>
          </a:p>
          <a:p>
            <a:r>
              <a:rPr lang="zh-CN" altLang="en-US" sz="1600" dirty="0"/>
              <a:t>    "time"</a:t>
            </a:r>
          </a:p>
          <a:p>
            <a:r>
              <a:rPr lang="zh-CN" altLang="en-US" sz="1600" dirty="0"/>
              <a:t>)</a:t>
            </a:r>
            <a:endParaRPr lang="en-US" altLang="zh-CN" sz="1600" dirty="0"/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numbers() {  </a:t>
            </a:r>
          </a:p>
          <a:p>
            <a:r>
              <a:rPr lang="en-US" altLang="zh-CN" sz="1600" dirty="0"/>
              <a:t>    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:=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time.Sleep</a:t>
            </a:r>
            <a:r>
              <a:rPr lang="en-US" altLang="zh-CN" sz="1600" dirty="0"/>
              <a:t>(250 * </a:t>
            </a:r>
            <a:r>
              <a:rPr lang="en-US" altLang="zh-CN" sz="1600" dirty="0" err="1"/>
              <a:t>time.Millisecond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fmt.Printf</a:t>
            </a:r>
            <a:r>
              <a:rPr lang="en-US" altLang="zh-CN" sz="1600" dirty="0"/>
              <a:t>("%d ",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alphabets() {  </a:t>
            </a:r>
          </a:p>
          <a:p>
            <a:r>
              <a:rPr lang="en-US" altLang="zh-CN" sz="1600" dirty="0"/>
              <a:t>    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:= 'a';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'e';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time.Sleep</a:t>
            </a:r>
            <a:r>
              <a:rPr lang="en-US" altLang="zh-CN" sz="1600" dirty="0"/>
              <a:t>(400 * </a:t>
            </a:r>
            <a:r>
              <a:rPr lang="en-US" altLang="zh-CN" sz="1600" dirty="0" err="1"/>
              <a:t>time.Millisecond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fmt.Printf</a:t>
            </a:r>
            <a:r>
              <a:rPr lang="en-US" altLang="zh-CN" sz="1600" dirty="0"/>
              <a:t>("%c ",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DE6778-5D39-A3E9-A589-C95B6F1D65AB}"/>
              </a:ext>
            </a:extLst>
          </p:cNvPr>
          <p:cNvSpPr txBox="1"/>
          <p:nvPr/>
        </p:nvSpPr>
        <p:spPr>
          <a:xfrm>
            <a:off x="4523167" y="5612022"/>
            <a:ext cx="450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a 2 3 b 4 c 5 d e main terminated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1EBEEB-6693-80C5-0B85-8E42E767356A}"/>
              </a:ext>
            </a:extLst>
          </p:cNvPr>
          <p:cNvSpPr txBox="1"/>
          <p:nvPr/>
        </p:nvSpPr>
        <p:spPr>
          <a:xfrm>
            <a:off x="4523167" y="1738429"/>
            <a:ext cx="394335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func</a:t>
            </a:r>
            <a:r>
              <a:rPr lang="en-US" altLang="zh-CN" sz="1800" dirty="0"/>
              <a:t> main() {  </a:t>
            </a:r>
          </a:p>
          <a:p>
            <a:r>
              <a:rPr lang="en-US" altLang="zh-CN" sz="1800" dirty="0"/>
              <a:t>    go numbers()</a:t>
            </a:r>
          </a:p>
          <a:p>
            <a:r>
              <a:rPr lang="en-US" altLang="zh-CN" sz="1800" dirty="0"/>
              <a:t>    go alphabets()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time.Sleep</a:t>
            </a:r>
            <a:r>
              <a:rPr lang="en-US" altLang="zh-CN" sz="1800" dirty="0"/>
              <a:t>(3000 * </a:t>
            </a:r>
            <a:r>
              <a:rPr lang="en-US" altLang="zh-CN" sz="1800" dirty="0" err="1"/>
              <a:t>time.Millisecond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fmt.Println</a:t>
            </a:r>
            <a:r>
              <a:rPr lang="en-US" altLang="zh-CN" sz="1800" dirty="0"/>
              <a:t>("main terminated")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F7974-3197-A139-DA56-9285861D2F48}"/>
              </a:ext>
            </a:extLst>
          </p:cNvPr>
          <p:cNvSpPr txBox="1"/>
          <p:nvPr/>
        </p:nvSpPr>
        <p:spPr>
          <a:xfrm>
            <a:off x="4523167" y="4079176"/>
            <a:ext cx="4501592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三条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4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同时执行：</a:t>
            </a:r>
            <a:endParaRPr lang="en-US" altLang="zh-CN" sz="14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goroutine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：等待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，输出内容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numbers goroutine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：每隔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250ms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输出一个数字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alphabets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：每隔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400ms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输出一个字母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22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）是一个类型化的管道，可以通过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&lt;-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（通道运算符）来使用通道，对值进行发送和接收。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通道是一种高效、安全、灵活的并发机制，用于并发环境下实现数据的同步和传递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&lt;-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操作符指定了通道的方向，如果给出了一个方向，通道就是定向的，否则就是双向的。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操作符的，数据按照箭头的方向流动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通道在使用前必须被创建，接收的参数是通道类型和一个可选的容量， 容量代表缓冲区的大小，容量省略表示通道是非缓存的。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chan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）关闭通道，关闭后不能继续写入，否则报错。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75F8408-DE27-5547-F6A0-63C7C512F205}"/>
              </a:ext>
            </a:extLst>
          </p:cNvPr>
          <p:cNvSpPr txBox="1"/>
          <p:nvPr/>
        </p:nvSpPr>
        <p:spPr>
          <a:xfrm>
            <a:off x="3134107" y="3059668"/>
            <a:ext cx="480974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chan T                       // 可以被用来发送和接收类型为T的值</a:t>
            </a:r>
          </a:p>
          <a:p>
            <a:r>
              <a:rPr lang="zh-CN" altLang="en-US" sz="1400" dirty="0"/>
              <a:t>chan &lt;- float64      // 只能往通道中发送float64类型的值</a:t>
            </a:r>
          </a:p>
          <a:p>
            <a:r>
              <a:rPr lang="zh-CN" altLang="en-US" sz="1400" dirty="0"/>
              <a:t>&lt;-chan int               // 只能从通道中接收int类型的值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BBC594-8C2A-2999-ADA2-376996B1AD3B}"/>
              </a:ext>
            </a:extLst>
          </p:cNvPr>
          <p:cNvSpPr txBox="1"/>
          <p:nvPr/>
        </p:nvSpPr>
        <p:spPr>
          <a:xfrm>
            <a:off x="5628590" y="4662273"/>
            <a:ext cx="214015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make(chan int, 100)</a:t>
            </a:r>
          </a:p>
        </p:txBody>
      </p:sp>
    </p:spTree>
    <p:extLst>
      <p:ext uri="{BB962C8B-B14F-4D97-AF65-F5344CB8AC3E}">
        <p14:creationId xmlns:p14="http://schemas.microsoft.com/office/powerpoint/2010/main" val="26537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如果通道的缓冲区满了，就不能往里面写入数据，陷入等待（阻塞）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如果通道的缓冲区空了，就不能从里面读取数据，陷入等待（阻塞）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往通道中发送数据（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&lt;-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）；从通道中接收数据（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&lt;-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000007-3E04-93E3-5D94-F2AFFD2C1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3" y="2619968"/>
            <a:ext cx="7571287" cy="329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Channel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通道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20121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如果通道的缓冲区满了，就不能往里面写入数据，陷入等待（阻塞）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如果通道的缓冲区空了，就不能从里面读取数据，陷入等待（阻塞）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往通道中发送数据（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&lt;-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）；从通道中接收数据并赋给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&lt;-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例子：通过两个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计算数字之和 （两个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goroutine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分别计算一部分数据）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390A79-2796-B4EE-6BE4-D0FAECE4480E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9FC39E8-114C-8AA6-3B61-4CAA8B6D0924}"/>
              </a:ext>
            </a:extLst>
          </p:cNvPr>
          <p:cNvSpPr txBox="1"/>
          <p:nvPr/>
        </p:nvSpPr>
        <p:spPr>
          <a:xfrm>
            <a:off x="548267" y="3431736"/>
            <a:ext cx="2980860" cy="261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package main</a:t>
            </a:r>
          </a:p>
          <a:p>
            <a:r>
              <a:rPr lang="zh-CN" altLang="en-US" sz="1600" dirty="0"/>
              <a:t>import "fmt"</a:t>
            </a:r>
          </a:p>
          <a:p>
            <a:endParaRPr lang="zh-CN" altLang="en-US" sz="1600" dirty="0"/>
          </a:p>
          <a:p>
            <a:r>
              <a:rPr lang="zh-CN" altLang="en-US" sz="1600" dirty="0"/>
              <a:t>func sum(s []int, c chan int) {</a:t>
            </a:r>
          </a:p>
          <a:p>
            <a:r>
              <a:rPr lang="zh-CN" altLang="en-US" sz="1600" dirty="0"/>
              <a:t>        sum := 0</a:t>
            </a:r>
          </a:p>
          <a:p>
            <a:r>
              <a:rPr lang="zh-CN" altLang="en-US" sz="1600" dirty="0"/>
              <a:t>        for _, v := range s{</a:t>
            </a:r>
          </a:p>
          <a:p>
            <a:r>
              <a:rPr lang="zh-CN" altLang="en-US" sz="1600" dirty="0"/>
              <a:t>            sum +=v</a:t>
            </a:r>
          </a:p>
          <a:p>
            <a:r>
              <a:rPr lang="zh-CN" altLang="en-US" sz="1600" dirty="0"/>
              <a:t>        }</a:t>
            </a:r>
          </a:p>
          <a:p>
            <a:r>
              <a:rPr lang="zh-CN" altLang="en-US" sz="1600" dirty="0"/>
              <a:t>        c &lt;- sum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577D5-D457-DECD-9EA9-5B2AC85355D3}"/>
              </a:ext>
            </a:extLst>
          </p:cNvPr>
          <p:cNvSpPr txBox="1"/>
          <p:nvPr/>
        </p:nvSpPr>
        <p:spPr>
          <a:xfrm>
            <a:off x="3690976" y="3708734"/>
            <a:ext cx="4824374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func main() {</a:t>
            </a:r>
          </a:p>
          <a:p>
            <a:r>
              <a:rPr lang="zh-CN" altLang="en-US" sz="1600" dirty="0"/>
              <a:t>      s := []int{7,2,8,9,4,0}</a:t>
            </a:r>
          </a:p>
          <a:p>
            <a:r>
              <a:rPr lang="zh-CN" altLang="en-US" sz="1600" dirty="0"/>
              <a:t>      c := make(chan int)</a:t>
            </a:r>
          </a:p>
          <a:p>
            <a:r>
              <a:rPr lang="zh-CN" altLang="en-US" sz="1600" dirty="0"/>
              <a:t>      go sum(s[:len(s)/2], c)    </a:t>
            </a:r>
            <a:r>
              <a:rPr lang="en-US" altLang="zh-CN" sz="1600" dirty="0"/>
              <a:t>//</a:t>
            </a:r>
            <a:r>
              <a:rPr lang="zh-CN" altLang="en-US" sz="1600" dirty="0"/>
              <a:t>计算前半段数据</a:t>
            </a:r>
          </a:p>
          <a:p>
            <a:r>
              <a:rPr lang="zh-CN" altLang="en-US" sz="1600" dirty="0"/>
              <a:t>      go sum(s[len(s)/2:], c)    </a:t>
            </a:r>
            <a:r>
              <a:rPr lang="en-US" altLang="zh-CN" sz="1600" dirty="0"/>
              <a:t>//</a:t>
            </a:r>
            <a:r>
              <a:rPr lang="zh-CN" altLang="en-US" sz="1600" dirty="0"/>
              <a:t>计算后半段数据</a:t>
            </a:r>
          </a:p>
          <a:p>
            <a:r>
              <a:rPr lang="zh-CN" altLang="en-US" sz="1600" dirty="0"/>
              <a:t>      x, y := &lt;-c, &lt;-c</a:t>
            </a:r>
          </a:p>
          <a:p>
            <a:r>
              <a:rPr lang="zh-CN" altLang="en-US" sz="1600" dirty="0"/>
              <a:t>      fmt.Println(x, y, x+y)</a:t>
            </a:r>
          </a:p>
          <a:p>
            <a:r>
              <a:rPr lang="zh-CN" altLang="en-US" sz="1600" dirty="0"/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5ED80E-2AC9-D0DB-8726-8A5F4CDA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571" y="5653391"/>
            <a:ext cx="3114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6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13545</TotalTime>
  <Words>4132</Words>
  <Application>Microsoft Office PowerPoint</Application>
  <PresentationFormat>全屏显示(4:3)</PresentationFormat>
  <Paragraphs>578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-apple-system</vt:lpstr>
      <vt:lpstr>等线</vt:lpstr>
      <vt:lpstr>微软雅黑</vt:lpstr>
      <vt:lpstr>Arial</vt:lpstr>
      <vt:lpstr>Calibri</vt:lpstr>
      <vt:lpstr>Calibri Light</vt:lpstr>
      <vt:lpstr>Consolas</vt:lpstr>
      <vt:lpstr>Wingdings</vt:lpstr>
      <vt:lpstr>Office 主题​​</vt:lpstr>
      <vt:lpstr>分布式计算实验</vt:lpstr>
      <vt:lpstr>Go语言并发编程  </vt:lpstr>
      <vt:lpstr>4. Go语言并发编程</vt:lpstr>
      <vt:lpstr>4.1 goroutine</vt:lpstr>
      <vt:lpstr>4.1 goroutine</vt:lpstr>
      <vt:lpstr>4.1 goroutine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4.2 Channel 通道</vt:lpstr>
      <vt:lpstr>4.3 共享内存并发机制</vt:lpstr>
      <vt:lpstr>4.3 共享内存并发机制</vt:lpstr>
      <vt:lpstr>4.3 共享内存并发机制</vt:lpstr>
      <vt:lpstr>4.3 共享内存并发机制</vt:lpstr>
      <vt:lpstr>4.3 共享内存并发机制</vt:lpstr>
      <vt:lpstr>4.3 共享内存并发机制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分布式计算</dc:title>
  <dc:creator>ycy</dc:creator>
  <cp:lastModifiedBy>CHENYUN YU</cp:lastModifiedBy>
  <cp:revision>385</cp:revision>
  <dcterms:created xsi:type="dcterms:W3CDTF">2021-07-26T15:47:03Z</dcterms:created>
  <dcterms:modified xsi:type="dcterms:W3CDTF">2024-10-15T23:06:12Z</dcterms:modified>
</cp:coreProperties>
</file>