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71" r:id="rId3"/>
    <p:sldId id="306" r:id="rId4"/>
    <p:sldId id="364" r:id="rId5"/>
    <p:sldId id="369" r:id="rId6"/>
    <p:sldId id="383" r:id="rId7"/>
    <p:sldId id="382" r:id="rId8"/>
    <p:sldId id="370" r:id="rId9"/>
    <p:sldId id="367" r:id="rId10"/>
    <p:sldId id="379" r:id="rId11"/>
    <p:sldId id="380" r:id="rId12"/>
    <p:sldId id="327" r:id="rId13"/>
    <p:sldId id="372" r:id="rId14"/>
    <p:sldId id="375" r:id="rId15"/>
    <p:sldId id="373" r:id="rId16"/>
    <p:sldId id="374" r:id="rId17"/>
    <p:sldId id="376" r:id="rId18"/>
    <p:sldId id="378" r:id="rId19"/>
    <p:sldId id="381" r:id="rId20"/>
    <p:sldId id="377" r:id="rId21"/>
    <p:sldId id="273" r:id="rId22"/>
    <p:sldId id="276" r:id="rId23"/>
    <p:sldId id="323" r:id="rId24"/>
    <p:sldId id="324" r:id="rId25"/>
    <p:sldId id="325" r:id="rId26"/>
    <p:sldId id="32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B4ABB"/>
    <a:srgbClr val="CA8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B52EC-7930-40CB-8FAF-C413D541E966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5B29-4D69-4F93-8B1E-8B10E5A25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1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7A3E-F577-4236-92C9-E90B4D26582D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2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7841-BBBF-46BD-A145-DCB7A77F0F60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1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23E-CA80-4F3F-B092-1DAFF349EF43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4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EEE3-2920-4BEB-B7D1-06B2342A6B77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1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39FD-910F-4713-B522-77522BC293B0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650-89F2-4032-A54E-6E8B870DA0AC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91B-8D44-4D9B-8026-64CA33B3261F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0642-D734-480D-9903-C4CDB031FAC2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B81F-5446-4518-8A95-0175EEC3D6A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05AA-F268-4EF6-8147-22C4AC60F0DF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4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8209-1CFB-4920-8175-7DF29BF32F58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7E16-7880-4086-A214-55D3FAE51089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5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aijiahao.baidu.com/s?id=1653424247811116311&amp;wfr=spider&amp;for=p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ngzy.com/blog/2022/06/mit-6-824-lab-mr-2022/" TargetMode="External"/><Relationship Id="rId2" Type="http://schemas.openxmlformats.org/officeDocument/2006/relationships/hyperlink" Target="http://nil.csail.mit.edu/6.824/2022/labs/lab-m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pedro7k/article/details/123695278" TargetMode="External"/><Relationship Id="rId4" Type="http://schemas.openxmlformats.org/officeDocument/2006/relationships/hyperlink" Target="https://pdos.csail.mit.edu/6.824/papers/mapreduce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7820" y="1708771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B4A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5020" y="4627153"/>
            <a:ext cx="6858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主讲人：余晨韵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中山大学智能工程学院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" y="22819"/>
            <a:ext cx="9133001" cy="26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4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6.1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共享内存并发机制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10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RWMutex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（读写锁）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4CCB30-CC8F-FBF5-D49F-C03C34CEC8F5}"/>
              </a:ext>
            </a:extLst>
          </p:cNvPr>
          <p:cNvSpPr txBox="1"/>
          <p:nvPr/>
        </p:nvSpPr>
        <p:spPr>
          <a:xfrm>
            <a:off x="672816" y="1739703"/>
            <a:ext cx="3586420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package main</a:t>
            </a:r>
          </a:p>
          <a:p>
            <a:endParaRPr lang="zh-CN" altLang="en-US" sz="1400" dirty="0"/>
          </a:p>
          <a:p>
            <a:r>
              <a:rPr lang="zh-CN" altLang="en-US" sz="1400" dirty="0"/>
              <a:t>import(</a:t>
            </a:r>
          </a:p>
          <a:p>
            <a:r>
              <a:rPr lang="zh-CN" altLang="en-US" sz="1400" dirty="0"/>
              <a:t>   "fmt"</a:t>
            </a:r>
          </a:p>
          <a:p>
            <a:r>
              <a:rPr lang="zh-CN" altLang="en-US" sz="1400" dirty="0"/>
              <a:t>   "sync"</a:t>
            </a:r>
          </a:p>
          <a:p>
            <a:r>
              <a:rPr lang="zh-CN" altLang="en-US" sz="1400" dirty="0"/>
              <a:t>   "time"</a:t>
            </a:r>
          </a:p>
          <a:p>
            <a:r>
              <a:rPr lang="zh-CN" altLang="en-US" sz="1400" dirty="0"/>
              <a:t>)</a:t>
            </a:r>
          </a:p>
          <a:p>
            <a:r>
              <a:rPr lang="zh-CN" altLang="en-US" sz="1400" dirty="0"/>
              <a:t>var rwMutex *sync.RWMutex</a:t>
            </a:r>
          </a:p>
          <a:p>
            <a:r>
              <a:rPr lang="zh-CN" altLang="en-US" sz="1400" dirty="0"/>
              <a:t>var wg *sync.WaitGroup</a:t>
            </a:r>
          </a:p>
          <a:p>
            <a:r>
              <a:rPr lang="zh-CN" altLang="en-US" sz="1400" dirty="0"/>
              <a:t>func main() {</a:t>
            </a:r>
          </a:p>
          <a:p>
            <a:r>
              <a:rPr lang="zh-CN" altLang="en-US" sz="1400" dirty="0"/>
              <a:t>    rwMutex = new(sync.RWMutex)</a:t>
            </a:r>
          </a:p>
          <a:p>
            <a:r>
              <a:rPr lang="zh-CN" altLang="en-US" sz="1400" dirty="0"/>
              <a:t>    wg = new (sync.WaitGroup)</a:t>
            </a:r>
          </a:p>
          <a:p>
            <a:r>
              <a:rPr lang="zh-CN" altLang="en-US" sz="1400" dirty="0"/>
              <a:t>    </a:t>
            </a:r>
          </a:p>
          <a:p>
            <a:r>
              <a:rPr lang="zh-CN" altLang="en-US" sz="1400" dirty="0"/>
              <a:t>    wg.Add(3)</a:t>
            </a:r>
          </a:p>
          <a:p>
            <a:r>
              <a:rPr lang="zh-CN" altLang="en-US" sz="1400" dirty="0"/>
              <a:t>    go writeData(1)</a:t>
            </a:r>
          </a:p>
          <a:p>
            <a:r>
              <a:rPr lang="zh-CN" altLang="en-US" sz="1400" dirty="0"/>
              <a:t>    go readData(2)</a:t>
            </a:r>
          </a:p>
          <a:p>
            <a:r>
              <a:rPr lang="zh-CN" altLang="en-US" sz="1400" dirty="0"/>
              <a:t>    go writeData(3)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wg.Wait()</a:t>
            </a:r>
          </a:p>
          <a:p>
            <a:r>
              <a:rPr lang="zh-CN" altLang="en-US" sz="1400" dirty="0"/>
              <a:t>    fmt.Println("main..over...")</a:t>
            </a:r>
          </a:p>
          <a:p>
            <a:r>
              <a:rPr lang="zh-CN" altLang="en-US" sz="1400" dirty="0"/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7CD2EF-2A24-D772-0441-0B8E2923CE4A}"/>
              </a:ext>
            </a:extLst>
          </p:cNvPr>
          <p:cNvSpPr txBox="1"/>
          <p:nvPr/>
        </p:nvSpPr>
        <p:spPr>
          <a:xfrm>
            <a:off x="4412850" y="1751756"/>
            <a:ext cx="4058334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func writeData(i int){</a:t>
            </a:r>
          </a:p>
          <a:p>
            <a:r>
              <a:rPr lang="zh-CN" altLang="en-US" sz="1400" dirty="0"/>
              <a:t>    defer wg.Done()</a:t>
            </a:r>
          </a:p>
          <a:p>
            <a:r>
              <a:rPr lang="zh-CN" altLang="en-US" sz="1400" dirty="0"/>
              <a:t>    fmt.Println(i,“开始写：write start</a:t>
            </a:r>
            <a:r>
              <a:rPr lang="en-US" altLang="zh-CN" sz="1400" dirty="0"/>
              <a:t>…</a:t>
            </a:r>
            <a:r>
              <a:rPr lang="zh-CN" altLang="en-US" sz="1400" dirty="0"/>
              <a:t>")</a:t>
            </a:r>
          </a:p>
          <a:p>
            <a:r>
              <a:rPr lang="zh-CN" altLang="en-US" sz="1400" dirty="0"/>
              <a:t>    rwMutex.Lock()//写操作上锁</a:t>
            </a:r>
          </a:p>
          <a:p>
            <a:r>
              <a:rPr lang="zh-CN" altLang="en-US" sz="1400" dirty="0"/>
              <a:t>    fmt.Println(i,"正在写：writing</a:t>
            </a:r>
            <a:r>
              <a:rPr lang="en-US" altLang="zh-CN" sz="1400" dirty="0"/>
              <a:t>….</a:t>
            </a:r>
            <a:r>
              <a:rPr lang="zh-CN" altLang="en-US" sz="1400" dirty="0"/>
              <a:t>")</a:t>
            </a:r>
          </a:p>
          <a:p>
            <a:r>
              <a:rPr lang="zh-CN" altLang="en-US" sz="1400" dirty="0"/>
              <a:t>    time.Sleep(3*time.Second)</a:t>
            </a:r>
          </a:p>
          <a:p>
            <a:r>
              <a:rPr lang="zh-CN" altLang="en-US" sz="1400" dirty="0"/>
              <a:t>    rwMutex.Unlock()</a:t>
            </a:r>
          </a:p>
          <a:p>
            <a:r>
              <a:rPr lang="zh-CN" altLang="en-US" sz="1400" dirty="0"/>
              <a:t>    fmt.Println(i,"写结束：write ove</a:t>
            </a:r>
            <a:r>
              <a:rPr lang="en-US" altLang="zh-CN" sz="1400" dirty="0"/>
              <a:t>r….</a:t>
            </a:r>
            <a:r>
              <a:rPr lang="zh-CN" altLang="en-US" sz="1400" dirty="0"/>
              <a:t>")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  <a:p>
            <a:r>
              <a:rPr lang="zh-CN" altLang="en-US" sz="1400" dirty="0"/>
              <a:t>func readData(i int) {</a:t>
            </a:r>
          </a:p>
          <a:p>
            <a:r>
              <a:rPr lang="zh-CN" altLang="en-US" sz="1400" dirty="0"/>
              <a:t>    defer wg.Done()</a:t>
            </a:r>
          </a:p>
          <a:p>
            <a:r>
              <a:rPr lang="zh-CN" altLang="en-US" sz="1400" dirty="0"/>
              <a:t>    fmt.Println(i, "开始读：read start</a:t>
            </a:r>
            <a:r>
              <a:rPr lang="en-US" altLang="zh-CN" sz="1400" dirty="0"/>
              <a:t>…</a:t>
            </a:r>
            <a:r>
              <a:rPr lang="zh-CN" altLang="en-US" sz="1400" dirty="0"/>
              <a:t>")</a:t>
            </a:r>
          </a:p>
          <a:p>
            <a:r>
              <a:rPr lang="zh-CN" altLang="en-US" sz="1400" dirty="0"/>
              <a:t>    rwMutex.RLock() //读操作上锁</a:t>
            </a:r>
          </a:p>
          <a:p>
            <a:r>
              <a:rPr lang="zh-CN" altLang="en-US" sz="1400" dirty="0"/>
              <a:t>    fmt.Println(i,"正在读取数据：reading</a:t>
            </a:r>
            <a:r>
              <a:rPr lang="en-US" altLang="zh-CN" sz="1400" dirty="0"/>
              <a:t>…..</a:t>
            </a:r>
            <a:r>
              <a:rPr lang="zh-CN" altLang="en-US" sz="1400" dirty="0"/>
              <a:t>")</a:t>
            </a:r>
          </a:p>
          <a:p>
            <a:r>
              <a:rPr lang="zh-CN" altLang="en-US" sz="1400" dirty="0"/>
              <a:t>    time.Sleep(3*time.Second)</a:t>
            </a:r>
          </a:p>
          <a:p>
            <a:r>
              <a:rPr lang="zh-CN" altLang="en-US" sz="1400" dirty="0"/>
              <a:t>    rwMutex.RUnlock() //读操作解锁</a:t>
            </a:r>
          </a:p>
          <a:p>
            <a:r>
              <a:rPr lang="zh-CN" altLang="en-US" sz="1400" dirty="0"/>
              <a:t>    fmt.Println(i,"读结束：read over</a:t>
            </a:r>
            <a:r>
              <a:rPr lang="en-US" altLang="zh-CN" sz="1400" dirty="0"/>
              <a:t>….</a:t>
            </a:r>
            <a:r>
              <a:rPr lang="zh-CN" altLang="en-US" sz="1400" dirty="0"/>
              <a:t>")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90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6.1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共享内存并发机制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RWMutex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（读写锁）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为了避免写锁饥饿问题，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的读写锁设计有一些优化考量，详情请参考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pPr marL="457200" lvl="1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https://baijiahao.baidu.com/s?id=1653424247811116311&amp;wfr=spider&amp;for=pc</a:t>
            </a: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78C6A5F-D90C-1F87-180B-17BA9AF6137B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0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案例：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MapReduce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实现文本词频统计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12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68478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DB114A-AEAD-7890-1EEF-1C5B79FA9934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8209040" cy="5485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学习步骤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明确任务需求：实现单机多进程版本的词频统计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英文版：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http://nil.csail.mit.edu/6.824/2022/labs/lab-mr.html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中文版：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 http://www.youngzy.com/blog/2022/06/mit-6-824-lab-mr-2022/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800100" lvl="1" indent="-3429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英文版：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https://pdos.csail.mit.edu/6.824/papers/mapreduce.pdf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中文翻译：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https://blog.csdn.net/pedro7k/article/details/123695278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看懂单机版词频统计的实现代码：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/main/</a:t>
            </a:r>
            <a:r>
              <a:rPr lang="en-US" altLang="zh-CN" sz="14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mrsequential.go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提供了一个简单的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实现。它在同一个进程里执行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函数和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6.824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课程也提供了一些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的应用程序：单词计数器（</a:t>
            </a:r>
            <a:r>
              <a:rPr lang="en-US" altLang="zh-CN" sz="14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mrapps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wc.go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）和文本检索器（</a:t>
            </a:r>
            <a:r>
              <a:rPr lang="en-US" altLang="zh-CN" sz="14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mrapps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indexer.go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分布式的词频统计详细设计（明确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的职责，以及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容错机制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参考别人的代码实现 （网上查阅资料）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61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 fontScale="90000"/>
          </a:bodyPr>
          <a:lstStyle/>
          <a:p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案例：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MapReduce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实现文本词频统计（单机版）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68478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2E6CC5-B772-D113-CD34-7E81F687FE24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副标题 2">
            <a:extLst>
              <a:ext uri="{FF2B5EF4-FFF2-40B4-BE49-F238E27FC236}">
                <a16:creationId xmlns:a16="http://schemas.microsoft.com/office/drawing/2014/main" id="{AC501E0D-0636-C508-A283-E15D42F759F5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课程提供了一个单机版的词频统计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依次读取文件，分割单词，按照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{word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1}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形式，把所有内容都存入一个名为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intermediate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intermediate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进行排序，这样有相同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的键值对就会连续排列。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从头开始遍历，统计每个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有多少连续的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。假设有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{word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{1,1,1,1,1}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方法，统计词频。采用的方式是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{word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EB581E5-88E9-91C3-0057-14D173A39B35}"/>
              </a:ext>
            </a:extLst>
          </p:cNvPr>
          <p:cNvSpPr/>
          <p:nvPr/>
        </p:nvSpPr>
        <p:spPr>
          <a:xfrm>
            <a:off x="864118" y="4746234"/>
            <a:ext cx="1448410" cy="74325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Deer Beer River Car </a:t>
            </a:r>
            <a:r>
              <a:rPr lang="en-US" altLang="zh-CN" sz="1400" dirty="0" err="1"/>
              <a:t>Car</a:t>
            </a:r>
            <a:r>
              <a:rPr lang="en-US" altLang="zh-CN" sz="1400" dirty="0"/>
              <a:t> River</a:t>
            </a:r>
            <a:endParaRPr lang="zh-CN" altLang="en-US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09B575F-419F-053F-C3E3-E9120AAE9724}"/>
              </a:ext>
            </a:extLst>
          </p:cNvPr>
          <p:cNvSpPr/>
          <p:nvPr/>
        </p:nvSpPr>
        <p:spPr>
          <a:xfrm>
            <a:off x="2746384" y="4296188"/>
            <a:ext cx="1095495" cy="13874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Deer</a:t>
            </a:r>
            <a:r>
              <a:rPr lang="zh-CN" altLang="en-US" sz="1400" dirty="0"/>
              <a:t>，</a:t>
            </a:r>
            <a:r>
              <a:rPr lang="en-US" altLang="zh-CN" sz="1400" dirty="0"/>
              <a:t>1 </a:t>
            </a:r>
          </a:p>
          <a:p>
            <a:pPr algn="ctr"/>
            <a:r>
              <a:rPr lang="en-US" altLang="zh-CN" sz="1400" dirty="0"/>
              <a:t>Beer</a:t>
            </a:r>
            <a:r>
              <a:rPr lang="zh-CN" altLang="en-US" sz="1400" dirty="0"/>
              <a:t>，</a:t>
            </a:r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 River </a:t>
            </a:r>
            <a:r>
              <a:rPr lang="zh-CN" altLang="en-US" sz="1400" dirty="0"/>
              <a:t>，</a:t>
            </a:r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Car</a:t>
            </a:r>
            <a:r>
              <a:rPr lang="zh-CN" altLang="en-US" sz="1400" dirty="0"/>
              <a:t>，</a:t>
            </a:r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 Car </a:t>
            </a:r>
            <a:r>
              <a:rPr lang="zh-CN" altLang="en-US" sz="1400" dirty="0"/>
              <a:t>，</a:t>
            </a:r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River </a:t>
            </a:r>
            <a:r>
              <a:rPr lang="zh-CN" altLang="en-US" sz="1400" dirty="0"/>
              <a:t>，</a:t>
            </a:r>
            <a:r>
              <a:rPr lang="en-US" altLang="zh-CN" sz="1400" dirty="0"/>
              <a:t>1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A2AC2E7-8E1E-FC86-26B6-B5AAB92FF3FE}"/>
              </a:ext>
            </a:extLst>
          </p:cNvPr>
          <p:cNvSpPr/>
          <p:nvPr/>
        </p:nvSpPr>
        <p:spPr>
          <a:xfrm>
            <a:off x="4291289" y="4294882"/>
            <a:ext cx="1095495" cy="13874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Beer</a:t>
            </a:r>
            <a:r>
              <a:rPr lang="zh-CN" altLang="en-US" sz="1400" dirty="0"/>
              <a:t>，</a:t>
            </a:r>
            <a:r>
              <a:rPr lang="en-US" altLang="zh-CN" sz="1400" dirty="0"/>
              <a:t>1 </a:t>
            </a:r>
          </a:p>
          <a:p>
            <a:pPr algn="ctr"/>
            <a:r>
              <a:rPr lang="en-US" altLang="zh-CN" sz="1400" dirty="0"/>
              <a:t>Car</a:t>
            </a:r>
            <a:r>
              <a:rPr lang="zh-CN" altLang="en-US" sz="1400" dirty="0"/>
              <a:t>，</a:t>
            </a:r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 Car </a:t>
            </a:r>
            <a:r>
              <a:rPr lang="zh-CN" altLang="en-US" sz="1400" dirty="0"/>
              <a:t>，</a:t>
            </a:r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Deer</a:t>
            </a:r>
            <a:r>
              <a:rPr lang="zh-CN" altLang="en-US" sz="1400" dirty="0"/>
              <a:t>，</a:t>
            </a:r>
            <a:r>
              <a:rPr lang="en-US" altLang="zh-CN" sz="1400" dirty="0"/>
              <a:t>1 </a:t>
            </a:r>
          </a:p>
          <a:p>
            <a:pPr algn="ctr"/>
            <a:r>
              <a:rPr lang="en-US" altLang="zh-CN" sz="1400" dirty="0"/>
              <a:t>River </a:t>
            </a:r>
            <a:r>
              <a:rPr lang="zh-CN" altLang="en-US" sz="1400" dirty="0"/>
              <a:t>，</a:t>
            </a:r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River </a:t>
            </a:r>
            <a:r>
              <a:rPr lang="zh-CN" altLang="en-US" sz="1400" dirty="0"/>
              <a:t>，</a:t>
            </a:r>
            <a:r>
              <a:rPr lang="en-US" altLang="zh-CN" sz="1400" dirty="0"/>
              <a:t>1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28F1B33-5D0A-315C-D3BC-28005FEDE1C0}"/>
              </a:ext>
            </a:extLst>
          </p:cNvPr>
          <p:cNvSpPr/>
          <p:nvPr/>
        </p:nvSpPr>
        <p:spPr>
          <a:xfrm>
            <a:off x="5999655" y="4369535"/>
            <a:ext cx="1208227" cy="1184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Beer</a:t>
            </a:r>
            <a:r>
              <a:rPr lang="zh-CN" altLang="en-US" sz="1400" dirty="0"/>
              <a:t>，</a:t>
            </a:r>
            <a:r>
              <a:rPr lang="en-US" altLang="zh-CN" sz="1400" dirty="0"/>
              <a:t>1 </a:t>
            </a:r>
          </a:p>
          <a:p>
            <a:pPr algn="ctr"/>
            <a:r>
              <a:rPr lang="en-US" altLang="zh-CN" sz="1400" dirty="0"/>
              <a:t>Car</a:t>
            </a:r>
            <a:r>
              <a:rPr lang="zh-CN" altLang="en-US" sz="1400" dirty="0"/>
              <a:t>，</a:t>
            </a:r>
            <a:r>
              <a:rPr lang="en-US" altLang="zh-CN" sz="1400" dirty="0"/>
              <a:t>{1,1}</a:t>
            </a:r>
          </a:p>
          <a:p>
            <a:pPr algn="ctr"/>
            <a:r>
              <a:rPr lang="en-US" altLang="zh-CN" sz="1400" dirty="0"/>
              <a:t>Deer</a:t>
            </a:r>
            <a:r>
              <a:rPr lang="zh-CN" altLang="en-US" sz="1400" dirty="0"/>
              <a:t>，</a:t>
            </a:r>
            <a:r>
              <a:rPr lang="en-US" altLang="zh-CN" sz="1400" dirty="0"/>
              <a:t>1 </a:t>
            </a:r>
          </a:p>
          <a:p>
            <a:pPr algn="ctr"/>
            <a:r>
              <a:rPr lang="en-US" altLang="zh-CN" sz="1400" dirty="0"/>
              <a:t>River </a:t>
            </a:r>
            <a:r>
              <a:rPr lang="zh-CN" altLang="en-US" sz="1400" dirty="0"/>
              <a:t>，</a:t>
            </a:r>
            <a:r>
              <a:rPr lang="en-US" altLang="zh-CN" sz="1400" dirty="0"/>
              <a:t>{1,1}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0CC5AF9-EF28-4E6B-6D09-F3CFE3818900}"/>
              </a:ext>
            </a:extLst>
          </p:cNvPr>
          <p:cNvSpPr/>
          <p:nvPr/>
        </p:nvSpPr>
        <p:spPr>
          <a:xfrm>
            <a:off x="7611077" y="4368175"/>
            <a:ext cx="984656" cy="11213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Beer</a:t>
            </a:r>
            <a:r>
              <a:rPr lang="zh-CN" altLang="en-US" sz="1400" dirty="0"/>
              <a:t>，</a:t>
            </a:r>
            <a:r>
              <a:rPr lang="en-US" altLang="zh-CN" sz="1400" dirty="0"/>
              <a:t>1 </a:t>
            </a:r>
          </a:p>
          <a:p>
            <a:pPr algn="ctr"/>
            <a:r>
              <a:rPr lang="en-US" altLang="zh-CN" sz="1400" dirty="0"/>
              <a:t>Car</a:t>
            </a:r>
            <a:r>
              <a:rPr lang="zh-CN" altLang="en-US" sz="1400" dirty="0"/>
              <a:t>，</a:t>
            </a:r>
            <a:r>
              <a:rPr lang="en-US" altLang="zh-CN" sz="1400" dirty="0"/>
              <a:t>2</a:t>
            </a:r>
          </a:p>
          <a:p>
            <a:pPr algn="ctr"/>
            <a:r>
              <a:rPr lang="en-US" altLang="zh-CN" sz="1400" dirty="0"/>
              <a:t>Deer</a:t>
            </a:r>
            <a:r>
              <a:rPr lang="zh-CN" altLang="en-US" sz="1400" dirty="0"/>
              <a:t>，</a:t>
            </a:r>
            <a:r>
              <a:rPr lang="en-US" altLang="zh-CN" sz="1400" dirty="0"/>
              <a:t>1 </a:t>
            </a:r>
          </a:p>
          <a:p>
            <a:pPr algn="ctr"/>
            <a:r>
              <a:rPr lang="en-US" altLang="zh-CN" sz="1400" dirty="0"/>
              <a:t>River </a:t>
            </a:r>
            <a:r>
              <a:rPr lang="zh-CN" altLang="en-US" sz="1400" dirty="0"/>
              <a:t>，</a:t>
            </a:r>
            <a:r>
              <a:rPr lang="en-US" altLang="zh-CN" sz="1400" dirty="0"/>
              <a:t>2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4E29EC-E1FC-67C9-CD01-4A442013C9DA}"/>
              </a:ext>
            </a:extLst>
          </p:cNvPr>
          <p:cNvSpPr txBox="1"/>
          <p:nvPr/>
        </p:nvSpPr>
        <p:spPr>
          <a:xfrm>
            <a:off x="1229821" y="5736489"/>
            <a:ext cx="793305" cy="32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BC778EA-64DD-BD37-7D4D-9C28679DEC42}"/>
              </a:ext>
            </a:extLst>
          </p:cNvPr>
          <p:cNvSpPr txBox="1"/>
          <p:nvPr/>
        </p:nvSpPr>
        <p:spPr>
          <a:xfrm>
            <a:off x="4414910" y="5758046"/>
            <a:ext cx="1017164" cy="32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sorting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7C0989-B33A-83DA-2488-F31C08D78B4A}"/>
              </a:ext>
            </a:extLst>
          </p:cNvPr>
          <p:cNvSpPr txBox="1"/>
          <p:nvPr/>
        </p:nvSpPr>
        <p:spPr>
          <a:xfrm>
            <a:off x="2824715" y="5780058"/>
            <a:ext cx="1017164" cy="32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splitting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D61ED3-94D1-CCC2-461E-56477BFC31D0}"/>
              </a:ext>
            </a:extLst>
          </p:cNvPr>
          <p:cNvSpPr txBox="1"/>
          <p:nvPr/>
        </p:nvSpPr>
        <p:spPr>
          <a:xfrm>
            <a:off x="6190718" y="5733691"/>
            <a:ext cx="1017164" cy="32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counting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6B6A94-8C86-AFEE-49FD-A1713F1A6972}"/>
              </a:ext>
            </a:extLst>
          </p:cNvPr>
          <p:cNvSpPr txBox="1"/>
          <p:nvPr/>
        </p:nvSpPr>
        <p:spPr>
          <a:xfrm>
            <a:off x="7742553" y="5677168"/>
            <a:ext cx="1017164" cy="32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reducing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B8F1F53-7265-7E30-8DF9-276296BCBF0D}"/>
              </a:ext>
            </a:extLst>
          </p:cNvPr>
          <p:cNvCxnSpPr>
            <a:stCxn id="16" idx="3"/>
          </p:cNvCxnSpPr>
          <p:nvPr/>
        </p:nvCxnSpPr>
        <p:spPr>
          <a:xfrm>
            <a:off x="2312528" y="5117862"/>
            <a:ext cx="429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1F22E1D-786E-1D10-13D7-A0A1E361FFD5}"/>
              </a:ext>
            </a:extLst>
          </p:cNvPr>
          <p:cNvCxnSpPr/>
          <p:nvPr/>
        </p:nvCxnSpPr>
        <p:spPr>
          <a:xfrm>
            <a:off x="3841879" y="5117862"/>
            <a:ext cx="429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9AED080-21BE-D2F4-C069-F885080336C2}"/>
              </a:ext>
            </a:extLst>
          </p:cNvPr>
          <p:cNvCxnSpPr/>
          <p:nvPr/>
        </p:nvCxnSpPr>
        <p:spPr>
          <a:xfrm>
            <a:off x="5432074" y="5117862"/>
            <a:ext cx="429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5CF001B-0051-966E-8BD6-7DBC47D2241B}"/>
              </a:ext>
            </a:extLst>
          </p:cNvPr>
          <p:cNvCxnSpPr/>
          <p:nvPr/>
        </p:nvCxnSpPr>
        <p:spPr>
          <a:xfrm>
            <a:off x="7181741" y="5117862"/>
            <a:ext cx="429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6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 fontScale="90000"/>
          </a:bodyPr>
          <a:lstStyle/>
          <a:p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案例：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MapReduce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实现文本词频统计（单机版）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14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68478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12CFFE-9882-48E9-5DE6-A5B331632D74}"/>
              </a:ext>
            </a:extLst>
          </p:cNvPr>
          <p:cNvSpPr txBox="1"/>
          <p:nvPr/>
        </p:nvSpPr>
        <p:spPr>
          <a:xfrm>
            <a:off x="469500" y="1111933"/>
            <a:ext cx="8674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单词计数器：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mrapps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wc.go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编译后会生成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wc.so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工具，提供词频统计方法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538AE0-3023-C6F4-FD98-13F0BFCB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00" y="1476255"/>
            <a:ext cx="5662977" cy="53727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00E671-A281-3A0B-9861-3C67D329DA1D}"/>
              </a:ext>
            </a:extLst>
          </p:cNvPr>
          <p:cNvSpPr txBox="1"/>
          <p:nvPr/>
        </p:nvSpPr>
        <p:spPr>
          <a:xfrm>
            <a:off x="4076412" y="4695163"/>
            <a:ext cx="4498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读取文件内容，分词，每个单词组成</a:t>
            </a:r>
            <a:r>
              <a:rPr lang="en-US" altLang="zh-CN" sz="1400" dirty="0">
                <a:solidFill>
                  <a:srgbClr val="FF0000"/>
                </a:solidFill>
              </a:rPr>
              <a:t>key-value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{word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1}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然后以</a:t>
            </a:r>
            <a:r>
              <a:rPr lang="en-US" altLang="zh-CN" sz="1400" dirty="0">
                <a:solidFill>
                  <a:srgbClr val="FF0000"/>
                </a:solidFill>
              </a:rPr>
              <a:t>append</a:t>
            </a:r>
            <a:r>
              <a:rPr lang="zh-CN" altLang="en-US" sz="1400" dirty="0">
                <a:solidFill>
                  <a:srgbClr val="FF0000"/>
                </a:solidFill>
              </a:rPr>
              <a:t>方式放入一个</a:t>
            </a:r>
            <a:r>
              <a:rPr lang="en-US" altLang="zh-CN" sz="1400" dirty="0">
                <a:solidFill>
                  <a:srgbClr val="FF0000"/>
                </a:solidFill>
              </a:rPr>
              <a:t>slice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64407C-BEDD-7B83-39A6-7031E6C00FD0}"/>
              </a:ext>
            </a:extLst>
          </p:cNvPr>
          <p:cNvSpPr txBox="1"/>
          <p:nvPr/>
        </p:nvSpPr>
        <p:spPr>
          <a:xfrm>
            <a:off x="4572000" y="5860420"/>
            <a:ext cx="4498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Reduce</a:t>
            </a:r>
            <a:r>
              <a:rPr lang="zh-CN" altLang="en-US" sz="1400" dirty="0">
                <a:solidFill>
                  <a:srgbClr val="FF0000"/>
                </a:solidFill>
              </a:rPr>
              <a:t>用于统计词频</a:t>
            </a:r>
            <a:r>
              <a:rPr lang="en-US" altLang="zh-CN" sz="1400" dirty="0">
                <a:solidFill>
                  <a:srgbClr val="FF0000"/>
                </a:solidFill>
              </a:rPr>
              <a:t>, </a:t>
            </a:r>
            <a:r>
              <a:rPr lang="zh-CN" altLang="en-US" sz="1400" dirty="0">
                <a:solidFill>
                  <a:srgbClr val="FF0000"/>
                </a:solidFill>
              </a:rPr>
              <a:t>例如： </a:t>
            </a:r>
            <a:r>
              <a:rPr lang="en-US" altLang="zh-CN" sz="1400" dirty="0">
                <a:solidFill>
                  <a:srgbClr val="FF0000"/>
                </a:solidFill>
              </a:rPr>
              <a:t>{a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{1,1,1}}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计算</a:t>
            </a:r>
            <a:r>
              <a:rPr lang="en-US" altLang="zh-CN" sz="1400" dirty="0">
                <a:solidFill>
                  <a:srgbClr val="FF0000"/>
                </a:solidFill>
              </a:rPr>
              <a:t>list</a:t>
            </a:r>
            <a:r>
              <a:rPr lang="zh-CN" altLang="en-US" sz="1400" dirty="0">
                <a:solidFill>
                  <a:srgbClr val="FF0000"/>
                </a:solidFill>
              </a:rPr>
              <a:t>长度得到</a:t>
            </a:r>
            <a:r>
              <a:rPr lang="en-US" altLang="zh-CN" sz="1400" dirty="0">
                <a:solidFill>
                  <a:srgbClr val="FF0000"/>
                </a:solidFill>
              </a:rPr>
              <a:t>a</a:t>
            </a:r>
            <a:r>
              <a:rPr lang="zh-CN" altLang="en-US" sz="1400" dirty="0">
                <a:solidFill>
                  <a:srgbClr val="FF0000"/>
                </a:solidFill>
              </a:rPr>
              <a:t>的频率为</a:t>
            </a:r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B51314F-8338-BD87-4D7F-5257ED9AD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240"/>
          <a:stretch/>
        </p:blipFill>
        <p:spPr>
          <a:xfrm>
            <a:off x="4806750" y="1507665"/>
            <a:ext cx="4149585" cy="7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5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 fontScale="90000"/>
          </a:bodyPr>
          <a:lstStyle/>
          <a:p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案例：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MapReduce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实现文本词频统计（单机版）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15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68478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12CFFE-9882-48E9-5DE6-A5B331632D74}"/>
              </a:ext>
            </a:extLst>
          </p:cNvPr>
          <p:cNvSpPr txBox="1"/>
          <p:nvPr/>
        </p:nvSpPr>
        <p:spPr>
          <a:xfrm>
            <a:off x="469500" y="111193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主文件：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mrsequential.go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函数部分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74537C-2AEF-ACF4-0EE3-C50BF35DA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50" y="1968926"/>
            <a:ext cx="7088757" cy="485922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9005C47-657B-AEB9-2E9C-37F4F7D9691E}"/>
              </a:ext>
            </a:extLst>
          </p:cNvPr>
          <p:cNvSpPr txBox="1"/>
          <p:nvPr/>
        </p:nvSpPr>
        <p:spPr>
          <a:xfrm>
            <a:off x="4375817" y="2804462"/>
            <a:ext cx="4498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装载</a:t>
            </a:r>
            <a:r>
              <a:rPr lang="en-US" altLang="zh-CN" sz="1400" dirty="0">
                <a:solidFill>
                  <a:srgbClr val="FF0000"/>
                </a:solidFill>
              </a:rPr>
              <a:t>wc.so</a:t>
            </a:r>
            <a:r>
              <a:rPr lang="zh-CN" altLang="en-US" sz="1400" dirty="0">
                <a:solidFill>
                  <a:srgbClr val="FF0000"/>
                </a:solidFill>
              </a:rPr>
              <a:t>， 引用里面的</a:t>
            </a:r>
            <a:r>
              <a:rPr lang="en-US" altLang="zh-CN" sz="1400" dirty="0">
                <a:solidFill>
                  <a:srgbClr val="FF0000"/>
                </a:solidFill>
              </a:rPr>
              <a:t>map</a:t>
            </a:r>
            <a:r>
              <a:rPr lang="zh-CN" altLang="en-US" sz="1400" dirty="0">
                <a:solidFill>
                  <a:srgbClr val="FF0000"/>
                </a:solidFill>
              </a:rPr>
              <a:t>， 和</a:t>
            </a:r>
            <a:r>
              <a:rPr lang="en-US" altLang="zh-CN" sz="1400" dirty="0">
                <a:solidFill>
                  <a:srgbClr val="FF0000"/>
                </a:solidFill>
              </a:rPr>
              <a:t>reduce</a:t>
            </a:r>
            <a:r>
              <a:rPr lang="zh-CN" altLang="en-US" sz="1400" dirty="0">
                <a:solidFill>
                  <a:srgbClr val="FF0000"/>
                </a:solidFill>
              </a:rPr>
              <a:t>函数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C50537-4BFF-8F60-FD11-F8D22C42DFD2}"/>
              </a:ext>
            </a:extLst>
          </p:cNvPr>
          <p:cNvSpPr txBox="1"/>
          <p:nvPr/>
        </p:nvSpPr>
        <p:spPr>
          <a:xfrm>
            <a:off x="5493274" y="4896918"/>
            <a:ext cx="28629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把</a:t>
            </a:r>
            <a:r>
              <a:rPr lang="en-US" altLang="zh-CN" sz="1400" dirty="0" err="1">
                <a:solidFill>
                  <a:srgbClr val="FF0000"/>
                </a:solidFill>
              </a:rPr>
              <a:t>pg</a:t>
            </a:r>
            <a:r>
              <a:rPr lang="zh-CN" altLang="en-US" sz="1400" dirty="0">
                <a:solidFill>
                  <a:srgbClr val="FF0000"/>
                </a:solidFill>
              </a:rPr>
              <a:t>开头的</a:t>
            </a:r>
            <a:r>
              <a:rPr lang="en-US" altLang="zh-CN" sz="1400" dirty="0">
                <a:solidFill>
                  <a:srgbClr val="FF0000"/>
                </a:solidFill>
              </a:rPr>
              <a:t>txt</a:t>
            </a:r>
            <a:r>
              <a:rPr lang="zh-CN" altLang="en-US" sz="1400" dirty="0">
                <a:solidFill>
                  <a:srgbClr val="FF0000"/>
                </a:solidFill>
              </a:rPr>
              <a:t>文件全部读进来，形成</a:t>
            </a:r>
            <a:r>
              <a:rPr lang="en-US" altLang="zh-CN" sz="1400" dirty="0">
                <a:solidFill>
                  <a:srgbClr val="FF0000"/>
                </a:solidFill>
              </a:rPr>
              <a:t>key-value {w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1}</a:t>
            </a:r>
            <a:r>
              <a:rPr lang="zh-CN" altLang="en-US" sz="1400" dirty="0">
                <a:solidFill>
                  <a:srgbClr val="FF0000"/>
                </a:solidFill>
              </a:rPr>
              <a:t>的结构，全部放进名为</a:t>
            </a:r>
            <a:r>
              <a:rPr lang="en-US" altLang="zh-CN" sz="1400" dirty="0">
                <a:solidFill>
                  <a:srgbClr val="FF0000"/>
                </a:solidFill>
              </a:rPr>
              <a:t>intermediate</a:t>
            </a:r>
            <a:r>
              <a:rPr lang="zh-CN" altLang="en-US" sz="1400" dirty="0">
                <a:solidFill>
                  <a:srgbClr val="FF0000"/>
                </a:solidFill>
              </a:rPr>
              <a:t>的</a:t>
            </a:r>
            <a:r>
              <a:rPr lang="en-US" altLang="zh-CN" sz="1400" dirty="0">
                <a:solidFill>
                  <a:srgbClr val="FF0000"/>
                </a:solidFill>
              </a:rPr>
              <a:t>slice</a:t>
            </a:r>
            <a:r>
              <a:rPr lang="zh-CN" altLang="en-US" sz="1400" dirty="0">
                <a:solidFill>
                  <a:srgbClr val="FF0000"/>
                </a:solidFill>
              </a:rPr>
              <a:t>里面  （此时只有一个主</a:t>
            </a:r>
            <a:r>
              <a:rPr lang="en-US" altLang="zh-CN" sz="1400" dirty="0">
                <a:solidFill>
                  <a:srgbClr val="FF0000"/>
                </a:solidFill>
              </a:rPr>
              <a:t>goroutine</a:t>
            </a:r>
            <a:r>
              <a:rPr lang="zh-CN" altLang="en-US" sz="1400" dirty="0">
                <a:solidFill>
                  <a:srgbClr val="FF0000"/>
                </a:solidFill>
              </a:rPr>
              <a:t>在工作）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A0DA14-55E9-A49B-5174-6811E8AC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765" y="1094363"/>
            <a:ext cx="4149585" cy="114341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4327422-23FA-E272-9E78-DE9EAF9D9DF0}"/>
              </a:ext>
            </a:extLst>
          </p:cNvPr>
          <p:cNvSpPr txBox="1"/>
          <p:nvPr/>
        </p:nvSpPr>
        <p:spPr>
          <a:xfrm>
            <a:off x="1562593" y="5835521"/>
            <a:ext cx="4827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zh-CN" altLang="en-US" sz="1400" b="1" i="0" dirty="0">
                <a:solidFill>
                  <a:srgbClr val="FF0000"/>
                </a:solidFill>
                <a:effectLst/>
              </a:rPr>
              <a:t>三个点 </a:t>
            </a:r>
            <a:r>
              <a:rPr lang="en-US" altLang="zh-CN" sz="1400" b="1" i="0" dirty="0">
                <a:solidFill>
                  <a:srgbClr val="FF0000"/>
                </a:solidFill>
                <a:effectLst/>
              </a:rPr>
              <a:t>‘...‘ </a:t>
            </a:r>
            <a:r>
              <a:rPr lang="zh-CN" altLang="en-US" sz="1400" b="1" dirty="0">
                <a:solidFill>
                  <a:srgbClr val="FF0000"/>
                </a:solidFill>
              </a:rPr>
              <a:t>表示切片</a:t>
            </a:r>
            <a:r>
              <a:rPr lang="zh-CN" altLang="en-US" sz="1400" b="1" i="1" dirty="0">
                <a:solidFill>
                  <a:srgbClr val="FF0000"/>
                </a:solidFill>
                <a:effectLst/>
              </a:rPr>
              <a:t>元素被打散一个个</a:t>
            </a:r>
            <a:r>
              <a:rPr lang="en-US" altLang="zh-CN" sz="1400" b="1" i="1" dirty="0">
                <a:solidFill>
                  <a:srgbClr val="FF0000"/>
                </a:solidFill>
                <a:effectLst/>
              </a:rPr>
              <a:t>append</a:t>
            </a:r>
            <a:r>
              <a:rPr lang="zh-CN" altLang="en-US" sz="1400" b="1" i="1" dirty="0">
                <a:solidFill>
                  <a:srgbClr val="FF0000"/>
                </a:solidFill>
                <a:effectLst/>
              </a:rPr>
              <a:t>进</a:t>
            </a:r>
            <a:r>
              <a:rPr lang="en-US" altLang="zh-CN" sz="1400" b="1" i="1" dirty="0" err="1">
                <a:solidFill>
                  <a:srgbClr val="FF0000"/>
                </a:solidFill>
                <a:effectLst/>
              </a:rPr>
              <a:t>intemediate</a:t>
            </a:r>
            <a:endParaRPr lang="zh-CN" altLang="en-US" sz="1400" b="1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157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 fontScale="90000"/>
          </a:bodyPr>
          <a:lstStyle/>
          <a:p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案例：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MapReduce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实现文本词频统计（单机版）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16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68478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12CFFE-9882-48E9-5DE6-A5B331632D74}"/>
              </a:ext>
            </a:extLst>
          </p:cNvPr>
          <p:cNvSpPr txBox="1"/>
          <p:nvPr/>
        </p:nvSpPr>
        <p:spPr>
          <a:xfrm>
            <a:off x="469500" y="111193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主文件：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mrsequential.go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函数部分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A0DA14-55E9-A49B-5174-6811E8AC9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402" y="1050148"/>
            <a:ext cx="4149585" cy="11434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ADAAC0-5EB8-0E73-F4C1-80410CF0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93" y="2193565"/>
            <a:ext cx="7008840" cy="43075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5C0B08-8C10-3E9E-3F54-542DF475E205}"/>
              </a:ext>
            </a:extLst>
          </p:cNvPr>
          <p:cNvSpPr txBox="1"/>
          <p:nvPr/>
        </p:nvSpPr>
        <p:spPr>
          <a:xfrm>
            <a:off x="4016526" y="4347323"/>
            <a:ext cx="4498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统计有几个连续相同的</a:t>
            </a:r>
            <a:r>
              <a:rPr lang="en-US" altLang="zh-CN" sz="1400" dirty="0">
                <a:solidFill>
                  <a:srgbClr val="FF0000"/>
                </a:solidFill>
              </a:rPr>
              <a:t>key</a:t>
            </a:r>
            <a:r>
              <a:rPr lang="zh-CN" altLang="en-US" sz="1400" dirty="0">
                <a:solidFill>
                  <a:srgbClr val="FF0000"/>
                </a:solidFill>
              </a:rPr>
              <a:t>，把他们的</a:t>
            </a:r>
            <a:r>
              <a:rPr lang="en-US" altLang="zh-CN" sz="1400" dirty="0">
                <a:solidFill>
                  <a:srgbClr val="FF0000"/>
                </a:solidFill>
              </a:rPr>
              <a:t>value</a:t>
            </a:r>
            <a:r>
              <a:rPr lang="zh-CN" altLang="en-US" sz="1400" dirty="0">
                <a:solidFill>
                  <a:srgbClr val="FF0000"/>
                </a:solidFill>
              </a:rPr>
              <a:t>逐个</a:t>
            </a:r>
            <a:r>
              <a:rPr lang="en-US" altLang="zh-CN" sz="1400" dirty="0">
                <a:solidFill>
                  <a:srgbClr val="FF0000"/>
                </a:solidFill>
              </a:rPr>
              <a:t>append</a:t>
            </a:r>
            <a:r>
              <a:rPr lang="zh-CN" altLang="en-US" sz="1400" dirty="0">
                <a:solidFill>
                  <a:srgbClr val="FF0000"/>
                </a:solidFill>
              </a:rPr>
              <a:t>进一个切片。 例如，出现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次，则变为</a:t>
            </a:r>
            <a:r>
              <a:rPr lang="en-US" altLang="zh-CN" sz="1400" dirty="0">
                <a:solidFill>
                  <a:srgbClr val="FF0000"/>
                </a:solidFill>
              </a:rPr>
              <a:t>【1,11,1,1】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 fontScale="90000"/>
          </a:bodyPr>
          <a:lstStyle/>
          <a:p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案例：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MapReduce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实现文本词频统计（多进程版）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17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68478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2E6CC5-B772-D113-CD34-7E81F687FE24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副标题 2">
            <a:extLst>
              <a:ext uri="{FF2B5EF4-FFF2-40B4-BE49-F238E27FC236}">
                <a16:creationId xmlns:a16="http://schemas.microsoft.com/office/drawing/2014/main" id="{AC501E0D-0636-C508-A283-E15D42F759F5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3A6458-043C-AC7B-F359-36E42B95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43" y="2132073"/>
            <a:ext cx="7380663" cy="28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3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D1DF5C1-1754-624E-E467-7C58F8522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72" y="1506745"/>
            <a:ext cx="8133455" cy="521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 fontScale="90000"/>
          </a:bodyPr>
          <a:lstStyle/>
          <a:p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案例：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MapReduce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实现文本词频统计（多进程版）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18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68478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AC501E0D-0636-C508-A283-E15D42F759F5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7B24BF-30E8-BD13-A694-5B8A74498F30}"/>
              </a:ext>
            </a:extLst>
          </p:cNvPr>
          <p:cNvSpPr txBox="1"/>
          <p:nvPr/>
        </p:nvSpPr>
        <p:spPr>
          <a:xfrm>
            <a:off x="5607100" y="1386832"/>
            <a:ext cx="2749100" cy="239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协调者需要做：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请求，分配任务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是否做完，如果出错则将任务重新分配，并且需要设计一个方法来处理那些失败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已经做好的部分工作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记录各个任务的状态信息，便于重分配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567239-7F35-98B5-279F-677D9EA83457}"/>
              </a:ext>
            </a:extLst>
          </p:cNvPr>
          <p:cNvSpPr txBox="1"/>
          <p:nvPr/>
        </p:nvSpPr>
        <p:spPr>
          <a:xfrm>
            <a:off x="694571" y="1836167"/>
            <a:ext cx="2749100" cy="1363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需要做：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请求任务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去指定位置取任务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做任务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将结果输出到指定位置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78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 fontScale="90000"/>
          </a:bodyPr>
          <a:lstStyle/>
          <a:p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案例：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MapReduce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实现文本词频统计（多进程版）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19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68478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AC501E0D-0636-C508-A283-E15D42F759F5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 （可参考以下流程）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之间的交互通过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来实现（需要在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端定义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taskrequest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（）与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taskdone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（方法））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1EE3C-5FCF-6FE9-768D-538FE8890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" b="1255"/>
          <a:stretch/>
        </p:blipFill>
        <p:spPr>
          <a:xfrm>
            <a:off x="1368972" y="2095804"/>
            <a:ext cx="5895020" cy="47621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19DB2CA-E504-3CDA-93B2-20CB00DA62EE}"/>
              </a:ext>
            </a:extLst>
          </p:cNvPr>
          <p:cNvSpPr txBox="1"/>
          <p:nvPr/>
        </p:nvSpPr>
        <p:spPr>
          <a:xfrm>
            <a:off x="105097" y="2308375"/>
            <a:ext cx="1492674" cy="1880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分配策略自定义：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可以先分配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任务，全部分配出去（或者分配了一半）以后再开始分配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CA75CF-4D34-6A51-237E-A73E6CFC22B8}"/>
              </a:ext>
            </a:extLst>
          </p:cNvPr>
          <p:cNvSpPr txBox="1"/>
          <p:nvPr/>
        </p:nvSpPr>
        <p:spPr>
          <a:xfrm>
            <a:off x="7264633" y="2223873"/>
            <a:ext cx="1492674" cy="1880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启动，就定期请求任务，做完一个任务后继续请求新任务，直到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宣布没有任务为止。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51F1D3-6F96-00C3-49B4-6FBCDB7CDEDD}"/>
              </a:ext>
            </a:extLst>
          </p:cNvPr>
          <p:cNvSpPr txBox="1"/>
          <p:nvPr/>
        </p:nvSpPr>
        <p:spPr>
          <a:xfrm>
            <a:off x="105097" y="4855454"/>
            <a:ext cx="1492674" cy="846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en-US" altLang="zh-CN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不回应则认为故障或超时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B29C9E-A3FE-5CBE-A53B-A8DA5E89FE0D}"/>
              </a:ext>
            </a:extLst>
          </p:cNvPr>
          <p:cNvSpPr txBox="1"/>
          <p:nvPr/>
        </p:nvSpPr>
        <p:spPr>
          <a:xfrm>
            <a:off x="7263992" y="4807176"/>
            <a:ext cx="1492674" cy="587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处理并发，考虑互斥锁的使用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23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777" y="1958737"/>
            <a:ext cx="5504873" cy="2940526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Go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语言并发编程</a:t>
            </a:r>
            <a:b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b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35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1853" y="2148932"/>
            <a:ext cx="5504873" cy="2940526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RPC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写法</a:t>
            </a:r>
            <a:b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b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5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远程调用：我是你的千里眼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21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30965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9745" y="1095883"/>
            <a:ext cx="8145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：像调用本机上的函数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方法一样去执行远程机器上的函数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3" y="2219820"/>
            <a:ext cx="4762393" cy="380991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40279" y="2059416"/>
            <a:ext cx="30554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：把第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步到第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步的过程封装起来，让用户看不到细节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：在用户眼里，远程过程调用和一次本地服务没什么不同。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64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远程调用：我是你的千里眼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22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30965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9745" y="1095885"/>
            <a:ext cx="84954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的原理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将底层通信细节进行封装，使用户对底层无感知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 stub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stub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进行数据打包，并通过网络协议传输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的适用范围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与操作系统和语言无关          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目前大部分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框架采用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调用方式：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请求基于“类名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函数名”的方式实现，被调用方搜索与之匹配的类和方法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返回方式：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XDR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表示（某种数据格式）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04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远程调用：我是你的千里眼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23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9746" y="1004412"/>
            <a:ext cx="8495472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 example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1" y="1262938"/>
            <a:ext cx="5283200" cy="52973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84623" y="3249881"/>
            <a:ext cx="2485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A2EE56-11A3-5EB5-B63A-2A24042EA113}"/>
              </a:ext>
            </a:extLst>
          </p:cNvPr>
          <p:cNvSpPr txBox="1"/>
          <p:nvPr/>
        </p:nvSpPr>
        <p:spPr>
          <a:xfrm>
            <a:off x="4107485" y="3758800"/>
            <a:ext cx="5431536" cy="45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Arith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结构体，将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multiply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divide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方法与之绑定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468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远程调用：我是你的千里眼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24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标题 6"/>
          <p:cNvSpPr txBox="1"/>
          <p:nvPr/>
        </p:nvSpPr>
        <p:spPr>
          <a:xfrm>
            <a:off x="544044" y="5762158"/>
            <a:ext cx="6552495" cy="459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44044" y="1165457"/>
            <a:ext cx="8051689" cy="497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4044" y="1041061"/>
            <a:ext cx="5690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函数实现： 端口监听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61" y="2087171"/>
            <a:ext cx="5985469" cy="23789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B71E9C-A8EF-AA37-A0D2-D8F5E7CD9199}"/>
              </a:ext>
            </a:extLst>
          </p:cNvPr>
          <p:cNvSpPr txBox="1"/>
          <p:nvPr/>
        </p:nvSpPr>
        <p:spPr>
          <a:xfrm>
            <a:off x="4291495" y="2300436"/>
            <a:ext cx="4698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chemeClr val="accent1">
                  <a:lumMod val="50000"/>
                </a:schemeClr>
              </a:buClr>
              <a:buSzPct val="80000"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arith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结构体以及对应的方法进行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注册，便于远程调用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251B38-6E37-5892-16E1-CA68D15F17D6}"/>
              </a:ext>
            </a:extLst>
          </p:cNvPr>
          <p:cNvSpPr txBox="1"/>
          <p:nvPr/>
        </p:nvSpPr>
        <p:spPr>
          <a:xfrm>
            <a:off x="771665" y="4781479"/>
            <a:ext cx="4698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chemeClr val="accent1">
                  <a:lumMod val="50000"/>
                </a:schemeClr>
              </a:buClr>
              <a:buSzPct val="80000"/>
            </a:pPr>
            <a:r>
              <a:rPr lang="en-US" altLang="zh-CN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36-41</a:t>
            </a:r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</a:t>
            </a:r>
            <a:r>
              <a:rPr lang="en-US" altLang="zh-CN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</a:t>
            </a:r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端口与</a:t>
            </a:r>
            <a:r>
              <a:rPr lang="en-US" altLang="zh-CN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服务绑定，监听端口，看看是否有新的</a:t>
            </a:r>
            <a:r>
              <a:rPr lang="en-US" altLang="zh-CN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1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593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远程调用：我是你的千里眼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25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标题 6"/>
          <p:cNvSpPr txBox="1"/>
          <p:nvPr/>
        </p:nvSpPr>
        <p:spPr>
          <a:xfrm>
            <a:off x="544044" y="5762158"/>
            <a:ext cx="6552495" cy="459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44044" y="1165457"/>
            <a:ext cx="8051689" cy="497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261" y="2780453"/>
            <a:ext cx="1210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98" y="1095885"/>
            <a:ext cx="7284535" cy="56672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F43C75-CC9B-E257-0DA2-D2B78831A288}"/>
              </a:ext>
            </a:extLst>
          </p:cNvPr>
          <p:cNvSpPr txBox="1"/>
          <p:nvPr/>
        </p:nvSpPr>
        <p:spPr>
          <a:xfrm>
            <a:off x="4893400" y="3500472"/>
            <a:ext cx="4698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chemeClr val="accent1">
                  <a:lumMod val="50000"/>
                </a:schemeClr>
              </a:buClr>
              <a:buSzPct val="80000"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向服务器发起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C82DDA-FAF6-2E30-2C28-6F9BB3231B8D}"/>
              </a:ext>
            </a:extLst>
          </p:cNvPr>
          <p:cNvSpPr txBox="1"/>
          <p:nvPr/>
        </p:nvSpPr>
        <p:spPr>
          <a:xfrm>
            <a:off x="5762689" y="4391707"/>
            <a:ext cx="4698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chemeClr val="accent1">
                  <a:lumMod val="50000"/>
                </a:schemeClr>
              </a:buClr>
              <a:buSzPct val="80000"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9ABA54-A22F-9E93-C106-72B5F137C996}"/>
              </a:ext>
            </a:extLst>
          </p:cNvPr>
          <p:cNvSpPr txBox="1"/>
          <p:nvPr/>
        </p:nvSpPr>
        <p:spPr>
          <a:xfrm>
            <a:off x="5987003" y="5576419"/>
            <a:ext cx="4698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chemeClr val="accent1">
                  <a:lumMod val="50000"/>
                </a:schemeClr>
              </a:buClr>
              <a:buSzPct val="80000"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786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远程调用：我是你的千里眼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26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98447" y="6195305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标题 6"/>
          <p:cNvSpPr txBox="1"/>
          <p:nvPr/>
        </p:nvSpPr>
        <p:spPr>
          <a:xfrm>
            <a:off x="544044" y="5762158"/>
            <a:ext cx="6552495" cy="459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44044" y="1165457"/>
            <a:ext cx="8051689" cy="497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745" y="1095885"/>
            <a:ext cx="8495472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的例子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首先运行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server.go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，然后运行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client.go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47" y="2353649"/>
            <a:ext cx="6423059" cy="11376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78" y="3940985"/>
            <a:ext cx="6437603" cy="16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8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6.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语言并发编程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3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9013" y="1408538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共享内存并发机制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案例学习：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实现词频统计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6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6.1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共享内存并发机制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互斥锁（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sync.Mutex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面对并发问题，首先应该考虑用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解决，因为它是线程安全的，擅长数据流动的场景；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除此以外也可以考虑使用互斥锁（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mutex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的能力是数据不动，某段时间只给一个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访问数据的权限，擅长数据位置固定的场景。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的标准库提供了互斥的使用，需要用到</a:t>
            </a:r>
            <a:r>
              <a:rPr lang="en-US" altLang="zh-CN" sz="1600" dirty="0" err="1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sync.Mutex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和它的两个方法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Unlock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方法加锁，使用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Unlock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方法解锁</a:t>
            </a:r>
            <a:endParaRPr lang="en-US" altLang="zh-CN" sz="16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Lock()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Unlock()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之间的代码段称为资源的临界区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(critical section)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，任何一个时间点都只能有一个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执行这段区间的代码。</a:t>
            </a:r>
            <a:endParaRPr lang="en-US" altLang="zh-CN" sz="16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被一个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获取后，其他协程只能等到它释放该锁后才能获取；</a:t>
            </a: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加锁之前使用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Unlock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方法会导致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panic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390A79-2796-B4EE-6BE4-D0FAECE4480E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35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6.1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共享内存并发机制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互斥锁（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sync.Mutex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同时累加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正确结果：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</a:p>
          <a:p>
            <a:pPr lvl="1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实际结果：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46483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（随机）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390A79-2796-B4EE-6BE4-D0FAECE4480E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5700068-08A8-1C26-0574-1DA5292D5406}"/>
              </a:ext>
            </a:extLst>
          </p:cNvPr>
          <p:cNvSpPr txBox="1"/>
          <p:nvPr/>
        </p:nvSpPr>
        <p:spPr>
          <a:xfrm>
            <a:off x="4762196" y="1125872"/>
            <a:ext cx="3995112" cy="5047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package main</a:t>
            </a:r>
          </a:p>
          <a:p>
            <a:r>
              <a:rPr lang="zh-CN" altLang="en-US" sz="1400" dirty="0"/>
              <a:t>import (</a:t>
            </a:r>
          </a:p>
          <a:p>
            <a:r>
              <a:rPr lang="zh-CN" altLang="en-US" sz="1400" dirty="0"/>
              <a:t>    "fmt"</a:t>
            </a:r>
          </a:p>
          <a:p>
            <a:r>
              <a:rPr lang="zh-CN" altLang="en-US" sz="1400" dirty="0"/>
              <a:t>    "sync"</a:t>
            </a:r>
          </a:p>
          <a:p>
            <a:r>
              <a:rPr lang="zh-CN" altLang="en-US" sz="1400" dirty="0"/>
              <a:t>)</a:t>
            </a:r>
          </a:p>
          <a:p>
            <a:endParaRPr lang="zh-CN" altLang="en-US" sz="1400" dirty="0"/>
          </a:p>
          <a:p>
            <a:r>
              <a:rPr lang="zh-CN" altLang="en-US" sz="1400" dirty="0"/>
              <a:t>func main() {</a:t>
            </a:r>
          </a:p>
          <a:p>
            <a:r>
              <a:rPr lang="zh-CN" altLang="en-US" sz="1400" dirty="0"/>
              <a:t>    var count = 0</a:t>
            </a:r>
          </a:p>
          <a:p>
            <a:r>
              <a:rPr lang="zh-CN" altLang="en-US" sz="1400" dirty="0"/>
              <a:t>    var wg sync.WaitGroup</a:t>
            </a:r>
          </a:p>
          <a:p>
            <a:r>
              <a:rPr lang="zh-CN" altLang="en-US" sz="1400" dirty="0"/>
              <a:t>    n := 10   </a:t>
            </a:r>
          </a:p>
          <a:p>
            <a:r>
              <a:rPr lang="zh-CN" altLang="en-US" sz="1400" dirty="0"/>
              <a:t>    wg.Add(n)  </a:t>
            </a:r>
            <a:r>
              <a:rPr lang="en-US" altLang="zh-CN" sz="1400" dirty="0"/>
              <a:t>//</a:t>
            </a:r>
            <a:r>
              <a:rPr lang="zh-CN" altLang="en-US" sz="1400" dirty="0"/>
              <a:t>计数</a:t>
            </a:r>
            <a:r>
              <a:rPr lang="en-US" altLang="zh-CN" sz="1400" dirty="0"/>
              <a:t>=10</a:t>
            </a:r>
            <a:endParaRPr lang="zh-CN" altLang="en-US" sz="1400" dirty="0"/>
          </a:p>
          <a:p>
            <a:r>
              <a:rPr lang="zh-CN" altLang="en-US" sz="1400" dirty="0"/>
              <a:t>    for i := 0; i &lt; n; i++ {     </a:t>
            </a:r>
            <a:r>
              <a:rPr lang="en-US" altLang="zh-CN" sz="1400" dirty="0"/>
              <a:t>//</a:t>
            </a:r>
            <a:r>
              <a:rPr lang="zh-CN" altLang="en-US" sz="1400" dirty="0"/>
              <a:t>同时运行</a:t>
            </a:r>
            <a:r>
              <a:rPr lang="en-US" altLang="zh-CN" sz="1400" dirty="0"/>
              <a:t>10</a:t>
            </a:r>
            <a:r>
              <a:rPr lang="zh-CN" altLang="en-US" sz="1400" dirty="0"/>
              <a:t>个</a:t>
            </a:r>
            <a:r>
              <a:rPr lang="en-US" altLang="zh-CN" sz="1400" dirty="0"/>
              <a:t>goroutine</a:t>
            </a:r>
            <a:endParaRPr lang="zh-CN" altLang="en-US" sz="1400" dirty="0"/>
          </a:p>
          <a:p>
            <a:r>
              <a:rPr lang="zh-CN" altLang="en-US" sz="1400" dirty="0"/>
              <a:t>        go func() {</a:t>
            </a:r>
          </a:p>
          <a:p>
            <a:r>
              <a:rPr lang="zh-CN" altLang="en-US" sz="1400" dirty="0"/>
              <a:t>            defer wg.Done()   </a:t>
            </a:r>
            <a:r>
              <a:rPr lang="en-US" altLang="zh-CN" sz="1400" dirty="0"/>
              <a:t>//</a:t>
            </a:r>
            <a:r>
              <a:rPr lang="zh-CN" altLang="en-US" sz="1400" dirty="0"/>
              <a:t>延迟执行</a:t>
            </a:r>
          </a:p>
          <a:p>
            <a:r>
              <a:rPr lang="zh-CN" altLang="en-US" sz="1400" dirty="0"/>
              <a:t>            //1万叠加</a:t>
            </a:r>
          </a:p>
          <a:p>
            <a:r>
              <a:rPr lang="zh-CN" altLang="en-US" sz="1400" dirty="0"/>
              <a:t>            for j := 0; j &lt; 10000; j++ {</a:t>
            </a:r>
          </a:p>
          <a:p>
            <a:r>
              <a:rPr lang="zh-CN" altLang="en-US" sz="1400" dirty="0"/>
              <a:t>                count++</a:t>
            </a:r>
          </a:p>
          <a:p>
            <a:r>
              <a:rPr lang="zh-CN" altLang="en-US" sz="1400" dirty="0"/>
              <a:t>            }</a:t>
            </a:r>
          </a:p>
          <a:p>
            <a:r>
              <a:rPr lang="zh-CN" altLang="en-US" sz="1400" dirty="0"/>
              <a:t>        }()</a:t>
            </a:r>
          </a:p>
          <a:p>
            <a:r>
              <a:rPr lang="zh-CN" altLang="en-US" sz="1400" dirty="0"/>
              <a:t>    }</a:t>
            </a:r>
          </a:p>
          <a:p>
            <a:r>
              <a:rPr lang="zh-CN" altLang="en-US" sz="1400" dirty="0"/>
              <a:t>    wg.Wait()   </a:t>
            </a:r>
            <a:r>
              <a:rPr lang="en-US" altLang="zh-CN" sz="1400" dirty="0"/>
              <a:t>//</a:t>
            </a:r>
            <a:r>
              <a:rPr lang="zh-CN" altLang="en-US" sz="1400" dirty="0"/>
              <a:t>保证</a:t>
            </a:r>
          </a:p>
          <a:p>
            <a:r>
              <a:rPr lang="zh-CN" altLang="en-US" sz="1400" dirty="0"/>
              <a:t>    fmt.Println(count)</a:t>
            </a:r>
          </a:p>
          <a:p>
            <a:r>
              <a:rPr lang="zh-CN" altLang="en-US" sz="1400" dirty="0"/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46E4FD-DE45-1942-A905-E7A170FC11C3}"/>
              </a:ext>
            </a:extLst>
          </p:cNvPr>
          <p:cNvSpPr txBox="1"/>
          <p:nvPr/>
        </p:nvSpPr>
        <p:spPr>
          <a:xfrm>
            <a:off x="1036571" y="4110022"/>
            <a:ext cx="3237322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原因：并发执行，没有对公共存储的访问和修改进行控制，容易出现脏读和数据覆盖。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75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E5827-419A-7EB2-46BF-D5B9671B9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77484-3EBD-C2D1-B23C-981AFFFA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6.1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共享内存并发机制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36329D-60CC-E11C-1A9F-B09A7D85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1F4AA3-18BF-745B-D091-3B7CA70F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02D7533-9FFF-9748-6C73-9C6C84F75A98}"/>
              </a:ext>
            </a:extLst>
          </p:cNvPr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>
            <a:extLst>
              <a:ext uri="{FF2B5EF4-FFF2-40B4-BE49-F238E27FC236}">
                <a16:creationId xmlns:a16="http://schemas.microsoft.com/office/drawing/2014/main" id="{AC895162-281C-CA1D-532C-2EB2858BAFB6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互斥锁（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sync.Mutex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同时累加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加锁进行控制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</a:p>
          <a:p>
            <a:pPr marL="457200" lvl="1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BFEC18-EBE8-A32A-ACB8-F3576163671D}"/>
              </a:ext>
            </a:extLst>
          </p:cNvPr>
          <p:cNvSpPr txBox="1"/>
          <p:nvPr/>
        </p:nvSpPr>
        <p:spPr>
          <a:xfrm>
            <a:off x="4600621" y="1120121"/>
            <a:ext cx="3995112" cy="5693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package main</a:t>
            </a:r>
          </a:p>
          <a:p>
            <a:r>
              <a:rPr lang="en-US" altLang="zh-CN" sz="1400" dirty="0"/>
              <a:t>import (</a:t>
            </a:r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"sync"</a:t>
            </a:r>
          </a:p>
          <a:p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main() {</a:t>
            </a:r>
          </a:p>
          <a:p>
            <a:r>
              <a:rPr lang="en-US" altLang="zh-CN" sz="1400" dirty="0"/>
              <a:t>    var count = 0</a:t>
            </a:r>
          </a:p>
          <a:p>
            <a:r>
              <a:rPr lang="en-US" altLang="zh-CN" sz="1400" dirty="0"/>
              <a:t>    var </a:t>
            </a:r>
            <a:r>
              <a:rPr lang="en-US" altLang="zh-CN" sz="1400" dirty="0" err="1"/>
              <a:t>wg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sync.WaitGroup</a:t>
            </a:r>
            <a:endParaRPr lang="en-US" altLang="zh-CN" sz="1400" dirty="0"/>
          </a:p>
          <a:p>
            <a:r>
              <a:rPr lang="en-US" altLang="zh-CN" sz="1400" dirty="0"/>
              <a:t>    var mu </a:t>
            </a:r>
            <a:r>
              <a:rPr lang="en-US" altLang="zh-CN" sz="1400" dirty="0" err="1"/>
              <a:t>sync.Mutex</a:t>
            </a:r>
            <a:endParaRPr lang="en-US" altLang="zh-CN" sz="1400" dirty="0"/>
          </a:p>
          <a:p>
            <a:r>
              <a:rPr lang="en-US" altLang="zh-CN" sz="1400" dirty="0"/>
              <a:t>    //</a:t>
            </a:r>
            <a:r>
              <a:rPr lang="zh-CN" altLang="en-US" sz="1400" dirty="0"/>
              <a:t>十个协程数量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n := 10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wg.Add</a:t>
            </a:r>
            <a:r>
              <a:rPr lang="en-US" altLang="zh-CN" sz="1400" dirty="0"/>
              <a:t>(n)</a:t>
            </a:r>
          </a:p>
          <a:p>
            <a:r>
              <a:rPr lang="en-US" altLang="zh-CN" sz="1400" dirty="0"/>
              <a:t>    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:=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n;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 {</a:t>
            </a:r>
          </a:p>
          <a:p>
            <a:r>
              <a:rPr lang="en-US" altLang="zh-CN" sz="1400" dirty="0"/>
              <a:t>        go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() {</a:t>
            </a:r>
          </a:p>
          <a:p>
            <a:r>
              <a:rPr lang="en-US" altLang="zh-CN" sz="1400" dirty="0"/>
              <a:t>            defer </a:t>
            </a:r>
            <a:r>
              <a:rPr lang="en-US" altLang="zh-CN" sz="1400" dirty="0" err="1"/>
              <a:t>wg.Done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for j := 0; j &lt; 10000; 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 {       //1</a:t>
            </a:r>
            <a:r>
              <a:rPr lang="zh-CN" altLang="en-US" sz="1400" dirty="0"/>
              <a:t>万叠加</a:t>
            </a:r>
            <a:endParaRPr lang="en-US" altLang="zh-CN" sz="1400" dirty="0"/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mu.Lock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        count++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mu.Unlock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    }</a:t>
            </a:r>
          </a:p>
          <a:p>
            <a:r>
              <a:rPr lang="en-US" altLang="zh-CN" sz="1400" dirty="0"/>
              <a:t>        }()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wg.Wait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(count)</a:t>
            </a:r>
          </a:p>
          <a:p>
            <a:r>
              <a:rPr lang="en-US" altLang="zh-CN" sz="1400" dirty="0"/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ADCC30-D3CB-882C-964C-E5431E30AAE5}"/>
              </a:ext>
            </a:extLst>
          </p:cNvPr>
          <p:cNvSpPr txBox="1"/>
          <p:nvPr/>
        </p:nvSpPr>
        <p:spPr>
          <a:xfrm>
            <a:off x="955783" y="4314848"/>
            <a:ext cx="3237322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（）与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Unlock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（）之间的代码段位资源临界区，任何一个时间点只有一个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执行这段区间的代码。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99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BBBFC-0F28-9E41-1345-91F9B8D87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890CD-9640-A67F-AD35-CA8FC169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6.1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共享内存并发机制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5F082C-A701-0842-00E3-E036CA9E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0BADC2-769B-8D04-A8C7-316F46D2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C80625E-E762-0DB9-B0EC-27BC96AFF83E}"/>
              </a:ext>
            </a:extLst>
          </p:cNvPr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>
            <a:extLst>
              <a:ext uri="{FF2B5EF4-FFF2-40B4-BE49-F238E27FC236}">
                <a16:creationId xmlns:a16="http://schemas.microsoft.com/office/drawing/2014/main" id="{421A6B91-6D25-61FA-EE0D-FD0DE3B80399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互斥锁（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sync.Mutex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例子：用户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有存款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元，事务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：存入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元； 事务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：还款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元。 假设两个事务并发执行，可能发生错误。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在转入和转出操作过程中引入互斥锁</a:t>
            </a:r>
            <a:endParaRPr lang="en-US" altLang="zh-CN" sz="1600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F655213-979B-B8E1-E00B-021F5F696C13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D91D088-DF32-BBBE-DF9D-0CF0D85CF7E1}"/>
              </a:ext>
            </a:extLst>
          </p:cNvPr>
          <p:cNvSpPr txBox="1"/>
          <p:nvPr/>
        </p:nvSpPr>
        <p:spPr>
          <a:xfrm>
            <a:off x="1356971" y="2466656"/>
            <a:ext cx="139354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Read (x)</a:t>
            </a:r>
          </a:p>
          <a:p>
            <a:endParaRPr lang="en-US" altLang="zh-CN" sz="1600" dirty="0"/>
          </a:p>
          <a:p>
            <a:r>
              <a:rPr lang="en-US" altLang="zh-CN" sz="1600" dirty="0"/>
              <a:t>Write(x+500)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F3E63F-2C1B-2AE2-7607-97B1DB2FBDD3}"/>
              </a:ext>
            </a:extLst>
          </p:cNvPr>
          <p:cNvSpPr txBox="1"/>
          <p:nvPr/>
        </p:nvSpPr>
        <p:spPr>
          <a:xfrm>
            <a:off x="2750517" y="2729351"/>
            <a:ext cx="139354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Read (x)</a:t>
            </a:r>
          </a:p>
          <a:p>
            <a:endParaRPr lang="en-US" altLang="zh-CN" sz="1600" dirty="0"/>
          </a:p>
          <a:p>
            <a:r>
              <a:rPr lang="en-US" altLang="zh-CN" sz="1600" dirty="0"/>
              <a:t>Write(x-700)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335C4E-779C-D89C-3CAB-FE5CEA45DF82}"/>
              </a:ext>
            </a:extLst>
          </p:cNvPr>
          <p:cNvSpPr txBox="1"/>
          <p:nvPr/>
        </p:nvSpPr>
        <p:spPr>
          <a:xfrm>
            <a:off x="1579626" y="3320300"/>
            <a:ext cx="702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5A69ED-6DFF-4278-AD41-91CDC5B622E1}"/>
              </a:ext>
            </a:extLst>
          </p:cNvPr>
          <p:cNvSpPr txBox="1"/>
          <p:nvPr/>
        </p:nvSpPr>
        <p:spPr>
          <a:xfrm>
            <a:off x="3103247" y="2444115"/>
            <a:ext cx="702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4123FD-6515-4543-BE3F-042A57774D04}"/>
              </a:ext>
            </a:extLst>
          </p:cNvPr>
          <p:cNvSpPr txBox="1"/>
          <p:nvPr/>
        </p:nvSpPr>
        <p:spPr>
          <a:xfrm>
            <a:off x="5442561" y="2751892"/>
            <a:ext cx="31531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左边的执行结果：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余额为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</a:p>
          <a:p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出现错误！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364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6.1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共享内存并发机制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互斥锁（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sync.Mutex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例子：用户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有存款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元，事务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：存入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元； 事务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：还款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元。两个事务并发执行：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72119C-54C9-0410-1757-7E102AEF01A7}"/>
              </a:ext>
            </a:extLst>
          </p:cNvPr>
          <p:cNvSpPr txBox="1"/>
          <p:nvPr/>
        </p:nvSpPr>
        <p:spPr>
          <a:xfrm>
            <a:off x="339933" y="2197462"/>
            <a:ext cx="4496742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B4ABB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package main</a:t>
            </a:r>
          </a:p>
          <a:p>
            <a:r>
              <a:rPr lang="zh-CN" altLang="en-US" sz="1400" dirty="0"/>
              <a:t>import (</a:t>
            </a:r>
          </a:p>
          <a:p>
            <a:r>
              <a:rPr lang="zh-CN" altLang="en-US" sz="1400" dirty="0"/>
              <a:t>    "fmt"</a:t>
            </a:r>
          </a:p>
          <a:p>
            <a:r>
              <a:rPr lang="zh-CN" altLang="en-US" sz="1400" dirty="0"/>
              <a:t>    "sync"</a:t>
            </a:r>
          </a:p>
          <a:p>
            <a:r>
              <a:rPr lang="zh-CN" altLang="en-US" sz="1400" dirty="0"/>
              <a:t>)</a:t>
            </a:r>
          </a:p>
          <a:p>
            <a:endParaRPr lang="zh-CN" altLang="en-US" sz="1400" dirty="0"/>
          </a:p>
          <a:p>
            <a:r>
              <a:rPr lang="zh-CN" altLang="en-US" sz="1400" dirty="0"/>
              <a:t>var (</a:t>
            </a:r>
          </a:p>
          <a:p>
            <a:r>
              <a:rPr lang="zh-CN" altLang="en-US" sz="1400" dirty="0"/>
              <a:t>    mutex   sync.Mutex</a:t>
            </a:r>
          </a:p>
          <a:p>
            <a:r>
              <a:rPr lang="zh-CN" altLang="en-US" sz="1400" dirty="0"/>
              <a:t>    balance int</a:t>
            </a:r>
          </a:p>
          <a:p>
            <a:r>
              <a:rPr lang="zh-CN" altLang="en-US" sz="1400" dirty="0"/>
              <a:t>)</a:t>
            </a:r>
          </a:p>
          <a:p>
            <a:r>
              <a:rPr lang="zh-CN" altLang="en-US" sz="1400" dirty="0"/>
              <a:t>func init() {</a:t>
            </a:r>
          </a:p>
          <a:p>
            <a:r>
              <a:rPr lang="zh-CN" altLang="en-US" sz="1400" dirty="0"/>
              <a:t>    balance = 1000</a:t>
            </a:r>
          </a:p>
          <a:p>
            <a:r>
              <a:rPr lang="zh-CN" altLang="en-US" sz="1400" dirty="0"/>
              <a:t>}</a:t>
            </a:r>
          </a:p>
          <a:p>
            <a:r>
              <a:rPr lang="zh-CN" altLang="en-US" sz="1400" dirty="0"/>
              <a:t>func deposit(value int, wg *sync.WaitGroup) {</a:t>
            </a:r>
          </a:p>
          <a:p>
            <a:r>
              <a:rPr lang="zh-CN" altLang="en-US" sz="1400" dirty="0"/>
              <a:t>    mutex.Lock()     </a:t>
            </a:r>
            <a:r>
              <a:rPr lang="en-US" altLang="zh-CN" sz="1400" dirty="0"/>
              <a:t>//</a:t>
            </a:r>
            <a:r>
              <a:rPr lang="zh-CN" altLang="en-US" sz="1400" dirty="0"/>
              <a:t>加锁</a:t>
            </a:r>
          </a:p>
          <a:p>
            <a:r>
              <a:rPr lang="zh-CN" altLang="en-US" sz="1400" dirty="0"/>
              <a:t>    fmt.Printf("Depositing %d to account with balance: %d\n", value, balance)</a:t>
            </a:r>
          </a:p>
          <a:p>
            <a:r>
              <a:rPr lang="zh-CN" altLang="en-US" sz="1400" dirty="0"/>
              <a:t>    balance += value</a:t>
            </a:r>
          </a:p>
          <a:p>
            <a:r>
              <a:rPr lang="zh-CN" altLang="en-US" sz="1400" dirty="0"/>
              <a:t>    mutex.Unlock()      </a:t>
            </a:r>
            <a:r>
              <a:rPr lang="en-US" altLang="zh-CN" sz="1400" dirty="0"/>
              <a:t>//</a:t>
            </a:r>
            <a:r>
              <a:rPr lang="zh-CN" altLang="en-US" sz="1400" dirty="0"/>
              <a:t>释放锁</a:t>
            </a:r>
          </a:p>
          <a:p>
            <a:r>
              <a:rPr lang="zh-CN" altLang="en-US" sz="1400" dirty="0"/>
              <a:t>    wg.Done()       </a:t>
            </a:r>
            <a:r>
              <a:rPr lang="en-US" altLang="zh-CN" sz="1400" dirty="0"/>
              <a:t>//</a:t>
            </a:r>
            <a:r>
              <a:rPr lang="zh-CN" altLang="en-US" sz="1400" dirty="0"/>
              <a:t>执行完毕，协程计数</a:t>
            </a:r>
            <a:r>
              <a:rPr lang="en-US" altLang="zh-CN" sz="1400" dirty="0"/>
              <a:t>-1</a:t>
            </a:r>
            <a:endParaRPr lang="zh-CN" altLang="en-US" sz="1400" dirty="0"/>
          </a:p>
          <a:p>
            <a:r>
              <a:rPr lang="zh-CN" altLang="en-US" sz="1400" dirty="0"/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4EAD33-DFFF-E79B-E5A2-30D80A5EEB35}"/>
              </a:ext>
            </a:extLst>
          </p:cNvPr>
          <p:cNvSpPr txBox="1"/>
          <p:nvPr/>
        </p:nvSpPr>
        <p:spPr>
          <a:xfrm>
            <a:off x="4912255" y="2197462"/>
            <a:ext cx="4016502" cy="44319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B4ABB"/>
            </a:solidFill>
          </a:ln>
        </p:spPr>
        <p:txBody>
          <a:bodyPr wrap="square">
            <a:spAutoFit/>
          </a:bodyPr>
          <a:lstStyle/>
          <a:p>
            <a:endParaRPr lang="zh-CN" altLang="en-US" sz="1600" dirty="0"/>
          </a:p>
          <a:p>
            <a:r>
              <a:rPr lang="zh-CN" altLang="en-US" sz="1400" dirty="0"/>
              <a:t>func withdraw(value int, wg *sync.WaitGroup) {</a:t>
            </a:r>
          </a:p>
          <a:p>
            <a:r>
              <a:rPr lang="zh-CN" altLang="en-US" sz="1400" dirty="0"/>
              <a:t>    mutex.Lock()</a:t>
            </a:r>
          </a:p>
          <a:p>
            <a:r>
              <a:rPr lang="zh-CN" altLang="en-US" sz="1400" dirty="0"/>
              <a:t>    fmt.Printf("Withdrawing %d from account with balance: %d\n", value, balance)</a:t>
            </a:r>
          </a:p>
          <a:p>
            <a:r>
              <a:rPr lang="zh-CN" altLang="en-US" sz="1400" dirty="0"/>
              <a:t>    balance -= value</a:t>
            </a:r>
          </a:p>
          <a:p>
            <a:r>
              <a:rPr lang="zh-CN" altLang="en-US" sz="1400" dirty="0"/>
              <a:t>    mutex.Unlock()</a:t>
            </a:r>
          </a:p>
          <a:p>
            <a:r>
              <a:rPr lang="zh-CN" altLang="en-US" sz="1400" dirty="0"/>
              <a:t>    wg.Done()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  <a:p>
            <a:r>
              <a:rPr lang="zh-CN" altLang="en-US" sz="1400" dirty="0"/>
              <a:t>func main() {</a:t>
            </a:r>
          </a:p>
          <a:p>
            <a:r>
              <a:rPr lang="zh-CN" altLang="en-US" sz="1400" dirty="0"/>
              <a:t>    fmt.Println("Go Mutex Example")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var wg sync.WaitGroup</a:t>
            </a:r>
          </a:p>
          <a:p>
            <a:r>
              <a:rPr lang="zh-CN" altLang="en-US" sz="1400" dirty="0"/>
              <a:t>    wg.Add(2)      </a:t>
            </a:r>
            <a:r>
              <a:rPr lang="en-US" altLang="zh-CN" sz="1400" dirty="0"/>
              <a:t>//</a:t>
            </a:r>
            <a:r>
              <a:rPr lang="zh-CN" altLang="en-US" sz="1400" dirty="0"/>
              <a:t>协程计数</a:t>
            </a:r>
            <a:r>
              <a:rPr lang="en-US" altLang="zh-CN" sz="1400" dirty="0"/>
              <a:t>+2</a:t>
            </a:r>
            <a:endParaRPr lang="zh-CN" altLang="en-US" sz="1400" dirty="0"/>
          </a:p>
          <a:p>
            <a:r>
              <a:rPr lang="zh-CN" altLang="en-US" sz="1400" dirty="0"/>
              <a:t>    go withdraw(700, &amp;wg)</a:t>
            </a:r>
          </a:p>
          <a:p>
            <a:r>
              <a:rPr lang="zh-CN" altLang="en-US" sz="1400" dirty="0"/>
              <a:t>    go deposit(500, &amp;wg)</a:t>
            </a:r>
          </a:p>
          <a:p>
            <a:r>
              <a:rPr lang="zh-CN" altLang="en-US" sz="1400" dirty="0"/>
              <a:t>    wg.Wait()     </a:t>
            </a:r>
            <a:r>
              <a:rPr lang="en-US" altLang="zh-CN" sz="1400" dirty="0"/>
              <a:t>//</a:t>
            </a:r>
            <a:r>
              <a:rPr lang="zh-CN" altLang="en-US" sz="1400" dirty="0"/>
              <a:t>当协程计数为</a:t>
            </a:r>
            <a:r>
              <a:rPr lang="en-US" altLang="zh-CN" sz="1400" dirty="0"/>
              <a:t>0</a:t>
            </a:r>
            <a:r>
              <a:rPr lang="zh-CN" altLang="en-US" sz="1400" dirty="0"/>
              <a:t>时退出</a:t>
            </a:r>
          </a:p>
          <a:p>
            <a:r>
              <a:rPr lang="zh-CN" altLang="en-US" sz="1400" dirty="0"/>
              <a:t>    fmt.Printf("New Balance %d\n", balance)</a:t>
            </a:r>
          </a:p>
          <a:p>
            <a:r>
              <a:rPr lang="zh-CN" altLang="en-US" sz="1400" dirty="0"/>
              <a:t>}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EEA23AF-A8A2-2F70-3826-46D7AC310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37" y="2677172"/>
            <a:ext cx="3612718" cy="8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3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6.1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共享内存并发机制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9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RWMutex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（读写锁）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主要遵循以下规则：</a:t>
            </a:r>
            <a:endParaRPr lang="en-US" altLang="zh-CN" sz="1600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读写锁的读锁可以重入，在已经有读锁的情况下，可以任意加读锁。</a:t>
            </a: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在读锁没有全部解锁的情况下，写操作会阻塞直到所有读锁解锁。</a:t>
            </a: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写锁定的情况下，其他协程的读写都会被阻塞，直到写锁解锁。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语言的读写锁方法主要有下面这种：</a:t>
            </a: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Lock/Unlock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：针对写操作</a:t>
            </a: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不管锁是被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持有，这个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方法会一直阻塞，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用来释放锁；</a:t>
            </a: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RLock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：针对读操作</a:t>
            </a: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当锁被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所有的时候，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会直接返回，当锁已经被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会一直阻塞，直到能获取锁，否则就直接返回，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用来释放锁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390A79-2796-B4EE-6BE4-D0FAECE4480E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7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19212</TotalTime>
  <Words>2528</Words>
  <Application>Microsoft Office PowerPoint</Application>
  <PresentationFormat>全屏显示(4:3)</PresentationFormat>
  <Paragraphs>347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微软雅黑</vt:lpstr>
      <vt:lpstr>Arial</vt:lpstr>
      <vt:lpstr>Calibri</vt:lpstr>
      <vt:lpstr>Calibri Light</vt:lpstr>
      <vt:lpstr>Wingdings</vt:lpstr>
      <vt:lpstr>Office 主题​​</vt:lpstr>
      <vt:lpstr>分布式计算实验</vt:lpstr>
      <vt:lpstr>Go语言并发编程  </vt:lpstr>
      <vt:lpstr>6. Go语言并发编程</vt:lpstr>
      <vt:lpstr>6.1 共享内存并发机制</vt:lpstr>
      <vt:lpstr>6.1 共享内存并发机制</vt:lpstr>
      <vt:lpstr>6.1 共享内存并发机制</vt:lpstr>
      <vt:lpstr>6.1 共享内存并发机制</vt:lpstr>
      <vt:lpstr>6.1 共享内存并发机制</vt:lpstr>
      <vt:lpstr>6.1 共享内存并发机制</vt:lpstr>
      <vt:lpstr>6.1 共享内存并发机制</vt:lpstr>
      <vt:lpstr>6.1 共享内存并发机制</vt:lpstr>
      <vt:lpstr>案例：MapReduce实现文本词频统计</vt:lpstr>
      <vt:lpstr>案例：MapReduce实现文本词频统计（单机版）</vt:lpstr>
      <vt:lpstr>案例：MapReduce实现文本词频统计（单机版）</vt:lpstr>
      <vt:lpstr>案例：MapReduce实现文本词频统计（单机版）</vt:lpstr>
      <vt:lpstr>案例：MapReduce实现文本词频统计（单机版）</vt:lpstr>
      <vt:lpstr>案例：MapReduce实现文本词频统计（多进程版）</vt:lpstr>
      <vt:lpstr>案例：MapReduce实现文本词频统计（多进程版）</vt:lpstr>
      <vt:lpstr>案例：MapReduce实现文本词频统计（多进程版）</vt:lpstr>
      <vt:lpstr>RPC写法  </vt:lpstr>
      <vt:lpstr>远程调用：我是你的千里眼</vt:lpstr>
      <vt:lpstr>远程调用：我是你的千里眼</vt:lpstr>
      <vt:lpstr>远程调用：我是你的千里眼</vt:lpstr>
      <vt:lpstr>远程调用：我是你的千里眼</vt:lpstr>
      <vt:lpstr>远程调用：我是你的千里眼</vt:lpstr>
      <vt:lpstr>远程调用：我是你的千里眼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分布式计算</dc:title>
  <dc:creator>ycy</dc:creator>
  <cp:lastModifiedBy>CHENYUN YU</cp:lastModifiedBy>
  <cp:revision>369</cp:revision>
  <dcterms:created xsi:type="dcterms:W3CDTF">2021-07-26T15:47:03Z</dcterms:created>
  <dcterms:modified xsi:type="dcterms:W3CDTF">2024-10-22T22:36:14Z</dcterms:modified>
</cp:coreProperties>
</file>