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3" r:id="rId2"/>
    <p:sldId id="256" r:id="rId3"/>
    <p:sldId id="302" r:id="rId4"/>
    <p:sldId id="257" r:id="rId5"/>
    <p:sldId id="304" r:id="rId6"/>
    <p:sldId id="305" r:id="rId7"/>
    <p:sldId id="306" r:id="rId8"/>
    <p:sldId id="30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301" r:id="rId20"/>
    <p:sldId id="268" r:id="rId21"/>
    <p:sldId id="269" r:id="rId22"/>
    <p:sldId id="270" r:id="rId23"/>
    <p:sldId id="271" r:id="rId24"/>
    <p:sldId id="272" r:id="rId25"/>
    <p:sldId id="273" r:id="rId26"/>
    <p:sldId id="275" r:id="rId27"/>
    <p:sldId id="276" r:id="rId28"/>
    <p:sldId id="278" r:id="rId29"/>
    <p:sldId id="279" r:id="rId30"/>
    <p:sldId id="281" r:id="rId31"/>
    <p:sldId id="282" r:id="rId32"/>
    <p:sldId id="284" r:id="rId33"/>
    <p:sldId id="285" r:id="rId34"/>
    <p:sldId id="287" r:id="rId35"/>
    <p:sldId id="288" r:id="rId36"/>
    <p:sldId id="290" r:id="rId37"/>
    <p:sldId id="291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06" d="100"/>
          <a:sy n="106" d="100"/>
        </p:scale>
        <p:origin x="60" y="3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62896" y="194652"/>
            <a:ext cx="6062408" cy="651762"/>
            <a:chOff x="0" y="0"/>
            <a:chExt cx="3193367" cy="3433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93367" cy="343315"/>
            </a:xfrm>
            <a:custGeom>
              <a:avLst/>
              <a:gdLst/>
              <a:ahLst/>
              <a:cxnLst/>
              <a:rect l="l" t="t" r="r" b="b"/>
              <a:pathLst>
                <a:path w="3193367" h="343315">
                  <a:moveTo>
                    <a:pt x="0" y="0"/>
                  </a:moveTo>
                  <a:lnTo>
                    <a:pt x="3193367" y="0"/>
                  </a:lnTo>
                  <a:lnTo>
                    <a:pt x="3193367" y="343315"/>
                  </a:lnTo>
                  <a:lnTo>
                    <a:pt x="0" y="3433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14300"/>
              <a:ext cx="3193367" cy="457615"/>
            </a:xfrm>
            <a:prstGeom prst="rect">
              <a:avLst/>
            </a:prstGeom>
          </p:spPr>
          <p:txBody>
            <a:bodyPr lIns="25400" tIns="25400" rIns="25400" bIns="25400" rtlCol="0" anchor="ctr"/>
            <a:lstStyle/>
            <a:p>
              <a:pPr algn="ctr">
                <a:lnSpc>
                  <a:spcPts val="3920"/>
                </a:lnSpc>
              </a:pPr>
              <a:r>
                <a:rPr lang="en-US" sz="2800" b="1">
                  <a:solidFill>
                    <a:srgbClr val="F9D21F"/>
                  </a:solidFill>
                  <a:latin typeface="Greycliff Bold"/>
                  <a:ea typeface="Greycliff Bold"/>
                  <a:cs typeface="Greycliff Bold"/>
                  <a:sym typeface="Greycliff Bold"/>
                </a:rPr>
                <a:t>Data Visualization</a:t>
              </a:r>
            </a:p>
          </p:txBody>
        </p:sp>
      </p:grpSp>
      <p:sp>
        <p:nvSpPr>
          <p:cNvPr id="5" name="Freeform 5"/>
          <p:cNvSpPr/>
          <p:nvPr/>
        </p:nvSpPr>
        <p:spPr>
          <a:xfrm rot="1396123">
            <a:off x="559489" y="544844"/>
            <a:ext cx="523008" cy="523008"/>
          </a:xfrm>
          <a:custGeom>
            <a:avLst/>
            <a:gdLst/>
            <a:ahLst/>
            <a:cxnLst/>
            <a:rect l="l" t="t" r="r" b="b"/>
            <a:pathLst>
              <a:path w="1046015" h="1046015">
                <a:moveTo>
                  <a:pt x="0" y="0"/>
                </a:moveTo>
                <a:lnTo>
                  <a:pt x="1046016" y="0"/>
                </a:lnTo>
                <a:lnTo>
                  <a:pt x="1046016" y="1046016"/>
                </a:lnTo>
                <a:lnTo>
                  <a:pt x="0" y="1046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900"/>
          </a:p>
        </p:txBody>
      </p:sp>
      <p:sp>
        <p:nvSpPr>
          <p:cNvPr id="6" name="Freeform 6"/>
          <p:cNvSpPr/>
          <p:nvPr/>
        </p:nvSpPr>
        <p:spPr>
          <a:xfrm rot="1396123">
            <a:off x="1084891" y="770778"/>
            <a:ext cx="523008" cy="523008"/>
          </a:xfrm>
          <a:custGeom>
            <a:avLst/>
            <a:gdLst/>
            <a:ahLst/>
            <a:cxnLst/>
            <a:rect l="l" t="t" r="r" b="b"/>
            <a:pathLst>
              <a:path w="1046015" h="1046015">
                <a:moveTo>
                  <a:pt x="0" y="0"/>
                </a:moveTo>
                <a:lnTo>
                  <a:pt x="1046016" y="0"/>
                </a:lnTo>
                <a:lnTo>
                  <a:pt x="1046016" y="1046016"/>
                </a:lnTo>
                <a:lnTo>
                  <a:pt x="0" y="1046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900"/>
          </a:p>
        </p:txBody>
      </p:sp>
      <p:sp>
        <p:nvSpPr>
          <p:cNvPr id="7" name="Freeform 7"/>
          <p:cNvSpPr/>
          <p:nvPr/>
        </p:nvSpPr>
        <p:spPr>
          <a:xfrm rot="1396123">
            <a:off x="1609110" y="996203"/>
            <a:ext cx="523008" cy="523008"/>
          </a:xfrm>
          <a:custGeom>
            <a:avLst/>
            <a:gdLst/>
            <a:ahLst/>
            <a:cxnLst/>
            <a:rect l="l" t="t" r="r" b="b"/>
            <a:pathLst>
              <a:path w="1046015" h="1046015">
                <a:moveTo>
                  <a:pt x="0" y="0"/>
                </a:moveTo>
                <a:lnTo>
                  <a:pt x="1046015" y="0"/>
                </a:lnTo>
                <a:lnTo>
                  <a:pt x="1046015" y="1046016"/>
                </a:lnTo>
                <a:lnTo>
                  <a:pt x="0" y="1046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900"/>
          </a:p>
        </p:txBody>
      </p:sp>
      <p:sp>
        <p:nvSpPr>
          <p:cNvPr id="8" name="Freeform 8"/>
          <p:cNvSpPr/>
          <p:nvPr/>
        </p:nvSpPr>
        <p:spPr>
          <a:xfrm rot="2195891">
            <a:off x="2134512" y="1222137"/>
            <a:ext cx="523008" cy="523008"/>
          </a:xfrm>
          <a:custGeom>
            <a:avLst/>
            <a:gdLst/>
            <a:ahLst/>
            <a:cxnLst/>
            <a:rect l="l" t="t" r="r" b="b"/>
            <a:pathLst>
              <a:path w="1046015" h="1046015">
                <a:moveTo>
                  <a:pt x="0" y="0"/>
                </a:moveTo>
                <a:lnTo>
                  <a:pt x="1046015" y="0"/>
                </a:lnTo>
                <a:lnTo>
                  <a:pt x="1046015" y="1046016"/>
                </a:lnTo>
                <a:lnTo>
                  <a:pt x="0" y="1046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900"/>
          </a:p>
        </p:txBody>
      </p:sp>
      <p:sp>
        <p:nvSpPr>
          <p:cNvPr id="9" name="Freeform 9"/>
          <p:cNvSpPr/>
          <p:nvPr/>
        </p:nvSpPr>
        <p:spPr>
          <a:xfrm rot="1396123">
            <a:off x="2658731" y="1447562"/>
            <a:ext cx="523008" cy="523008"/>
          </a:xfrm>
          <a:custGeom>
            <a:avLst/>
            <a:gdLst/>
            <a:ahLst/>
            <a:cxnLst/>
            <a:rect l="l" t="t" r="r" b="b"/>
            <a:pathLst>
              <a:path w="1046015" h="1046015">
                <a:moveTo>
                  <a:pt x="0" y="0"/>
                </a:moveTo>
                <a:lnTo>
                  <a:pt x="1046016" y="0"/>
                </a:lnTo>
                <a:lnTo>
                  <a:pt x="1046016" y="1046016"/>
                </a:lnTo>
                <a:lnTo>
                  <a:pt x="0" y="1046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900"/>
          </a:p>
        </p:txBody>
      </p:sp>
      <p:sp>
        <p:nvSpPr>
          <p:cNvPr id="10" name="Freeform 10"/>
          <p:cNvSpPr/>
          <p:nvPr/>
        </p:nvSpPr>
        <p:spPr>
          <a:xfrm rot="1396123">
            <a:off x="3184133" y="1673496"/>
            <a:ext cx="523008" cy="523008"/>
          </a:xfrm>
          <a:custGeom>
            <a:avLst/>
            <a:gdLst/>
            <a:ahLst/>
            <a:cxnLst/>
            <a:rect l="l" t="t" r="r" b="b"/>
            <a:pathLst>
              <a:path w="1046015" h="1046015">
                <a:moveTo>
                  <a:pt x="0" y="0"/>
                </a:moveTo>
                <a:lnTo>
                  <a:pt x="1046016" y="0"/>
                </a:lnTo>
                <a:lnTo>
                  <a:pt x="1046016" y="1046016"/>
                </a:lnTo>
                <a:lnTo>
                  <a:pt x="0" y="1046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900"/>
          </a:p>
        </p:txBody>
      </p:sp>
      <p:sp>
        <p:nvSpPr>
          <p:cNvPr id="11" name="Freeform 11"/>
          <p:cNvSpPr/>
          <p:nvPr/>
        </p:nvSpPr>
        <p:spPr>
          <a:xfrm rot="1396123">
            <a:off x="3660332" y="2013848"/>
            <a:ext cx="523008" cy="523008"/>
          </a:xfrm>
          <a:custGeom>
            <a:avLst/>
            <a:gdLst/>
            <a:ahLst/>
            <a:cxnLst/>
            <a:rect l="l" t="t" r="r" b="b"/>
            <a:pathLst>
              <a:path w="1046015" h="1046015">
                <a:moveTo>
                  <a:pt x="0" y="0"/>
                </a:moveTo>
                <a:lnTo>
                  <a:pt x="1046016" y="0"/>
                </a:lnTo>
                <a:lnTo>
                  <a:pt x="1046016" y="1046015"/>
                </a:lnTo>
                <a:lnTo>
                  <a:pt x="0" y="1046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900"/>
          </a:p>
        </p:txBody>
      </p:sp>
      <p:sp>
        <p:nvSpPr>
          <p:cNvPr id="12" name="Freeform 12"/>
          <p:cNvSpPr/>
          <p:nvPr/>
        </p:nvSpPr>
        <p:spPr>
          <a:xfrm rot="1396123">
            <a:off x="4239436" y="2111641"/>
            <a:ext cx="523008" cy="523008"/>
          </a:xfrm>
          <a:custGeom>
            <a:avLst/>
            <a:gdLst/>
            <a:ahLst/>
            <a:cxnLst/>
            <a:rect l="l" t="t" r="r" b="b"/>
            <a:pathLst>
              <a:path w="1046015" h="1046015">
                <a:moveTo>
                  <a:pt x="0" y="0"/>
                </a:moveTo>
                <a:lnTo>
                  <a:pt x="1046015" y="0"/>
                </a:lnTo>
                <a:lnTo>
                  <a:pt x="1046015" y="1046016"/>
                </a:lnTo>
                <a:lnTo>
                  <a:pt x="0" y="1046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900"/>
          </a:p>
        </p:txBody>
      </p:sp>
      <p:sp>
        <p:nvSpPr>
          <p:cNvPr id="13" name="Freeform 13"/>
          <p:cNvSpPr/>
          <p:nvPr/>
        </p:nvSpPr>
        <p:spPr>
          <a:xfrm rot="1396123">
            <a:off x="4763654" y="2337066"/>
            <a:ext cx="523008" cy="523008"/>
          </a:xfrm>
          <a:custGeom>
            <a:avLst/>
            <a:gdLst/>
            <a:ahLst/>
            <a:cxnLst/>
            <a:rect l="l" t="t" r="r" b="b"/>
            <a:pathLst>
              <a:path w="1046015" h="1046015">
                <a:moveTo>
                  <a:pt x="0" y="0"/>
                </a:moveTo>
                <a:lnTo>
                  <a:pt x="1046016" y="0"/>
                </a:lnTo>
                <a:lnTo>
                  <a:pt x="1046016" y="1046016"/>
                </a:lnTo>
                <a:lnTo>
                  <a:pt x="0" y="10460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900"/>
          </a:p>
        </p:txBody>
      </p:sp>
      <p:sp>
        <p:nvSpPr>
          <p:cNvPr id="14" name="Freeform 14"/>
          <p:cNvSpPr/>
          <p:nvPr/>
        </p:nvSpPr>
        <p:spPr>
          <a:xfrm rot="1396123">
            <a:off x="5289056" y="2563000"/>
            <a:ext cx="523008" cy="523008"/>
          </a:xfrm>
          <a:custGeom>
            <a:avLst/>
            <a:gdLst/>
            <a:ahLst/>
            <a:cxnLst/>
            <a:rect l="l" t="t" r="r" b="b"/>
            <a:pathLst>
              <a:path w="1046015" h="1046015">
                <a:moveTo>
                  <a:pt x="0" y="0"/>
                </a:moveTo>
                <a:lnTo>
                  <a:pt x="1046016" y="0"/>
                </a:lnTo>
                <a:lnTo>
                  <a:pt x="1046016" y="1046016"/>
                </a:lnTo>
                <a:lnTo>
                  <a:pt x="0" y="1046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900"/>
          </a:p>
        </p:txBody>
      </p:sp>
      <p:sp>
        <p:nvSpPr>
          <p:cNvPr id="15" name="Freeform 15"/>
          <p:cNvSpPr/>
          <p:nvPr/>
        </p:nvSpPr>
        <p:spPr>
          <a:xfrm rot="1396123">
            <a:off x="5877651" y="2871360"/>
            <a:ext cx="384076" cy="384076"/>
          </a:xfrm>
          <a:custGeom>
            <a:avLst/>
            <a:gdLst/>
            <a:ahLst/>
            <a:cxnLst/>
            <a:rect l="l" t="t" r="r" b="b"/>
            <a:pathLst>
              <a:path w="768151" h="768151">
                <a:moveTo>
                  <a:pt x="0" y="0"/>
                </a:moveTo>
                <a:lnTo>
                  <a:pt x="768151" y="0"/>
                </a:lnTo>
                <a:lnTo>
                  <a:pt x="768151" y="768150"/>
                </a:lnTo>
                <a:lnTo>
                  <a:pt x="0" y="7681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900"/>
          </a:p>
        </p:txBody>
      </p:sp>
      <p:sp>
        <p:nvSpPr>
          <p:cNvPr id="16" name="Freeform 16"/>
          <p:cNvSpPr/>
          <p:nvPr/>
        </p:nvSpPr>
        <p:spPr>
          <a:xfrm rot="1396123">
            <a:off x="6338677" y="3014359"/>
            <a:ext cx="523008" cy="523008"/>
          </a:xfrm>
          <a:custGeom>
            <a:avLst/>
            <a:gdLst/>
            <a:ahLst/>
            <a:cxnLst/>
            <a:rect l="l" t="t" r="r" b="b"/>
            <a:pathLst>
              <a:path w="1046015" h="1046015">
                <a:moveTo>
                  <a:pt x="0" y="0"/>
                </a:moveTo>
                <a:lnTo>
                  <a:pt x="1046016" y="0"/>
                </a:lnTo>
                <a:lnTo>
                  <a:pt x="1046016" y="1046016"/>
                </a:lnTo>
                <a:lnTo>
                  <a:pt x="0" y="1046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900"/>
          </a:p>
        </p:txBody>
      </p:sp>
      <p:sp>
        <p:nvSpPr>
          <p:cNvPr id="17" name="Freeform 17"/>
          <p:cNvSpPr/>
          <p:nvPr/>
        </p:nvSpPr>
        <p:spPr>
          <a:xfrm rot="1396123">
            <a:off x="7387114" y="3465210"/>
            <a:ext cx="523008" cy="523008"/>
          </a:xfrm>
          <a:custGeom>
            <a:avLst/>
            <a:gdLst/>
            <a:ahLst/>
            <a:cxnLst/>
            <a:rect l="l" t="t" r="r" b="b"/>
            <a:pathLst>
              <a:path w="1046015" h="1046015">
                <a:moveTo>
                  <a:pt x="0" y="0"/>
                </a:moveTo>
                <a:lnTo>
                  <a:pt x="1046016" y="0"/>
                </a:lnTo>
                <a:lnTo>
                  <a:pt x="1046016" y="1046015"/>
                </a:lnTo>
                <a:lnTo>
                  <a:pt x="0" y="1046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900"/>
          </a:p>
        </p:txBody>
      </p:sp>
      <p:sp>
        <p:nvSpPr>
          <p:cNvPr id="18" name="Freeform 18"/>
          <p:cNvSpPr/>
          <p:nvPr/>
        </p:nvSpPr>
        <p:spPr>
          <a:xfrm rot="1396123">
            <a:off x="7912516" y="3691144"/>
            <a:ext cx="523008" cy="523008"/>
          </a:xfrm>
          <a:custGeom>
            <a:avLst/>
            <a:gdLst/>
            <a:ahLst/>
            <a:cxnLst/>
            <a:rect l="l" t="t" r="r" b="b"/>
            <a:pathLst>
              <a:path w="1046015" h="1046015">
                <a:moveTo>
                  <a:pt x="0" y="0"/>
                </a:moveTo>
                <a:lnTo>
                  <a:pt x="1046016" y="0"/>
                </a:lnTo>
                <a:lnTo>
                  <a:pt x="1046016" y="1046015"/>
                </a:lnTo>
                <a:lnTo>
                  <a:pt x="0" y="1046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900"/>
          </a:p>
        </p:txBody>
      </p:sp>
      <p:sp>
        <p:nvSpPr>
          <p:cNvPr id="19" name="Freeform 19"/>
          <p:cNvSpPr/>
          <p:nvPr/>
        </p:nvSpPr>
        <p:spPr>
          <a:xfrm rot="1396123">
            <a:off x="6862235" y="3238781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1047750" h="1047750">
                <a:moveTo>
                  <a:pt x="0" y="0"/>
                </a:moveTo>
                <a:lnTo>
                  <a:pt x="1047750" y="0"/>
                </a:lnTo>
                <a:lnTo>
                  <a:pt x="1047750" y="1047750"/>
                </a:lnTo>
                <a:lnTo>
                  <a:pt x="0" y="10477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w="171450" cap="sq">
            <a:solidFill>
              <a:srgbClr val="F9D21F"/>
            </a:solidFill>
            <a:prstDash val="solid"/>
            <a:miter/>
          </a:ln>
        </p:spPr>
        <p:txBody>
          <a:bodyPr/>
          <a:lstStyle/>
          <a:p>
            <a:endParaRPr lang="en-US" sz="900"/>
          </a:p>
        </p:txBody>
      </p:sp>
      <p:sp>
        <p:nvSpPr>
          <p:cNvPr id="20" name="TextBox 20"/>
          <p:cNvSpPr txBox="1"/>
          <p:nvPr/>
        </p:nvSpPr>
        <p:spPr>
          <a:xfrm>
            <a:off x="219955" y="4118542"/>
            <a:ext cx="5925443" cy="386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90"/>
              </a:lnSpc>
            </a:pPr>
            <a:r>
              <a:rPr lang="en-US" sz="2350" b="1" dirty="0">
                <a:solidFill>
                  <a:srgbClr val="FFFFFF"/>
                </a:solidFill>
                <a:latin typeface="Greycliff Bold"/>
                <a:ea typeface="Greycliff Bold"/>
                <a:cs typeface="Greycliff Bold"/>
                <a:sym typeface="Greycliff Bold"/>
              </a:rPr>
              <a:t>How many pattern violations do you see?</a:t>
            </a:r>
          </a:p>
        </p:txBody>
      </p:sp>
      <p:sp>
        <p:nvSpPr>
          <p:cNvPr id="21" name="Freeform 21"/>
          <p:cNvSpPr/>
          <p:nvPr/>
        </p:nvSpPr>
        <p:spPr>
          <a:xfrm rot="1396123">
            <a:off x="35271" y="319419"/>
            <a:ext cx="523008" cy="523008"/>
          </a:xfrm>
          <a:custGeom>
            <a:avLst/>
            <a:gdLst/>
            <a:ahLst/>
            <a:cxnLst/>
            <a:rect l="l" t="t" r="r" b="b"/>
            <a:pathLst>
              <a:path w="1046015" h="1046015">
                <a:moveTo>
                  <a:pt x="0" y="0"/>
                </a:moveTo>
                <a:lnTo>
                  <a:pt x="1046016" y="0"/>
                </a:lnTo>
                <a:lnTo>
                  <a:pt x="1046016" y="1046016"/>
                </a:lnTo>
                <a:lnTo>
                  <a:pt x="0" y="1046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900"/>
          </a:p>
        </p:txBody>
      </p:sp>
      <p:sp>
        <p:nvSpPr>
          <p:cNvPr id="22" name="Freeform 22"/>
          <p:cNvSpPr/>
          <p:nvPr/>
        </p:nvSpPr>
        <p:spPr>
          <a:xfrm rot="1396123">
            <a:off x="8437078" y="3915772"/>
            <a:ext cx="523008" cy="523008"/>
          </a:xfrm>
          <a:custGeom>
            <a:avLst/>
            <a:gdLst/>
            <a:ahLst/>
            <a:cxnLst/>
            <a:rect l="l" t="t" r="r" b="b"/>
            <a:pathLst>
              <a:path w="1046015" h="1046015">
                <a:moveTo>
                  <a:pt x="0" y="0"/>
                </a:moveTo>
                <a:lnTo>
                  <a:pt x="1046015" y="0"/>
                </a:lnTo>
                <a:lnTo>
                  <a:pt x="1046015" y="1046016"/>
                </a:lnTo>
                <a:lnTo>
                  <a:pt x="0" y="1046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Stage 1: Declaration of Purpose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2000"/>
              <a:t>“Would you tell me, please, which way I ought to go from here?” “That depends a good deal on where you want to get to.” — Lewis Carroll, Alice in Wonderland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Key Points: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Clear intention</a:t>
            </a:r>
            <a:r>
              <a:t>: What message do you want to convey?</a:t>
            </a:r>
          </a:p>
          <a:p>
            <a:pPr lvl="0"/>
            <a:r>
              <a:rPr b="1"/>
              <a:t>Bold titles</a:t>
            </a:r>
            <a:r>
              <a:t>: Use titles that state your recommendation</a:t>
            </a:r>
          </a:p>
          <a:p>
            <a:pPr lvl="0"/>
            <a:r>
              <a:rPr b="1"/>
              <a:t>Visual hierarchy</a:t>
            </a:r>
            <a:r>
              <a:t>: Use color to guide attention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Example: Clear Purpose in Visualization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700545"/>
            <a:ext cx="4180561" cy="3518297"/>
          </a:xfrm>
        </p:spPr>
        <p:txBody>
          <a:bodyPr>
            <a:normAutofit lnSpcReduction="10000"/>
          </a:bodyPr>
          <a:lstStyle/>
          <a:p>
            <a:pPr lvl="0" indent="0">
              <a:buNone/>
            </a:pPr>
            <a:r>
              <a:rPr b="1" dirty="0">
                <a:solidFill>
                  <a:srgbClr val="008000"/>
                </a:solidFill>
                <a:latin typeface="Courier"/>
              </a:rPr>
              <a:t>import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matplotlib.pyplot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8000"/>
                </a:solidFill>
                <a:latin typeface="Courier"/>
              </a:rPr>
              <a:t>as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plt</a:t>
            </a:r>
            <a:br>
              <a:rPr dirty="0"/>
            </a:br>
            <a:r>
              <a:rPr b="1" dirty="0">
                <a:solidFill>
                  <a:srgbClr val="008000"/>
                </a:solidFill>
                <a:latin typeface="Courier"/>
              </a:rPr>
              <a:t>import</a:t>
            </a:r>
            <a:r>
              <a:rPr dirty="0">
                <a:latin typeface="Courier"/>
              </a:rPr>
              <a:t> pandas </a:t>
            </a:r>
            <a:r>
              <a:rPr b="1" dirty="0">
                <a:solidFill>
                  <a:srgbClr val="008000"/>
                </a:solidFill>
                <a:latin typeface="Courier"/>
              </a:rPr>
              <a:t>as</a:t>
            </a:r>
            <a:r>
              <a:rPr dirty="0">
                <a:latin typeface="Courier"/>
              </a:rPr>
              <a:t> pd</a:t>
            </a:r>
            <a:br>
              <a:rPr dirty="0"/>
            </a:b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Decision alternatives and satisfaction values</a:t>
            </a:r>
            <a:br>
              <a:rPr dirty="0"/>
            </a:br>
            <a:r>
              <a:rPr dirty="0" err="1">
                <a:latin typeface="Courier"/>
              </a:rPr>
              <a:t>decisionArray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[</a:t>
            </a:r>
            <a:r>
              <a:rPr dirty="0">
                <a:solidFill>
                  <a:srgbClr val="4070A0"/>
                </a:solidFill>
                <a:latin typeface="Courier"/>
              </a:rPr>
              <a:t>"A"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70A0"/>
                </a:solidFill>
                <a:latin typeface="Courier"/>
              </a:rPr>
              <a:t>"B"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70A0"/>
                </a:solidFill>
                <a:latin typeface="Courier"/>
              </a:rPr>
              <a:t>"C"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70A0"/>
                </a:solidFill>
                <a:latin typeface="Courier"/>
              </a:rPr>
              <a:t>"D"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70A0"/>
                </a:solidFill>
                <a:latin typeface="Courier"/>
              </a:rPr>
              <a:t>"E"</a:t>
            </a:r>
            <a:r>
              <a:rPr dirty="0">
                <a:latin typeface="Courier"/>
              </a:rPr>
              <a:t>]</a:t>
            </a:r>
            <a:br>
              <a:rPr dirty="0"/>
            </a:br>
            <a:r>
              <a:rPr dirty="0" err="1">
                <a:latin typeface="Courier"/>
              </a:rPr>
              <a:t>satisfactionArray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[</a:t>
            </a:r>
            <a:r>
              <a:rPr dirty="0">
                <a:solidFill>
                  <a:srgbClr val="40A070"/>
                </a:solidFill>
                <a:latin typeface="Courier"/>
              </a:rPr>
              <a:t>3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5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4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3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]</a:t>
            </a:r>
            <a:br>
              <a:rPr dirty="0"/>
            </a:b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Highlight the best decision</a:t>
            </a:r>
            <a:br>
              <a:rPr dirty="0"/>
            </a:br>
            <a:r>
              <a:rPr dirty="0" err="1">
                <a:latin typeface="Courier"/>
              </a:rPr>
              <a:t>bestUtility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8000"/>
                </a:solidFill>
                <a:latin typeface="Courier"/>
              </a:rPr>
              <a:t>max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satisfactionArray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latin typeface="Courier"/>
              </a:rPr>
              <a:t>colorArray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[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darkorchid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if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utilityVal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bestUtility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else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lightgrey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            </a:t>
            </a:r>
            <a:r>
              <a:rPr b="1" dirty="0">
                <a:solidFill>
                  <a:srgbClr val="007020"/>
                </a:solidFill>
                <a:latin typeface="Courier"/>
              </a:rPr>
              <a:t>for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utilityVal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in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satisfactionArray</a:t>
            </a:r>
            <a:r>
              <a:rPr dirty="0">
                <a:latin typeface="Courier"/>
              </a:rPr>
              <a:t>]</a:t>
            </a:r>
            <a:br>
              <a:rPr dirty="0"/>
            </a:b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Create the visualization</a:t>
            </a:r>
            <a:br>
              <a:rPr dirty="0"/>
            </a:br>
            <a:r>
              <a:rPr dirty="0">
                <a:latin typeface="Courier"/>
              </a:rPr>
              <a:t>fig, ax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plt.subplots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figsize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[</a:t>
            </a:r>
            <a:r>
              <a:rPr dirty="0">
                <a:solidFill>
                  <a:srgbClr val="40A070"/>
                </a:solidFill>
                <a:latin typeface="Courier"/>
              </a:rPr>
              <a:t>6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4</a:t>
            </a:r>
            <a:r>
              <a:rPr dirty="0">
                <a:latin typeface="Courier"/>
              </a:rPr>
              <a:t>], layout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"constrained"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latin typeface="Courier"/>
              </a:rPr>
              <a:t>ax.bar</a:t>
            </a:r>
            <a:r>
              <a:rPr dirty="0">
                <a:latin typeface="Courier"/>
              </a:rPr>
              <a:t>(x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 err="1">
                <a:latin typeface="Courier"/>
              </a:rPr>
              <a:t>decisionArray</a:t>
            </a:r>
            <a:r>
              <a:rPr dirty="0">
                <a:latin typeface="Courier"/>
              </a:rPr>
              <a:t>, height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 err="1">
                <a:latin typeface="Courier"/>
              </a:rPr>
              <a:t>satisfactionArray</a:t>
            </a:r>
            <a:r>
              <a:rPr dirty="0">
                <a:latin typeface="Courier"/>
              </a:rPr>
              <a:t>, color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 err="1">
                <a:latin typeface="Courier"/>
              </a:rPr>
              <a:t>colorArray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latin typeface="Courier"/>
              </a:rPr>
              <a:t>ax.set_xlabel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"Decision Alternative"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latin typeface="Courier"/>
              </a:rPr>
              <a:t>ax.set_ylabel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"Utility"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latin typeface="Courier"/>
              </a:rPr>
              <a:t>ax.set_title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"Decision B is the Best Alternative"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latin typeface="Courier"/>
              </a:rPr>
              <a:t>plt.show</a:t>
            </a:r>
            <a:r>
              <a:rPr dirty="0">
                <a:latin typeface="Courier"/>
              </a:rPr>
              <a:t>()</a:t>
            </a:r>
          </a:p>
        </p:txBody>
      </p:sp>
      <p:pic>
        <p:nvPicPr>
          <p:cNvPr id="2" name="Picture 1" descr="four-stages-presentation_files/figure-pptx/cell-2-outpu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84108" y="869498"/>
            <a:ext cx="4493539" cy="302922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Notice</a:t>
            </a:r>
            <a:r>
              <a:t>: The title boldly states the recommendation, color draws attention to the best choice.</a:t>
            </a:r>
          </a:p>
        </p:txBody>
      </p:sp>
      <p:pic>
        <p:nvPicPr>
          <p:cNvPr id="2" name="Picture 1" descr="four-stages-presentation_files/figure-pptx/cell-2-output-1.png">
            <a:extLst>
              <a:ext uri="{FF2B5EF4-FFF2-40B4-BE49-F238E27FC236}">
                <a16:creationId xmlns:a16="http://schemas.microsoft.com/office/drawing/2014/main" id="{1247A3E1-E8DA-9A3A-BB95-474A37B1AD29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25230" y="2137759"/>
            <a:ext cx="4493539" cy="302922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Stage 2: Curation of Content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2000"/>
              <a:t>“If all you have is a hammer, everything looks like a nail.” — Abraham Maslow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Key Points: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b="1"/>
              <a:t>Don’t limit yourself to given data</a:t>
            </a:r>
          </a:p>
          <a:p>
            <a:pPr lvl="0"/>
            <a:r>
              <a:rPr b="1"/>
              <a:t>Create or acquire all data you need</a:t>
            </a:r>
          </a:p>
          <a:p>
            <a:pPr lvl="0"/>
            <a:r>
              <a:rPr b="1"/>
              <a:t>Use list comprehension and data manipulation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Example: Create color array for highlighting</a:t>
            </a:r>
            <a:br/>
            <a:r>
              <a:rPr>
                <a:latin typeface="Courier"/>
              </a:rPr>
              <a:t>colorArray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"darkorchid"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utilityVal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bestUtility </a:t>
            </a:r>
            <a:br/>
            <a:r>
              <a:rPr>
                <a:latin typeface="Courier"/>
              </a:rPr>
              <a:t>          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"lightgrey"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utilityVal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satisfactionArray]</a:t>
            </a:r>
          </a:p>
          <a:p>
            <a:pPr marL="0" lvl="0" indent="0">
              <a:buNone/>
            </a:pPr>
            <a:r>
              <a:rPr b="1"/>
              <a:t>Key insight</a:t>
            </a:r>
            <a:r>
              <a:t>: This data didn’t exist - it had to be created to fulfill the visualization purpose!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04692-1918-7950-E962-EEA223592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AD79A-A729-A7EE-0C8F-32E206EC7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700545"/>
            <a:ext cx="4180561" cy="3518297"/>
          </a:xfrm>
        </p:spPr>
        <p:txBody>
          <a:bodyPr>
            <a:normAutofit lnSpcReduction="10000"/>
          </a:bodyPr>
          <a:lstStyle/>
          <a:p>
            <a:pPr lvl="0" indent="0">
              <a:buNone/>
            </a:pPr>
            <a:r>
              <a:rPr b="1" dirty="0">
                <a:solidFill>
                  <a:srgbClr val="008000"/>
                </a:solidFill>
                <a:latin typeface="Courier"/>
              </a:rPr>
              <a:t>import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matplotlib.pyplot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8000"/>
                </a:solidFill>
                <a:latin typeface="Courier"/>
              </a:rPr>
              <a:t>as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plt</a:t>
            </a:r>
            <a:br>
              <a:rPr dirty="0"/>
            </a:br>
            <a:r>
              <a:rPr b="1" dirty="0">
                <a:solidFill>
                  <a:srgbClr val="008000"/>
                </a:solidFill>
                <a:latin typeface="Courier"/>
              </a:rPr>
              <a:t>import</a:t>
            </a:r>
            <a:r>
              <a:rPr dirty="0">
                <a:latin typeface="Courier"/>
              </a:rPr>
              <a:t> pandas </a:t>
            </a:r>
            <a:r>
              <a:rPr b="1" dirty="0">
                <a:solidFill>
                  <a:srgbClr val="008000"/>
                </a:solidFill>
                <a:latin typeface="Courier"/>
              </a:rPr>
              <a:t>as</a:t>
            </a:r>
            <a:r>
              <a:rPr dirty="0">
                <a:latin typeface="Courier"/>
              </a:rPr>
              <a:t> pd</a:t>
            </a:r>
            <a:br>
              <a:rPr dirty="0"/>
            </a:b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Decision alternatives and satisfaction values</a:t>
            </a:r>
            <a:br>
              <a:rPr dirty="0"/>
            </a:br>
            <a:r>
              <a:rPr dirty="0" err="1">
                <a:latin typeface="Courier"/>
              </a:rPr>
              <a:t>decisionArray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[</a:t>
            </a:r>
            <a:r>
              <a:rPr dirty="0">
                <a:solidFill>
                  <a:srgbClr val="4070A0"/>
                </a:solidFill>
                <a:latin typeface="Courier"/>
              </a:rPr>
              <a:t>"A"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70A0"/>
                </a:solidFill>
                <a:latin typeface="Courier"/>
              </a:rPr>
              <a:t>"B"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70A0"/>
                </a:solidFill>
                <a:latin typeface="Courier"/>
              </a:rPr>
              <a:t>"C"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70A0"/>
                </a:solidFill>
                <a:latin typeface="Courier"/>
              </a:rPr>
              <a:t>"D"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70A0"/>
                </a:solidFill>
                <a:latin typeface="Courier"/>
              </a:rPr>
              <a:t>"E"</a:t>
            </a:r>
            <a:r>
              <a:rPr dirty="0">
                <a:latin typeface="Courier"/>
              </a:rPr>
              <a:t>]</a:t>
            </a:r>
            <a:br>
              <a:rPr dirty="0"/>
            </a:br>
            <a:r>
              <a:rPr dirty="0" err="1">
                <a:latin typeface="Courier"/>
              </a:rPr>
              <a:t>satisfactionArray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[</a:t>
            </a:r>
            <a:r>
              <a:rPr dirty="0">
                <a:solidFill>
                  <a:srgbClr val="40A070"/>
                </a:solidFill>
                <a:latin typeface="Courier"/>
              </a:rPr>
              <a:t>3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5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4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3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]</a:t>
            </a:r>
            <a:br>
              <a:rPr dirty="0"/>
            </a:b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Highlight the best decision</a:t>
            </a:r>
            <a:br>
              <a:rPr dirty="0"/>
            </a:br>
            <a:r>
              <a:rPr dirty="0" err="1">
                <a:latin typeface="Courier"/>
              </a:rPr>
              <a:t>bestUtility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8000"/>
                </a:solidFill>
                <a:latin typeface="Courier"/>
              </a:rPr>
              <a:t>max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satisfactionArray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latin typeface="Courier"/>
              </a:rPr>
              <a:t>colorArray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[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darkorchid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if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utilityVal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bestUtility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else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lightgrey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            </a:t>
            </a:r>
            <a:r>
              <a:rPr b="1" dirty="0">
                <a:solidFill>
                  <a:srgbClr val="007020"/>
                </a:solidFill>
                <a:latin typeface="Courier"/>
              </a:rPr>
              <a:t>for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utilityVal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in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satisfactionArray</a:t>
            </a:r>
            <a:r>
              <a:rPr dirty="0">
                <a:latin typeface="Courier"/>
              </a:rPr>
              <a:t>]</a:t>
            </a:r>
            <a:br>
              <a:rPr dirty="0"/>
            </a:b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Create the visualization</a:t>
            </a:r>
            <a:br>
              <a:rPr dirty="0"/>
            </a:br>
            <a:r>
              <a:rPr dirty="0">
                <a:latin typeface="Courier"/>
              </a:rPr>
              <a:t>fig, ax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plt.subplots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figsize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[</a:t>
            </a:r>
            <a:r>
              <a:rPr dirty="0">
                <a:solidFill>
                  <a:srgbClr val="40A070"/>
                </a:solidFill>
                <a:latin typeface="Courier"/>
              </a:rPr>
              <a:t>6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4</a:t>
            </a:r>
            <a:r>
              <a:rPr dirty="0">
                <a:latin typeface="Courier"/>
              </a:rPr>
              <a:t>], layout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"constrained"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latin typeface="Courier"/>
              </a:rPr>
              <a:t>ax.bar</a:t>
            </a:r>
            <a:r>
              <a:rPr dirty="0">
                <a:latin typeface="Courier"/>
              </a:rPr>
              <a:t>(x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 err="1">
                <a:latin typeface="Courier"/>
              </a:rPr>
              <a:t>decisionArray</a:t>
            </a:r>
            <a:r>
              <a:rPr dirty="0">
                <a:latin typeface="Courier"/>
              </a:rPr>
              <a:t>, height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 err="1">
                <a:latin typeface="Courier"/>
              </a:rPr>
              <a:t>satisfactionArray</a:t>
            </a:r>
            <a:r>
              <a:rPr dirty="0">
                <a:latin typeface="Courier"/>
              </a:rPr>
              <a:t>, color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 err="1">
                <a:latin typeface="Courier"/>
              </a:rPr>
              <a:t>colorArray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latin typeface="Courier"/>
              </a:rPr>
              <a:t>ax.set_xlabel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"Decision Alternative"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latin typeface="Courier"/>
              </a:rPr>
              <a:t>ax.set_ylabel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"Utility"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latin typeface="Courier"/>
              </a:rPr>
              <a:t>ax.set_title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"Decision B is the Best Alternative"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latin typeface="Courier"/>
              </a:rPr>
              <a:t>plt.show</a:t>
            </a:r>
            <a:r>
              <a:rPr dirty="0">
                <a:latin typeface="Courier"/>
              </a:rPr>
              <a:t>()</a:t>
            </a:r>
          </a:p>
        </p:txBody>
      </p:sp>
      <p:pic>
        <p:nvPicPr>
          <p:cNvPr id="2" name="Picture 1" descr="four-stages-presentation_files/figure-pptx/cell-2-output-1.png">
            <a:extLst>
              <a:ext uri="{FF2B5EF4-FFF2-40B4-BE49-F238E27FC236}">
                <a16:creationId xmlns:a16="http://schemas.microsoft.com/office/drawing/2014/main" id="{C3E24052-F7C0-E6D2-C3B3-B994B71157AD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84108" y="869498"/>
            <a:ext cx="4493539" cy="302922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0738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The Four Stages of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t>A Framework for Creating Effective Data Visualizations</a:t>
            </a:r>
            <a:br/>
            <a:br/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Stage 3: Structuring of Visual Mappings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Grammar of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Three key components:</a:t>
            </a:r>
          </a:p>
          <a:p>
            <a:pPr marL="342900" lvl="0" indent="-342900">
              <a:buAutoNum type="arabicPeriod"/>
            </a:pPr>
            <a:r>
              <a:rPr b="1"/>
              <a:t>Geometry</a:t>
            </a:r>
            <a:r>
              <a:t> (point, line, interval/bar)</a:t>
            </a:r>
          </a:p>
          <a:p>
            <a:pPr marL="342900" lvl="0" indent="-342900">
              <a:buAutoNum type="arabicPeriod"/>
            </a:pPr>
            <a:r>
              <a:rPr b="1"/>
              <a:t>Aesthetics</a:t>
            </a:r>
            <a:r>
              <a:t> (position, color, size, shape)</a:t>
            </a:r>
          </a:p>
          <a:p>
            <a:pPr marL="342900" lvl="0" indent="-342900">
              <a:buAutoNum type="arabicPeriod"/>
            </a:pPr>
            <a:r>
              <a:rPr b="1"/>
              <a:t>Facets</a:t>
            </a:r>
            <a:r>
              <a:t> (multiple similar graphics)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Geometry and Aesthetics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005ABB12-4F0D-1B1F-F58B-198FC61D4DFB}"/>
              </a:ext>
            </a:extLst>
          </p:cNvPr>
          <p:cNvSpPr/>
          <p:nvPr/>
        </p:nvSpPr>
        <p:spPr>
          <a:xfrm>
            <a:off x="1" y="0"/>
            <a:ext cx="3369600" cy="3639600"/>
          </a:xfrm>
          <a:custGeom>
            <a:avLst/>
            <a:gdLst/>
            <a:ahLst/>
            <a:cxnLst/>
            <a:rect l="l" t="t" r="r" b="b"/>
            <a:pathLst>
              <a:path w="9529986" h="10287000">
                <a:moveTo>
                  <a:pt x="0" y="0"/>
                </a:moveTo>
                <a:lnTo>
                  <a:pt x="9529986" y="0"/>
                </a:lnTo>
                <a:lnTo>
                  <a:pt x="952998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46116"/>
            </a:stretch>
          </a:blipFill>
        </p:spPr>
        <p:txBody>
          <a:bodyPr/>
          <a:lstStyle/>
          <a:p>
            <a:endParaRPr lang="en-US" sz="9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000" y="2083630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Visual Encoding</a:t>
            </a:r>
            <a:r>
              <a:rPr lang="en-US" dirty="0"/>
              <a:t> Guide</a:t>
            </a:r>
            <a:endParaRPr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3859202"/>
              </p:ext>
            </p:extLst>
          </p:nvPr>
        </p:nvGraphicFramePr>
        <p:xfrm>
          <a:off x="2538000" y="2994550"/>
          <a:ext cx="6390000" cy="1988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Aesthetic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Handles Ordinal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Max Cardinality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Best 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x/y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Infinite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Most important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color (discrete)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&lt;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Categorical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color (continuous)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depends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Numerical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&lt;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Large differences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&lt;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Categorical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Freeform 3">
            <a:extLst>
              <a:ext uri="{FF2B5EF4-FFF2-40B4-BE49-F238E27FC236}">
                <a16:creationId xmlns:a16="http://schemas.microsoft.com/office/drawing/2014/main" id="{6D924A0A-1A1E-B04C-3B11-480BE8ECD5F9}"/>
              </a:ext>
            </a:extLst>
          </p:cNvPr>
          <p:cNvSpPr>
            <a:spLocks noChangeAspect="1"/>
          </p:cNvSpPr>
          <p:nvPr/>
        </p:nvSpPr>
        <p:spPr>
          <a:xfrm>
            <a:off x="3323103" y="123598"/>
            <a:ext cx="3315183" cy="2022701"/>
          </a:xfrm>
          <a:custGeom>
            <a:avLst/>
            <a:gdLst/>
            <a:ahLst/>
            <a:cxnLst/>
            <a:rect l="l" t="t" r="r" b="b"/>
            <a:pathLst>
              <a:path w="8950768" h="5461152">
                <a:moveTo>
                  <a:pt x="0" y="0"/>
                </a:moveTo>
                <a:lnTo>
                  <a:pt x="8950768" y="0"/>
                </a:lnTo>
                <a:lnTo>
                  <a:pt x="8950768" y="5461152"/>
                </a:lnTo>
                <a:lnTo>
                  <a:pt x="0" y="54611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4469" t="-80722" b="-212146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Good vs. Poor Aesthetic Choices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Effective: Bar Chart with Color Highlighting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Good choice: Bar chart with color highlighting</a:t>
            </a:r>
            <a:br/>
            <a:r>
              <a:rPr>
                <a:latin typeface="Courier"/>
              </a:rPr>
              <a:t>fig, ax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plt.subplots(figsize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], layout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"constrained"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ax.bar(x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decisionArray, height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satisfactionArray, color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colorArray)</a:t>
            </a:r>
            <a:br/>
            <a:r>
              <a:rPr>
                <a:latin typeface="Courier"/>
              </a:rPr>
              <a:t>ax.set_xlabel(</a:t>
            </a:r>
            <a:r>
              <a:rPr>
                <a:solidFill>
                  <a:srgbClr val="4070A0"/>
                </a:solidFill>
                <a:latin typeface="Courier"/>
              </a:rPr>
              <a:t>"Decision Alternative"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ax.set_ylabel(</a:t>
            </a:r>
            <a:r>
              <a:rPr>
                <a:solidFill>
                  <a:srgbClr val="4070A0"/>
                </a:solidFill>
                <a:latin typeface="Courier"/>
              </a:rPr>
              <a:t>"Utility"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ax.set_title(</a:t>
            </a:r>
            <a:r>
              <a:rPr>
                <a:solidFill>
                  <a:srgbClr val="4070A0"/>
                </a:solidFill>
                <a:latin typeface="Courier"/>
              </a:rPr>
              <a:t>"Decision B is the Best Alternative"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plt.show()</a:t>
            </a:r>
          </a:p>
        </p:txBody>
      </p:sp>
      <p:pic>
        <p:nvPicPr>
          <p:cNvPr id="3" name="Picture 1" descr="four-stages-presentation_files/figure-pptx/cell-3-outpu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73100"/>
            <a:ext cx="51054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8100" y="3427200"/>
            <a:ext cx="3508300" cy="1511513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b="1" dirty="0"/>
              <a:t>Mappings:</a:t>
            </a:r>
            <a:r>
              <a:rPr dirty="0"/>
              <a:t> - Decision → horizontal position</a:t>
            </a:r>
            <a:endParaRPr lang="en-US" dirty="0"/>
          </a:p>
          <a:p>
            <a:pPr marL="0" lvl="0" indent="0">
              <a:buNone/>
            </a:pPr>
            <a:r>
              <a:rPr dirty="0"/>
              <a:t>Utility → vertical position</a:t>
            </a:r>
            <a:br>
              <a:rPr dirty="0"/>
            </a:br>
            <a:r>
              <a:rPr dirty="0"/>
              <a:t>- Max utility → color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Less Effective: Scatter Plot Alternative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86327"/>
            <a:ext cx="3891599" cy="3482974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Less compelling choice: Scatter plot</a:t>
            </a:r>
            <a:br>
              <a:rPr dirty="0"/>
            </a:br>
            <a:r>
              <a:rPr dirty="0" err="1">
                <a:latin typeface="Courier"/>
              </a:rPr>
              <a:t>shapeArray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[</a:t>
            </a:r>
            <a:r>
              <a:rPr dirty="0">
                <a:solidFill>
                  <a:srgbClr val="4070A0"/>
                </a:solidFill>
                <a:latin typeface="Courier"/>
              </a:rPr>
              <a:t>"*"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if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utilityVal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bestUtility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else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"o"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for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utilityVal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in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satisfactionArray</a:t>
            </a:r>
            <a:r>
              <a:rPr dirty="0">
                <a:latin typeface="Courier"/>
              </a:rPr>
              <a:t>]</a:t>
            </a:r>
            <a:br>
              <a:rPr dirty="0"/>
            </a:br>
            <a:br>
              <a:rPr dirty="0"/>
            </a:br>
            <a:r>
              <a:rPr dirty="0">
                <a:latin typeface="Courier"/>
              </a:rPr>
              <a:t>fig, ax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plt.subplots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figsize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[</a:t>
            </a:r>
            <a:r>
              <a:rPr dirty="0">
                <a:solidFill>
                  <a:srgbClr val="40A070"/>
                </a:solidFill>
                <a:latin typeface="Courier"/>
              </a:rPr>
              <a:t>5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3.5</a:t>
            </a:r>
            <a:r>
              <a:rPr dirty="0">
                <a:latin typeface="Courier"/>
              </a:rPr>
              <a:t>], layout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"constrained"</a:t>
            </a:r>
            <a:r>
              <a:rPr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Plot each point separately due to marker limitation</a:t>
            </a:r>
            <a:br>
              <a:rPr dirty="0"/>
            </a:br>
            <a:r>
              <a:rPr b="1" dirty="0">
                <a:solidFill>
                  <a:srgbClr val="007020"/>
                </a:solidFill>
                <a:latin typeface="Courier"/>
              </a:rPr>
              <a:t>for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satis</a:t>
            </a:r>
            <a:r>
              <a:rPr dirty="0">
                <a:latin typeface="Courier"/>
              </a:rPr>
              <a:t>, dec, col, shape </a:t>
            </a:r>
            <a:r>
              <a:rPr b="1" dirty="0">
                <a:solidFill>
                  <a:srgbClr val="007020"/>
                </a:solidFill>
                <a:latin typeface="Courier"/>
              </a:rPr>
              <a:t>in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8000"/>
                </a:solidFill>
                <a:latin typeface="Courier"/>
              </a:rPr>
              <a:t>zip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satisfactionArray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decisionArray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colorArray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shapeArray</a:t>
            </a:r>
            <a:r>
              <a:rPr dirty="0">
                <a:latin typeface="Courier"/>
              </a:rPr>
              <a:t>):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ax.scatter</a:t>
            </a:r>
            <a:r>
              <a:rPr dirty="0">
                <a:latin typeface="Courier"/>
              </a:rPr>
              <a:t>(x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 err="1">
                <a:latin typeface="Courier"/>
              </a:rPr>
              <a:t>satis</a:t>
            </a:r>
            <a:r>
              <a:rPr dirty="0">
                <a:latin typeface="Courier"/>
              </a:rPr>
              <a:t>, y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dec, color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col, marker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shape, s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400</a:t>
            </a:r>
            <a:r>
              <a:rPr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dirty="0" err="1">
                <a:latin typeface="Courier"/>
              </a:rPr>
              <a:t>ax.set_xlabel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"Utility"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latin typeface="Courier"/>
              </a:rPr>
              <a:t>ax.set_ylabel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"Decision Alternative"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latin typeface="Courier"/>
              </a:rPr>
              <a:t>ax.set_title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"Decision B is the Best Alternative"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latin typeface="Courier"/>
              </a:rPr>
              <a:t>ax.invert_yaxis</a:t>
            </a:r>
            <a:r>
              <a:rPr dirty="0">
                <a:latin typeface="Courier"/>
              </a:rPr>
              <a:t>()</a:t>
            </a:r>
            <a:br>
              <a:rPr dirty="0"/>
            </a:br>
            <a:r>
              <a:rPr dirty="0" err="1">
                <a:latin typeface="Courier"/>
              </a:rPr>
              <a:t>plt.show</a:t>
            </a:r>
            <a:r>
              <a:rPr dirty="0">
                <a:latin typeface="Courier"/>
              </a:rPr>
              <a:t>()</a:t>
            </a:r>
          </a:p>
        </p:txBody>
      </p:sp>
      <p:pic>
        <p:nvPicPr>
          <p:cNvPr id="2" name="Picture 1" descr="four-stages-presentation_files/figure-pptx/cell-4-outpu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84200"/>
            <a:ext cx="5105400" cy="360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68A7E-DCB0-AC21-C526-E5A7274C8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Facets: Multiple Similar Graphics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7716" y="464702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Creating Faceted Visualizations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-9395"/>
            <a:ext cx="7957159" cy="3961356"/>
          </a:xfrm>
        </p:spPr>
        <p:txBody>
          <a:bodyPr>
            <a:normAutofit fontScale="92500" lnSpcReduction="10000"/>
          </a:bodyPr>
          <a:lstStyle/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Create regional data for faceting</a:t>
            </a:r>
            <a:br>
              <a:rPr dirty="0"/>
            </a:br>
            <a:r>
              <a:rPr dirty="0" err="1">
                <a:latin typeface="Courier"/>
              </a:rPr>
              <a:t>regionArray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[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East"</a:t>
            </a:r>
            <a:r>
              <a:rPr dirty="0" err="1">
                <a:latin typeface="Courier"/>
              </a:rPr>
              <a:t>,</a:t>
            </a:r>
            <a:r>
              <a:rPr dirty="0" err="1">
                <a:solidFill>
                  <a:srgbClr val="4070A0"/>
                </a:solidFill>
                <a:latin typeface="Courier"/>
              </a:rPr>
              <a:t>"East"</a:t>
            </a:r>
            <a:r>
              <a:rPr dirty="0" err="1">
                <a:latin typeface="Courier"/>
              </a:rPr>
              <a:t>,</a:t>
            </a:r>
            <a:r>
              <a:rPr dirty="0" err="1">
                <a:solidFill>
                  <a:srgbClr val="4070A0"/>
                </a:solidFill>
                <a:latin typeface="Courier"/>
              </a:rPr>
              <a:t>"West"</a:t>
            </a:r>
            <a:r>
              <a:rPr dirty="0" err="1">
                <a:latin typeface="Courier"/>
              </a:rPr>
              <a:t>,</a:t>
            </a:r>
            <a:r>
              <a:rPr dirty="0" err="1">
                <a:solidFill>
                  <a:srgbClr val="4070A0"/>
                </a:solidFill>
                <a:latin typeface="Courier"/>
              </a:rPr>
              <a:t>"West"</a:t>
            </a:r>
            <a:r>
              <a:rPr dirty="0" err="1">
                <a:latin typeface="Courier"/>
              </a:rPr>
              <a:t>,</a:t>
            </a:r>
            <a:r>
              <a:rPr dirty="0" err="1">
                <a:solidFill>
                  <a:srgbClr val="4070A0"/>
                </a:solidFill>
                <a:latin typeface="Courier"/>
              </a:rPr>
              <a:t>"West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]</a:t>
            </a:r>
            <a:br>
              <a:rPr dirty="0"/>
            </a:br>
            <a:r>
              <a:rPr dirty="0" err="1">
                <a:latin typeface="Courier"/>
              </a:rPr>
              <a:t>plotDF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pd.DataFrame</a:t>
            </a:r>
            <a:r>
              <a:rPr dirty="0">
                <a:latin typeface="Courier"/>
              </a:rPr>
              <a:t>({</a:t>
            </a:r>
            <a:r>
              <a:rPr dirty="0">
                <a:solidFill>
                  <a:srgbClr val="4070A0"/>
                </a:solidFill>
                <a:latin typeface="Courier"/>
              </a:rPr>
              <a:t>"decision"</a:t>
            </a:r>
            <a:r>
              <a:rPr dirty="0">
                <a:latin typeface="Courier"/>
              </a:rPr>
              <a:t>: </a:t>
            </a:r>
            <a:r>
              <a:rPr dirty="0" err="1">
                <a:latin typeface="Courier"/>
              </a:rPr>
              <a:t>decisionArray</a:t>
            </a:r>
            <a:r>
              <a:rPr dirty="0"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                     </a:t>
            </a:r>
            <a:r>
              <a:rPr dirty="0">
                <a:solidFill>
                  <a:srgbClr val="4070A0"/>
                </a:solidFill>
                <a:latin typeface="Courier"/>
              </a:rPr>
              <a:t>"satisfaction"</a:t>
            </a:r>
            <a:r>
              <a:rPr dirty="0">
                <a:latin typeface="Courier"/>
              </a:rPr>
              <a:t>: </a:t>
            </a:r>
            <a:r>
              <a:rPr dirty="0" err="1">
                <a:latin typeface="Courier"/>
              </a:rPr>
              <a:t>satisfactionArray</a:t>
            </a:r>
            <a:r>
              <a:rPr dirty="0"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                     </a:t>
            </a:r>
            <a:r>
              <a:rPr dirty="0">
                <a:solidFill>
                  <a:srgbClr val="4070A0"/>
                </a:solidFill>
                <a:latin typeface="Courier"/>
              </a:rPr>
              <a:t>"region"</a:t>
            </a:r>
            <a:r>
              <a:rPr dirty="0">
                <a:latin typeface="Courier"/>
              </a:rPr>
              <a:t>: </a:t>
            </a:r>
            <a:r>
              <a:rPr dirty="0" err="1">
                <a:latin typeface="Courier"/>
              </a:rPr>
              <a:t>regionArray</a:t>
            </a:r>
            <a:r>
              <a:rPr dirty="0">
                <a:latin typeface="Courier"/>
              </a:rPr>
              <a:t>})</a:t>
            </a:r>
            <a:br>
              <a:rPr dirty="0"/>
            </a:b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Group by region</a:t>
            </a:r>
            <a:br>
              <a:rPr dirty="0"/>
            </a:br>
            <a:r>
              <a:rPr dirty="0" err="1">
                <a:latin typeface="Courier"/>
              </a:rPr>
              <a:t>groupedRegionDF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plotDF.groupby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"region"</a:t>
            </a:r>
            <a:r>
              <a:rPr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Create facets</a:t>
            </a:r>
            <a:br>
              <a:rPr dirty="0"/>
            </a:br>
            <a:r>
              <a:rPr dirty="0">
                <a:latin typeface="Courier"/>
              </a:rPr>
              <a:t>fig, </a:t>
            </a:r>
            <a:r>
              <a:rPr dirty="0" err="1">
                <a:latin typeface="Courier"/>
              </a:rPr>
              <a:t>axs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plt.subplots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ncols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 err="1">
                <a:solidFill>
                  <a:srgbClr val="008000"/>
                </a:solidFill>
                <a:latin typeface="Courier"/>
              </a:rPr>
              <a:t>len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groupedRegionDF</a:t>
            </a:r>
            <a:r>
              <a:rPr dirty="0">
                <a:latin typeface="Courier"/>
              </a:rPr>
              <a:t>), </a:t>
            </a:r>
            <a:br>
              <a:rPr dirty="0"/>
            </a:br>
            <a:r>
              <a:rPr dirty="0">
                <a:latin typeface="Courier"/>
              </a:rPr>
              <a:t>                        </a:t>
            </a:r>
            <a:r>
              <a:rPr dirty="0" err="1">
                <a:latin typeface="Courier"/>
              </a:rPr>
              <a:t>figsize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[</a:t>
            </a:r>
            <a:r>
              <a:rPr dirty="0">
                <a:solidFill>
                  <a:srgbClr val="40A070"/>
                </a:solidFill>
                <a:latin typeface="Courier"/>
              </a:rPr>
              <a:t>10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4</a:t>
            </a:r>
            <a:r>
              <a:rPr dirty="0">
                <a:latin typeface="Courier"/>
              </a:rPr>
              <a:t>], </a:t>
            </a:r>
            <a:br>
              <a:rPr dirty="0"/>
            </a:br>
            <a:r>
              <a:rPr dirty="0">
                <a:latin typeface="Courier"/>
              </a:rPr>
              <a:t>                        layout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"constrained"</a:t>
            </a:r>
            <a:r>
              <a:rPr dirty="0"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                      </a:t>
            </a:r>
            <a:r>
              <a:rPr dirty="0" err="1">
                <a:latin typeface="Courier"/>
              </a:rPr>
              <a:t>sharey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19177C"/>
                </a:solidFill>
                <a:latin typeface="Courier"/>
              </a:rPr>
              <a:t>True</a:t>
            </a:r>
            <a:r>
              <a:rPr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Create each facet</a:t>
            </a:r>
            <a:br>
              <a:rPr dirty="0"/>
            </a:br>
            <a:r>
              <a:rPr b="1" dirty="0">
                <a:solidFill>
                  <a:srgbClr val="007020"/>
                </a:solidFill>
                <a:latin typeface="Courier"/>
              </a:rPr>
              <a:t>for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idx</a:t>
            </a:r>
            <a:r>
              <a:rPr dirty="0">
                <a:latin typeface="Courier"/>
              </a:rPr>
              <a:t>, (region, </a:t>
            </a:r>
            <a:r>
              <a:rPr dirty="0" err="1">
                <a:latin typeface="Courier"/>
              </a:rPr>
              <a:t>groupDF</a:t>
            </a:r>
            <a:r>
              <a:rPr dirty="0">
                <a:latin typeface="Courier"/>
              </a:rPr>
              <a:t>) </a:t>
            </a:r>
            <a:r>
              <a:rPr b="1" dirty="0">
                <a:solidFill>
                  <a:srgbClr val="007020"/>
                </a:solidFill>
                <a:latin typeface="Courier"/>
              </a:rPr>
              <a:t>in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8000"/>
                </a:solidFill>
                <a:latin typeface="Courier"/>
              </a:rPr>
              <a:t>enumerate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groupedRegionDF</a:t>
            </a:r>
            <a:r>
              <a:rPr dirty="0">
                <a:latin typeface="Courier"/>
              </a:rPr>
              <a:t>):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bestUtility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8000"/>
                </a:solidFill>
                <a:latin typeface="Courier"/>
              </a:rPr>
              <a:t>max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groupDF.satisfaction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colorArray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[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darkorchid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if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utilityVal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bestUtility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else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lightgrey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                </a:t>
            </a:r>
            <a:r>
              <a:rPr b="1" dirty="0">
                <a:solidFill>
                  <a:srgbClr val="007020"/>
                </a:solidFill>
                <a:latin typeface="Courier"/>
              </a:rPr>
              <a:t>for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utilityVal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in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groupDF.satisfaction</a:t>
            </a:r>
            <a:r>
              <a:rPr dirty="0">
                <a:latin typeface="Courier"/>
              </a:rPr>
              <a:t>]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axs</a:t>
            </a:r>
            <a:r>
              <a:rPr dirty="0">
                <a:latin typeface="Courier"/>
              </a:rPr>
              <a:t>[</a:t>
            </a:r>
            <a:r>
              <a:rPr dirty="0" err="1">
                <a:latin typeface="Courier"/>
              </a:rPr>
              <a:t>idx</a:t>
            </a:r>
            <a:r>
              <a:rPr dirty="0">
                <a:latin typeface="Courier"/>
              </a:rPr>
              <a:t>].bar(x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 err="1">
                <a:latin typeface="Courier"/>
              </a:rPr>
              <a:t>groupDF.decision</a:t>
            </a:r>
            <a:r>
              <a:rPr dirty="0">
                <a:latin typeface="Courier"/>
              </a:rPr>
              <a:t>, height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 err="1">
                <a:latin typeface="Courier"/>
              </a:rPr>
              <a:t>groupDF.satisfaction</a:t>
            </a:r>
            <a:r>
              <a:rPr dirty="0">
                <a:latin typeface="Courier"/>
              </a:rPr>
              <a:t>, color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 err="1">
                <a:latin typeface="Courier"/>
              </a:rPr>
              <a:t>colorArray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axs</a:t>
            </a:r>
            <a:r>
              <a:rPr dirty="0">
                <a:latin typeface="Courier"/>
              </a:rPr>
              <a:t>[</a:t>
            </a:r>
            <a:r>
              <a:rPr dirty="0" err="1">
                <a:latin typeface="Courier"/>
              </a:rPr>
              <a:t>idx</a:t>
            </a:r>
            <a:r>
              <a:rPr dirty="0">
                <a:latin typeface="Courier"/>
              </a:rPr>
              <a:t>].</a:t>
            </a:r>
            <a:r>
              <a:rPr dirty="0" err="1">
                <a:latin typeface="Courier"/>
              </a:rPr>
              <a:t>set_xlabel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"Decision Alternative"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axs</a:t>
            </a:r>
            <a:r>
              <a:rPr dirty="0">
                <a:latin typeface="Courier"/>
              </a:rPr>
              <a:t>[</a:t>
            </a:r>
            <a:r>
              <a:rPr dirty="0" err="1">
                <a:latin typeface="Courier"/>
              </a:rPr>
              <a:t>idx</a:t>
            </a:r>
            <a:r>
              <a:rPr dirty="0">
                <a:latin typeface="Courier"/>
              </a:rPr>
              <a:t>].</a:t>
            </a:r>
            <a:r>
              <a:rPr dirty="0" err="1">
                <a:latin typeface="Courier"/>
              </a:rPr>
              <a:t>set_ylabel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"Utility"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axs</a:t>
            </a:r>
            <a:r>
              <a:rPr dirty="0">
                <a:latin typeface="Courier"/>
              </a:rPr>
              <a:t>[</a:t>
            </a:r>
            <a:r>
              <a:rPr dirty="0" err="1">
                <a:latin typeface="Courier"/>
              </a:rPr>
              <a:t>idx</a:t>
            </a:r>
            <a:r>
              <a:rPr dirty="0">
                <a:latin typeface="Courier"/>
              </a:rPr>
              <a:t>].</a:t>
            </a:r>
            <a:r>
              <a:rPr dirty="0" err="1">
                <a:latin typeface="Courier"/>
              </a:rPr>
              <a:t>set_title</a:t>
            </a:r>
            <a:r>
              <a:rPr dirty="0">
                <a:latin typeface="Courier"/>
              </a:rPr>
              <a:t>(</a:t>
            </a:r>
            <a:r>
              <a:rPr dirty="0" err="1">
                <a:solidFill>
                  <a:srgbClr val="BB6688"/>
                </a:solidFill>
                <a:latin typeface="Courier"/>
              </a:rPr>
              <a:t>f"Region</a:t>
            </a:r>
            <a:r>
              <a:rPr dirty="0">
                <a:solidFill>
                  <a:srgbClr val="BB6688"/>
                </a:solidFill>
                <a:latin typeface="Courier"/>
              </a:rPr>
              <a:t>: </a:t>
            </a:r>
            <a:r>
              <a:rPr dirty="0">
                <a:solidFill>
                  <a:srgbClr val="4070A0"/>
                </a:solidFill>
                <a:latin typeface="Courier"/>
              </a:rPr>
              <a:t>{</a:t>
            </a:r>
            <a:r>
              <a:rPr dirty="0">
                <a:latin typeface="Courier"/>
              </a:rPr>
              <a:t>region</a:t>
            </a:r>
            <a:r>
              <a:rPr dirty="0">
                <a:solidFill>
                  <a:srgbClr val="4070A0"/>
                </a:solidFill>
                <a:latin typeface="Courier"/>
              </a:rPr>
              <a:t>}</a:t>
            </a:r>
            <a:r>
              <a:rPr dirty="0">
                <a:solidFill>
                  <a:srgbClr val="BB6688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dirty="0" err="1">
                <a:latin typeface="Courier"/>
              </a:rPr>
              <a:t>fig.suptitle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"Best Decision for Each Region"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latin typeface="Courier"/>
              </a:rPr>
              <a:t>plt.show</a:t>
            </a:r>
            <a:r>
              <a:rPr dirty="0">
                <a:latin typeface="Courier"/>
              </a:rPr>
              <a:t>()</a:t>
            </a:r>
          </a:p>
        </p:txBody>
      </p:sp>
      <p:pic>
        <p:nvPicPr>
          <p:cNvPr id="3" name="Picture 1" descr="four-stages-presentation_files/figure-pptx/cell-5-outpu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16298" y="3060700"/>
            <a:ext cx="51054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86192" y="1371600"/>
            <a:ext cx="3300608" cy="773482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b="1"/>
              <a:t>Key</a:t>
            </a:r>
            <a:r>
              <a:t>: Each facet uses the same geometry and aesthetic mappings, only the data changes.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4379765" cy="5143500"/>
          </a:xfrm>
          <a:custGeom>
            <a:avLst/>
            <a:gdLst/>
            <a:ahLst/>
            <a:cxnLst/>
            <a:rect l="l" t="t" r="r" b="b"/>
            <a:pathLst>
              <a:path w="8759530" h="10287000">
                <a:moveTo>
                  <a:pt x="0" y="0"/>
                </a:moveTo>
                <a:lnTo>
                  <a:pt x="8759530" y="0"/>
                </a:lnTo>
                <a:lnTo>
                  <a:pt x="875953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718" r="-8718"/>
            </a:stretch>
          </a:blipFill>
        </p:spPr>
        <p:txBody>
          <a:bodyPr/>
          <a:lstStyle/>
          <a:p>
            <a:endParaRPr lang="en-US" sz="900"/>
          </a:p>
        </p:txBody>
      </p:sp>
      <p:grpSp>
        <p:nvGrpSpPr>
          <p:cNvPr id="3" name="Group 3"/>
          <p:cNvGrpSpPr/>
          <p:nvPr/>
        </p:nvGrpSpPr>
        <p:grpSpPr>
          <a:xfrm>
            <a:off x="4462397" y="563092"/>
            <a:ext cx="4523051" cy="2322995"/>
            <a:chOff x="0" y="57149"/>
            <a:chExt cx="12061469" cy="6194654"/>
          </a:xfrm>
        </p:grpSpPr>
        <p:sp>
          <p:nvSpPr>
            <p:cNvPr id="4" name="TextBox 4"/>
            <p:cNvSpPr txBox="1"/>
            <p:nvPr/>
          </p:nvSpPr>
          <p:spPr>
            <a:xfrm>
              <a:off x="0" y="57149"/>
              <a:ext cx="12061469" cy="55418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96"/>
                </a:lnSpc>
              </a:pPr>
              <a:r>
                <a:rPr lang="en-US" sz="2000" dirty="0">
                  <a:solidFill>
                    <a:schemeClr val="tx2"/>
                  </a:solidFill>
                  <a:latin typeface="Berlin Sans FB" panose="020E0602020502020306" pitchFamily="34" charset="0"/>
                  <a:ea typeface="League Gothic"/>
                  <a:cs typeface="League Gothic"/>
                  <a:sym typeface="League Gothic"/>
                </a:rPr>
                <a:t>It is rarely a mysterious technique that drives us to the top, but rather a profound mastery of what may well be a basic skill set.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5889480"/>
              <a:ext cx="12061469" cy="3623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80"/>
                </a:lnSpc>
              </a:pPr>
              <a:r>
                <a:rPr lang="en-US" sz="700" i="1" dirty="0">
                  <a:solidFill>
                    <a:srgbClr val="FF0000"/>
                  </a:solidFill>
                  <a:latin typeface="Berlin Sans FB" panose="020E0602020502020306" pitchFamily="34" charset="0"/>
                  <a:ea typeface="Aleo Italics"/>
                  <a:cs typeface="Aleo Italics"/>
                  <a:sym typeface="Aleo Italics"/>
                </a:rPr>
                <a:t>Josh </a:t>
              </a:r>
              <a:r>
                <a:rPr lang="en-US" sz="700" i="1" dirty="0" err="1">
                  <a:solidFill>
                    <a:srgbClr val="FF0000"/>
                  </a:solidFill>
                  <a:latin typeface="Berlin Sans FB" panose="020E0602020502020306" pitchFamily="34" charset="0"/>
                  <a:ea typeface="Aleo Italics"/>
                  <a:cs typeface="Aleo Italics"/>
                  <a:sym typeface="Aleo Italics"/>
                </a:rPr>
                <a:t>Waitzkin</a:t>
              </a:r>
              <a:r>
                <a:rPr lang="en-US" sz="700" i="1" dirty="0">
                  <a:solidFill>
                    <a:srgbClr val="FF0000"/>
                  </a:solidFill>
                  <a:latin typeface="Berlin Sans FB" panose="020E0602020502020306" pitchFamily="34" charset="0"/>
                  <a:ea typeface="Aleo Italics"/>
                  <a:cs typeface="Aleo Italics"/>
                  <a:sym typeface="Aleo Italics"/>
                </a:rPr>
                <a:t>, The Art of Learning: A Journey in the Pursuit of Excellence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Stage 4: Formatting for Your Audience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From Rough to Polished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256766" cy="357083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Minimal Formatting (Exploration Only)</a:t>
            </a:r>
          </a:p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Rough plot - good enough for you, not for audience</a:t>
            </a:r>
            <a:br>
              <a:rPr dirty="0"/>
            </a:br>
            <a:r>
              <a:rPr dirty="0">
                <a:latin typeface="Courier"/>
              </a:rPr>
              <a:t>fig, ax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plt.subplots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figsize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[</a:t>
            </a:r>
            <a:r>
              <a:rPr dirty="0">
                <a:solidFill>
                  <a:srgbClr val="40A070"/>
                </a:solidFill>
                <a:latin typeface="Courier"/>
              </a:rPr>
              <a:t>4.5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3</a:t>
            </a:r>
            <a:r>
              <a:rPr dirty="0">
                <a:latin typeface="Courier"/>
              </a:rPr>
              <a:t>], layout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"constrained"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latin typeface="Courier"/>
              </a:rPr>
              <a:t>ax.bar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decisionArray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satisfactionArray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latin typeface="Courier"/>
              </a:rPr>
              <a:t>plt.show</a:t>
            </a:r>
            <a:r>
              <a:rPr dirty="0">
                <a:latin typeface="Courier"/>
              </a:rPr>
              <a:t>()</a:t>
            </a:r>
          </a:p>
        </p:txBody>
      </p:sp>
      <p:pic>
        <p:nvPicPr>
          <p:cNvPr id="3" name="Picture 1" descr="four-stages-presentation_files/figure-pptx/cell-6-outpu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73100"/>
            <a:ext cx="51054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91855" y="4290949"/>
            <a:ext cx="8229600" cy="800882"/>
          </a:xfrm>
        </p:spPr>
        <p:txBody>
          <a:bodyPr/>
          <a:lstStyle/>
          <a:p>
            <a:pPr marL="0" lvl="0" indent="0">
              <a:buNone/>
            </a:pPr>
            <a:r>
              <a:rPr b="1" dirty="0"/>
              <a:t>This is fine for exploration, but not for sharing!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Adding Titles and Labels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-437172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Clear Communication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94" y="540838"/>
            <a:ext cx="7562588" cy="3518297"/>
          </a:xfrm>
        </p:spPr>
        <p:txBody>
          <a:bodyPr/>
          <a:lstStyle/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Add clear titles and labels</a:t>
            </a:r>
            <a:br>
              <a:rPr dirty="0"/>
            </a:br>
            <a:r>
              <a:rPr dirty="0">
                <a:latin typeface="Courier"/>
              </a:rPr>
              <a:t>fig, ax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plt.subplots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figsize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[</a:t>
            </a:r>
            <a:r>
              <a:rPr dirty="0">
                <a:solidFill>
                  <a:srgbClr val="40A070"/>
                </a:solidFill>
                <a:latin typeface="Courier"/>
              </a:rPr>
              <a:t>5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3.5</a:t>
            </a:r>
            <a:r>
              <a:rPr dirty="0">
                <a:latin typeface="Courier"/>
              </a:rPr>
              <a:t>], layout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"constrained"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latin typeface="Courier"/>
              </a:rPr>
              <a:t>ax.bar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decisionArray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satisfactionArray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latin typeface="Courier"/>
              </a:rPr>
              <a:t>ax.set_title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"Decision B is the Best Alternative"</a:t>
            </a:r>
            <a:r>
              <a:rPr dirty="0">
                <a:latin typeface="Courier"/>
              </a:rPr>
              <a:t>)  </a:t>
            </a:r>
            <a:r>
              <a:rPr i="1" dirty="0">
                <a:solidFill>
                  <a:srgbClr val="60A0B0"/>
                </a:solidFill>
                <a:latin typeface="Courier"/>
              </a:rPr>
              <a:t># Message, not description</a:t>
            </a:r>
            <a:br>
              <a:rPr dirty="0"/>
            </a:br>
            <a:r>
              <a:rPr dirty="0" err="1">
                <a:latin typeface="Courier"/>
              </a:rPr>
              <a:t>ax.set_xlabel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"Decision Alternative"</a:t>
            </a:r>
            <a:r>
              <a:rPr dirty="0">
                <a:latin typeface="Courier"/>
              </a:rPr>
              <a:t>)               </a:t>
            </a:r>
            <a:r>
              <a:rPr i="1" dirty="0">
                <a:solidFill>
                  <a:srgbClr val="60A0B0"/>
                </a:solidFill>
                <a:latin typeface="Courier"/>
              </a:rPr>
              <a:t># Human readable</a:t>
            </a:r>
            <a:br>
              <a:rPr dirty="0"/>
            </a:br>
            <a:r>
              <a:rPr dirty="0" err="1">
                <a:latin typeface="Courier"/>
              </a:rPr>
              <a:t>ax.set_ylabel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"Utility"</a:t>
            </a:r>
            <a:r>
              <a:rPr dirty="0">
                <a:latin typeface="Courier"/>
              </a:rPr>
              <a:t>)                           </a:t>
            </a:r>
            <a:r>
              <a:rPr i="1" dirty="0">
                <a:solidFill>
                  <a:srgbClr val="60A0B0"/>
                </a:solidFill>
                <a:latin typeface="Courier"/>
              </a:rPr>
              <a:t># Clear units</a:t>
            </a:r>
            <a:br>
              <a:rPr dirty="0"/>
            </a:br>
            <a:r>
              <a:rPr dirty="0" err="1">
                <a:latin typeface="Courier"/>
              </a:rPr>
              <a:t>plt.show</a:t>
            </a:r>
            <a:r>
              <a:rPr dirty="0">
                <a:latin typeface="Courier"/>
              </a:rPr>
              <a:t>()</a:t>
            </a:r>
          </a:p>
        </p:txBody>
      </p:sp>
      <p:pic>
        <p:nvPicPr>
          <p:cNvPr id="3" name="Picture 1" descr="four-stages-presentation_files/figure-pptx/cell-7-outpu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4451" y="1626992"/>
            <a:ext cx="5105400" cy="360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7E3681-C88C-F1EF-BE0E-5774156D441F}"/>
              </a:ext>
            </a:extLst>
          </p:cNvPr>
          <p:cNvSpPr txBox="1"/>
          <p:nvPr/>
        </p:nvSpPr>
        <p:spPr>
          <a:xfrm>
            <a:off x="5141934" y="47919"/>
            <a:ext cx="39770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b="1" dirty="0"/>
              <a:t>Key principle</a:t>
            </a:r>
            <a:r>
              <a:rPr lang="en-US" dirty="0"/>
              <a:t>: Title should convey your message, not just describe the plot.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Color Coding with Legends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61" y="-515459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Professional Legend Creation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261" y="356080"/>
            <a:ext cx="7080336" cy="3518297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Create plot with automatic legend</a:t>
            </a:r>
            <a:br>
              <a:rPr dirty="0"/>
            </a:br>
            <a:r>
              <a:rPr dirty="0">
                <a:latin typeface="Courier"/>
              </a:rPr>
              <a:t>fig, ax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plt.subplots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figsize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[</a:t>
            </a:r>
            <a:r>
              <a:rPr dirty="0">
                <a:solidFill>
                  <a:srgbClr val="40A070"/>
                </a:solidFill>
                <a:latin typeface="Courier"/>
              </a:rPr>
              <a:t>6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4</a:t>
            </a:r>
            <a:r>
              <a:rPr dirty="0">
                <a:latin typeface="Courier"/>
              </a:rPr>
              <a:t>], layout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"constrained"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latin typeface="Courier"/>
              </a:rPr>
              <a:t>ax.set_title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"Decision B is the Best Alternative"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latin typeface="Courier"/>
              </a:rPr>
              <a:t>ax.set_xlabel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"Decision Alternative"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latin typeface="Courier"/>
              </a:rPr>
              <a:t>ax.set_ylabel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"Utility"</a:t>
            </a:r>
            <a:r>
              <a:rPr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Plot with labels for legend</a:t>
            </a:r>
            <a:br>
              <a:rPr dirty="0"/>
            </a:br>
            <a:r>
              <a:rPr dirty="0" err="1">
                <a:latin typeface="Courier"/>
              </a:rPr>
              <a:t>bestUtility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8000"/>
                </a:solidFill>
                <a:latin typeface="Courier"/>
              </a:rPr>
              <a:t>max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satisfactionArray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b="1" dirty="0">
                <a:solidFill>
                  <a:srgbClr val="007020"/>
                </a:solidFill>
                <a:latin typeface="Courier"/>
              </a:rPr>
              <a:t>for</a:t>
            </a:r>
            <a:r>
              <a:rPr dirty="0">
                <a:latin typeface="Courier"/>
              </a:rPr>
              <a:t> decision, satisfaction </a:t>
            </a:r>
            <a:r>
              <a:rPr b="1" dirty="0">
                <a:solidFill>
                  <a:srgbClr val="007020"/>
                </a:solidFill>
                <a:latin typeface="Courier"/>
              </a:rPr>
              <a:t>in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8000"/>
                </a:solidFill>
                <a:latin typeface="Courier"/>
              </a:rPr>
              <a:t>zip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decisionArray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satisfactionArray</a:t>
            </a:r>
            <a:r>
              <a:rPr dirty="0">
                <a:latin typeface="Courier"/>
              </a:rPr>
              <a:t>):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>
                <a:solidFill>
                  <a:srgbClr val="007020"/>
                </a:solidFill>
                <a:latin typeface="Courier"/>
              </a:rPr>
              <a:t>if</a:t>
            </a:r>
            <a:r>
              <a:rPr dirty="0">
                <a:latin typeface="Courier"/>
              </a:rPr>
              <a:t> satisfaction </a:t>
            </a:r>
            <a:r>
              <a:rPr dirty="0">
                <a:solidFill>
                  <a:srgbClr val="666666"/>
                </a:solidFill>
                <a:latin typeface="Courier"/>
              </a:rPr>
              <a:t>==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bestUtility</a:t>
            </a:r>
            <a:r>
              <a:rPr dirty="0">
                <a:latin typeface="Courier"/>
              </a:rPr>
              <a:t>:</a:t>
            </a:r>
            <a:br>
              <a:rPr dirty="0"/>
            </a:br>
            <a:r>
              <a:rPr dirty="0">
                <a:latin typeface="Courier"/>
              </a:rPr>
              <a:t>        </a:t>
            </a:r>
            <a:r>
              <a:rPr dirty="0" err="1">
                <a:latin typeface="Courier"/>
              </a:rPr>
              <a:t>reco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ax.bar</a:t>
            </a:r>
            <a:r>
              <a:rPr dirty="0">
                <a:latin typeface="Courier"/>
              </a:rPr>
              <a:t>(decision, satisfaction, color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darkorchid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, label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"Recommended"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        </a:t>
            </a:r>
            <a:r>
              <a:rPr dirty="0" err="1">
                <a:latin typeface="Courier"/>
              </a:rPr>
              <a:t>ax.scatter</a:t>
            </a:r>
            <a:r>
              <a:rPr dirty="0">
                <a:latin typeface="Courier"/>
              </a:rPr>
              <a:t>(decision, satisfaction</a:t>
            </a:r>
            <a:r>
              <a:rPr dirty="0">
                <a:solidFill>
                  <a:srgbClr val="666666"/>
                </a:solidFill>
                <a:latin typeface="Courier"/>
              </a:rPr>
              <a:t>/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, color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"white"</a:t>
            </a:r>
            <a:r>
              <a:rPr dirty="0">
                <a:latin typeface="Courier"/>
              </a:rPr>
              <a:t>, marker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"*"</a:t>
            </a:r>
            <a:r>
              <a:rPr dirty="0">
                <a:latin typeface="Courier"/>
              </a:rPr>
              <a:t>, s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400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>
                <a:solidFill>
                  <a:srgbClr val="007020"/>
                </a:solidFill>
                <a:latin typeface="Courier"/>
              </a:rPr>
              <a:t>else</a:t>
            </a:r>
            <a:r>
              <a:rPr dirty="0">
                <a:latin typeface="Courier"/>
              </a:rPr>
              <a:t>:</a:t>
            </a:r>
            <a:br>
              <a:rPr dirty="0"/>
            </a:br>
            <a:r>
              <a:rPr dirty="0">
                <a:latin typeface="Courier"/>
              </a:rPr>
              <a:t>        unwise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ax.bar</a:t>
            </a:r>
            <a:r>
              <a:rPr dirty="0">
                <a:latin typeface="Courier"/>
              </a:rPr>
              <a:t>(decision, satisfaction, color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lightgrey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, label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"Unwise"</a:t>
            </a:r>
            <a:r>
              <a:rPr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dirty="0" err="1">
                <a:latin typeface="Courier"/>
              </a:rPr>
              <a:t>ax.legend</a:t>
            </a:r>
            <a:r>
              <a:rPr dirty="0">
                <a:latin typeface="Courier"/>
              </a:rPr>
              <a:t>(handles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[</a:t>
            </a:r>
            <a:r>
              <a:rPr dirty="0" err="1">
                <a:latin typeface="Courier"/>
              </a:rPr>
              <a:t>reco</a:t>
            </a:r>
            <a:r>
              <a:rPr dirty="0">
                <a:latin typeface="Courier"/>
              </a:rPr>
              <a:t>, unwise])</a:t>
            </a:r>
            <a:br>
              <a:rPr dirty="0"/>
            </a:br>
            <a:r>
              <a:rPr dirty="0" err="1">
                <a:latin typeface="Courier"/>
              </a:rPr>
              <a:t>plt.show</a:t>
            </a:r>
            <a:r>
              <a:rPr dirty="0">
                <a:latin typeface="Courier"/>
              </a:rPr>
              <a:t>()</a:t>
            </a:r>
          </a:p>
        </p:txBody>
      </p:sp>
      <p:pic>
        <p:nvPicPr>
          <p:cNvPr id="3" name="Picture 1" descr="four-stages-presentation_files/figure-pptx/cell-8-outpu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71167" y="2830811"/>
            <a:ext cx="3381854" cy="227980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AE7E45-0D3B-F2D1-A87C-EFC9CBAE52FC}"/>
              </a:ext>
            </a:extLst>
          </p:cNvPr>
          <p:cNvSpPr txBox="1"/>
          <p:nvPr/>
        </p:nvSpPr>
        <p:spPr>
          <a:xfrm>
            <a:off x="117934" y="3874997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b="1" dirty="0"/>
              <a:t>Technique</a:t>
            </a:r>
            <a:r>
              <a:rPr lang="en-US" dirty="0"/>
              <a:t>: Use </a:t>
            </a:r>
            <a:r>
              <a:rPr lang="en-US" dirty="0">
                <a:latin typeface="Courier"/>
              </a:rPr>
              <a:t>label</a:t>
            </a:r>
            <a:r>
              <a:rPr lang="en-US" dirty="0"/>
              <a:t> argument and </a:t>
            </a:r>
            <a:r>
              <a:rPr lang="en-US" dirty="0">
                <a:latin typeface="Courier"/>
              </a:rPr>
              <a:t>handles</a:t>
            </a:r>
            <a:r>
              <a:rPr lang="en-US" dirty="0"/>
              <a:t> for clean legend creation.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Annotations: Direct Communication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71" y="85789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Adding Context and Caveats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971" y="957328"/>
            <a:ext cx="3479103" cy="3821351"/>
          </a:xfrm>
        </p:spPr>
        <p:txBody>
          <a:bodyPr>
            <a:normAutofit fontScale="85000" lnSpcReduction="20000"/>
          </a:bodyPr>
          <a:lstStyle/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Create plot with annotation</a:t>
            </a:r>
            <a:br>
              <a:rPr dirty="0"/>
            </a:br>
            <a:r>
              <a:rPr dirty="0">
                <a:latin typeface="Courier"/>
              </a:rPr>
              <a:t>fig, ax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plt.subplots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figsize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[</a:t>
            </a:r>
            <a:r>
              <a:rPr dirty="0">
                <a:solidFill>
                  <a:srgbClr val="40A070"/>
                </a:solidFill>
                <a:latin typeface="Courier"/>
              </a:rPr>
              <a:t>6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4</a:t>
            </a:r>
            <a:r>
              <a:rPr dirty="0">
                <a:latin typeface="Courier"/>
              </a:rPr>
              <a:t>], layout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"constrained"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latin typeface="Courier"/>
              </a:rPr>
              <a:t>ax.set_title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"Decision B is the Best Alternative"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latin typeface="Courier"/>
              </a:rPr>
              <a:t>ax.set_xlabel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"Decision Alternative"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latin typeface="Courier"/>
              </a:rPr>
              <a:t>ax.set_ylabel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"Utility"</a:t>
            </a:r>
            <a:r>
              <a:rPr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Plot bars with legend</a:t>
            </a:r>
            <a:br>
              <a:rPr dirty="0"/>
            </a:br>
            <a:r>
              <a:rPr dirty="0" err="1">
                <a:latin typeface="Courier"/>
              </a:rPr>
              <a:t>bestUtility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8000"/>
                </a:solidFill>
                <a:latin typeface="Courier"/>
              </a:rPr>
              <a:t>max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satisfactionArray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b="1" dirty="0">
                <a:solidFill>
                  <a:srgbClr val="007020"/>
                </a:solidFill>
                <a:latin typeface="Courier"/>
              </a:rPr>
              <a:t>for</a:t>
            </a:r>
            <a:r>
              <a:rPr dirty="0">
                <a:latin typeface="Courier"/>
              </a:rPr>
              <a:t> decision, satisfaction </a:t>
            </a:r>
            <a:r>
              <a:rPr b="1" dirty="0">
                <a:solidFill>
                  <a:srgbClr val="007020"/>
                </a:solidFill>
                <a:latin typeface="Courier"/>
              </a:rPr>
              <a:t>in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8000"/>
                </a:solidFill>
                <a:latin typeface="Courier"/>
              </a:rPr>
              <a:t>zip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decisionArray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satisfactionArray</a:t>
            </a:r>
            <a:r>
              <a:rPr dirty="0">
                <a:latin typeface="Courier"/>
              </a:rPr>
              <a:t>):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>
                <a:solidFill>
                  <a:srgbClr val="007020"/>
                </a:solidFill>
                <a:latin typeface="Courier"/>
              </a:rPr>
              <a:t>if</a:t>
            </a:r>
            <a:r>
              <a:rPr dirty="0">
                <a:latin typeface="Courier"/>
              </a:rPr>
              <a:t> satisfaction </a:t>
            </a:r>
            <a:r>
              <a:rPr dirty="0">
                <a:solidFill>
                  <a:srgbClr val="666666"/>
                </a:solidFill>
                <a:latin typeface="Courier"/>
              </a:rPr>
              <a:t>==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bestUtility</a:t>
            </a:r>
            <a:r>
              <a:rPr dirty="0">
                <a:latin typeface="Courier"/>
              </a:rPr>
              <a:t>:</a:t>
            </a:r>
            <a:br>
              <a:rPr dirty="0"/>
            </a:br>
            <a:r>
              <a:rPr dirty="0">
                <a:latin typeface="Courier"/>
              </a:rPr>
              <a:t>        </a:t>
            </a:r>
            <a:r>
              <a:rPr dirty="0" err="1">
                <a:latin typeface="Courier"/>
              </a:rPr>
              <a:t>reco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ax.bar</a:t>
            </a:r>
            <a:r>
              <a:rPr dirty="0">
                <a:latin typeface="Courier"/>
              </a:rPr>
              <a:t>(decision, satisfaction, color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darkorchid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, label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"Recommended"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        best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ax.scatter</a:t>
            </a:r>
            <a:r>
              <a:rPr dirty="0">
                <a:latin typeface="Courier"/>
              </a:rPr>
              <a:t>(decision, satisfaction</a:t>
            </a:r>
            <a:r>
              <a:rPr dirty="0">
                <a:solidFill>
                  <a:srgbClr val="666666"/>
                </a:solidFill>
                <a:latin typeface="Courier"/>
              </a:rPr>
              <a:t>/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, color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"orange"</a:t>
            </a:r>
            <a:r>
              <a:rPr dirty="0">
                <a:latin typeface="Courier"/>
              </a:rPr>
              <a:t>, marker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"*"</a:t>
            </a:r>
            <a:r>
              <a:rPr dirty="0">
                <a:latin typeface="Courier"/>
              </a:rPr>
              <a:t>, s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300</a:t>
            </a:r>
            <a:r>
              <a:rPr dirty="0">
                <a:latin typeface="Courier"/>
              </a:rPr>
              <a:t>, label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"Best Alternative"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>
                <a:solidFill>
                  <a:srgbClr val="007020"/>
                </a:solidFill>
                <a:latin typeface="Courier"/>
              </a:rPr>
              <a:t>else</a:t>
            </a:r>
            <a:r>
              <a:rPr dirty="0">
                <a:latin typeface="Courier"/>
              </a:rPr>
              <a:t>:</a:t>
            </a:r>
            <a:br>
              <a:rPr dirty="0"/>
            </a:br>
            <a:r>
              <a:rPr dirty="0">
                <a:latin typeface="Courier"/>
              </a:rPr>
              <a:t>        unwise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ax.bar</a:t>
            </a:r>
            <a:r>
              <a:rPr dirty="0">
                <a:latin typeface="Courier"/>
              </a:rPr>
              <a:t>(decision, satisfaction, color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lightgrey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, label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"Unwise"</a:t>
            </a:r>
            <a:r>
              <a:rPr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dirty="0" err="1">
                <a:latin typeface="Courier"/>
              </a:rPr>
              <a:t>ax.legend</a:t>
            </a:r>
            <a:r>
              <a:rPr dirty="0">
                <a:latin typeface="Courier"/>
              </a:rPr>
              <a:t>(handles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[</a:t>
            </a:r>
            <a:r>
              <a:rPr dirty="0" err="1">
                <a:latin typeface="Courier"/>
              </a:rPr>
              <a:t>reco</a:t>
            </a:r>
            <a:r>
              <a:rPr dirty="0">
                <a:latin typeface="Courier"/>
              </a:rPr>
              <a:t>, unwise, best])</a:t>
            </a:r>
            <a:br>
              <a:rPr dirty="0"/>
            </a:b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Add annotation for important caveat</a:t>
            </a:r>
            <a:br>
              <a:rPr dirty="0"/>
            </a:br>
            <a:r>
              <a:rPr dirty="0" err="1">
                <a:latin typeface="Courier"/>
              </a:rPr>
              <a:t>ax.annotate</a:t>
            </a:r>
            <a:r>
              <a:rPr dirty="0">
                <a:latin typeface="Courier"/>
              </a:rPr>
              <a:t>(text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"Consider Decision C if sustainability\nis important. Utility did not include\</a:t>
            </a:r>
            <a:r>
              <a:rPr dirty="0" err="1">
                <a:solidFill>
                  <a:srgbClr val="4070A0"/>
                </a:solidFill>
                <a:latin typeface="Courier"/>
              </a:rPr>
              <a:t>nsustainability</a:t>
            </a:r>
            <a:r>
              <a:rPr dirty="0">
                <a:solidFill>
                  <a:srgbClr val="4070A0"/>
                </a:solidFill>
                <a:latin typeface="Courier"/>
              </a:rPr>
              <a:t> in its calculation."</a:t>
            </a:r>
            <a:r>
              <a:rPr dirty="0"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          </a:t>
            </a:r>
            <a:r>
              <a:rPr dirty="0" err="1">
                <a:latin typeface="Courier"/>
              </a:rPr>
              <a:t>xy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"C"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3.5</a:t>
            </a:r>
            <a:r>
              <a:rPr dirty="0">
                <a:latin typeface="Courier"/>
              </a:rPr>
              <a:t>), </a:t>
            </a:r>
            <a:r>
              <a:rPr dirty="0" err="1">
                <a:latin typeface="Courier"/>
              </a:rPr>
              <a:t>xytext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"D"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1.2</a:t>
            </a:r>
            <a:r>
              <a:rPr dirty="0">
                <a:latin typeface="Courier"/>
              </a:rPr>
              <a:t>), </a:t>
            </a:r>
            <a:br>
              <a:rPr dirty="0"/>
            </a:br>
            <a:r>
              <a:rPr dirty="0">
                <a:latin typeface="Courier"/>
              </a:rPr>
              <a:t>            </a:t>
            </a:r>
            <a:r>
              <a:rPr dirty="0" err="1">
                <a:latin typeface="Courier"/>
              </a:rPr>
              <a:t>horizontalalignment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'center'</a:t>
            </a:r>
            <a:r>
              <a:rPr dirty="0"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          </a:t>
            </a:r>
            <a:r>
              <a:rPr dirty="0" err="1">
                <a:latin typeface="Courier"/>
              </a:rPr>
              <a:t>arrowprops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 err="1">
                <a:solidFill>
                  <a:srgbClr val="008000"/>
                </a:solidFill>
                <a:latin typeface="Courier"/>
              </a:rPr>
              <a:t>dict</a:t>
            </a:r>
            <a:r>
              <a:rPr dirty="0">
                <a:latin typeface="Courier"/>
              </a:rPr>
              <a:t>({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arrowstyle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: </a:t>
            </a:r>
            <a:r>
              <a:rPr dirty="0">
                <a:solidFill>
                  <a:srgbClr val="4070A0"/>
                </a:solidFill>
                <a:latin typeface="Courier"/>
              </a:rPr>
              <a:t>"-&gt;"</a:t>
            </a:r>
            <a:r>
              <a:rPr dirty="0">
                <a:latin typeface="Courier"/>
              </a:rPr>
              <a:t>}))</a:t>
            </a:r>
            <a:br>
              <a:rPr dirty="0"/>
            </a:br>
            <a:r>
              <a:rPr dirty="0" err="1">
                <a:latin typeface="Courier"/>
              </a:rPr>
              <a:t>plt.show</a:t>
            </a:r>
            <a:r>
              <a:rPr dirty="0">
                <a:latin typeface="Courier"/>
              </a:rPr>
              <a:t>()</a:t>
            </a:r>
          </a:p>
        </p:txBody>
      </p:sp>
      <p:pic>
        <p:nvPicPr>
          <p:cNvPr id="3" name="Picture 1" descr="four-stages-presentation_files/figure-pptx/cell-9-outpu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70642" y="673100"/>
            <a:ext cx="4803458" cy="323815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212A93-1D47-F937-696B-697C3B717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0641" y="3948829"/>
            <a:ext cx="5107387" cy="1194671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b="1" dirty="0"/>
              <a:t>Use annotations to:</a:t>
            </a:r>
            <a:r>
              <a:rPr dirty="0"/>
              <a:t> - Highlight important points - Add context or caveats</a:t>
            </a:r>
            <a:br>
              <a:rPr dirty="0"/>
            </a:br>
            <a:r>
              <a:rPr dirty="0"/>
              <a:t>- Guide audience attention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Key Takeaways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Four Stages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AutoNum type="arabicPeriod"/>
            </a:pPr>
            <a:r>
              <a:rPr b="1"/>
              <a:t>Purpose</a:t>
            </a:r>
            <a:r>
              <a:t>: Start with a clear message</a:t>
            </a:r>
          </a:p>
          <a:p>
            <a:pPr marL="342900" lvl="0" indent="-342900">
              <a:buAutoNum type="arabicPeriod"/>
            </a:pPr>
            <a:r>
              <a:rPr b="1"/>
              <a:t>Content</a:t>
            </a:r>
            <a:r>
              <a:t>: Get/create all data you need</a:t>
            </a:r>
          </a:p>
          <a:p>
            <a:pPr marL="342900" lvl="0" indent="-342900">
              <a:buAutoNum type="arabicPeriod"/>
            </a:pPr>
            <a:r>
              <a:rPr b="1"/>
              <a:t>Mapping</a:t>
            </a:r>
            <a:r>
              <a:t>: Choose geometry and aesthetics wisely</a:t>
            </a:r>
          </a:p>
          <a:p>
            <a:pPr marL="342900" lvl="0" indent="-342900">
              <a:buAutoNum type="arabicPeriod"/>
            </a:pPr>
            <a:r>
              <a:rPr b="1"/>
              <a:t>Formatting</a:t>
            </a:r>
            <a:r>
              <a:t>: Polish for your audience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The Four Stages of Visualization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Remember: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Position is the most powerful aesthetic</a:t>
            </a:r>
          </a:p>
          <a:p>
            <a:pPr lvl="0"/>
            <a:r>
              <a:t>Color works best for categorical data (&lt; 12 categories)</a:t>
            </a:r>
          </a:p>
          <a:p>
            <a:pPr lvl="0"/>
            <a:r>
              <a:t>Always use clear titles and labels</a:t>
            </a:r>
          </a:p>
          <a:p>
            <a:pPr lvl="0"/>
            <a:r>
              <a:t>Don’t skip the formatting stage for shared work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Questions to Consider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 Your Next Visualization: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What is your main message?</a:t>
            </a:r>
          </a:p>
          <a:p>
            <a:pPr lvl="0"/>
            <a:r>
              <a:t>What data do you need to support it?</a:t>
            </a:r>
          </a:p>
          <a:p>
            <a:pPr lvl="0"/>
            <a:r>
              <a:t>Which geometry best represents your data?</a:t>
            </a:r>
          </a:p>
          <a:p>
            <a:pPr lvl="0"/>
            <a:r>
              <a:t>How can you use aesthetics to guide attention?</a:t>
            </a:r>
          </a:p>
          <a:p>
            <a:pPr lvl="0"/>
            <a:r>
              <a:t>What formatting will make it audience-ready?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Resources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Further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 dirty="0"/>
              <a:t>Grammar of Graphics</a:t>
            </a:r>
            <a:r>
              <a:rPr dirty="0"/>
              <a:t>: Wilkinson (2006), Wickham (2009)</a:t>
            </a:r>
          </a:p>
          <a:p>
            <a:pPr lvl="0"/>
            <a:r>
              <a:rPr b="1" dirty="0"/>
              <a:t>Python for Data Analysis</a:t>
            </a:r>
            <a:r>
              <a:rPr dirty="0"/>
              <a:t>: Wes McKinney</a:t>
            </a:r>
          </a:p>
          <a:p>
            <a:pPr lvl="0"/>
            <a:r>
              <a:rPr b="1" dirty="0"/>
              <a:t>Matplotlib Documentation</a:t>
            </a:r>
            <a:r>
              <a:rPr dirty="0"/>
              <a:t>: https://matplotlib.org/stable/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17204" y="799674"/>
            <a:ext cx="5309593" cy="3544154"/>
          </a:xfrm>
          <a:custGeom>
            <a:avLst/>
            <a:gdLst/>
            <a:ahLst/>
            <a:cxnLst/>
            <a:rect l="l" t="t" r="r" b="b"/>
            <a:pathLst>
              <a:path w="10619186" h="7088307">
                <a:moveTo>
                  <a:pt x="0" y="0"/>
                </a:moveTo>
                <a:lnTo>
                  <a:pt x="10619186" y="0"/>
                </a:lnTo>
                <a:lnTo>
                  <a:pt x="10619186" y="7088306"/>
                </a:lnTo>
                <a:lnTo>
                  <a:pt x="0" y="7088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sz="900"/>
          </a:p>
        </p:txBody>
      </p:sp>
      <p:sp>
        <p:nvSpPr>
          <p:cNvPr id="3" name="TextBox 3"/>
          <p:cNvSpPr txBox="1"/>
          <p:nvPr/>
        </p:nvSpPr>
        <p:spPr>
          <a:xfrm>
            <a:off x="3204308" y="54292"/>
            <a:ext cx="2735385" cy="444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b="1">
                <a:solidFill>
                  <a:srgbClr val="FFFFFF"/>
                </a:solidFill>
                <a:latin typeface="Greycliff Bold"/>
                <a:ea typeface="Greycliff Bold"/>
                <a:cs typeface="Greycliff Bold"/>
                <a:sym typeface="Greycliff Bold"/>
              </a:rPr>
              <a:t>Step 1: Purpose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084203" y="4494477"/>
            <a:ext cx="2975595" cy="386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90"/>
              </a:lnSpc>
            </a:pPr>
            <a:r>
              <a:rPr lang="en-US" sz="2350" b="1">
                <a:solidFill>
                  <a:srgbClr val="FFFFFF"/>
                </a:solidFill>
                <a:latin typeface="Greycliff Bold"/>
                <a:ea typeface="Greycliff Bold"/>
                <a:cs typeface="Greycliff Bold"/>
                <a:sym typeface="Greycliff Bold"/>
              </a:rPr>
              <a:t>Which tool is better?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88111" y="4593431"/>
            <a:ext cx="5254198" cy="35719"/>
          </a:xfrm>
          <a:prstGeom prst="line">
            <a:avLst/>
          </a:prstGeom>
          <a:ln w="142875" cap="flat">
            <a:solidFill>
              <a:srgbClr val="FFFFF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 sz="900"/>
          </a:p>
        </p:txBody>
      </p:sp>
      <p:sp>
        <p:nvSpPr>
          <p:cNvPr id="3" name="AutoShape 3"/>
          <p:cNvSpPr/>
          <p:nvPr/>
        </p:nvSpPr>
        <p:spPr>
          <a:xfrm flipH="1" flipV="1">
            <a:off x="1788111" y="1472199"/>
            <a:ext cx="35719" cy="3156952"/>
          </a:xfrm>
          <a:prstGeom prst="line">
            <a:avLst/>
          </a:prstGeom>
          <a:ln w="142875" cap="flat">
            <a:solidFill>
              <a:srgbClr val="FFFFF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 sz="900"/>
          </a:p>
        </p:txBody>
      </p:sp>
      <p:sp>
        <p:nvSpPr>
          <p:cNvPr id="4" name="Freeform 4"/>
          <p:cNvSpPr/>
          <p:nvPr/>
        </p:nvSpPr>
        <p:spPr>
          <a:xfrm>
            <a:off x="514350" y="2689628"/>
            <a:ext cx="668091" cy="668091"/>
          </a:xfrm>
          <a:custGeom>
            <a:avLst/>
            <a:gdLst/>
            <a:ahLst/>
            <a:cxnLst/>
            <a:rect l="l" t="t" r="r" b="b"/>
            <a:pathLst>
              <a:path w="1336182" h="1336182">
                <a:moveTo>
                  <a:pt x="0" y="0"/>
                </a:moveTo>
                <a:lnTo>
                  <a:pt x="1336182" y="0"/>
                </a:lnTo>
                <a:lnTo>
                  <a:pt x="1336182" y="1336182"/>
                </a:lnTo>
                <a:lnTo>
                  <a:pt x="0" y="13361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sz="900"/>
          </a:p>
        </p:txBody>
      </p:sp>
      <p:sp>
        <p:nvSpPr>
          <p:cNvPr id="5" name="TextBox 5"/>
          <p:cNvSpPr txBox="1"/>
          <p:nvPr/>
        </p:nvSpPr>
        <p:spPr>
          <a:xfrm>
            <a:off x="6213051" y="54292"/>
            <a:ext cx="2735385" cy="444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b="1">
                <a:solidFill>
                  <a:srgbClr val="FFFFFF"/>
                </a:solidFill>
                <a:latin typeface="Greycliff Bold"/>
                <a:ea typeface="Greycliff Bold"/>
                <a:cs typeface="Greycliff Bold"/>
                <a:sym typeface="Greycliff Bold"/>
              </a:rPr>
              <a:t>Step 2: Content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84710" y="637808"/>
            <a:ext cx="5570890" cy="8331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1" dirty="0">
                <a:solidFill>
                  <a:srgbClr val="F9D21F"/>
                </a:solidFill>
                <a:latin typeface="Greycliff Bold"/>
                <a:ea typeface="Greycliff Bold"/>
                <a:cs typeface="Greycliff Bold"/>
                <a:sym typeface="Greycliff Bold"/>
              </a:rPr>
              <a:t>Americans Are Increasingly Using </a:t>
            </a:r>
          </a:p>
          <a:p>
            <a:pPr algn="ctr">
              <a:lnSpc>
                <a:spcPts val="3360"/>
              </a:lnSpc>
            </a:pPr>
            <a:r>
              <a:rPr lang="en-US" sz="2400" b="1" dirty="0">
                <a:solidFill>
                  <a:srgbClr val="F9D21F"/>
                </a:solidFill>
                <a:latin typeface="Greycliff Bold"/>
                <a:ea typeface="Greycliff Bold"/>
                <a:cs typeface="Greycliff Bold"/>
                <a:sym typeface="Greycliff Bold"/>
              </a:rPr>
              <a:t>Drive-</a:t>
            </a:r>
            <a:r>
              <a:rPr lang="en-US" sz="2400" b="1" dirty="0" err="1">
                <a:solidFill>
                  <a:srgbClr val="F9D21F"/>
                </a:solidFill>
                <a:latin typeface="Greycliff Bold"/>
                <a:ea typeface="Greycliff Bold"/>
                <a:cs typeface="Greycliff Bold"/>
                <a:sym typeface="Greycliff Bold"/>
              </a:rPr>
              <a:t>Thru’s</a:t>
            </a:r>
            <a:r>
              <a:rPr lang="en-US" sz="2400" b="1" dirty="0">
                <a:solidFill>
                  <a:srgbClr val="F9D21F"/>
                </a:solidFill>
                <a:latin typeface="Greycliff Bold"/>
                <a:ea typeface="Greycliff Bold"/>
                <a:cs typeface="Greycliff Bold"/>
                <a:sym typeface="Greycliff Bold"/>
              </a:rPr>
              <a:t> For Their Meals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647" y="1971883"/>
            <a:ext cx="1694314" cy="588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14"/>
              </a:lnSpc>
            </a:pPr>
            <a:r>
              <a:rPr lang="en-US" sz="1724">
                <a:solidFill>
                  <a:srgbClr val="FFFFFF"/>
                </a:solidFill>
                <a:latin typeface="Greycliff"/>
                <a:ea typeface="Greycliff"/>
                <a:cs typeface="Greycliff"/>
                <a:sym typeface="Greycliff"/>
              </a:rPr>
              <a:t># of McDondalds</a:t>
            </a:r>
          </a:p>
          <a:p>
            <a:pPr algn="ctr">
              <a:lnSpc>
                <a:spcPts val="2414"/>
              </a:lnSpc>
            </a:pPr>
            <a:r>
              <a:rPr lang="en-US" sz="1724">
                <a:solidFill>
                  <a:srgbClr val="FFFFFF"/>
                </a:solidFill>
                <a:latin typeface="Greycliff"/>
                <a:ea typeface="Greycliff"/>
                <a:cs typeface="Greycliff"/>
                <a:sym typeface="Greycliff"/>
              </a:rPr>
              <a:t>in USA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2149793" y="2143125"/>
            <a:ext cx="4892516" cy="1976914"/>
            <a:chOff x="0" y="0"/>
            <a:chExt cx="13046710" cy="5271770"/>
          </a:xfrm>
        </p:grpSpPr>
        <p:sp>
          <p:nvSpPr>
            <p:cNvPr id="9" name="Freeform 9"/>
            <p:cNvSpPr/>
            <p:nvPr/>
          </p:nvSpPr>
          <p:spPr>
            <a:xfrm>
              <a:off x="46990" y="48260"/>
              <a:ext cx="12950190" cy="5173980"/>
            </a:xfrm>
            <a:custGeom>
              <a:avLst/>
              <a:gdLst/>
              <a:ahLst/>
              <a:cxnLst/>
              <a:rect l="l" t="t" r="r" b="b"/>
              <a:pathLst>
                <a:path w="12950190" h="5173980">
                  <a:moveTo>
                    <a:pt x="187960" y="4563110"/>
                  </a:moveTo>
                  <a:cubicBezTo>
                    <a:pt x="1023620" y="4226560"/>
                    <a:pt x="1536700" y="4126230"/>
                    <a:pt x="1785620" y="4044950"/>
                  </a:cubicBezTo>
                  <a:cubicBezTo>
                    <a:pt x="1925320" y="3999230"/>
                    <a:pt x="1997710" y="3947160"/>
                    <a:pt x="2108200" y="3919220"/>
                  </a:cubicBezTo>
                  <a:cubicBezTo>
                    <a:pt x="2218690" y="3891280"/>
                    <a:pt x="2332990" y="3884930"/>
                    <a:pt x="2446020" y="3877310"/>
                  </a:cubicBezTo>
                  <a:cubicBezTo>
                    <a:pt x="2559050" y="3869690"/>
                    <a:pt x="2670810" y="3874770"/>
                    <a:pt x="2785110" y="3874770"/>
                  </a:cubicBezTo>
                  <a:cubicBezTo>
                    <a:pt x="2900680" y="3873500"/>
                    <a:pt x="3018790" y="3865880"/>
                    <a:pt x="3134360" y="3873500"/>
                  </a:cubicBezTo>
                  <a:cubicBezTo>
                    <a:pt x="3247390" y="3879850"/>
                    <a:pt x="3355340" y="3907790"/>
                    <a:pt x="3468370" y="3915410"/>
                  </a:cubicBezTo>
                  <a:cubicBezTo>
                    <a:pt x="3585210" y="3924300"/>
                    <a:pt x="3704590" y="3925570"/>
                    <a:pt x="3822700" y="3923030"/>
                  </a:cubicBezTo>
                  <a:cubicBezTo>
                    <a:pt x="3942080" y="3921760"/>
                    <a:pt x="4067810" y="3939540"/>
                    <a:pt x="4178300" y="3903980"/>
                  </a:cubicBezTo>
                  <a:cubicBezTo>
                    <a:pt x="4288790" y="3869690"/>
                    <a:pt x="4373880" y="3799840"/>
                    <a:pt x="4483100" y="3714750"/>
                  </a:cubicBezTo>
                  <a:cubicBezTo>
                    <a:pt x="4636770" y="3594100"/>
                    <a:pt x="4815840" y="3373120"/>
                    <a:pt x="4988560" y="3218180"/>
                  </a:cubicBezTo>
                  <a:cubicBezTo>
                    <a:pt x="5156200" y="3067050"/>
                    <a:pt x="5361940" y="2937510"/>
                    <a:pt x="5501640" y="2791460"/>
                  </a:cubicBezTo>
                  <a:cubicBezTo>
                    <a:pt x="5617210" y="2670810"/>
                    <a:pt x="5662930" y="2545080"/>
                    <a:pt x="5782310" y="2420620"/>
                  </a:cubicBezTo>
                  <a:cubicBezTo>
                    <a:pt x="5932170" y="2263140"/>
                    <a:pt x="6189980" y="2073910"/>
                    <a:pt x="6352540" y="1946910"/>
                  </a:cubicBezTo>
                  <a:cubicBezTo>
                    <a:pt x="6468110" y="1856740"/>
                    <a:pt x="6549390" y="1784350"/>
                    <a:pt x="6654800" y="1724660"/>
                  </a:cubicBezTo>
                  <a:cubicBezTo>
                    <a:pt x="6753860" y="1668780"/>
                    <a:pt x="6850380" y="1639570"/>
                    <a:pt x="6963410" y="1596390"/>
                  </a:cubicBezTo>
                  <a:cubicBezTo>
                    <a:pt x="7098030" y="1544320"/>
                    <a:pt x="7254240" y="1488440"/>
                    <a:pt x="7409180" y="1438910"/>
                  </a:cubicBezTo>
                  <a:cubicBezTo>
                    <a:pt x="7574280" y="1386840"/>
                    <a:pt x="7776210" y="1342390"/>
                    <a:pt x="7923530" y="1292860"/>
                  </a:cubicBezTo>
                  <a:cubicBezTo>
                    <a:pt x="8036560" y="1254760"/>
                    <a:pt x="8117840" y="1211580"/>
                    <a:pt x="8220710" y="1177290"/>
                  </a:cubicBezTo>
                  <a:cubicBezTo>
                    <a:pt x="8327390" y="1141730"/>
                    <a:pt x="8421370" y="1123950"/>
                    <a:pt x="8549640" y="1083310"/>
                  </a:cubicBezTo>
                  <a:cubicBezTo>
                    <a:pt x="8735060" y="1023620"/>
                    <a:pt x="8991600" y="916940"/>
                    <a:pt x="9225280" y="844550"/>
                  </a:cubicBezTo>
                  <a:cubicBezTo>
                    <a:pt x="9469120" y="770890"/>
                    <a:pt x="9700260" y="688340"/>
                    <a:pt x="9982200" y="647700"/>
                  </a:cubicBezTo>
                  <a:cubicBezTo>
                    <a:pt x="10325100" y="598170"/>
                    <a:pt x="10866120" y="643890"/>
                    <a:pt x="11142980" y="609600"/>
                  </a:cubicBezTo>
                  <a:cubicBezTo>
                    <a:pt x="11299190" y="590550"/>
                    <a:pt x="11390630" y="567690"/>
                    <a:pt x="11507470" y="529590"/>
                  </a:cubicBezTo>
                  <a:cubicBezTo>
                    <a:pt x="11620500" y="492760"/>
                    <a:pt x="11729720" y="435610"/>
                    <a:pt x="11832590" y="384810"/>
                  </a:cubicBezTo>
                  <a:cubicBezTo>
                    <a:pt x="11929110" y="337820"/>
                    <a:pt x="12012930" y="280670"/>
                    <a:pt x="12108180" y="234950"/>
                  </a:cubicBezTo>
                  <a:cubicBezTo>
                    <a:pt x="12203430" y="187960"/>
                    <a:pt x="12397740" y="95250"/>
                    <a:pt x="12405360" y="107950"/>
                  </a:cubicBezTo>
                  <a:cubicBezTo>
                    <a:pt x="12411710" y="118110"/>
                    <a:pt x="12241530" y="264160"/>
                    <a:pt x="12231370" y="256540"/>
                  </a:cubicBezTo>
                  <a:cubicBezTo>
                    <a:pt x="12223750" y="251460"/>
                    <a:pt x="12261850" y="182880"/>
                    <a:pt x="12284710" y="151130"/>
                  </a:cubicBezTo>
                  <a:cubicBezTo>
                    <a:pt x="12308840" y="119380"/>
                    <a:pt x="12338050" y="90170"/>
                    <a:pt x="12369800" y="68580"/>
                  </a:cubicBezTo>
                  <a:cubicBezTo>
                    <a:pt x="12402820" y="45720"/>
                    <a:pt x="12439650" y="27940"/>
                    <a:pt x="12477750" y="16510"/>
                  </a:cubicBezTo>
                  <a:cubicBezTo>
                    <a:pt x="12514580" y="6350"/>
                    <a:pt x="12556490" y="1270"/>
                    <a:pt x="12594590" y="2540"/>
                  </a:cubicBezTo>
                  <a:cubicBezTo>
                    <a:pt x="12633960" y="3810"/>
                    <a:pt x="12674600" y="12700"/>
                    <a:pt x="12711430" y="26670"/>
                  </a:cubicBezTo>
                  <a:cubicBezTo>
                    <a:pt x="12748260" y="39370"/>
                    <a:pt x="12783820" y="60960"/>
                    <a:pt x="12814300" y="86360"/>
                  </a:cubicBezTo>
                  <a:cubicBezTo>
                    <a:pt x="12843510" y="110490"/>
                    <a:pt x="12871450" y="142240"/>
                    <a:pt x="12891770" y="175260"/>
                  </a:cubicBezTo>
                  <a:cubicBezTo>
                    <a:pt x="12913360" y="208280"/>
                    <a:pt x="12928600" y="246380"/>
                    <a:pt x="12937490" y="284480"/>
                  </a:cubicBezTo>
                  <a:cubicBezTo>
                    <a:pt x="12946380" y="322580"/>
                    <a:pt x="12950190" y="364490"/>
                    <a:pt x="12946380" y="402590"/>
                  </a:cubicBezTo>
                  <a:cubicBezTo>
                    <a:pt x="12942570" y="441960"/>
                    <a:pt x="12931140" y="482600"/>
                    <a:pt x="12915900" y="518160"/>
                  </a:cubicBezTo>
                  <a:cubicBezTo>
                    <a:pt x="12899390" y="553720"/>
                    <a:pt x="12876530" y="588010"/>
                    <a:pt x="12851130" y="617220"/>
                  </a:cubicBezTo>
                  <a:cubicBezTo>
                    <a:pt x="12824460" y="646430"/>
                    <a:pt x="12791440" y="671830"/>
                    <a:pt x="12757150" y="690880"/>
                  </a:cubicBezTo>
                  <a:cubicBezTo>
                    <a:pt x="12722860" y="709930"/>
                    <a:pt x="12683490" y="722630"/>
                    <a:pt x="12645390" y="730250"/>
                  </a:cubicBezTo>
                  <a:cubicBezTo>
                    <a:pt x="12607290" y="736600"/>
                    <a:pt x="12565380" y="737870"/>
                    <a:pt x="12526010" y="731520"/>
                  </a:cubicBezTo>
                  <a:cubicBezTo>
                    <a:pt x="12487910" y="726440"/>
                    <a:pt x="12448540" y="713740"/>
                    <a:pt x="12412980" y="695960"/>
                  </a:cubicBezTo>
                  <a:cubicBezTo>
                    <a:pt x="12378690" y="678180"/>
                    <a:pt x="12345670" y="652780"/>
                    <a:pt x="12317730" y="624840"/>
                  </a:cubicBezTo>
                  <a:cubicBezTo>
                    <a:pt x="12291060" y="596900"/>
                    <a:pt x="12266930" y="562610"/>
                    <a:pt x="12250420" y="528320"/>
                  </a:cubicBezTo>
                  <a:cubicBezTo>
                    <a:pt x="12232640" y="492760"/>
                    <a:pt x="12221210" y="452120"/>
                    <a:pt x="12216130" y="414020"/>
                  </a:cubicBezTo>
                  <a:cubicBezTo>
                    <a:pt x="12211050" y="374650"/>
                    <a:pt x="12213590" y="334010"/>
                    <a:pt x="12221210" y="294640"/>
                  </a:cubicBezTo>
                  <a:cubicBezTo>
                    <a:pt x="12228830" y="256540"/>
                    <a:pt x="12244070" y="218440"/>
                    <a:pt x="12263120" y="184150"/>
                  </a:cubicBezTo>
                  <a:cubicBezTo>
                    <a:pt x="12283440" y="151130"/>
                    <a:pt x="12310110" y="118110"/>
                    <a:pt x="12339320" y="92710"/>
                  </a:cubicBezTo>
                  <a:cubicBezTo>
                    <a:pt x="12368530" y="67310"/>
                    <a:pt x="12404090" y="44450"/>
                    <a:pt x="12439650" y="30480"/>
                  </a:cubicBezTo>
                  <a:cubicBezTo>
                    <a:pt x="12476480" y="15240"/>
                    <a:pt x="12515850" y="5080"/>
                    <a:pt x="12555220" y="2540"/>
                  </a:cubicBezTo>
                  <a:cubicBezTo>
                    <a:pt x="12594590" y="0"/>
                    <a:pt x="12635230" y="3810"/>
                    <a:pt x="12673330" y="13970"/>
                  </a:cubicBezTo>
                  <a:cubicBezTo>
                    <a:pt x="12711430" y="24130"/>
                    <a:pt x="12749530" y="40640"/>
                    <a:pt x="12782550" y="62230"/>
                  </a:cubicBezTo>
                  <a:cubicBezTo>
                    <a:pt x="12814300" y="83820"/>
                    <a:pt x="12844780" y="111760"/>
                    <a:pt x="12868910" y="142240"/>
                  </a:cubicBezTo>
                  <a:cubicBezTo>
                    <a:pt x="12893040" y="172720"/>
                    <a:pt x="12913360" y="209550"/>
                    <a:pt x="12926060" y="246380"/>
                  </a:cubicBezTo>
                  <a:cubicBezTo>
                    <a:pt x="12940030" y="283210"/>
                    <a:pt x="12946380" y="325120"/>
                    <a:pt x="12947650" y="363220"/>
                  </a:cubicBezTo>
                  <a:cubicBezTo>
                    <a:pt x="12947650" y="402590"/>
                    <a:pt x="12948920" y="436880"/>
                    <a:pt x="12929870" y="481330"/>
                  </a:cubicBezTo>
                  <a:cubicBezTo>
                    <a:pt x="12898120" y="556260"/>
                    <a:pt x="12814300" y="684530"/>
                    <a:pt x="12725400" y="754380"/>
                  </a:cubicBezTo>
                  <a:cubicBezTo>
                    <a:pt x="12633960" y="828040"/>
                    <a:pt x="12513310" y="843280"/>
                    <a:pt x="12385040" y="902970"/>
                  </a:cubicBezTo>
                  <a:cubicBezTo>
                    <a:pt x="12212320" y="984250"/>
                    <a:pt x="11957050" y="1137920"/>
                    <a:pt x="11786870" y="1201420"/>
                  </a:cubicBezTo>
                  <a:cubicBezTo>
                    <a:pt x="11670030" y="1244600"/>
                    <a:pt x="11593830" y="1257300"/>
                    <a:pt x="11476990" y="1280160"/>
                  </a:cubicBezTo>
                  <a:cubicBezTo>
                    <a:pt x="11332210" y="1309370"/>
                    <a:pt x="11165840" y="1338580"/>
                    <a:pt x="10981690" y="1351280"/>
                  </a:cubicBezTo>
                  <a:cubicBezTo>
                    <a:pt x="10751820" y="1367790"/>
                    <a:pt x="10445750" y="1324610"/>
                    <a:pt x="10199370" y="1350010"/>
                  </a:cubicBezTo>
                  <a:cubicBezTo>
                    <a:pt x="9974580" y="1374140"/>
                    <a:pt x="9745980" y="1437640"/>
                    <a:pt x="9561830" y="1488440"/>
                  </a:cubicBezTo>
                  <a:cubicBezTo>
                    <a:pt x="9417050" y="1527810"/>
                    <a:pt x="9304020" y="1582420"/>
                    <a:pt x="9180830" y="1615440"/>
                  </a:cubicBezTo>
                  <a:cubicBezTo>
                    <a:pt x="9067800" y="1645920"/>
                    <a:pt x="8978900" y="1645920"/>
                    <a:pt x="8850630" y="1684020"/>
                  </a:cubicBezTo>
                  <a:cubicBezTo>
                    <a:pt x="8658860" y="1741170"/>
                    <a:pt x="8411210" y="1864360"/>
                    <a:pt x="8152130" y="1959610"/>
                  </a:cubicBezTo>
                  <a:cubicBezTo>
                    <a:pt x="7833360" y="2075180"/>
                    <a:pt x="7312660" y="2195830"/>
                    <a:pt x="7076440" y="2319020"/>
                  </a:cubicBezTo>
                  <a:cubicBezTo>
                    <a:pt x="6945630" y="2387600"/>
                    <a:pt x="6889750" y="2453640"/>
                    <a:pt x="6795770" y="2528570"/>
                  </a:cubicBezTo>
                  <a:cubicBezTo>
                    <a:pt x="6695440" y="2607310"/>
                    <a:pt x="6588760" y="2697480"/>
                    <a:pt x="6493510" y="2781300"/>
                  </a:cubicBezTo>
                  <a:cubicBezTo>
                    <a:pt x="6403340" y="2860040"/>
                    <a:pt x="6315710" y="2932430"/>
                    <a:pt x="6236970" y="3014980"/>
                  </a:cubicBezTo>
                  <a:cubicBezTo>
                    <a:pt x="6159500" y="3096260"/>
                    <a:pt x="6098540" y="3191510"/>
                    <a:pt x="6024880" y="3271520"/>
                  </a:cubicBezTo>
                  <a:cubicBezTo>
                    <a:pt x="5951220" y="3351530"/>
                    <a:pt x="5877560" y="3421380"/>
                    <a:pt x="5793740" y="3496310"/>
                  </a:cubicBezTo>
                  <a:cubicBezTo>
                    <a:pt x="5701030" y="3578860"/>
                    <a:pt x="5605780" y="3647440"/>
                    <a:pt x="5488940" y="3746500"/>
                  </a:cubicBezTo>
                  <a:cubicBezTo>
                    <a:pt x="5327650" y="3886200"/>
                    <a:pt x="5078730" y="4137660"/>
                    <a:pt x="4922520" y="4259580"/>
                  </a:cubicBezTo>
                  <a:cubicBezTo>
                    <a:pt x="4823460" y="4338320"/>
                    <a:pt x="4753610" y="4380230"/>
                    <a:pt x="4664710" y="4434840"/>
                  </a:cubicBezTo>
                  <a:cubicBezTo>
                    <a:pt x="4575810" y="4489450"/>
                    <a:pt x="4493260" y="4550410"/>
                    <a:pt x="4386580" y="4584700"/>
                  </a:cubicBezTo>
                  <a:cubicBezTo>
                    <a:pt x="4262120" y="4625340"/>
                    <a:pt x="4100830" y="4632960"/>
                    <a:pt x="3956050" y="4640580"/>
                  </a:cubicBezTo>
                  <a:cubicBezTo>
                    <a:pt x="3811270" y="4649470"/>
                    <a:pt x="3660140" y="4645660"/>
                    <a:pt x="3519170" y="4636770"/>
                  </a:cubicBezTo>
                  <a:cubicBezTo>
                    <a:pt x="3387090" y="4627880"/>
                    <a:pt x="3258820" y="4596130"/>
                    <a:pt x="3133090" y="4587240"/>
                  </a:cubicBezTo>
                  <a:cubicBezTo>
                    <a:pt x="3014980" y="4579620"/>
                    <a:pt x="2900680" y="4592320"/>
                    <a:pt x="2785110" y="4585970"/>
                  </a:cubicBezTo>
                  <a:cubicBezTo>
                    <a:pt x="2668270" y="4580890"/>
                    <a:pt x="2559050" y="4538980"/>
                    <a:pt x="2435860" y="4551680"/>
                  </a:cubicBezTo>
                  <a:cubicBezTo>
                    <a:pt x="2293620" y="4565650"/>
                    <a:pt x="2122170" y="4657090"/>
                    <a:pt x="1983740" y="4690110"/>
                  </a:cubicBezTo>
                  <a:cubicBezTo>
                    <a:pt x="1866900" y="4718050"/>
                    <a:pt x="1765300" y="4719320"/>
                    <a:pt x="1659890" y="4744720"/>
                  </a:cubicBezTo>
                  <a:cubicBezTo>
                    <a:pt x="1555750" y="4770120"/>
                    <a:pt x="1464310" y="4813300"/>
                    <a:pt x="1355090" y="4845050"/>
                  </a:cubicBezTo>
                  <a:cubicBezTo>
                    <a:pt x="1230630" y="4880610"/>
                    <a:pt x="1078230" y="4907280"/>
                    <a:pt x="955040" y="4945380"/>
                  </a:cubicBezTo>
                  <a:cubicBezTo>
                    <a:pt x="845820" y="4978400"/>
                    <a:pt x="739140" y="5017770"/>
                    <a:pt x="650240" y="5054600"/>
                  </a:cubicBezTo>
                  <a:cubicBezTo>
                    <a:pt x="577850" y="5083810"/>
                    <a:pt x="516890" y="5123180"/>
                    <a:pt x="455930" y="5142230"/>
                  </a:cubicBezTo>
                  <a:cubicBezTo>
                    <a:pt x="403860" y="5158740"/>
                    <a:pt x="355600" y="5173980"/>
                    <a:pt x="306070" y="5171440"/>
                  </a:cubicBezTo>
                  <a:cubicBezTo>
                    <a:pt x="256540" y="5168900"/>
                    <a:pt x="196850" y="5146040"/>
                    <a:pt x="160020" y="5126990"/>
                  </a:cubicBezTo>
                  <a:cubicBezTo>
                    <a:pt x="133350" y="5114290"/>
                    <a:pt x="116840" y="5097780"/>
                    <a:pt x="99060" y="5080000"/>
                  </a:cubicBezTo>
                  <a:cubicBezTo>
                    <a:pt x="80010" y="5062220"/>
                    <a:pt x="64770" y="5045710"/>
                    <a:pt x="50800" y="5020310"/>
                  </a:cubicBezTo>
                  <a:cubicBezTo>
                    <a:pt x="30480" y="4983480"/>
                    <a:pt x="7620" y="4923790"/>
                    <a:pt x="3810" y="4874260"/>
                  </a:cubicBezTo>
                  <a:cubicBezTo>
                    <a:pt x="0" y="4826000"/>
                    <a:pt x="10160" y="4770120"/>
                    <a:pt x="29210" y="4724400"/>
                  </a:cubicBezTo>
                  <a:cubicBezTo>
                    <a:pt x="49530" y="4678680"/>
                    <a:pt x="91440" y="4630420"/>
                    <a:pt x="123190" y="4602480"/>
                  </a:cubicBezTo>
                  <a:cubicBezTo>
                    <a:pt x="144780" y="4583430"/>
                    <a:pt x="187960" y="4563110"/>
                    <a:pt x="187960" y="456311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 sz="9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935608" y="4728290"/>
            <a:ext cx="817569" cy="281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14"/>
              </a:lnSpc>
            </a:pPr>
            <a:r>
              <a:rPr lang="en-US" sz="1724">
                <a:solidFill>
                  <a:srgbClr val="FFFFFF"/>
                </a:solidFill>
                <a:latin typeface="Greycliff"/>
                <a:ea typeface="Greycliff"/>
                <a:cs typeface="Greycliff"/>
                <a:sym typeface="Greycliff"/>
              </a:rPr>
              <a:t>Time -&gt;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4764993" cy="5143500"/>
          </a:xfrm>
          <a:custGeom>
            <a:avLst/>
            <a:gdLst/>
            <a:ahLst/>
            <a:cxnLst/>
            <a:rect l="l" t="t" r="r" b="b"/>
            <a:pathLst>
              <a:path w="9529986" h="10287000">
                <a:moveTo>
                  <a:pt x="0" y="0"/>
                </a:moveTo>
                <a:lnTo>
                  <a:pt x="9529986" y="0"/>
                </a:lnTo>
                <a:lnTo>
                  <a:pt x="952998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46116"/>
            </a:stretch>
          </a:blipFill>
        </p:spPr>
        <p:txBody>
          <a:bodyPr/>
          <a:lstStyle/>
          <a:p>
            <a:endParaRPr lang="en-US" sz="900"/>
          </a:p>
        </p:txBody>
      </p:sp>
      <p:sp>
        <p:nvSpPr>
          <p:cNvPr id="3" name="Freeform 3"/>
          <p:cNvSpPr/>
          <p:nvPr/>
        </p:nvSpPr>
        <p:spPr>
          <a:xfrm>
            <a:off x="4668616" y="0"/>
            <a:ext cx="4475384" cy="2730576"/>
          </a:xfrm>
          <a:custGeom>
            <a:avLst/>
            <a:gdLst/>
            <a:ahLst/>
            <a:cxnLst/>
            <a:rect l="l" t="t" r="r" b="b"/>
            <a:pathLst>
              <a:path w="8950768" h="5461152">
                <a:moveTo>
                  <a:pt x="0" y="0"/>
                </a:moveTo>
                <a:lnTo>
                  <a:pt x="8950768" y="0"/>
                </a:lnTo>
                <a:lnTo>
                  <a:pt x="8950768" y="5461152"/>
                </a:lnTo>
                <a:lnTo>
                  <a:pt x="0" y="54611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4469" t="-80722" b="-212146"/>
            </a:stretch>
          </a:blipFill>
        </p:spPr>
        <p:txBody>
          <a:bodyPr/>
          <a:lstStyle/>
          <a:p>
            <a:endParaRPr lang="en-US" sz="900"/>
          </a:p>
        </p:txBody>
      </p:sp>
      <p:sp>
        <p:nvSpPr>
          <p:cNvPr id="4" name="TextBox 4"/>
          <p:cNvSpPr txBox="1"/>
          <p:nvPr/>
        </p:nvSpPr>
        <p:spPr>
          <a:xfrm>
            <a:off x="5538616" y="3772062"/>
            <a:ext cx="2735385" cy="93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b="1">
                <a:solidFill>
                  <a:srgbClr val="FFFFFF"/>
                </a:solidFill>
                <a:latin typeface="Greycliff Bold"/>
                <a:ea typeface="Greycliff Bold"/>
                <a:cs typeface="Greycliff Bold"/>
                <a:sym typeface="Greycliff Bold"/>
              </a:rPr>
              <a:t>Step 3: Structure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6843509" cy="5471243"/>
          </a:xfrm>
          <a:custGeom>
            <a:avLst/>
            <a:gdLst/>
            <a:ahLst/>
            <a:cxnLst/>
            <a:rect l="l" t="t" r="r" b="b"/>
            <a:pathLst>
              <a:path w="13687017" h="10942485">
                <a:moveTo>
                  <a:pt x="0" y="0"/>
                </a:moveTo>
                <a:lnTo>
                  <a:pt x="13687017" y="0"/>
                </a:lnTo>
                <a:lnTo>
                  <a:pt x="13687017" y="10942485"/>
                </a:lnTo>
                <a:lnTo>
                  <a:pt x="0" y="109424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sz="900"/>
          </a:p>
        </p:txBody>
      </p:sp>
      <p:sp>
        <p:nvSpPr>
          <p:cNvPr id="3" name="Freeform 3"/>
          <p:cNvSpPr/>
          <p:nvPr/>
        </p:nvSpPr>
        <p:spPr>
          <a:xfrm>
            <a:off x="6968834" y="1833605"/>
            <a:ext cx="2022583" cy="1804033"/>
          </a:xfrm>
          <a:custGeom>
            <a:avLst/>
            <a:gdLst/>
            <a:ahLst/>
            <a:cxnLst/>
            <a:rect l="l" t="t" r="r" b="b"/>
            <a:pathLst>
              <a:path w="4045165" h="3608065">
                <a:moveTo>
                  <a:pt x="0" y="0"/>
                </a:moveTo>
                <a:lnTo>
                  <a:pt x="4045165" y="0"/>
                </a:lnTo>
                <a:lnTo>
                  <a:pt x="4045165" y="3608065"/>
                </a:lnTo>
                <a:lnTo>
                  <a:pt x="0" y="36080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sz="900"/>
          </a:p>
        </p:txBody>
      </p:sp>
      <p:sp>
        <p:nvSpPr>
          <p:cNvPr id="4" name="TextBox 4"/>
          <p:cNvSpPr txBox="1"/>
          <p:nvPr/>
        </p:nvSpPr>
        <p:spPr>
          <a:xfrm>
            <a:off x="6612433" y="691210"/>
            <a:ext cx="2735385" cy="93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b="1">
                <a:solidFill>
                  <a:srgbClr val="FFFFFF"/>
                </a:solidFill>
                <a:latin typeface="Greycliff Bold"/>
                <a:ea typeface="Greycliff Bold"/>
                <a:cs typeface="Greycliff Bold"/>
                <a:sym typeface="Greycliff Bold"/>
              </a:rPr>
              <a:t>Step 4: Formatting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four main stages of visualization:</a:t>
            </a:r>
          </a:p>
          <a:p>
            <a:pPr marL="342900" lvl="0" indent="-342900">
              <a:buAutoNum type="arabicPeriod"/>
            </a:pPr>
            <a:r>
              <a:rPr b="1"/>
              <a:t>Declaration of Purpose</a:t>
            </a:r>
          </a:p>
          <a:p>
            <a:pPr marL="342900" lvl="0" indent="-342900">
              <a:buAutoNum type="arabicPeriod"/>
            </a:pPr>
            <a:r>
              <a:rPr b="1"/>
              <a:t>Curation of Content</a:t>
            </a:r>
          </a:p>
          <a:p>
            <a:pPr marL="342900" lvl="0" indent="-342900">
              <a:buAutoNum type="arabicPeriod"/>
            </a:pPr>
            <a:r>
              <a:rPr b="1"/>
              <a:t>Structuring of Visual Mappings</a:t>
            </a:r>
          </a:p>
          <a:p>
            <a:pPr marL="342900" lvl="0" indent="-342900">
              <a:buAutoNum type="arabicPeriod"/>
            </a:pPr>
            <a:r>
              <a:rPr b="1"/>
              <a:t>Formatting for Your Audience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2022</Words>
  <Application>Microsoft Office PowerPoint</Application>
  <PresentationFormat>On-screen Show (16:9)</PresentationFormat>
  <Paragraphs>124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Berlin Sans FB</vt:lpstr>
      <vt:lpstr>Calibri</vt:lpstr>
      <vt:lpstr>Courier</vt:lpstr>
      <vt:lpstr>Greycliff</vt:lpstr>
      <vt:lpstr>Greycliff Bold</vt:lpstr>
      <vt:lpstr>Office Theme</vt:lpstr>
      <vt:lpstr>PowerPoint Presentation</vt:lpstr>
      <vt:lpstr>The Four Stages of Visualization</vt:lpstr>
      <vt:lpstr>PowerPoint Presentation</vt:lpstr>
      <vt:lpstr>The Four Stages of Visualization</vt:lpstr>
      <vt:lpstr>PowerPoint Presentation</vt:lpstr>
      <vt:lpstr>PowerPoint Presentation</vt:lpstr>
      <vt:lpstr>PowerPoint Presentation</vt:lpstr>
      <vt:lpstr>PowerPoint Presentation</vt:lpstr>
      <vt:lpstr>Overview</vt:lpstr>
      <vt:lpstr>Stage 1: Declaration of Purpose</vt:lpstr>
      <vt:lpstr>PowerPoint Presentation</vt:lpstr>
      <vt:lpstr>Key Points:</vt:lpstr>
      <vt:lpstr>Example: Clear Purpose in Visualization</vt:lpstr>
      <vt:lpstr>PowerPoint Presentation</vt:lpstr>
      <vt:lpstr>PowerPoint Presentation</vt:lpstr>
      <vt:lpstr>Stage 2: Curation of Content</vt:lpstr>
      <vt:lpstr>PowerPoint Presentation</vt:lpstr>
      <vt:lpstr>Key Points:</vt:lpstr>
      <vt:lpstr>PowerPoint Presentation</vt:lpstr>
      <vt:lpstr>Stage 3: Structuring of Visual Mappings</vt:lpstr>
      <vt:lpstr>The Grammar of Graphics</vt:lpstr>
      <vt:lpstr>Geometry and Aesthetics</vt:lpstr>
      <vt:lpstr>Visual Encoding Guide</vt:lpstr>
      <vt:lpstr>Good vs. Poor Aesthetic Choices</vt:lpstr>
      <vt:lpstr>Effective: Bar Chart with Color Highlighting</vt:lpstr>
      <vt:lpstr>Less Effective: Scatter Plot Alternative</vt:lpstr>
      <vt:lpstr>PowerPoint Presentation</vt:lpstr>
      <vt:lpstr>Facets: Multiple Similar Graphics</vt:lpstr>
      <vt:lpstr>Creating Faceted Visualizations</vt:lpstr>
      <vt:lpstr>Stage 4: Formatting for Your Audience</vt:lpstr>
      <vt:lpstr>From Rough to Polished</vt:lpstr>
      <vt:lpstr>Adding Titles and Labels</vt:lpstr>
      <vt:lpstr>Clear Communication</vt:lpstr>
      <vt:lpstr>Color Coding with Legends</vt:lpstr>
      <vt:lpstr>Professional Legend Creation</vt:lpstr>
      <vt:lpstr>Annotations: Direct Communication</vt:lpstr>
      <vt:lpstr>Adding Context and Caveats</vt:lpstr>
      <vt:lpstr>Key Takeaways</vt:lpstr>
      <vt:lpstr>The Four Stages Framework</vt:lpstr>
      <vt:lpstr>Remember:</vt:lpstr>
      <vt:lpstr>Questions to Consider</vt:lpstr>
      <vt:lpstr>For Your Next Visualization:</vt:lpstr>
      <vt:lpstr>Resources</vt:lpstr>
      <vt:lpstr>Further Learning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Four Stages of Visualization</dc:title>
  <dc:creator/>
  <cp:keywords/>
  <cp:lastModifiedBy>Fleischhacker, Adam</cp:lastModifiedBy>
  <cp:revision>2</cp:revision>
  <dcterms:created xsi:type="dcterms:W3CDTF">2025-10-23T18:33:37Z</dcterms:created>
  <dcterms:modified xsi:type="dcterms:W3CDTF">2025-10-23T18:58:12Z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-ratio">
    <vt:lpwstr>16:9</vt:lpwstr>
  </property>
  <property fmtid="{D5CDD505-2E9C-101B-9397-08002B2CF9AE}" pid="3" name="biblio-config">
    <vt:lpwstr>True</vt:lpwstr>
  </property>
  <property fmtid="{D5CDD505-2E9C-101B-9397-08002B2CF9AE}" pid="4" name="execute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A Framework for Creating Effective Data Visualizations</vt:lpwstr>
  </property>
  <property fmtid="{D5CDD505-2E9C-101B-9397-08002B2CF9AE}" pid="10" name="theme">
    <vt:lpwstr>default</vt:lpwstr>
  </property>
  <property fmtid="{D5CDD505-2E9C-101B-9397-08002B2CF9AE}" pid="11" name="toc-title">
    <vt:lpwstr>Table of contents</vt:lpwstr>
  </property>
</Properties>
</file>