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8" Type="http://schemas.openxmlformats.org/officeDocument/2006/relationships/viewProps" Target="viewProps.xml" /><Relationship Id="rId4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0" Type="http://schemas.openxmlformats.org/officeDocument/2006/relationships/tableStyles" Target="tableStyles.xml" /><Relationship Id="rId4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Four Stages of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Framework for Creating Effective Data Visualizations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2: Curation of Content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“If all you have is a hammer, everything looks like a nail.” — Abraham Maslow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Don’t limit yourself to given data</a:t>
            </a:r>
          </a:p>
          <a:p>
            <a:pPr lvl="0"/>
            <a:r>
              <a:rPr b="1"/>
              <a:t>Create or acquire all data you need</a:t>
            </a:r>
          </a:p>
          <a:p>
            <a:pPr lvl="0"/>
            <a:r>
              <a:rPr b="1"/>
              <a:t>Use list comprehension and data manipulation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Example: Create color array for highlighting</a:t>
            </a:r>
            <a:br/>
            <a:r>
              <a:rPr>
                <a:latin typeface="Courier"/>
              </a:rPr>
              <a:t>colorArray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"darkorchid"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utilityVal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bestUtility </a:t>
            </a:r>
            <a:br/>
            <a:r>
              <a:rPr>
                <a:latin typeface="Courier"/>
              </a:rPr>
              <a:t>  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"lightgrey"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utilityVal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satisfactionArray]</a:t>
            </a:r>
          </a:p>
          <a:p>
            <a:pPr lvl="0" indent="0" marL="0">
              <a:buNone/>
            </a:pPr>
            <a:r>
              <a:rPr b="1"/>
              <a:t>Key insight</a:t>
            </a:r>
            <a:r>
              <a:rPr/>
              <a:t>: This data didn’t exist - it had to be created to fulfill the visualization purpose!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3: Structuring of Visual Mappings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Grammar of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key components:</a:t>
            </a:r>
          </a:p>
          <a:p>
            <a:pPr lvl="0" indent="-342900" marL="342900">
              <a:buAutoNum type="arabicPeriod"/>
            </a:pPr>
            <a:r>
              <a:rPr b="1"/>
              <a:t>Geometry</a:t>
            </a:r>
            <a:r>
              <a:rPr/>
              <a:t> (point, line, interval/bar)</a:t>
            </a:r>
          </a:p>
          <a:p>
            <a:pPr lvl="0" indent="-342900" marL="342900">
              <a:buAutoNum type="arabicPeriod"/>
            </a:pPr>
            <a:r>
              <a:rPr b="1"/>
              <a:t>Aesthetics</a:t>
            </a:r>
            <a:r>
              <a:rPr/>
              <a:t> (position, color, size, shape)</a:t>
            </a:r>
          </a:p>
          <a:p>
            <a:pPr lvl="0" indent="-342900" marL="342900">
              <a:buAutoNum type="arabicPeriod"/>
            </a:pPr>
            <a:r>
              <a:rPr b="1"/>
              <a:t>Facets</a:t>
            </a:r>
            <a:r>
              <a:rPr/>
              <a:t> (multiple similar graphics)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Geometry and Aesthetics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 Encodings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Aesthetic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Handles 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Max 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Best For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x/y position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✓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Infinite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Most important 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color (discrete)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✗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&lt; 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Categorical 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color (continuous)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✓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depends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Numerical 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size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✓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&lt; 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Large differences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marker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✗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&lt; 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Categorical data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Good vs. Poor Aesthetic Choices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Effective: Bar Chart with Color Highlighting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Good choice: Bar chart with color highlighting</a:t>
            </a:r>
            <a:br/>
            <a:r>
              <a:rPr>
                <a:latin typeface="Courier"/>
              </a:rPr>
              <a:t>fig, 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plt.subplots(figsize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], layout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"constrained"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ax.bar(x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decisionArray, height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satisfactionArray, color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colorArray)</a:t>
            </a:r>
            <a:br/>
            <a:r>
              <a:rPr>
                <a:latin typeface="Courier"/>
              </a:rPr>
              <a:t>ax.set_xlabel(</a:t>
            </a:r>
            <a:r>
              <a:rPr>
                <a:solidFill>
                  <a:srgbClr val="4070A0"/>
                </a:solidFill>
                <a:latin typeface="Courier"/>
              </a:rPr>
              <a:t>"Decision Alternative"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ax.set_ylabel(</a:t>
            </a:r>
            <a:r>
              <a:rPr>
                <a:solidFill>
                  <a:srgbClr val="4070A0"/>
                </a:solidFill>
                <a:latin typeface="Courier"/>
              </a:rPr>
              <a:t>"Utility"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ax.set_title(</a:t>
            </a:r>
            <a:r>
              <a:rPr>
                <a:solidFill>
                  <a:srgbClr val="4070A0"/>
                </a:solidFill>
                <a:latin typeface="Courier"/>
              </a:rPr>
              <a:t>"Decision B is the Best Alternative"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plt.show()</a:t>
            </a:r>
          </a:p>
        </p:txBody>
      </p:sp>
      <p:pic>
        <p:nvPicPr>
          <p:cNvPr descr="four-stages-presentation_files/figure-pptx/cell-3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73100"/>
            <a:ext cx="51054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Mappings:</a:t>
            </a:r>
            <a:r>
              <a:rPr/>
              <a:t> - Decision → horizontal position - Utility → vertical position</a:t>
            </a:r>
            <a:br/>
            <a:r>
              <a:rPr/>
              <a:t>- Max utility → color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Four Stages of Visualization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Less Effective: Scatter Plot Alternative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Less compelling choice: Scatter plot</a:t>
            </a:r>
            <a:br/>
            <a:r>
              <a:rPr>
                <a:latin typeface="Courier"/>
              </a:rPr>
              <a:t>shapeArray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"*"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utilityVal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bestUtility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utilityVal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satisfactionArray]</a:t>
            </a:r>
            <a:br/>
            <a:br/>
            <a:r>
              <a:rPr>
                <a:latin typeface="Courier"/>
              </a:rPr>
              <a:t>fig, 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plt.subplots(figsize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3.5</a:t>
            </a:r>
            <a:r>
              <a:rPr>
                <a:latin typeface="Courier"/>
              </a:rPr>
              <a:t>], layout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"constrained"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Plot each point separately due to marker limitation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satis, dec, col, shape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zip</a:t>
            </a:r>
            <a:r>
              <a:rPr>
                <a:latin typeface="Courier"/>
              </a:rPr>
              <a:t>(satisfactionArray, decisionArray, colorArray, shapeArray):</a:t>
            </a:r>
            <a:br/>
            <a:r>
              <a:rPr>
                <a:latin typeface="Courier"/>
              </a:rPr>
              <a:t>    ax.scatter(x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satis, 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dec, color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col, marker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shape, 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400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ax.set_xlabel(</a:t>
            </a:r>
            <a:r>
              <a:rPr>
                <a:solidFill>
                  <a:srgbClr val="4070A0"/>
                </a:solidFill>
                <a:latin typeface="Courier"/>
              </a:rPr>
              <a:t>"Utility"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ax.set_ylabel(</a:t>
            </a:r>
            <a:r>
              <a:rPr>
                <a:solidFill>
                  <a:srgbClr val="4070A0"/>
                </a:solidFill>
                <a:latin typeface="Courier"/>
              </a:rPr>
              <a:t>"Decision Alternative"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ax.set_title(</a:t>
            </a:r>
            <a:r>
              <a:rPr>
                <a:solidFill>
                  <a:srgbClr val="4070A0"/>
                </a:solidFill>
                <a:latin typeface="Courier"/>
              </a:rPr>
              <a:t>"Decision B is the Best Alternative"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ax.invert_yaxis()</a:t>
            </a:r>
            <a:br/>
            <a:r>
              <a:rPr>
                <a:latin typeface="Courier"/>
              </a:rPr>
              <a:t>plt.show()</a:t>
            </a:r>
          </a:p>
        </p:txBody>
      </p:sp>
      <p:pic>
        <p:nvPicPr>
          <p:cNvPr descr="four-stages-presentation_files/figure-pptx/cell-4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84200"/>
            <a:ext cx="5105400" cy="360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less effective</a:t>
            </a:r>
            <a:r>
              <a:rPr/>
              <a:t>: Position mappings are less intuitive, harder to compare values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Facets: Multiple Similar Graphics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Creating Faceted Visualizations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regional data for faceting</a:t>
            </a:r>
            <a:br/>
            <a:r>
              <a:rPr>
                <a:latin typeface="Courier"/>
              </a:rPr>
              <a:t>regionArray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"East"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"East"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"West"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"West"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"West"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plotDF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pd.DataFrame({</a:t>
            </a:r>
            <a:r>
              <a:rPr>
                <a:solidFill>
                  <a:srgbClr val="4070A0"/>
                </a:solidFill>
                <a:latin typeface="Courier"/>
              </a:rPr>
              <a:t>"decision"</a:t>
            </a:r>
            <a:r>
              <a:rPr>
                <a:latin typeface="Courier"/>
              </a:rPr>
              <a:t>: decisionArray,</a:t>
            </a:r>
            <a:br/>
            <a:r>
              <a:rPr>
                <a:latin typeface="Courier"/>
              </a:rPr>
              <a:t>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"satisfaction"</a:t>
            </a:r>
            <a:r>
              <a:rPr>
                <a:latin typeface="Courier"/>
              </a:rPr>
              <a:t>: satisfactionArray,</a:t>
            </a:r>
            <a:br/>
            <a:r>
              <a:rPr>
                <a:latin typeface="Courier"/>
              </a:rPr>
              <a:t>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"region"</a:t>
            </a:r>
            <a:r>
              <a:rPr>
                <a:latin typeface="Courier"/>
              </a:rPr>
              <a:t>: regionArray})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Group by region</a:t>
            </a:r>
            <a:br/>
            <a:r>
              <a:rPr>
                <a:latin typeface="Courier"/>
              </a:rPr>
              <a:t>groupedRegionDF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plotDF.groupby(</a:t>
            </a:r>
            <a:r>
              <a:rPr>
                <a:solidFill>
                  <a:srgbClr val="4070A0"/>
                </a:solidFill>
                <a:latin typeface="Courier"/>
              </a:rPr>
              <a:t>"region"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Create facets</a:t>
            </a:r>
            <a:br/>
            <a:r>
              <a:rPr>
                <a:latin typeface="Courier"/>
              </a:rPr>
              <a:t>fig, axs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plt.subplots(ncols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(groupedRegionDF), </a:t>
            </a:r>
            <a:br/>
            <a:r>
              <a:rPr>
                <a:latin typeface="Courier"/>
              </a:rPr>
              <a:t>                        figsize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], </a:t>
            </a:r>
            <a:br/>
            <a:r>
              <a:rPr>
                <a:latin typeface="Courier"/>
              </a:rPr>
              <a:t>                        layout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"constrained"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sharey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Create each facet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idx, (region, groupDF)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enumerate</a:t>
            </a:r>
            <a:r>
              <a:rPr>
                <a:latin typeface="Courier"/>
              </a:rPr>
              <a:t>(groupedRegionDF):</a:t>
            </a:r>
            <a:br/>
            <a:r>
              <a:rPr>
                <a:latin typeface="Courier"/>
              </a:rPr>
              <a:t>    bestUtility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(groupDF.satisfaction)</a:t>
            </a:r>
            <a:br/>
            <a:r>
              <a:rPr>
                <a:latin typeface="Courier"/>
              </a:rPr>
              <a:t>    colorArray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"darkorchid"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utilityVal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bestUtility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"lightgrey"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 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utilityVal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groupDF.satisfaction]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axs[idx].bar(x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groupDF.decision, height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groupDF.satisfaction, color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colorArray)</a:t>
            </a:r>
            <a:br/>
            <a:r>
              <a:rPr>
                <a:latin typeface="Courier"/>
              </a:rPr>
              <a:t>    axs[idx].set_xlabel(</a:t>
            </a:r>
            <a:r>
              <a:rPr>
                <a:solidFill>
                  <a:srgbClr val="4070A0"/>
                </a:solidFill>
                <a:latin typeface="Courier"/>
              </a:rPr>
              <a:t>"Decision Alternative"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axs[idx].set_ylabel(</a:t>
            </a:r>
            <a:r>
              <a:rPr>
                <a:solidFill>
                  <a:srgbClr val="4070A0"/>
                </a:solidFill>
                <a:latin typeface="Courier"/>
              </a:rPr>
              <a:t>"Utility"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axs[idx].set_title(</a:t>
            </a:r>
            <a:r>
              <a:rPr>
                <a:solidFill>
                  <a:srgbClr val="BB6688"/>
                </a:solidFill>
                <a:latin typeface="Courier"/>
              </a:rPr>
              <a:t>f"Region: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region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fig.suptitle(</a:t>
            </a:r>
            <a:r>
              <a:rPr>
                <a:solidFill>
                  <a:srgbClr val="4070A0"/>
                </a:solidFill>
                <a:latin typeface="Courier"/>
              </a:rPr>
              <a:t>"Best Decision for Each Region"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plt.show()</a:t>
            </a:r>
          </a:p>
        </p:txBody>
      </p:sp>
      <p:pic>
        <p:nvPicPr>
          <p:cNvPr descr="four-stages-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58900"/>
            <a:ext cx="51054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</a:t>
            </a:r>
            <a:r>
              <a:rPr/>
              <a:t>: Each facet uses the same geometry and aesthetic mappings, only the data changes.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4: Formatting for Your Audience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From Rough to Polished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Minimal Formatting (Exploration Only)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Rough plot - good enough for you, not for audience</a:t>
            </a:r>
            <a:br/>
            <a:r>
              <a:rPr>
                <a:latin typeface="Courier"/>
              </a:rPr>
              <a:t>fig, 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plt.subplots(figsize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4.5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], layout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"constrained"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ax.bar(decisionArray, satisfactionArray)</a:t>
            </a:r>
            <a:br/>
            <a:r>
              <a:rPr>
                <a:latin typeface="Courier"/>
              </a:rPr>
              <a:t>plt.show()</a:t>
            </a:r>
          </a:p>
        </p:txBody>
      </p:sp>
      <p:pic>
        <p:nvPicPr>
          <p:cNvPr descr="four-stages-presentation_files/figure-pptx/cell-6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73100"/>
            <a:ext cx="51054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This is fine for exploration, but not for sharing!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Adding Titles and Labels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four main stages of visualization:</a:t>
            </a:r>
          </a:p>
          <a:p>
            <a:pPr lvl="0" indent="-342900" marL="342900">
              <a:buAutoNum type="arabicPeriod"/>
            </a:pPr>
            <a:r>
              <a:rPr b="1"/>
              <a:t>Declaration of Purpose</a:t>
            </a:r>
          </a:p>
          <a:p>
            <a:pPr lvl="0" indent="-342900" marL="342900">
              <a:buAutoNum type="arabicPeriod"/>
            </a:pPr>
            <a:r>
              <a:rPr b="1"/>
              <a:t>Curation of Content</a:t>
            </a:r>
          </a:p>
          <a:p>
            <a:pPr lvl="0" indent="-342900" marL="342900">
              <a:buAutoNum type="arabicPeriod"/>
            </a:pPr>
            <a:r>
              <a:rPr b="1"/>
              <a:t>Structuring of Visual Mappings</a:t>
            </a:r>
          </a:p>
          <a:p>
            <a:pPr lvl="0" indent="-342900" marL="342900">
              <a:buAutoNum type="arabicPeriod"/>
            </a:pPr>
            <a:r>
              <a:rPr b="1"/>
              <a:t>Formatting for Your Audience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Clear Communication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Add clear titles and labels</a:t>
            </a:r>
            <a:br/>
            <a:r>
              <a:rPr>
                <a:latin typeface="Courier"/>
              </a:rPr>
              <a:t>fig, 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plt.subplots(figsize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3.5</a:t>
            </a:r>
            <a:r>
              <a:rPr>
                <a:latin typeface="Courier"/>
              </a:rPr>
              <a:t>], layout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"constrained"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ax.bar(decisionArray, satisfactionArray)</a:t>
            </a:r>
            <a:br/>
            <a:r>
              <a:rPr>
                <a:latin typeface="Courier"/>
              </a:rPr>
              <a:t>ax.set_title(</a:t>
            </a:r>
            <a:r>
              <a:rPr>
                <a:solidFill>
                  <a:srgbClr val="4070A0"/>
                </a:solidFill>
                <a:latin typeface="Courier"/>
              </a:rPr>
              <a:t>"Decision B is the Best Alternative"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Message, not description</a:t>
            </a:r>
            <a:br/>
            <a:r>
              <a:rPr>
                <a:latin typeface="Courier"/>
              </a:rPr>
              <a:t>ax.set_xlabel(</a:t>
            </a:r>
            <a:r>
              <a:rPr>
                <a:solidFill>
                  <a:srgbClr val="4070A0"/>
                </a:solidFill>
                <a:latin typeface="Courier"/>
              </a:rPr>
              <a:t>"Decision Alternative"</a:t>
            </a:r>
            <a:r>
              <a:rPr>
                <a:latin typeface="Courier"/>
              </a:rPr>
              <a:t>)               </a:t>
            </a:r>
            <a:r>
              <a:rPr i="1">
                <a:solidFill>
                  <a:srgbClr val="60A0B0"/>
                </a:solidFill>
                <a:latin typeface="Courier"/>
              </a:rPr>
              <a:t># Human readable</a:t>
            </a:r>
            <a:br/>
            <a:r>
              <a:rPr>
                <a:latin typeface="Courier"/>
              </a:rPr>
              <a:t>ax.set_ylabel(</a:t>
            </a:r>
            <a:r>
              <a:rPr>
                <a:solidFill>
                  <a:srgbClr val="4070A0"/>
                </a:solidFill>
                <a:latin typeface="Courier"/>
              </a:rPr>
              <a:t>"Utility"</a:t>
            </a:r>
            <a:r>
              <a:rPr>
                <a:latin typeface="Courier"/>
              </a:rPr>
              <a:t>)                           </a:t>
            </a:r>
            <a:r>
              <a:rPr i="1">
                <a:solidFill>
                  <a:srgbClr val="60A0B0"/>
                </a:solidFill>
                <a:latin typeface="Courier"/>
              </a:rPr>
              <a:t># Clear units</a:t>
            </a:r>
            <a:br/>
            <a:r>
              <a:rPr>
                <a:latin typeface="Courier"/>
              </a:rPr>
              <a:t>plt.show()</a:t>
            </a:r>
          </a:p>
        </p:txBody>
      </p:sp>
      <p:pic>
        <p:nvPicPr>
          <p:cNvPr descr="four-stages-presentation_files/figure-pptx/cell-7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84200"/>
            <a:ext cx="5105400" cy="360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principle</a:t>
            </a:r>
            <a:r>
              <a:rPr/>
              <a:t>: Title should convey your message, not just describe the plot.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Color Coding with Legends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Professional Legend Creation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plot with automatic legend</a:t>
            </a:r>
            <a:br/>
            <a:r>
              <a:rPr>
                <a:latin typeface="Courier"/>
              </a:rPr>
              <a:t>fig, 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plt.subplots(figsize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], layout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"constrained"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ax.set_title(</a:t>
            </a:r>
            <a:r>
              <a:rPr>
                <a:solidFill>
                  <a:srgbClr val="4070A0"/>
                </a:solidFill>
                <a:latin typeface="Courier"/>
              </a:rPr>
              <a:t>"Decision B is the Best Alternative"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ax.set_xlabel(</a:t>
            </a:r>
            <a:r>
              <a:rPr>
                <a:solidFill>
                  <a:srgbClr val="4070A0"/>
                </a:solidFill>
                <a:latin typeface="Courier"/>
              </a:rPr>
              <a:t>"Decision Alternative"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ax.set_ylabel(</a:t>
            </a:r>
            <a:r>
              <a:rPr>
                <a:solidFill>
                  <a:srgbClr val="4070A0"/>
                </a:solidFill>
                <a:latin typeface="Courier"/>
              </a:rPr>
              <a:t>"Utility"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Plot with labels for legend</a:t>
            </a:r>
            <a:br/>
            <a:r>
              <a:rPr>
                <a:latin typeface="Courier"/>
              </a:rPr>
              <a:t>bestUtility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(satisfactionArray)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decision, satisfaction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zip</a:t>
            </a:r>
            <a:r>
              <a:rPr>
                <a:latin typeface="Courier"/>
              </a:rPr>
              <a:t>(decisionArray, satisfactionArray):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satisfaction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bestUtility:</a:t>
            </a:r>
            <a:br/>
            <a:r>
              <a:rPr>
                <a:latin typeface="Courier"/>
              </a:rPr>
              <a:t>        reco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ax.bar(decision, satisfaction, color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"darkorchid"</a:t>
            </a:r>
            <a:r>
              <a:rPr>
                <a:latin typeface="Courier"/>
              </a:rPr>
              <a:t>, 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"Recommended"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ax.scatter(decision, satisfaction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color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"white"</a:t>
            </a:r>
            <a:r>
              <a:rPr>
                <a:latin typeface="Courier"/>
              </a:rPr>
              <a:t>, marker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"*"</a:t>
            </a:r>
            <a:r>
              <a:rPr>
                <a:latin typeface="Courier"/>
              </a:rPr>
              <a:t>, 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400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unwise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ax.bar(decision, satisfaction, color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"lightgrey"</a:t>
            </a:r>
            <a:r>
              <a:rPr>
                <a:latin typeface="Courier"/>
              </a:rPr>
              <a:t>, 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"Unwise"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ax.legend(handles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[reco, unwise])</a:t>
            </a:r>
            <a:br/>
            <a:r>
              <a:rPr>
                <a:latin typeface="Courier"/>
              </a:rPr>
              <a:t>plt.show()</a:t>
            </a:r>
          </a:p>
        </p:txBody>
      </p:sp>
      <p:pic>
        <p:nvPicPr>
          <p:cNvPr descr="four-stages-presentation_files/figure-pptx/cell-8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73100"/>
            <a:ext cx="51054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Technique</a:t>
            </a:r>
            <a:r>
              <a:rPr/>
              <a:t>: Use </a:t>
            </a:r>
            <a:r>
              <a:rPr>
                <a:latin typeface="Courier"/>
              </a:rPr>
              <a:t>label</a:t>
            </a:r>
            <a:r>
              <a:rPr/>
              <a:t> argument and </a:t>
            </a:r>
            <a:r>
              <a:rPr>
                <a:latin typeface="Courier"/>
              </a:rPr>
              <a:t>handles</a:t>
            </a:r>
            <a:r>
              <a:rPr/>
              <a:t> for clean legend creation.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Annotations: Direct Communication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Adding Context and Caveats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plot with annotation</a:t>
            </a:r>
            <a:br/>
            <a:r>
              <a:rPr>
                <a:latin typeface="Courier"/>
              </a:rPr>
              <a:t>fig, 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plt.subplots(figsize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], layout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"constrained"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ax.set_title(</a:t>
            </a:r>
            <a:r>
              <a:rPr>
                <a:solidFill>
                  <a:srgbClr val="4070A0"/>
                </a:solidFill>
                <a:latin typeface="Courier"/>
              </a:rPr>
              <a:t>"Decision B is the Best Alternative"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ax.set_xlabel(</a:t>
            </a:r>
            <a:r>
              <a:rPr>
                <a:solidFill>
                  <a:srgbClr val="4070A0"/>
                </a:solidFill>
                <a:latin typeface="Courier"/>
              </a:rPr>
              <a:t>"Decision Alternative"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ax.set_ylabel(</a:t>
            </a:r>
            <a:r>
              <a:rPr>
                <a:solidFill>
                  <a:srgbClr val="4070A0"/>
                </a:solidFill>
                <a:latin typeface="Courier"/>
              </a:rPr>
              <a:t>"Utility"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Plot bars with legend</a:t>
            </a:r>
            <a:br/>
            <a:r>
              <a:rPr>
                <a:latin typeface="Courier"/>
              </a:rPr>
              <a:t>bestUtility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(satisfactionArray)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decision, satisfaction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zip</a:t>
            </a:r>
            <a:r>
              <a:rPr>
                <a:latin typeface="Courier"/>
              </a:rPr>
              <a:t>(decisionArray, satisfactionArray):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satisfaction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bestUtility:</a:t>
            </a:r>
            <a:br/>
            <a:r>
              <a:rPr>
                <a:latin typeface="Courier"/>
              </a:rPr>
              <a:t>        reco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ax.bar(decision, satisfaction, color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"darkorchid"</a:t>
            </a:r>
            <a:r>
              <a:rPr>
                <a:latin typeface="Courier"/>
              </a:rPr>
              <a:t>, 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"Recommended"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best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ax.scatter(decision, satisfaction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color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"orange"</a:t>
            </a:r>
            <a:r>
              <a:rPr>
                <a:latin typeface="Courier"/>
              </a:rPr>
              <a:t>, marker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"*"</a:t>
            </a:r>
            <a:r>
              <a:rPr>
                <a:latin typeface="Courier"/>
              </a:rPr>
              <a:t>, 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300</a:t>
            </a:r>
            <a:r>
              <a:rPr>
                <a:latin typeface="Courier"/>
              </a:rPr>
              <a:t>, 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"Best Alternative"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unwise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ax.bar(decision, satisfaction, color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"lightgrey"</a:t>
            </a:r>
            <a:r>
              <a:rPr>
                <a:latin typeface="Courier"/>
              </a:rPr>
              <a:t>, 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"Unwise"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ax.legend(handles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[reco, unwise, best])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Add annotation for important caveat</a:t>
            </a:r>
            <a:br/>
            <a:r>
              <a:rPr>
                <a:latin typeface="Courier"/>
              </a:rPr>
              <a:t>ax.annotate(text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"Consider Decision C if sustainability\nis important. Utility did not include\nsustainability in its calculation."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xy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3.5</a:t>
            </a:r>
            <a:r>
              <a:rPr>
                <a:latin typeface="Courier"/>
              </a:rPr>
              <a:t>), xytext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1.2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      horizontalalignment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'center'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arrowprops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008000"/>
                </a:solidFill>
                <a:latin typeface="Courier"/>
              </a:rPr>
              <a:t>dict</a:t>
            </a:r>
            <a:r>
              <a:rPr>
                <a:latin typeface="Courier"/>
              </a:rPr>
              <a:t>({</a:t>
            </a:r>
            <a:r>
              <a:rPr>
                <a:solidFill>
                  <a:srgbClr val="4070A0"/>
                </a:solidFill>
                <a:latin typeface="Courier"/>
              </a:rPr>
              <a:t>"arrowstyle"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"-&gt;"</a:t>
            </a:r>
            <a:r>
              <a:rPr>
                <a:latin typeface="Courier"/>
              </a:rPr>
              <a:t>}))</a:t>
            </a:r>
            <a:br/>
            <a:r>
              <a:rPr>
                <a:latin typeface="Courier"/>
              </a:rPr>
              <a:t>plt.show()</a:t>
            </a:r>
          </a:p>
        </p:txBody>
      </p:sp>
      <p:pic>
        <p:nvPicPr>
          <p:cNvPr descr="four-stages-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73100"/>
            <a:ext cx="51054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Use annotations to:</a:t>
            </a:r>
            <a:r>
              <a:rPr/>
              <a:t> - Highlight important points - Add context or caveats</a:t>
            </a:r>
            <a:br/>
            <a:r>
              <a:rPr/>
              <a:t>- Guide audience attention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Four Stages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Purpose</a:t>
            </a:r>
            <a:r>
              <a:rPr/>
              <a:t>: Start with a clear message</a:t>
            </a:r>
          </a:p>
          <a:p>
            <a:pPr lvl="0" indent="-342900" marL="342900">
              <a:buAutoNum type="arabicPeriod"/>
            </a:pPr>
            <a:r>
              <a:rPr b="1"/>
              <a:t>Content</a:t>
            </a:r>
            <a:r>
              <a:rPr/>
              <a:t>: Get/create all data you need</a:t>
            </a:r>
          </a:p>
          <a:p>
            <a:pPr lvl="0" indent="-342900" marL="342900">
              <a:buAutoNum type="arabicPeriod"/>
            </a:pPr>
            <a:r>
              <a:rPr b="1"/>
              <a:t>Mapping</a:t>
            </a:r>
            <a:r>
              <a:rPr/>
              <a:t>: Choose geometry and aesthetics wisely</a:t>
            </a:r>
          </a:p>
          <a:p>
            <a:pPr lvl="0" indent="-342900" marL="342900">
              <a:buAutoNum type="arabicPeriod"/>
            </a:pPr>
            <a:r>
              <a:rPr b="1"/>
              <a:t>Formatting</a:t>
            </a:r>
            <a:r>
              <a:rPr/>
              <a:t>: Polish for your audience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1: Declaration of Purpose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Remember: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Position is the most powerful aesthetic</a:t>
            </a:r>
          </a:p>
          <a:p>
            <a:pPr lvl="0"/>
            <a:r>
              <a:rPr/>
              <a:t>Color works best for categorical data (&lt; 12 categories)</a:t>
            </a:r>
          </a:p>
          <a:p>
            <a:pPr lvl="0"/>
            <a:r>
              <a:rPr/>
              <a:t>Always use clear titles and labels</a:t>
            </a:r>
          </a:p>
          <a:p>
            <a:pPr lvl="0"/>
            <a:r>
              <a:rPr/>
              <a:t>Don’t skip the formatting stage for shared work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Questions to Consider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Your Next Visualization: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your main message?</a:t>
            </a:r>
          </a:p>
          <a:p>
            <a:pPr lvl="0"/>
            <a:r>
              <a:rPr/>
              <a:t>What data do you need to support it?</a:t>
            </a:r>
          </a:p>
          <a:p>
            <a:pPr lvl="0"/>
            <a:r>
              <a:rPr/>
              <a:t>Which geometry best represents your data?</a:t>
            </a:r>
          </a:p>
          <a:p>
            <a:pPr lvl="0"/>
            <a:r>
              <a:rPr/>
              <a:t>How can you use aesthetics to guide attention?</a:t>
            </a:r>
          </a:p>
          <a:p>
            <a:pPr lvl="0"/>
            <a:r>
              <a:rPr/>
              <a:t>What formatting will make it audience-ready?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Further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Grammar of Graphics</a:t>
            </a:r>
            <a:r>
              <a:rPr/>
              <a:t>: Wilkinson (2006), Wickham (2009)</a:t>
            </a:r>
          </a:p>
          <a:p>
            <a:pPr lvl="0"/>
            <a:r>
              <a:rPr b="1"/>
              <a:t>Designing Data Visualizations</a:t>
            </a:r>
            <a:r>
              <a:rPr/>
              <a:t>: Noah Ilinsky</a:t>
            </a:r>
          </a:p>
          <a:p>
            <a:pPr lvl="0"/>
            <a:r>
              <a:rPr b="1"/>
              <a:t>Python for Data Analysis</a:t>
            </a:r>
            <a:r>
              <a:rPr/>
              <a:t>: Wes McKinney</a:t>
            </a:r>
          </a:p>
          <a:p>
            <a:pPr lvl="0"/>
            <a:r>
              <a:rPr b="1"/>
              <a:t>Matplotlib Documentation</a:t>
            </a:r>
            <a:r>
              <a:rPr/>
              <a:t>: https://matplotlib.org/stable/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Practice with: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Seaborn datasets (penguins, etc.)</a:t>
            </a:r>
          </a:p>
          <a:p>
            <a:pPr lvl="0"/>
            <a:r>
              <a:rPr/>
              <a:t>Real-world data analysis projects</a:t>
            </a:r>
          </a:p>
          <a:p>
            <a:pPr lvl="0"/>
            <a:r>
              <a:rPr/>
              <a:t>Creating both exploratory and presentation graphics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“Would you tell me, please, which way I ought to go from here?” “That depends a good deal on where you want to get to.” — Lewis Carroll, Alice in Wonderland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Clear intention</a:t>
            </a:r>
            <a:r>
              <a:rPr/>
              <a:t>: What message do you want to convey?</a:t>
            </a:r>
          </a:p>
          <a:p>
            <a:pPr lvl="0"/>
            <a:r>
              <a:rPr b="1"/>
              <a:t>Bold titles</a:t>
            </a:r>
            <a:r>
              <a:rPr/>
              <a:t>: Use titles that state your recommendation</a:t>
            </a:r>
          </a:p>
          <a:p>
            <a:pPr lvl="0"/>
            <a:r>
              <a:rPr b="1"/>
              <a:t>Visual hierarchy</a:t>
            </a:r>
            <a:r>
              <a:rPr/>
              <a:t>: Use color to guide attention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Example: Clear Purpose in Visualization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matplotlib.pyplot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plt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pandas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pd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Decision alternatives and satisfaction values</a:t>
            </a:r>
            <a:br/>
            <a:r>
              <a:rPr>
                <a:latin typeface="Courier"/>
              </a:rPr>
              <a:t>decisionArray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"B"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"E"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satisfactionArray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Highlight the best decision</a:t>
            </a:r>
            <a:br/>
            <a:r>
              <a:rPr>
                <a:latin typeface="Courier"/>
              </a:rPr>
              <a:t>bestUtility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(satisfactionArray)</a:t>
            </a:r>
            <a:br/>
            <a:r>
              <a:rPr>
                <a:latin typeface="Courier"/>
              </a:rPr>
              <a:t>colorArray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"darkorchid"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utilityVal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bestUtility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"lightgrey"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utilityVal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satisfactionArray]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Create the visualization</a:t>
            </a:r>
            <a:br/>
            <a:r>
              <a:rPr>
                <a:latin typeface="Courier"/>
              </a:rPr>
              <a:t>fig, 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plt.subplots(figsize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], layout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"constrained"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ax.bar(x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decisionArray, height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satisfactionArray, color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colorArray)</a:t>
            </a:r>
            <a:br/>
            <a:r>
              <a:rPr>
                <a:latin typeface="Courier"/>
              </a:rPr>
              <a:t>ax.set_xlabel(</a:t>
            </a:r>
            <a:r>
              <a:rPr>
                <a:solidFill>
                  <a:srgbClr val="4070A0"/>
                </a:solidFill>
                <a:latin typeface="Courier"/>
              </a:rPr>
              <a:t>"Decision Alternative"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ax.set_ylabel(</a:t>
            </a:r>
            <a:r>
              <a:rPr>
                <a:solidFill>
                  <a:srgbClr val="4070A0"/>
                </a:solidFill>
                <a:latin typeface="Courier"/>
              </a:rPr>
              <a:t>"Utility"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ax.set_title(</a:t>
            </a:r>
            <a:r>
              <a:rPr>
                <a:solidFill>
                  <a:srgbClr val="4070A0"/>
                </a:solidFill>
                <a:latin typeface="Courier"/>
              </a:rPr>
              <a:t>"Decision B is the Best Alternative"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plt.show()</a:t>
            </a:r>
          </a:p>
        </p:txBody>
      </p:sp>
      <p:pic>
        <p:nvPicPr>
          <p:cNvPr descr="four-stages-presentation_files/figure-pptx/cell-2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73100"/>
            <a:ext cx="51054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Notice</a:t>
            </a:r>
            <a:r>
              <a:rPr/>
              <a:t>: The title boldly states the recommendation, color draws attention to the best choice.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Four Stages of Visualization</dc:title>
  <dc:creator/>
  <cp:keywords/>
  <dcterms:created xsi:type="dcterms:W3CDTF">2025-10-23T18:33:37Z</dcterms:created>
  <dcterms:modified xsi:type="dcterms:W3CDTF">2025-10-23T18:33:37Z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-ratio">
    <vt:lpwstr>16:9</vt:lpwstr>
  </property>
  <property fmtid="{D5CDD505-2E9C-101B-9397-08002B2CF9AE}" pid="3" name="biblio-config">
    <vt:lpwstr>True</vt:lpwstr>
  </property>
  <property fmtid="{D5CDD505-2E9C-101B-9397-08002B2CF9AE}" pid="4" name="execute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 Framework for Creating Effective Data Visualizations</vt:lpwstr>
  </property>
  <property fmtid="{D5CDD505-2E9C-101B-9397-08002B2CF9AE}" pid="10" name="theme">
    <vt:lpwstr>default</vt:lpwstr>
  </property>
  <property fmtid="{D5CDD505-2E9C-101B-9397-08002B2CF9AE}" pid="11" name="toc-title">
    <vt:lpwstr>Table of contents</vt:lpwstr>
  </property>
</Properties>
</file>