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sldIdLst>
    <p:sldId id="256" r:id="rId2"/>
    <p:sldId id="257" r:id="rId3"/>
    <p:sldId id="258" r:id="rId4"/>
    <p:sldId id="259" r:id="rId5"/>
    <p:sldId id="284" r:id="rId6"/>
    <p:sldId id="291" r:id="rId7"/>
    <p:sldId id="292" r:id="rId8"/>
    <p:sldId id="260" r:id="rId9"/>
    <p:sldId id="293" r:id="rId10"/>
    <p:sldId id="294" r:id="rId11"/>
    <p:sldId id="296" r:id="rId12"/>
    <p:sldId id="295" r:id="rId13"/>
    <p:sldId id="261" r:id="rId14"/>
    <p:sldId id="285" r:id="rId15"/>
    <p:sldId id="286" r:id="rId16"/>
    <p:sldId id="263" r:id="rId17"/>
    <p:sldId id="264" r:id="rId18"/>
    <p:sldId id="268" r:id="rId19"/>
    <p:sldId id="270" r:id="rId20"/>
    <p:sldId id="266" r:id="rId21"/>
    <p:sldId id="287" r:id="rId22"/>
    <p:sldId id="288" r:id="rId23"/>
    <p:sldId id="289" r:id="rId24"/>
    <p:sldId id="290" r:id="rId25"/>
    <p:sldId id="26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4A2FF4-41D6-4450-A58E-967D4C02C1BE}" type="doc">
      <dgm:prSet loTypeId="urn:microsoft.com/office/officeart/2016/7/layout/RepeatingBendingProcessNew" loCatId="process" qsTypeId="urn:microsoft.com/office/officeart/2005/8/quickstyle/simple4" qsCatId="simple" csTypeId="urn:microsoft.com/office/officeart/2005/8/colors/colorful5" csCatId="colorful" phldr="1"/>
      <dgm:spPr/>
      <dgm:t>
        <a:bodyPr/>
        <a:lstStyle/>
        <a:p>
          <a:endParaRPr lang="en-US"/>
        </a:p>
      </dgm:t>
    </dgm:pt>
    <dgm:pt modelId="{6A5FA5F6-2D2E-4752-BB32-77E2B13A9812}">
      <dgm:prSet/>
      <dgm:spPr/>
      <dgm:t>
        <a:bodyPr/>
        <a:lstStyle/>
        <a:p>
          <a:r>
            <a:rPr lang="en-IN" dirty="0"/>
            <a:t>1) Dropping Unnecessary Columns</a:t>
          </a:r>
          <a:endParaRPr lang="en-US" dirty="0"/>
        </a:p>
      </dgm:t>
    </dgm:pt>
    <dgm:pt modelId="{B22622F2-28B4-4E1C-8B54-5636B8282F92}" type="parTrans" cxnId="{883885E1-1CA0-4668-8924-9E2DB7357A87}">
      <dgm:prSet/>
      <dgm:spPr/>
      <dgm:t>
        <a:bodyPr/>
        <a:lstStyle/>
        <a:p>
          <a:endParaRPr lang="en-US"/>
        </a:p>
      </dgm:t>
    </dgm:pt>
    <dgm:pt modelId="{D0A29DBE-DD69-4160-9EF2-370579F5E210}" type="sibTrans" cxnId="{883885E1-1CA0-4668-8924-9E2DB7357A87}">
      <dgm:prSet/>
      <dgm:spPr/>
      <dgm:t>
        <a:bodyPr/>
        <a:lstStyle/>
        <a:p>
          <a:endParaRPr lang="en-US"/>
        </a:p>
      </dgm:t>
    </dgm:pt>
    <dgm:pt modelId="{EC66F50B-D854-4724-9ECD-440600EEF1CC}">
      <dgm:prSet/>
      <dgm:spPr/>
      <dgm:t>
        <a:bodyPr/>
        <a:lstStyle/>
        <a:p>
          <a:r>
            <a:rPr lang="en-IN" dirty="0"/>
            <a:t>2) Filling missing values in dataset</a:t>
          </a:r>
          <a:endParaRPr lang="en-US" dirty="0"/>
        </a:p>
      </dgm:t>
    </dgm:pt>
    <dgm:pt modelId="{8FABF89F-25AD-4976-85A2-78F62CF7F16E}" type="parTrans" cxnId="{542A87DF-1A51-4D12-8118-007324115E5A}">
      <dgm:prSet/>
      <dgm:spPr/>
      <dgm:t>
        <a:bodyPr/>
        <a:lstStyle/>
        <a:p>
          <a:endParaRPr lang="en-US"/>
        </a:p>
      </dgm:t>
    </dgm:pt>
    <dgm:pt modelId="{E13D35FC-BAC4-4B47-9E6A-E548CA360608}" type="sibTrans" cxnId="{542A87DF-1A51-4D12-8118-007324115E5A}">
      <dgm:prSet/>
      <dgm:spPr/>
      <dgm:t>
        <a:bodyPr/>
        <a:lstStyle/>
        <a:p>
          <a:endParaRPr lang="en-US"/>
        </a:p>
      </dgm:t>
    </dgm:pt>
    <dgm:pt modelId="{D9C4F5AA-F8BC-4B7F-AB60-C1E2120A248E}">
      <dgm:prSet/>
      <dgm:spPr/>
      <dgm:t>
        <a:bodyPr/>
        <a:lstStyle/>
        <a:p>
          <a:r>
            <a:rPr lang="en-IN" dirty="0"/>
            <a:t>3) Dropping remaining rows with missing values</a:t>
          </a:r>
          <a:endParaRPr lang="en-US" dirty="0"/>
        </a:p>
      </dgm:t>
    </dgm:pt>
    <dgm:pt modelId="{D4ABD2E9-5DAE-4461-9761-B082BB0BD0BC}" type="parTrans" cxnId="{F9AADB3C-E813-4724-A42D-8437D924BADC}">
      <dgm:prSet/>
      <dgm:spPr/>
      <dgm:t>
        <a:bodyPr/>
        <a:lstStyle/>
        <a:p>
          <a:endParaRPr lang="en-US"/>
        </a:p>
      </dgm:t>
    </dgm:pt>
    <dgm:pt modelId="{27EC6EB7-0655-4DCA-B4D3-0FE5008E4BBF}" type="sibTrans" cxnId="{F9AADB3C-E813-4724-A42D-8437D924BADC}">
      <dgm:prSet/>
      <dgm:spPr/>
      <dgm:t>
        <a:bodyPr/>
        <a:lstStyle/>
        <a:p>
          <a:endParaRPr lang="en-US"/>
        </a:p>
      </dgm:t>
    </dgm:pt>
    <dgm:pt modelId="{D06887BB-1E2E-4299-8C4F-0A7BD3068C38}">
      <dgm:prSet/>
      <dgm:spPr/>
      <dgm:t>
        <a:bodyPr/>
        <a:lstStyle/>
        <a:p>
          <a:r>
            <a:rPr lang="en-IN" dirty="0"/>
            <a:t>4) Applying Mean and mode function</a:t>
          </a:r>
          <a:endParaRPr lang="en-US" dirty="0"/>
        </a:p>
      </dgm:t>
    </dgm:pt>
    <dgm:pt modelId="{2DA61B66-0959-4A76-82B3-C36B438DC427}" type="parTrans" cxnId="{45837F10-C114-43C5-8AA8-EAF3F3463BFF}">
      <dgm:prSet/>
      <dgm:spPr/>
      <dgm:t>
        <a:bodyPr/>
        <a:lstStyle/>
        <a:p>
          <a:endParaRPr lang="en-US"/>
        </a:p>
      </dgm:t>
    </dgm:pt>
    <dgm:pt modelId="{4CDF251D-9009-4DB4-9268-BF828682A07E}" type="sibTrans" cxnId="{45837F10-C114-43C5-8AA8-EAF3F3463BFF}">
      <dgm:prSet/>
      <dgm:spPr/>
      <dgm:t>
        <a:bodyPr/>
        <a:lstStyle/>
        <a:p>
          <a:endParaRPr lang="en-US"/>
        </a:p>
      </dgm:t>
    </dgm:pt>
    <dgm:pt modelId="{9B720949-FCFA-4B06-8E46-BFA920DA4994}">
      <dgm:prSet/>
      <dgm:spPr/>
      <dgm:t>
        <a:bodyPr/>
        <a:lstStyle/>
        <a:p>
          <a:r>
            <a:rPr lang="en-IN"/>
            <a:t>5) Cleaning Total_Sq_Ft column</a:t>
          </a:r>
          <a:endParaRPr lang="en-US"/>
        </a:p>
      </dgm:t>
    </dgm:pt>
    <dgm:pt modelId="{BE1C047D-DC54-4600-881D-150E881DD9FD}" type="parTrans" cxnId="{8ECA6F63-3BD1-4E91-9318-F93F591B0446}">
      <dgm:prSet/>
      <dgm:spPr/>
      <dgm:t>
        <a:bodyPr/>
        <a:lstStyle/>
        <a:p>
          <a:endParaRPr lang="en-US"/>
        </a:p>
      </dgm:t>
    </dgm:pt>
    <dgm:pt modelId="{216C49D7-34B5-4698-9129-D1F74FEFD3C3}" type="sibTrans" cxnId="{8ECA6F63-3BD1-4E91-9318-F93F591B0446}">
      <dgm:prSet/>
      <dgm:spPr/>
      <dgm:t>
        <a:bodyPr/>
        <a:lstStyle/>
        <a:p>
          <a:endParaRPr lang="en-US"/>
        </a:p>
      </dgm:t>
    </dgm:pt>
    <dgm:pt modelId="{FEAB9069-1FC0-42B9-8821-622A5C906F88}" type="pres">
      <dgm:prSet presAssocID="{854A2FF4-41D6-4450-A58E-967D4C02C1BE}" presName="Name0" presStyleCnt="0">
        <dgm:presLayoutVars>
          <dgm:dir/>
          <dgm:resizeHandles val="exact"/>
        </dgm:presLayoutVars>
      </dgm:prSet>
      <dgm:spPr/>
    </dgm:pt>
    <dgm:pt modelId="{C6042A77-F0BA-40B0-AA78-2B3100D26863}" type="pres">
      <dgm:prSet presAssocID="{6A5FA5F6-2D2E-4752-BB32-77E2B13A9812}" presName="node" presStyleLbl="node1" presStyleIdx="0" presStyleCnt="5">
        <dgm:presLayoutVars>
          <dgm:bulletEnabled val="1"/>
        </dgm:presLayoutVars>
      </dgm:prSet>
      <dgm:spPr/>
    </dgm:pt>
    <dgm:pt modelId="{298E631B-6DA5-4C1A-A7DA-1B1517084316}" type="pres">
      <dgm:prSet presAssocID="{D0A29DBE-DD69-4160-9EF2-370579F5E210}" presName="sibTrans" presStyleLbl="sibTrans1D1" presStyleIdx="0" presStyleCnt="4"/>
      <dgm:spPr/>
    </dgm:pt>
    <dgm:pt modelId="{5B1A8B45-A6B5-461E-815C-C8F3F5D7AC08}" type="pres">
      <dgm:prSet presAssocID="{D0A29DBE-DD69-4160-9EF2-370579F5E210}" presName="connectorText" presStyleLbl="sibTrans1D1" presStyleIdx="0" presStyleCnt="4"/>
      <dgm:spPr/>
    </dgm:pt>
    <dgm:pt modelId="{D5B379FB-45AC-4CBA-BDE1-CDFBAEB87B88}" type="pres">
      <dgm:prSet presAssocID="{EC66F50B-D854-4724-9ECD-440600EEF1CC}" presName="node" presStyleLbl="node1" presStyleIdx="1" presStyleCnt="5">
        <dgm:presLayoutVars>
          <dgm:bulletEnabled val="1"/>
        </dgm:presLayoutVars>
      </dgm:prSet>
      <dgm:spPr/>
    </dgm:pt>
    <dgm:pt modelId="{391CB7E1-32B9-403D-BB58-D6B3C2C0EC33}" type="pres">
      <dgm:prSet presAssocID="{E13D35FC-BAC4-4B47-9E6A-E548CA360608}" presName="sibTrans" presStyleLbl="sibTrans1D1" presStyleIdx="1" presStyleCnt="4"/>
      <dgm:spPr/>
    </dgm:pt>
    <dgm:pt modelId="{8AD6E17E-5D95-4E78-9BEB-25BCDFE75B5B}" type="pres">
      <dgm:prSet presAssocID="{E13D35FC-BAC4-4B47-9E6A-E548CA360608}" presName="connectorText" presStyleLbl="sibTrans1D1" presStyleIdx="1" presStyleCnt="4"/>
      <dgm:spPr/>
    </dgm:pt>
    <dgm:pt modelId="{1C8B7705-039F-4F1D-B192-C8B7C68899EF}" type="pres">
      <dgm:prSet presAssocID="{D9C4F5AA-F8BC-4B7F-AB60-C1E2120A248E}" presName="node" presStyleLbl="node1" presStyleIdx="2" presStyleCnt="5">
        <dgm:presLayoutVars>
          <dgm:bulletEnabled val="1"/>
        </dgm:presLayoutVars>
      </dgm:prSet>
      <dgm:spPr/>
    </dgm:pt>
    <dgm:pt modelId="{3EC360E6-7876-4EB4-97FD-09C9C48C6B77}" type="pres">
      <dgm:prSet presAssocID="{27EC6EB7-0655-4DCA-B4D3-0FE5008E4BBF}" presName="sibTrans" presStyleLbl="sibTrans1D1" presStyleIdx="2" presStyleCnt="4"/>
      <dgm:spPr/>
    </dgm:pt>
    <dgm:pt modelId="{F0DEF395-91CD-474D-891B-ADCE50ED372A}" type="pres">
      <dgm:prSet presAssocID="{27EC6EB7-0655-4DCA-B4D3-0FE5008E4BBF}" presName="connectorText" presStyleLbl="sibTrans1D1" presStyleIdx="2" presStyleCnt="4"/>
      <dgm:spPr/>
    </dgm:pt>
    <dgm:pt modelId="{EC95F4F7-E61C-4850-A0B2-92ACE785B572}" type="pres">
      <dgm:prSet presAssocID="{D06887BB-1E2E-4299-8C4F-0A7BD3068C38}" presName="node" presStyleLbl="node1" presStyleIdx="3" presStyleCnt="5">
        <dgm:presLayoutVars>
          <dgm:bulletEnabled val="1"/>
        </dgm:presLayoutVars>
      </dgm:prSet>
      <dgm:spPr/>
    </dgm:pt>
    <dgm:pt modelId="{DB72B168-5DCB-4EC2-8665-AD5809BADEE4}" type="pres">
      <dgm:prSet presAssocID="{4CDF251D-9009-4DB4-9268-BF828682A07E}" presName="sibTrans" presStyleLbl="sibTrans1D1" presStyleIdx="3" presStyleCnt="4"/>
      <dgm:spPr/>
    </dgm:pt>
    <dgm:pt modelId="{56D79D5B-4FC6-4E57-AE4F-388C621168B6}" type="pres">
      <dgm:prSet presAssocID="{4CDF251D-9009-4DB4-9268-BF828682A07E}" presName="connectorText" presStyleLbl="sibTrans1D1" presStyleIdx="3" presStyleCnt="4"/>
      <dgm:spPr/>
    </dgm:pt>
    <dgm:pt modelId="{E5ECEBE4-8C2B-42EA-9832-98CAE07F7F54}" type="pres">
      <dgm:prSet presAssocID="{9B720949-FCFA-4B06-8E46-BFA920DA4994}" presName="node" presStyleLbl="node1" presStyleIdx="4" presStyleCnt="5">
        <dgm:presLayoutVars>
          <dgm:bulletEnabled val="1"/>
        </dgm:presLayoutVars>
      </dgm:prSet>
      <dgm:spPr/>
    </dgm:pt>
  </dgm:ptLst>
  <dgm:cxnLst>
    <dgm:cxn modelId="{45837F10-C114-43C5-8AA8-EAF3F3463BFF}" srcId="{854A2FF4-41D6-4450-A58E-967D4C02C1BE}" destId="{D06887BB-1E2E-4299-8C4F-0A7BD3068C38}" srcOrd="3" destOrd="0" parTransId="{2DA61B66-0959-4A76-82B3-C36B438DC427}" sibTransId="{4CDF251D-9009-4DB4-9268-BF828682A07E}"/>
    <dgm:cxn modelId="{49028717-B116-4345-9946-62C105A2DC9C}" type="presOf" srcId="{9B720949-FCFA-4B06-8E46-BFA920DA4994}" destId="{E5ECEBE4-8C2B-42EA-9832-98CAE07F7F54}" srcOrd="0" destOrd="0" presId="urn:microsoft.com/office/officeart/2016/7/layout/RepeatingBendingProcessNew"/>
    <dgm:cxn modelId="{A7331322-C0DC-4640-B428-75A946539A01}" type="presOf" srcId="{4CDF251D-9009-4DB4-9268-BF828682A07E}" destId="{56D79D5B-4FC6-4E57-AE4F-388C621168B6}" srcOrd="1" destOrd="0" presId="urn:microsoft.com/office/officeart/2016/7/layout/RepeatingBendingProcessNew"/>
    <dgm:cxn modelId="{0C6B6B22-6406-4EE8-A0D5-382C1601F7E9}" type="presOf" srcId="{D0A29DBE-DD69-4160-9EF2-370579F5E210}" destId="{5B1A8B45-A6B5-461E-815C-C8F3F5D7AC08}" srcOrd="1" destOrd="0" presId="urn:microsoft.com/office/officeart/2016/7/layout/RepeatingBendingProcessNew"/>
    <dgm:cxn modelId="{2D483331-2FE3-457C-ACFD-37D2CDA2E99E}" type="presOf" srcId="{6A5FA5F6-2D2E-4752-BB32-77E2B13A9812}" destId="{C6042A77-F0BA-40B0-AA78-2B3100D26863}" srcOrd="0" destOrd="0" presId="urn:microsoft.com/office/officeart/2016/7/layout/RepeatingBendingProcessNew"/>
    <dgm:cxn modelId="{9B08C535-019B-4AA4-8E90-04ADEE9F997F}" type="presOf" srcId="{4CDF251D-9009-4DB4-9268-BF828682A07E}" destId="{DB72B168-5DCB-4EC2-8665-AD5809BADEE4}" srcOrd="0" destOrd="0" presId="urn:microsoft.com/office/officeart/2016/7/layout/RepeatingBendingProcessNew"/>
    <dgm:cxn modelId="{F9AADB3C-E813-4724-A42D-8437D924BADC}" srcId="{854A2FF4-41D6-4450-A58E-967D4C02C1BE}" destId="{D9C4F5AA-F8BC-4B7F-AB60-C1E2120A248E}" srcOrd="2" destOrd="0" parTransId="{D4ABD2E9-5DAE-4461-9761-B082BB0BD0BC}" sibTransId="{27EC6EB7-0655-4DCA-B4D3-0FE5008E4BBF}"/>
    <dgm:cxn modelId="{8ECA6F63-3BD1-4E91-9318-F93F591B0446}" srcId="{854A2FF4-41D6-4450-A58E-967D4C02C1BE}" destId="{9B720949-FCFA-4B06-8E46-BFA920DA4994}" srcOrd="4" destOrd="0" parTransId="{BE1C047D-DC54-4600-881D-150E881DD9FD}" sibTransId="{216C49D7-34B5-4698-9129-D1F74FEFD3C3}"/>
    <dgm:cxn modelId="{35B92465-8509-4A11-AF4A-BB04C0C62430}" type="presOf" srcId="{D0A29DBE-DD69-4160-9EF2-370579F5E210}" destId="{298E631B-6DA5-4C1A-A7DA-1B1517084316}" srcOrd="0" destOrd="0" presId="urn:microsoft.com/office/officeart/2016/7/layout/RepeatingBendingProcessNew"/>
    <dgm:cxn modelId="{B45B4B70-EDA8-4DFA-B43B-33B2FF3A5F0F}" type="presOf" srcId="{27EC6EB7-0655-4DCA-B4D3-0FE5008E4BBF}" destId="{3EC360E6-7876-4EB4-97FD-09C9C48C6B77}" srcOrd="0" destOrd="0" presId="urn:microsoft.com/office/officeart/2016/7/layout/RepeatingBendingProcessNew"/>
    <dgm:cxn modelId="{87FD727C-689C-4A9E-8044-B2473300AD71}" type="presOf" srcId="{27EC6EB7-0655-4DCA-B4D3-0FE5008E4BBF}" destId="{F0DEF395-91CD-474D-891B-ADCE50ED372A}" srcOrd="1" destOrd="0" presId="urn:microsoft.com/office/officeart/2016/7/layout/RepeatingBendingProcessNew"/>
    <dgm:cxn modelId="{97CAED94-C9C6-40E9-AE7F-D210C11DBF99}" type="presOf" srcId="{D9C4F5AA-F8BC-4B7F-AB60-C1E2120A248E}" destId="{1C8B7705-039F-4F1D-B192-C8B7C68899EF}" srcOrd="0" destOrd="0" presId="urn:microsoft.com/office/officeart/2016/7/layout/RepeatingBendingProcessNew"/>
    <dgm:cxn modelId="{2130439C-548F-4365-A936-BC23DF707C14}" type="presOf" srcId="{E13D35FC-BAC4-4B47-9E6A-E548CA360608}" destId="{8AD6E17E-5D95-4E78-9BEB-25BCDFE75B5B}" srcOrd="1" destOrd="0" presId="urn:microsoft.com/office/officeart/2016/7/layout/RepeatingBendingProcessNew"/>
    <dgm:cxn modelId="{9AF9C8B9-FE73-4C1D-87F9-F81FD27A5E6D}" type="presOf" srcId="{E13D35FC-BAC4-4B47-9E6A-E548CA360608}" destId="{391CB7E1-32B9-403D-BB58-D6B3C2C0EC33}" srcOrd="0" destOrd="0" presId="urn:microsoft.com/office/officeart/2016/7/layout/RepeatingBendingProcessNew"/>
    <dgm:cxn modelId="{E7D4AED7-809C-4D05-9B11-DE0BC57EDB58}" type="presOf" srcId="{854A2FF4-41D6-4450-A58E-967D4C02C1BE}" destId="{FEAB9069-1FC0-42B9-8821-622A5C906F88}" srcOrd="0" destOrd="0" presId="urn:microsoft.com/office/officeart/2016/7/layout/RepeatingBendingProcessNew"/>
    <dgm:cxn modelId="{542A87DF-1A51-4D12-8118-007324115E5A}" srcId="{854A2FF4-41D6-4450-A58E-967D4C02C1BE}" destId="{EC66F50B-D854-4724-9ECD-440600EEF1CC}" srcOrd="1" destOrd="0" parTransId="{8FABF89F-25AD-4976-85A2-78F62CF7F16E}" sibTransId="{E13D35FC-BAC4-4B47-9E6A-E548CA360608}"/>
    <dgm:cxn modelId="{883885E1-1CA0-4668-8924-9E2DB7357A87}" srcId="{854A2FF4-41D6-4450-A58E-967D4C02C1BE}" destId="{6A5FA5F6-2D2E-4752-BB32-77E2B13A9812}" srcOrd="0" destOrd="0" parTransId="{B22622F2-28B4-4E1C-8B54-5636B8282F92}" sibTransId="{D0A29DBE-DD69-4160-9EF2-370579F5E210}"/>
    <dgm:cxn modelId="{885F83FB-EA52-4E98-A33E-E64F9AAC43EA}" type="presOf" srcId="{EC66F50B-D854-4724-9ECD-440600EEF1CC}" destId="{D5B379FB-45AC-4CBA-BDE1-CDFBAEB87B88}" srcOrd="0" destOrd="0" presId="urn:microsoft.com/office/officeart/2016/7/layout/RepeatingBendingProcessNew"/>
    <dgm:cxn modelId="{8E7FE0FD-FF99-4AAB-9A0B-350FCE8A534C}" type="presOf" srcId="{D06887BB-1E2E-4299-8C4F-0A7BD3068C38}" destId="{EC95F4F7-E61C-4850-A0B2-92ACE785B572}" srcOrd="0" destOrd="0" presId="urn:microsoft.com/office/officeart/2016/7/layout/RepeatingBendingProcessNew"/>
    <dgm:cxn modelId="{63F6A7BE-0F1D-4CA7-B761-D2EAD246ED23}" type="presParOf" srcId="{FEAB9069-1FC0-42B9-8821-622A5C906F88}" destId="{C6042A77-F0BA-40B0-AA78-2B3100D26863}" srcOrd="0" destOrd="0" presId="urn:microsoft.com/office/officeart/2016/7/layout/RepeatingBendingProcessNew"/>
    <dgm:cxn modelId="{067784B1-ACB6-40B0-B4DD-58D9BD83BB92}" type="presParOf" srcId="{FEAB9069-1FC0-42B9-8821-622A5C906F88}" destId="{298E631B-6DA5-4C1A-A7DA-1B1517084316}" srcOrd="1" destOrd="0" presId="urn:microsoft.com/office/officeart/2016/7/layout/RepeatingBendingProcessNew"/>
    <dgm:cxn modelId="{1B6BCDD9-6F1B-46DD-919C-40956314EF90}" type="presParOf" srcId="{298E631B-6DA5-4C1A-A7DA-1B1517084316}" destId="{5B1A8B45-A6B5-461E-815C-C8F3F5D7AC08}" srcOrd="0" destOrd="0" presId="urn:microsoft.com/office/officeart/2016/7/layout/RepeatingBendingProcessNew"/>
    <dgm:cxn modelId="{4C7FAFCD-248E-40AC-B87F-F57CBEBBC67E}" type="presParOf" srcId="{FEAB9069-1FC0-42B9-8821-622A5C906F88}" destId="{D5B379FB-45AC-4CBA-BDE1-CDFBAEB87B88}" srcOrd="2" destOrd="0" presId="urn:microsoft.com/office/officeart/2016/7/layout/RepeatingBendingProcessNew"/>
    <dgm:cxn modelId="{7F34DC9B-AD02-491E-98D5-8EE04DF38C46}" type="presParOf" srcId="{FEAB9069-1FC0-42B9-8821-622A5C906F88}" destId="{391CB7E1-32B9-403D-BB58-D6B3C2C0EC33}" srcOrd="3" destOrd="0" presId="urn:microsoft.com/office/officeart/2016/7/layout/RepeatingBendingProcessNew"/>
    <dgm:cxn modelId="{F00886FB-FBBF-4B34-BBAE-73915190A817}" type="presParOf" srcId="{391CB7E1-32B9-403D-BB58-D6B3C2C0EC33}" destId="{8AD6E17E-5D95-4E78-9BEB-25BCDFE75B5B}" srcOrd="0" destOrd="0" presId="urn:microsoft.com/office/officeart/2016/7/layout/RepeatingBendingProcessNew"/>
    <dgm:cxn modelId="{1CCF8BA6-F48E-41B9-96BE-CA198E690EBC}" type="presParOf" srcId="{FEAB9069-1FC0-42B9-8821-622A5C906F88}" destId="{1C8B7705-039F-4F1D-B192-C8B7C68899EF}" srcOrd="4" destOrd="0" presId="urn:microsoft.com/office/officeart/2016/7/layout/RepeatingBendingProcessNew"/>
    <dgm:cxn modelId="{F3280574-C3A5-4738-A244-EA80DD22C2BC}" type="presParOf" srcId="{FEAB9069-1FC0-42B9-8821-622A5C906F88}" destId="{3EC360E6-7876-4EB4-97FD-09C9C48C6B77}" srcOrd="5" destOrd="0" presId="urn:microsoft.com/office/officeart/2016/7/layout/RepeatingBendingProcessNew"/>
    <dgm:cxn modelId="{A4E2244F-063F-48D1-923F-BBEBF9972449}" type="presParOf" srcId="{3EC360E6-7876-4EB4-97FD-09C9C48C6B77}" destId="{F0DEF395-91CD-474D-891B-ADCE50ED372A}" srcOrd="0" destOrd="0" presId="urn:microsoft.com/office/officeart/2016/7/layout/RepeatingBendingProcessNew"/>
    <dgm:cxn modelId="{9F0A255D-B20D-4FC9-8C44-78A98FD5D6A5}" type="presParOf" srcId="{FEAB9069-1FC0-42B9-8821-622A5C906F88}" destId="{EC95F4F7-E61C-4850-A0B2-92ACE785B572}" srcOrd="6" destOrd="0" presId="urn:microsoft.com/office/officeart/2016/7/layout/RepeatingBendingProcessNew"/>
    <dgm:cxn modelId="{C536463E-BE0C-4BE2-9416-A4A7D96BF72A}" type="presParOf" srcId="{FEAB9069-1FC0-42B9-8821-622A5C906F88}" destId="{DB72B168-5DCB-4EC2-8665-AD5809BADEE4}" srcOrd="7" destOrd="0" presId="urn:microsoft.com/office/officeart/2016/7/layout/RepeatingBendingProcessNew"/>
    <dgm:cxn modelId="{F3FD692A-8680-4C13-A6A9-4C089CD20435}" type="presParOf" srcId="{DB72B168-5DCB-4EC2-8665-AD5809BADEE4}" destId="{56D79D5B-4FC6-4E57-AE4F-388C621168B6}" srcOrd="0" destOrd="0" presId="urn:microsoft.com/office/officeart/2016/7/layout/RepeatingBendingProcessNew"/>
    <dgm:cxn modelId="{DF967A3D-0556-4BBF-A8E3-A06584F61B4C}" type="presParOf" srcId="{FEAB9069-1FC0-42B9-8821-622A5C906F88}" destId="{E5ECEBE4-8C2B-42EA-9832-98CAE07F7F54}"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4118A5-5821-48D3-BFEA-641D0A0E28ED}" type="doc">
      <dgm:prSet loTypeId="urn:microsoft.com/office/officeart/2005/8/layout/process5" loCatId="process" qsTypeId="urn:microsoft.com/office/officeart/2005/8/quickstyle/simple1" qsCatId="simple" csTypeId="urn:microsoft.com/office/officeart/2005/8/colors/colorful1" csCatId="colorful" phldr="1"/>
      <dgm:spPr/>
      <dgm:t>
        <a:bodyPr/>
        <a:lstStyle/>
        <a:p>
          <a:endParaRPr lang="en-US"/>
        </a:p>
      </dgm:t>
    </dgm:pt>
    <dgm:pt modelId="{45FFA2BB-EC57-443F-A9E2-AE2A10EAD692}">
      <dgm:prSet/>
      <dgm:spPr/>
      <dgm:t>
        <a:bodyPr/>
        <a:lstStyle/>
        <a:p>
          <a:r>
            <a:rPr lang="en-US" dirty="0"/>
            <a:t>Let's take a look at some features that may be misinterpreted to represent something it's </a:t>
          </a:r>
          <a:r>
            <a:rPr lang="en-US" dirty="0" err="1"/>
            <a:t>not.MSSubClass</a:t>
          </a:r>
          <a:r>
            <a:rPr lang="en-US" dirty="0"/>
            <a:t>: Identifies the type of dwelling involved in the sale. Also we apply Label encoding for both the train and test dataset.</a:t>
          </a:r>
          <a:endParaRPr lang="en-IN" dirty="0"/>
        </a:p>
      </dgm:t>
    </dgm:pt>
    <dgm:pt modelId="{1888908A-061B-4765-BF5B-34C1D8FF1EAE}" type="parTrans" cxnId="{395DF4ED-DF7D-45C2-8DA2-2A1E2BF09650}">
      <dgm:prSet/>
      <dgm:spPr/>
      <dgm:t>
        <a:bodyPr/>
        <a:lstStyle/>
        <a:p>
          <a:endParaRPr lang="en-IN"/>
        </a:p>
      </dgm:t>
    </dgm:pt>
    <dgm:pt modelId="{D7368576-6392-4324-A2F1-33A6F0F3A2AA}" type="sibTrans" cxnId="{395DF4ED-DF7D-45C2-8DA2-2A1E2BF09650}">
      <dgm:prSet/>
      <dgm:spPr/>
      <dgm:t>
        <a:bodyPr/>
        <a:lstStyle/>
        <a:p>
          <a:endParaRPr lang="en-IN"/>
        </a:p>
      </dgm:t>
    </dgm:pt>
    <dgm:pt modelId="{9FDD1D46-6CA4-4AF9-8E50-E33DECC42BAE}" type="pres">
      <dgm:prSet presAssocID="{1D4118A5-5821-48D3-BFEA-641D0A0E28ED}" presName="diagram" presStyleCnt="0">
        <dgm:presLayoutVars>
          <dgm:dir/>
          <dgm:resizeHandles val="exact"/>
        </dgm:presLayoutVars>
      </dgm:prSet>
      <dgm:spPr/>
    </dgm:pt>
    <dgm:pt modelId="{53292212-92CB-453E-A51B-D2B7B0AA8E43}" type="pres">
      <dgm:prSet presAssocID="{45FFA2BB-EC57-443F-A9E2-AE2A10EAD692}" presName="node" presStyleLbl="node1" presStyleIdx="0" presStyleCnt="1">
        <dgm:presLayoutVars>
          <dgm:bulletEnabled val="1"/>
        </dgm:presLayoutVars>
      </dgm:prSet>
      <dgm:spPr/>
    </dgm:pt>
  </dgm:ptLst>
  <dgm:cxnLst>
    <dgm:cxn modelId="{B9ECDE3B-5269-42EE-9145-141D227342F5}" type="presOf" srcId="{45FFA2BB-EC57-443F-A9E2-AE2A10EAD692}" destId="{53292212-92CB-453E-A51B-D2B7B0AA8E43}" srcOrd="0" destOrd="0" presId="urn:microsoft.com/office/officeart/2005/8/layout/process5"/>
    <dgm:cxn modelId="{01141FD0-1B18-4411-AC9F-59D6CD048BD6}" type="presOf" srcId="{1D4118A5-5821-48D3-BFEA-641D0A0E28ED}" destId="{9FDD1D46-6CA4-4AF9-8E50-E33DECC42BAE}" srcOrd="0" destOrd="0" presId="urn:microsoft.com/office/officeart/2005/8/layout/process5"/>
    <dgm:cxn modelId="{395DF4ED-DF7D-45C2-8DA2-2A1E2BF09650}" srcId="{1D4118A5-5821-48D3-BFEA-641D0A0E28ED}" destId="{45FFA2BB-EC57-443F-A9E2-AE2A10EAD692}" srcOrd="0" destOrd="0" parTransId="{1888908A-061B-4765-BF5B-34C1D8FF1EAE}" sibTransId="{D7368576-6392-4324-A2F1-33A6F0F3A2AA}"/>
    <dgm:cxn modelId="{211D5AA8-ED88-4514-84B6-EBC42FCB8C8F}" type="presParOf" srcId="{9FDD1D46-6CA4-4AF9-8E50-E33DECC42BAE}" destId="{53292212-92CB-453E-A51B-D2B7B0AA8E43}" srcOrd="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2CA56E-439B-404A-8D06-9BA5F578265C}" type="doc">
      <dgm:prSet loTypeId="urn:microsoft.com/office/officeart/2016/7/layout/VerticalDownArrowProcess" loCatId="process" qsTypeId="urn:microsoft.com/office/officeart/2005/8/quickstyle/simple1" qsCatId="simple" csTypeId="urn:microsoft.com/office/officeart/2005/8/colors/colorful1" csCatId="colorful"/>
      <dgm:spPr/>
      <dgm:t>
        <a:bodyPr/>
        <a:lstStyle/>
        <a:p>
          <a:endParaRPr lang="en-US"/>
        </a:p>
      </dgm:t>
    </dgm:pt>
    <dgm:pt modelId="{6FB9B9FA-ED98-4688-A2A0-0F9313CA2E03}">
      <dgm:prSet/>
      <dgm:spPr/>
      <dgm:t>
        <a:bodyPr/>
        <a:lstStyle/>
        <a:p>
          <a:r>
            <a:rPr lang="en-US"/>
            <a:t>Split</a:t>
          </a:r>
        </a:p>
      </dgm:t>
    </dgm:pt>
    <dgm:pt modelId="{83BD5AEE-52E6-460E-94AC-A96D9C28AF50}" type="parTrans" cxnId="{2FFB94B8-5091-458E-8885-7C723B06D50D}">
      <dgm:prSet/>
      <dgm:spPr/>
      <dgm:t>
        <a:bodyPr/>
        <a:lstStyle/>
        <a:p>
          <a:endParaRPr lang="en-US"/>
        </a:p>
      </dgm:t>
    </dgm:pt>
    <dgm:pt modelId="{9EDEFA7E-5D5C-4E42-A02C-E4A4047163E9}" type="sibTrans" cxnId="{2FFB94B8-5091-458E-8885-7C723B06D50D}">
      <dgm:prSet/>
      <dgm:spPr/>
      <dgm:t>
        <a:bodyPr/>
        <a:lstStyle/>
        <a:p>
          <a:endParaRPr lang="en-US"/>
        </a:p>
      </dgm:t>
    </dgm:pt>
    <dgm:pt modelId="{84A7C17F-690F-42EC-8F31-42572413F059}">
      <dgm:prSet/>
      <dgm:spPr/>
      <dgm:t>
        <a:bodyPr/>
        <a:lstStyle/>
        <a:p>
          <a:r>
            <a:rPr lang="en-US"/>
            <a:t>Split the data into columns which are dependent and  independent.</a:t>
          </a:r>
        </a:p>
      </dgm:t>
    </dgm:pt>
    <dgm:pt modelId="{5B707B0F-526B-4997-B426-FA056394394E}" type="parTrans" cxnId="{02C955B6-F44D-4AF1-AA25-7DEED2646B45}">
      <dgm:prSet/>
      <dgm:spPr/>
      <dgm:t>
        <a:bodyPr/>
        <a:lstStyle/>
        <a:p>
          <a:endParaRPr lang="en-US"/>
        </a:p>
      </dgm:t>
    </dgm:pt>
    <dgm:pt modelId="{1A85CF30-E5FC-4D80-A20F-77A76B47E353}" type="sibTrans" cxnId="{02C955B6-F44D-4AF1-AA25-7DEED2646B45}">
      <dgm:prSet/>
      <dgm:spPr/>
      <dgm:t>
        <a:bodyPr/>
        <a:lstStyle/>
        <a:p>
          <a:endParaRPr lang="en-US"/>
        </a:p>
      </dgm:t>
    </dgm:pt>
    <dgm:pt modelId="{E72B2675-4B7C-4875-A9CB-C66B45377A5D}">
      <dgm:prSet/>
      <dgm:spPr/>
      <dgm:t>
        <a:bodyPr/>
        <a:lstStyle/>
        <a:p>
          <a:r>
            <a:rPr lang="en-US"/>
            <a:t>Split</a:t>
          </a:r>
        </a:p>
      </dgm:t>
    </dgm:pt>
    <dgm:pt modelId="{C3321B6D-A6A0-4707-93F7-1A8501422382}" type="parTrans" cxnId="{0B00F26F-74EB-4524-9659-FC232BE958AB}">
      <dgm:prSet/>
      <dgm:spPr/>
      <dgm:t>
        <a:bodyPr/>
        <a:lstStyle/>
        <a:p>
          <a:endParaRPr lang="en-US"/>
        </a:p>
      </dgm:t>
    </dgm:pt>
    <dgm:pt modelId="{70C03512-8D94-434B-9E66-A162C5270DB4}" type="sibTrans" cxnId="{0B00F26F-74EB-4524-9659-FC232BE958AB}">
      <dgm:prSet/>
      <dgm:spPr/>
      <dgm:t>
        <a:bodyPr/>
        <a:lstStyle/>
        <a:p>
          <a:endParaRPr lang="en-US"/>
        </a:p>
      </dgm:t>
    </dgm:pt>
    <dgm:pt modelId="{B7193651-E326-458C-86BA-2CA166FAD8D6}">
      <dgm:prSet/>
      <dgm:spPr/>
      <dgm:t>
        <a:bodyPr/>
        <a:lstStyle/>
        <a:p>
          <a:r>
            <a:rPr lang="en-US"/>
            <a:t>Split the data into Training and Testing.</a:t>
          </a:r>
        </a:p>
      </dgm:t>
    </dgm:pt>
    <dgm:pt modelId="{1336858E-926D-426A-AF90-CCF5D2AF8C2C}" type="parTrans" cxnId="{9FE835CD-AF57-4607-A2FF-B296725C999F}">
      <dgm:prSet/>
      <dgm:spPr/>
      <dgm:t>
        <a:bodyPr/>
        <a:lstStyle/>
        <a:p>
          <a:endParaRPr lang="en-US"/>
        </a:p>
      </dgm:t>
    </dgm:pt>
    <dgm:pt modelId="{CBE1D7DC-A7F9-42A2-B9E5-7106BC303754}" type="sibTrans" cxnId="{9FE835CD-AF57-4607-A2FF-B296725C999F}">
      <dgm:prSet/>
      <dgm:spPr/>
      <dgm:t>
        <a:bodyPr/>
        <a:lstStyle/>
        <a:p>
          <a:endParaRPr lang="en-US"/>
        </a:p>
      </dgm:t>
    </dgm:pt>
    <dgm:pt modelId="{36378BEC-6AB7-46C9-9366-8418547F10F9}">
      <dgm:prSet/>
      <dgm:spPr/>
      <dgm:t>
        <a:bodyPr/>
        <a:lstStyle/>
        <a:p>
          <a:r>
            <a:rPr lang="en-US"/>
            <a:t>Build</a:t>
          </a:r>
        </a:p>
      </dgm:t>
    </dgm:pt>
    <dgm:pt modelId="{DF39F1F1-7582-4A18-B93D-9E44A3908053}" type="parTrans" cxnId="{A30F2F7B-8B23-4D15-941F-DD2B18D87C80}">
      <dgm:prSet/>
      <dgm:spPr/>
      <dgm:t>
        <a:bodyPr/>
        <a:lstStyle/>
        <a:p>
          <a:endParaRPr lang="en-US"/>
        </a:p>
      </dgm:t>
    </dgm:pt>
    <dgm:pt modelId="{CAFFFDE6-E000-4F3F-9077-B80EE5751ED5}" type="sibTrans" cxnId="{A30F2F7B-8B23-4D15-941F-DD2B18D87C80}">
      <dgm:prSet/>
      <dgm:spPr/>
      <dgm:t>
        <a:bodyPr/>
        <a:lstStyle/>
        <a:p>
          <a:endParaRPr lang="en-US"/>
        </a:p>
      </dgm:t>
    </dgm:pt>
    <dgm:pt modelId="{17542FDF-F676-44ED-861A-C6C64750EA9D}">
      <dgm:prSet/>
      <dgm:spPr/>
      <dgm:t>
        <a:bodyPr/>
        <a:lstStyle/>
        <a:p>
          <a:r>
            <a:rPr lang="en-US"/>
            <a:t>Build the model.</a:t>
          </a:r>
        </a:p>
      </dgm:t>
    </dgm:pt>
    <dgm:pt modelId="{258280E5-DD5A-41D2-8C77-1F5FFE64D01D}" type="parTrans" cxnId="{D40221A2-D6A7-4D05-8D83-B1F4E5E21A00}">
      <dgm:prSet/>
      <dgm:spPr/>
      <dgm:t>
        <a:bodyPr/>
        <a:lstStyle/>
        <a:p>
          <a:endParaRPr lang="en-US"/>
        </a:p>
      </dgm:t>
    </dgm:pt>
    <dgm:pt modelId="{4A775B42-E905-436C-BF80-192881A59B91}" type="sibTrans" cxnId="{D40221A2-D6A7-4D05-8D83-B1F4E5E21A00}">
      <dgm:prSet/>
      <dgm:spPr/>
      <dgm:t>
        <a:bodyPr/>
        <a:lstStyle/>
        <a:p>
          <a:endParaRPr lang="en-US"/>
        </a:p>
      </dgm:t>
    </dgm:pt>
    <dgm:pt modelId="{8DD6919B-7346-41BA-A0B9-DE5253DD2102}">
      <dgm:prSet/>
      <dgm:spPr/>
      <dgm:t>
        <a:bodyPr/>
        <a:lstStyle/>
        <a:p>
          <a:r>
            <a:rPr lang="en-US"/>
            <a:t>Use</a:t>
          </a:r>
        </a:p>
      </dgm:t>
    </dgm:pt>
    <dgm:pt modelId="{7F97FFB7-76A9-4E16-8A37-341C805339B8}" type="parTrans" cxnId="{C7EAC807-D884-4183-8207-4E11F6A5858C}">
      <dgm:prSet/>
      <dgm:spPr/>
      <dgm:t>
        <a:bodyPr/>
        <a:lstStyle/>
        <a:p>
          <a:endParaRPr lang="en-US"/>
        </a:p>
      </dgm:t>
    </dgm:pt>
    <dgm:pt modelId="{D8523AB2-BF1E-42CD-9EF9-6B7EC89C8BCE}" type="sibTrans" cxnId="{C7EAC807-D884-4183-8207-4E11F6A5858C}">
      <dgm:prSet/>
      <dgm:spPr/>
      <dgm:t>
        <a:bodyPr/>
        <a:lstStyle/>
        <a:p>
          <a:endParaRPr lang="en-US"/>
        </a:p>
      </dgm:t>
    </dgm:pt>
    <dgm:pt modelId="{6738F2C8-354C-4810-846A-A5A337993C9F}">
      <dgm:prSet/>
      <dgm:spPr/>
      <dgm:t>
        <a:bodyPr/>
        <a:lstStyle/>
        <a:p>
          <a:r>
            <a:rPr lang="en-US"/>
            <a:t>Use K Fold cross validation to measure accuracy</a:t>
          </a:r>
        </a:p>
      </dgm:t>
    </dgm:pt>
    <dgm:pt modelId="{737794B4-F4C1-4AEE-90A4-F26E9A2742BE}" type="parTrans" cxnId="{1622241B-29CA-4AEC-ACAA-BD3711F92B76}">
      <dgm:prSet/>
      <dgm:spPr/>
      <dgm:t>
        <a:bodyPr/>
        <a:lstStyle/>
        <a:p>
          <a:endParaRPr lang="en-US"/>
        </a:p>
      </dgm:t>
    </dgm:pt>
    <dgm:pt modelId="{6E52B058-2D1D-46FE-914B-9E8937F1F907}" type="sibTrans" cxnId="{1622241B-29CA-4AEC-ACAA-BD3711F92B76}">
      <dgm:prSet/>
      <dgm:spPr/>
      <dgm:t>
        <a:bodyPr/>
        <a:lstStyle/>
        <a:p>
          <a:endParaRPr lang="en-US"/>
        </a:p>
      </dgm:t>
    </dgm:pt>
    <dgm:pt modelId="{3BE3D6A8-318F-4877-B3CF-4DF62B6D63E7}" type="pres">
      <dgm:prSet presAssocID="{A42CA56E-439B-404A-8D06-9BA5F578265C}" presName="Name0" presStyleCnt="0">
        <dgm:presLayoutVars>
          <dgm:dir/>
          <dgm:animLvl val="lvl"/>
          <dgm:resizeHandles val="exact"/>
        </dgm:presLayoutVars>
      </dgm:prSet>
      <dgm:spPr/>
    </dgm:pt>
    <dgm:pt modelId="{660A1023-6DA3-40B5-83B7-08FD8242B887}" type="pres">
      <dgm:prSet presAssocID="{8DD6919B-7346-41BA-A0B9-DE5253DD2102}" presName="boxAndChildren" presStyleCnt="0"/>
      <dgm:spPr/>
    </dgm:pt>
    <dgm:pt modelId="{E6AAAACB-F090-4E71-AE6A-CF5FC900F9AE}" type="pres">
      <dgm:prSet presAssocID="{8DD6919B-7346-41BA-A0B9-DE5253DD2102}" presName="parentTextBox" presStyleLbl="alignNode1" presStyleIdx="0" presStyleCnt="4"/>
      <dgm:spPr/>
    </dgm:pt>
    <dgm:pt modelId="{327ACF8D-E44D-47D8-9ED1-D27BB0E3964A}" type="pres">
      <dgm:prSet presAssocID="{8DD6919B-7346-41BA-A0B9-DE5253DD2102}" presName="descendantBox" presStyleLbl="bgAccFollowNode1" presStyleIdx="0" presStyleCnt="4"/>
      <dgm:spPr/>
    </dgm:pt>
    <dgm:pt modelId="{EF5F86A9-718E-4456-B47D-F5F973F47ACE}" type="pres">
      <dgm:prSet presAssocID="{CAFFFDE6-E000-4F3F-9077-B80EE5751ED5}" presName="sp" presStyleCnt="0"/>
      <dgm:spPr/>
    </dgm:pt>
    <dgm:pt modelId="{15286292-ECA6-477D-ADE8-EF97A8B946A2}" type="pres">
      <dgm:prSet presAssocID="{36378BEC-6AB7-46C9-9366-8418547F10F9}" presName="arrowAndChildren" presStyleCnt="0"/>
      <dgm:spPr/>
    </dgm:pt>
    <dgm:pt modelId="{340611B0-06C6-4EE2-8B3F-3AEF12733CAA}" type="pres">
      <dgm:prSet presAssocID="{36378BEC-6AB7-46C9-9366-8418547F10F9}" presName="parentTextArrow" presStyleLbl="node1" presStyleIdx="0" presStyleCnt="0"/>
      <dgm:spPr/>
    </dgm:pt>
    <dgm:pt modelId="{807D2B70-9D62-48F0-B90D-24F1C83C3AF1}" type="pres">
      <dgm:prSet presAssocID="{36378BEC-6AB7-46C9-9366-8418547F10F9}" presName="arrow" presStyleLbl="alignNode1" presStyleIdx="1" presStyleCnt="4"/>
      <dgm:spPr/>
    </dgm:pt>
    <dgm:pt modelId="{2FF0A0BC-62CB-453D-A170-B2FD025F3853}" type="pres">
      <dgm:prSet presAssocID="{36378BEC-6AB7-46C9-9366-8418547F10F9}" presName="descendantArrow" presStyleLbl="bgAccFollowNode1" presStyleIdx="1" presStyleCnt="4"/>
      <dgm:spPr/>
    </dgm:pt>
    <dgm:pt modelId="{C7294396-D666-436D-A6ED-FD92866A7176}" type="pres">
      <dgm:prSet presAssocID="{70C03512-8D94-434B-9E66-A162C5270DB4}" presName="sp" presStyleCnt="0"/>
      <dgm:spPr/>
    </dgm:pt>
    <dgm:pt modelId="{F2FD9AA0-F34F-48D3-8DA6-8CACE3415686}" type="pres">
      <dgm:prSet presAssocID="{E72B2675-4B7C-4875-A9CB-C66B45377A5D}" presName="arrowAndChildren" presStyleCnt="0"/>
      <dgm:spPr/>
    </dgm:pt>
    <dgm:pt modelId="{C5BEC763-D950-42B5-9AAB-4C27C3B2BB0C}" type="pres">
      <dgm:prSet presAssocID="{E72B2675-4B7C-4875-A9CB-C66B45377A5D}" presName="parentTextArrow" presStyleLbl="node1" presStyleIdx="0" presStyleCnt="0"/>
      <dgm:spPr/>
    </dgm:pt>
    <dgm:pt modelId="{EEF19BF0-03F0-48E4-9871-EC2780832CDB}" type="pres">
      <dgm:prSet presAssocID="{E72B2675-4B7C-4875-A9CB-C66B45377A5D}" presName="arrow" presStyleLbl="alignNode1" presStyleIdx="2" presStyleCnt="4"/>
      <dgm:spPr/>
    </dgm:pt>
    <dgm:pt modelId="{96758BBC-D1E6-4096-8B0C-B84ACCD38C31}" type="pres">
      <dgm:prSet presAssocID="{E72B2675-4B7C-4875-A9CB-C66B45377A5D}" presName="descendantArrow" presStyleLbl="bgAccFollowNode1" presStyleIdx="2" presStyleCnt="4"/>
      <dgm:spPr/>
    </dgm:pt>
    <dgm:pt modelId="{FCE2B58D-DDC4-4498-AC55-831B0F4C5BD5}" type="pres">
      <dgm:prSet presAssocID="{9EDEFA7E-5D5C-4E42-A02C-E4A4047163E9}" presName="sp" presStyleCnt="0"/>
      <dgm:spPr/>
    </dgm:pt>
    <dgm:pt modelId="{DDCA578B-C00E-497D-AC5B-6B28031F88AC}" type="pres">
      <dgm:prSet presAssocID="{6FB9B9FA-ED98-4688-A2A0-0F9313CA2E03}" presName="arrowAndChildren" presStyleCnt="0"/>
      <dgm:spPr/>
    </dgm:pt>
    <dgm:pt modelId="{C76E7F08-6630-485B-9B47-40DD58856756}" type="pres">
      <dgm:prSet presAssocID="{6FB9B9FA-ED98-4688-A2A0-0F9313CA2E03}" presName="parentTextArrow" presStyleLbl="node1" presStyleIdx="0" presStyleCnt="0"/>
      <dgm:spPr/>
    </dgm:pt>
    <dgm:pt modelId="{75EEF387-8394-4A9D-9762-96E51C318B5C}" type="pres">
      <dgm:prSet presAssocID="{6FB9B9FA-ED98-4688-A2A0-0F9313CA2E03}" presName="arrow" presStyleLbl="alignNode1" presStyleIdx="3" presStyleCnt="4"/>
      <dgm:spPr/>
    </dgm:pt>
    <dgm:pt modelId="{C8D7AD6D-0A29-404B-85A8-E45841CB3B21}" type="pres">
      <dgm:prSet presAssocID="{6FB9B9FA-ED98-4688-A2A0-0F9313CA2E03}" presName="descendantArrow" presStyleLbl="bgAccFollowNode1" presStyleIdx="3" presStyleCnt="4"/>
      <dgm:spPr/>
    </dgm:pt>
  </dgm:ptLst>
  <dgm:cxnLst>
    <dgm:cxn modelId="{C7EAC807-D884-4183-8207-4E11F6A5858C}" srcId="{A42CA56E-439B-404A-8D06-9BA5F578265C}" destId="{8DD6919B-7346-41BA-A0B9-DE5253DD2102}" srcOrd="3" destOrd="0" parTransId="{7F97FFB7-76A9-4E16-8A37-341C805339B8}" sibTransId="{D8523AB2-BF1E-42CD-9EF9-6B7EC89C8BCE}"/>
    <dgm:cxn modelId="{7CF46509-F15E-4E15-BF25-E4CEC2657FCD}" type="presOf" srcId="{E72B2675-4B7C-4875-A9CB-C66B45377A5D}" destId="{C5BEC763-D950-42B5-9AAB-4C27C3B2BB0C}" srcOrd="0" destOrd="0" presId="urn:microsoft.com/office/officeart/2016/7/layout/VerticalDownArrowProcess"/>
    <dgm:cxn modelId="{1622241B-29CA-4AEC-ACAA-BD3711F92B76}" srcId="{8DD6919B-7346-41BA-A0B9-DE5253DD2102}" destId="{6738F2C8-354C-4810-846A-A5A337993C9F}" srcOrd="0" destOrd="0" parTransId="{737794B4-F4C1-4AEE-90A4-F26E9A2742BE}" sibTransId="{6E52B058-2D1D-46FE-914B-9E8937F1F907}"/>
    <dgm:cxn modelId="{30E4F41B-E6CC-4B0A-9965-9095E9A1C22D}" type="presOf" srcId="{17542FDF-F676-44ED-861A-C6C64750EA9D}" destId="{2FF0A0BC-62CB-453D-A170-B2FD025F3853}" srcOrd="0" destOrd="0" presId="urn:microsoft.com/office/officeart/2016/7/layout/VerticalDownArrowProcess"/>
    <dgm:cxn modelId="{9CF3022A-C0D3-45B9-B7CD-C2B0AD117A5D}" type="presOf" srcId="{B7193651-E326-458C-86BA-2CA166FAD8D6}" destId="{96758BBC-D1E6-4096-8B0C-B84ACCD38C31}" srcOrd="0" destOrd="0" presId="urn:microsoft.com/office/officeart/2016/7/layout/VerticalDownArrowProcess"/>
    <dgm:cxn modelId="{8CCB2634-F430-44FB-AE34-0E334F78523F}" type="presOf" srcId="{36378BEC-6AB7-46C9-9366-8418547F10F9}" destId="{807D2B70-9D62-48F0-B90D-24F1C83C3AF1}" srcOrd="1" destOrd="0" presId="urn:microsoft.com/office/officeart/2016/7/layout/VerticalDownArrowProcess"/>
    <dgm:cxn modelId="{B36DCC34-6A34-4ADC-B148-D96D60C22DAC}" type="presOf" srcId="{84A7C17F-690F-42EC-8F31-42572413F059}" destId="{C8D7AD6D-0A29-404B-85A8-E45841CB3B21}" srcOrd="0" destOrd="0" presId="urn:microsoft.com/office/officeart/2016/7/layout/VerticalDownArrowProcess"/>
    <dgm:cxn modelId="{E264C548-25E2-4F94-A379-BCF0DEE715D9}" type="presOf" srcId="{8DD6919B-7346-41BA-A0B9-DE5253DD2102}" destId="{E6AAAACB-F090-4E71-AE6A-CF5FC900F9AE}" srcOrd="0" destOrd="0" presId="urn:microsoft.com/office/officeart/2016/7/layout/VerticalDownArrowProcess"/>
    <dgm:cxn modelId="{D70F936F-904A-4245-9971-3CA58839AC03}" type="presOf" srcId="{36378BEC-6AB7-46C9-9366-8418547F10F9}" destId="{340611B0-06C6-4EE2-8B3F-3AEF12733CAA}" srcOrd="0" destOrd="0" presId="urn:microsoft.com/office/officeart/2016/7/layout/VerticalDownArrowProcess"/>
    <dgm:cxn modelId="{0B00F26F-74EB-4524-9659-FC232BE958AB}" srcId="{A42CA56E-439B-404A-8D06-9BA5F578265C}" destId="{E72B2675-4B7C-4875-A9CB-C66B45377A5D}" srcOrd="1" destOrd="0" parTransId="{C3321B6D-A6A0-4707-93F7-1A8501422382}" sibTransId="{70C03512-8D94-434B-9E66-A162C5270DB4}"/>
    <dgm:cxn modelId="{A30F2F7B-8B23-4D15-941F-DD2B18D87C80}" srcId="{A42CA56E-439B-404A-8D06-9BA5F578265C}" destId="{36378BEC-6AB7-46C9-9366-8418547F10F9}" srcOrd="2" destOrd="0" parTransId="{DF39F1F1-7582-4A18-B93D-9E44A3908053}" sibTransId="{CAFFFDE6-E000-4F3F-9077-B80EE5751ED5}"/>
    <dgm:cxn modelId="{3234EB8A-EA24-4E6F-AB24-F0183C8CF4E4}" type="presOf" srcId="{6738F2C8-354C-4810-846A-A5A337993C9F}" destId="{327ACF8D-E44D-47D8-9ED1-D27BB0E3964A}" srcOrd="0" destOrd="0" presId="urn:microsoft.com/office/officeart/2016/7/layout/VerticalDownArrowProcess"/>
    <dgm:cxn modelId="{FB381399-9411-4AC2-9321-ED02D38F8EDE}" type="presOf" srcId="{6FB9B9FA-ED98-4688-A2A0-0F9313CA2E03}" destId="{C76E7F08-6630-485B-9B47-40DD58856756}" srcOrd="0" destOrd="0" presId="urn:microsoft.com/office/officeart/2016/7/layout/VerticalDownArrowProcess"/>
    <dgm:cxn modelId="{D40221A2-D6A7-4D05-8D83-B1F4E5E21A00}" srcId="{36378BEC-6AB7-46C9-9366-8418547F10F9}" destId="{17542FDF-F676-44ED-861A-C6C64750EA9D}" srcOrd="0" destOrd="0" parTransId="{258280E5-DD5A-41D2-8C77-1F5FFE64D01D}" sibTransId="{4A775B42-E905-436C-BF80-192881A59B91}"/>
    <dgm:cxn modelId="{02C955B6-F44D-4AF1-AA25-7DEED2646B45}" srcId="{6FB9B9FA-ED98-4688-A2A0-0F9313CA2E03}" destId="{84A7C17F-690F-42EC-8F31-42572413F059}" srcOrd="0" destOrd="0" parTransId="{5B707B0F-526B-4997-B426-FA056394394E}" sibTransId="{1A85CF30-E5FC-4D80-A20F-77A76B47E353}"/>
    <dgm:cxn modelId="{2FFB94B8-5091-458E-8885-7C723B06D50D}" srcId="{A42CA56E-439B-404A-8D06-9BA5F578265C}" destId="{6FB9B9FA-ED98-4688-A2A0-0F9313CA2E03}" srcOrd="0" destOrd="0" parTransId="{83BD5AEE-52E6-460E-94AC-A96D9C28AF50}" sibTransId="{9EDEFA7E-5D5C-4E42-A02C-E4A4047163E9}"/>
    <dgm:cxn modelId="{9FE835CD-AF57-4607-A2FF-B296725C999F}" srcId="{E72B2675-4B7C-4875-A9CB-C66B45377A5D}" destId="{B7193651-E326-458C-86BA-2CA166FAD8D6}" srcOrd="0" destOrd="0" parTransId="{1336858E-926D-426A-AF90-CCF5D2AF8C2C}" sibTransId="{CBE1D7DC-A7F9-42A2-B9E5-7106BC303754}"/>
    <dgm:cxn modelId="{3D605AD2-8439-4274-BE75-3B85102A4A7A}" type="presOf" srcId="{A42CA56E-439B-404A-8D06-9BA5F578265C}" destId="{3BE3D6A8-318F-4877-B3CF-4DF62B6D63E7}" srcOrd="0" destOrd="0" presId="urn:microsoft.com/office/officeart/2016/7/layout/VerticalDownArrowProcess"/>
    <dgm:cxn modelId="{BCAB1FF0-6696-4584-904A-42FD7D1AECB7}" type="presOf" srcId="{6FB9B9FA-ED98-4688-A2A0-0F9313CA2E03}" destId="{75EEF387-8394-4A9D-9762-96E51C318B5C}" srcOrd="1" destOrd="0" presId="urn:microsoft.com/office/officeart/2016/7/layout/VerticalDownArrowProcess"/>
    <dgm:cxn modelId="{8D1416FD-5EBF-43CC-BA35-F1CB019B77EC}" type="presOf" srcId="{E72B2675-4B7C-4875-A9CB-C66B45377A5D}" destId="{EEF19BF0-03F0-48E4-9871-EC2780832CDB}" srcOrd="1" destOrd="0" presId="urn:microsoft.com/office/officeart/2016/7/layout/VerticalDownArrowProcess"/>
    <dgm:cxn modelId="{E7C819EE-E67D-4EE7-B6CF-3232A1E993B9}" type="presParOf" srcId="{3BE3D6A8-318F-4877-B3CF-4DF62B6D63E7}" destId="{660A1023-6DA3-40B5-83B7-08FD8242B887}" srcOrd="0" destOrd="0" presId="urn:microsoft.com/office/officeart/2016/7/layout/VerticalDownArrowProcess"/>
    <dgm:cxn modelId="{FFE3C8A4-BF6F-433A-80BE-8561F341F0F0}" type="presParOf" srcId="{660A1023-6DA3-40B5-83B7-08FD8242B887}" destId="{E6AAAACB-F090-4E71-AE6A-CF5FC900F9AE}" srcOrd="0" destOrd="0" presId="urn:microsoft.com/office/officeart/2016/7/layout/VerticalDownArrowProcess"/>
    <dgm:cxn modelId="{FD999665-C79D-4E6E-B963-C3801EF6C6E7}" type="presParOf" srcId="{660A1023-6DA3-40B5-83B7-08FD8242B887}" destId="{327ACF8D-E44D-47D8-9ED1-D27BB0E3964A}" srcOrd="1" destOrd="0" presId="urn:microsoft.com/office/officeart/2016/7/layout/VerticalDownArrowProcess"/>
    <dgm:cxn modelId="{C42A708C-920B-41AE-ABB0-9256C8ED1EF4}" type="presParOf" srcId="{3BE3D6A8-318F-4877-B3CF-4DF62B6D63E7}" destId="{EF5F86A9-718E-4456-B47D-F5F973F47ACE}" srcOrd="1" destOrd="0" presId="urn:microsoft.com/office/officeart/2016/7/layout/VerticalDownArrowProcess"/>
    <dgm:cxn modelId="{542FCB99-C1BA-47F7-8F65-CEFB7805C738}" type="presParOf" srcId="{3BE3D6A8-318F-4877-B3CF-4DF62B6D63E7}" destId="{15286292-ECA6-477D-ADE8-EF97A8B946A2}" srcOrd="2" destOrd="0" presId="urn:microsoft.com/office/officeart/2016/7/layout/VerticalDownArrowProcess"/>
    <dgm:cxn modelId="{CD6A7EDF-711B-4785-AEB6-049C4312158E}" type="presParOf" srcId="{15286292-ECA6-477D-ADE8-EF97A8B946A2}" destId="{340611B0-06C6-4EE2-8B3F-3AEF12733CAA}" srcOrd="0" destOrd="0" presId="urn:microsoft.com/office/officeart/2016/7/layout/VerticalDownArrowProcess"/>
    <dgm:cxn modelId="{B2FD501B-6684-40C7-A24A-C9869C847B95}" type="presParOf" srcId="{15286292-ECA6-477D-ADE8-EF97A8B946A2}" destId="{807D2B70-9D62-48F0-B90D-24F1C83C3AF1}" srcOrd="1" destOrd="0" presId="urn:microsoft.com/office/officeart/2016/7/layout/VerticalDownArrowProcess"/>
    <dgm:cxn modelId="{F60F7F07-E202-428F-B86A-94655EEDEF29}" type="presParOf" srcId="{15286292-ECA6-477D-ADE8-EF97A8B946A2}" destId="{2FF0A0BC-62CB-453D-A170-B2FD025F3853}" srcOrd="2" destOrd="0" presId="urn:microsoft.com/office/officeart/2016/7/layout/VerticalDownArrowProcess"/>
    <dgm:cxn modelId="{86456F82-BC85-4B5D-BB76-279EA771509B}" type="presParOf" srcId="{3BE3D6A8-318F-4877-B3CF-4DF62B6D63E7}" destId="{C7294396-D666-436D-A6ED-FD92866A7176}" srcOrd="3" destOrd="0" presId="urn:microsoft.com/office/officeart/2016/7/layout/VerticalDownArrowProcess"/>
    <dgm:cxn modelId="{1617FD6B-2A52-45B2-9656-C27BF4D3DB60}" type="presParOf" srcId="{3BE3D6A8-318F-4877-B3CF-4DF62B6D63E7}" destId="{F2FD9AA0-F34F-48D3-8DA6-8CACE3415686}" srcOrd="4" destOrd="0" presId="urn:microsoft.com/office/officeart/2016/7/layout/VerticalDownArrowProcess"/>
    <dgm:cxn modelId="{44216A76-0EDC-40F7-8339-C639636A2E6D}" type="presParOf" srcId="{F2FD9AA0-F34F-48D3-8DA6-8CACE3415686}" destId="{C5BEC763-D950-42B5-9AAB-4C27C3B2BB0C}" srcOrd="0" destOrd="0" presId="urn:microsoft.com/office/officeart/2016/7/layout/VerticalDownArrowProcess"/>
    <dgm:cxn modelId="{75D43490-0A81-49FA-870A-F0995D5FE03C}" type="presParOf" srcId="{F2FD9AA0-F34F-48D3-8DA6-8CACE3415686}" destId="{EEF19BF0-03F0-48E4-9871-EC2780832CDB}" srcOrd="1" destOrd="0" presId="urn:microsoft.com/office/officeart/2016/7/layout/VerticalDownArrowProcess"/>
    <dgm:cxn modelId="{012837FF-9AAD-419A-9EDA-8349121ACA7B}" type="presParOf" srcId="{F2FD9AA0-F34F-48D3-8DA6-8CACE3415686}" destId="{96758BBC-D1E6-4096-8B0C-B84ACCD38C31}" srcOrd="2" destOrd="0" presId="urn:microsoft.com/office/officeart/2016/7/layout/VerticalDownArrowProcess"/>
    <dgm:cxn modelId="{0C2A412D-1E0E-495E-9C42-B4FBD34B82B0}" type="presParOf" srcId="{3BE3D6A8-318F-4877-B3CF-4DF62B6D63E7}" destId="{FCE2B58D-DDC4-4498-AC55-831B0F4C5BD5}" srcOrd="5" destOrd="0" presId="urn:microsoft.com/office/officeart/2016/7/layout/VerticalDownArrowProcess"/>
    <dgm:cxn modelId="{8C343AC5-CF9B-451B-950E-A9CAA7EA9390}" type="presParOf" srcId="{3BE3D6A8-318F-4877-B3CF-4DF62B6D63E7}" destId="{DDCA578B-C00E-497D-AC5B-6B28031F88AC}" srcOrd="6" destOrd="0" presId="urn:microsoft.com/office/officeart/2016/7/layout/VerticalDownArrowProcess"/>
    <dgm:cxn modelId="{DB553838-BB91-4B5F-86F4-A4C6C7C8FF78}" type="presParOf" srcId="{DDCA578B-C00E-497D-AC5B-6B28031F88AC}" destId="{C76E7F08-6630-485B-9B47-40DD58856756}" srcOrd="0" destOrd="0" presId="urn:microsoft.com/office/officeart/2016/7/layout/VerticalDownArrowProcess"/>
    <dgm:cxn modelId="{C1C4FF90-0F69-4E40-9E7D-CFAB1AEF934C}" type="presParOf" srcId="{DDCA578B-C00E-497D-AC5B-6B28031F88AC}" destId="{75EEF387-8394-4A9D-9762-96E51C318B5C}" srcOrd="1" destOrd="0" presId="urn:microsoft.com/office/officeart/2016/7/layout/VerticalDownArrowProcess"/>
    <dgm:cxn modelId="{E7B5FD58-1683-403E-8951-E2C7CBDDA239}" type="presParOf" srcId="{DDCA578B-C00E-497D-AC5B-6B28031F88AC}" destId="{C8D7AD6D-0A29-404B-85A8-E45841CB3B21}"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8C6526-75D7-44E3-BECE-4F6E054E5A5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F8C17B2-B73A-4D37-8BDA-43902AA7D28A}">
      <dgm:prSet/>
      <dgm:spPr/>
      <dgm:t>
        <a:bodyPr/>
        <a:lstStyle/>
        <a:p>
          <a:pPr>
            <a:defRPr cap="all"/>
          </a:pPr>
          <a:r>
            <a:rPr lang="en-IN"/>
            <a:t>Use GridSearchCV to test and compare different models.</a:t>
          </a:r>
          <a:endParaRPr lang="en-US"/>
        </a:p>
      </dgm:t>
    </dgm:pt>
    <dgm:pt modelId="{3EBBC2DF-83B2-4584-A61B-194509FF91E6}" type="parTrans" cxnId="{846483EC-B5EF-4E3B-9B41-9C10003A380E}">
      <dgm:prSet/>
      <dgm:spPr/>
      <dgm:t>
        <a:bodyPr/>
        <a:lstStyle/>
        <a:p>
          <a:endParaRPr lang="en-US"/>
        </a:p>
      </dgm:t>
    </dgm:pt>
    <dgm:pt modelId="{197ACDDF-BDBE-4400-9688-FA65195F35BA}" type="sibTrans" cxnId="{846483EC-B5EF-4E3B-9B41-9C10003A380E}">
      <dgm:prSet/>
      <dgm:spPr/>
      <dgm:t>
        <a:bodyPr/>
        <a:lstStyle/>
        <a:p>
          <a:endParaRPr lang="en-US"/>
        </a:p>
      </dgm:t>
    </dgm:pt>
    <dgm:pt modelId="{AA15334D-E66E-4E0C-9255-19D703FC503E}">
      <dgm:prSet/>
      <dgm:spPr/>
      <dgm:t>
        <a:bodyPr/>
        <a:lstStyle/>
        <a:p>
          <a:pPr>
            <a:defRPr cap="all"/>
          </a:pPr>
          <a:r>
            <a:rPr lang="en-IN"/>
            <a:t>Predict the Price.</a:t>
          </a:r>
          <a:endParaRPr lang="en-US"/>
        </a:p>
      </dgm:t>
    </dgm:pt>
    <dgm:pt modelId="{BFB2219D-E9A7-4B6D-AB4E-F03820B36768}" type="parTrans" cxnId="{7681362C-05AB-4381-85B6-A3AD73A91045}">
      <dgm:prSet/>
      <dgm:spPr/>
      <dgm:t>
        <a:bodyPr/>
        <a:lstStyle/>
        <a:p>
          <a:endParaRPr lang="en-US"/>
        </a:p>
      </dgm:t>
    </dgm:pt>
    <dgm:pt modelId="{B9D60B43-10C7-416B-97C5-337FB723CDD8}" type="sibTrans" cxnId="{7681362C-05AB-4381-85B6-A3AD73A91045}">
      <dgm:prSet/>
      <dgm:spPr/>
      <dgm:t>
        <a:bodyPr/>
        <a:lstStyle/>
        <a:p>
          <a:endParaRPr lang="en-US"/>
        </a:p>
      </dgm:t>
    </dgm:pt>
    <dgm:pt modelId="{ACD6EBE0-01C6-4F13-B798-FB650B1471AA}" type="pres">
      <dgm:prSet presAssocID="{328C6526-75D7-44E3-BECE-4F6E054E5A57}" presName="root" presStyleCnt="0">
        <dgm:presLayoutVars>
          <dgm:dir/>
          <dgm:resizeHandles val="exact"/>
        </dgm:presLayoutVars>
      </dgm:prSet>
      <dgm:spPr/>
    </dgm:pt>
    <dgm:pt modelId="{F87C8CC8-CDD7-48E7-88CE-7D1ADE36B4A9}" type="pres">
      <dgm:prSet presAssocID="{FF8C17B2-B73A-4D37-8BDA-43902AA7D28A}" presName="compNode" presStyleCnt="0"/>
      <dgm:spPr/>
    </dgm:pt>
    <dgm:pt modelId="{41F4DEB9-D120-4CB3-8BB6-520EF4549DEF}" type="pres">
      <dgm:prSet presAssocID="{FF8C17B2-B73A-4D37-8BDA-43902AA7D28A}" presName="iconBgRect" presStyleLbl="bgShp" presStyleIdx="0" presStyleCnt="2"/>
      <dgm:spPr/>
    </dgm:pt>
    <dgm:pt modelId="{98925C75-F669-49B7-B5A1-636F1222ECFE}" type="pres">
      <dgm:prSet presAssocID="{FF8C17B2-B73A-4D37-8BDA-43902AA7D28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st tubes"/>
        </a:ext>
      </dgm:extLst>
    </dgm:pt>
    <dgm:pt modelId="{41519D42-28D9-4EA8-BE13-1A5C74269C3E}" type="pres">
      <dgm:prSet presAssocID="{FF8C17B2-B73A-4D37-8BDA-43902AA7D28A}" presName="spaceRect" presStyleCnt="0"/>
      <dgm:spPr/>
    </dgm:pt>
    <dgm:pt modelId="{8E2B8E02-17D6-4576-9498-24A43969672D}" type="pres">
      <dgm:prSet presAssocID="{FF8C17B2-B73A-4D37-8BDA-43902AA7D28A}" presName="textRect" presStyleLbl="revTx" presStyleIdx="0" presStyleCnt="2">
        <dgm:presLayoutVars>
          <dgm:chMax val="1"/>
          <dgm:chPref val="1"/>
        </dgm:presLayoutVars>
      </dgm:prSet>
      <dgm:spPr/>
    </dgm:pt>
    <dgm:pt modelId="{F76F8E94-EDD7-46D9-A4DC-A09C37B21A3E}" type="pres">
      <dgm:prSet presAssocID="{197ACDDF-BDBE-4400-9688-FA65195F35BA}" presName="sibTrans" presStyleCnt="0"/>
      <dgm:spPr/>
    </dgm:pt>
    <dgm:pt modelId="{BB87C3EF-4FFA-4888-BBFD-3FFA4F389112}" type="pres">
      <dgm:prSet presAssocID="{AA15334D-E66E-4E0C-9255-19D703FC503E}" presName="compNode" presStyleCnt="0"/>
      <dgm:spPr/>
    </dgm:pt>
    <dgm:pt modelId="{06CD39B5-C49E-4FBE-AEB4-33FB20586D09}" type="pres">
      <dgm:prSet presAssocID="{AA15334D-E66E-4E0C-9255-19D703FC503E}" presName="iconBgRect" presStyleLbl="bgShp" presStyleIdx="1" presStyleCnt="2"/>
      <dgm:spPr/>
    </dgm:pt>
    <dgm:pt modelId="{6D3049A0-B432-48B9-90C4-2340F36C66E7}" type="pres">
      <dgm:prSet presAssocID="{AA15334D-E66E-4E0C-9255-19D703FC503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984CCE11-9153-48C1-8140-F1A95DF1834B}" type="pres">
      <dgm:prSet presAssocID="{AA15334D-E66E-4E0C-9255-19D703FC503E}" presName="spaceRect" presStyleCnt="0"/>
      <dgm:spPr/>
    </dgm:pt>
    <dgm:pt modelId="{5A85E1E8-05AA-4495-9A90-44CC6A4889F1}" type="pres">
      <dgm:prSet presAssocID="{AA15334D-E66E-4E0C-9255-19D703FC503E}" presName="textRect" presStyleLbl="revTx" presStyleIdx="1" presStyleCnt="2">
        <dgm:presLayoutVars>
          <dgm:chMax val="1"/>
          <dgm:chPref val="1"/>
        </dgm:presLayoutVars>
      </dgm:prSet>
      <dgm:spPr/>
    </dgm:pt>
  </dgm:ptLst>
  <dgm:cxnLst>
    <dgm:cxn modelId="{7681362C-05AB-4381-85B6-A3AD73A91045}" srcId="{328C6526-75D7-44E3-BECE-4F6E054E5A57}" destId="{AA15334D-E66E-4E0C-9255-19D703FC503E}" srcOrd="1" destOrd="0" parTransId="{BFB2219D-E9A7-4B6D-AB4E-F03820B36768}" sibTransId="{B9D60B43-10C7-416B-97C5-337FB723CDD8}"/>
    <dgm:cxn modelId="{FF736D56-50DC-43C3-B731-FBD283E701F4}" type="presOf" srcId="{FF8C17B2-B73A-4D37-8BDA-43902AA7D28A}" destId="{8E2B8E02-17D6-4576-9498-24A43969672D}" srcOrd="0" destOrd="0" presId="urn:microsoft.com/office/officeart/2018/5/layout/IconCircleLabelList"/>
    <dgm:cxn modelId="{E56C6685-BE92-48F3-BC12-4E96F24FDBEB}" type="presOf" srcId="{328C6526-75D7-44E3-BECE-4F6E054E5A57}" destId="{ACD6EBE0-01C6-4F13-B798-FB650B1471AA}" srcOrd="0" destOrd="0" presId="urn:microsoft.com/office/officeart/2018/5/layout/IconCircleLabelList"/>
    <dgm:cxn modelId="{B2F7D6B1-6761-479F-8EA3-966550347749}" type="presOf" srcId="{AA15334D-E66E-4E0C-9255-19D703FC503E}" destId="{5A85E1E8-05AA-4495-9A90-44CC6A4889F1}" srcOrd="0" destOrd="0" presId="urn:microsoft.com/office/officeart/2018/5/layout/IconCircleLabelList"/>
    <dgm:cxn modelId="{846483EC-B5EF-4E3B-9B41-9C10003A380E}" srcId="{328C6526-75D7-44E3-BECE-4F6E054E5A57}" destId="{FF8C17B2-B73A-4D37-8BDA-43902AA7D28A}" srcOrd="0" destOrd="0" parTransId="{3EBBC2DF-83B2-4584-A61B-194509FF91E6}" sibTransId="{197ACDDF-BDBE-4400-9688-FA65195F35BA}"/>
    <dgm:cxn modelId="{DBABA5F6-5610-4F85-BF42-A6E586B1749B}" type="presParOf" srcId="{ACD6EBE0-01C6-4F13-B798-FB650B1471AA}" destId="{F87C8CC8-CDD7-48E7-88CE-7D1ADE36B4A9}" srcOrd="0" destOrd="0" presId="urn:microsoft.com/office/officeart/2018/5/layout/IconCircleLabelList"/>
    <dgm:cxn modelId="{18DE77E8-51FE-40D3-860E-78D804E3E5C7}" type="presParOf" srcId="{F87C8CC8-CDD7-48E7-88CE-7D1ADE36B4A9}" destId="{41F4DEB9-D120-4CB3-8BB6-520EF4549DEF}" srcOrd="0" destOrd="0" presId="urn:microsoft.com/office/officeart/2018/5/layout/IconCircleLabelList"/>
    <dgm:cxn modelId="{D2B22183-3868-4A0B-B004-B0A77442F85E}" type="presParOf" srcId="{F87C8CC8-CDD7-48E7-88CE-7D1ADE36B4A9}" destId="{98925C75-F669-49B7-B5A1-636F1222ECFE}" srcOrd="1" destOrd="0" presId="urn:microsoft.com/office/officeart/2018/5/layout/IconCircleLabelList"/>
    <dgm:cxn modelId="{E03C726B-8A86-48C8-85FA-731E78790B81}" type="presParOf" srcId="{F87C8CC8-CDD7-48E7-88CE-7D1ADE36B4A9}" destId="{41519D42-28D9-4EA8-BE13-1A5C74269C3E}" srcOrd="2" destOrd="0" presId="urn:microsoft.com/office/officeart/2018/5/layout/IconCircleLabelList"/>
    <dgm:cxn modelId="{885452FC-34A0-4145-B784-525B9E420313}" type="presParOf" srcId="{F87C8CC8-CDD7-48E7-88CE-7D1ADE36B4A9}" destId="{8E2B8E02-17D6-4576-9498-24A43969672D}" srcOrd="3" destOrd="0" presId="urn:microsoft.com/office/officeart/2018/5/layout/IconCircleLabelList"/>
    <dgm:cxn modelId="{E9D0DC2A-EC49-4E61-A0EF-2E61B78B7BA9}" type="presParOf" srcId="{ACD6EBE0-01C6-4F13-B798-FB650B1471AA}" destId="{F76F8E94-EDD7-46D9-A4DC-A09C37B21A3E}" srcOrd="1" destOrd="0" presId="urn:microsoft.com/office/officeart/2018/5/layout/IconCircleLabelList"/>
    <dgm:cxn modelId="{A45BBA72-585D-4FB3-BD82-9703BAC88116}" type="presParOf" srcId="{ACD6EBE0-01C6-4F13-B798-FB650B1471AA}" destId="{BB87C3EF-4FFA-4888-BBFD-3FFA4F389112}" srcOrd="2" destOrd="0" presId="urn:microsoft.com/office/officeart/2018/5/layout/IconCircleLabelList"/>
    <dgm:cxn modelId="{68B04E8F-13FE-4A6B-80B0-58E1B86BA356}" type="presParOf" srcId="{BB87C3EF-4FFA-4888-BBFD-3FFA4F389112}" destId="{06CD39B5-C49E-4FBE-AEB4-33FB20586D09}" srcOrd="0" destOrd="0" presId="urn:microsoft.com/office/officeart/2018/5/layout/IconCircleLabelList"/>
    <dgm:cxn modelId="{5D3464A7-A0F0-4C02-923F-23B3DB590744}" type="presParOf" srcId="{BB87C3EF-4FFA-4888-BBFD-3FFA4F389112}" destId="{6D3049A0-B432-48B9-90C4-2340F36C66E7}" srcOrd="1" destOrd="0" presId="urn:microsoft.com/office/officeart/2018/5/layout/IconCircleLabelList"/>
    <dgm:cxn modelId="{CB5D4A6F-2AC9-4D02-B32B-301CD821150C}" type="presParOf" srcId="{BB87C3EF-4FFA-4888-BBFD-3FFA4F389112}" destId="{984CCE11-9153-48C1-8140-F1A95DF1834B}" srcOrd="2" destOrd="0" presId="urn:microsoft.com/office/officeart/2018/5/layout/IconCircleLabelList"/>
    <dgm:cxn modelId="{DE7CC2DE-A46A-4CB5-B736-9EA224BDCC2B}" type="presParOf" srcId="{BB87C3EF-4FFA-4888-BBFD-3FFA4F389112}" destId="{5A85E1E8-05AA-4495-9A90-44CC6A4889F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8E631B-6DA5-4C1A-A7DA-1B1517084316}">
      <dsp:nvSpPr>
        <dsp:cNvPr id="0" name=""/>
        <dsp:cNvSpPr/>
      </dsp:nvSpPr>
      <dsp:spPr>
        <a:xfrm>
          <a:off x="3104075" y="652185"/>
          <a:ext cx="503854" cy="91440"/>
        </a:xfrm>
        <a:custGeom>
          <a:avLst/>
          <a:gdLst/>
          <a:ahLst/>
          <a:cxnLst/>
          <a:rect l="0" t="0" r="0" b="0"/>
          <a:pathLst>
            <a:path>
              <a:moveTo>
                <a:pt x="0" y="45720"/>
              </a:moveTo>
              <a:lnTo>
                <a:pt x="503854"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42641" y="695233"/>
        <a:ext cx="26722" cy="5344"/>
      </dsp:txXfrm>
    </dsp:sp>
    <dsp:sp modelId="{C6042A77-F0BA-40B0-AA78-2B3100D26863}">
      <dsp:nvSpPr>
        <dsp:cNvPr id="0" name=""/>
        <dsp:cNvSpPr/>
      </dsp:nvSpPr>
      <dsp:spPr>
        <a:xfrm>
          <a:off x="782160" y="790"/>
          <a:ext cx="2323714" cy="1394228"/>
        </a:xfrm>
        <a:prstGeom prst="rect">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8000"/>
                <a:satMod val="130000"/>
                <a:lumMod val="92000"/>
              </a:schemeClr>
            </a:gs>
            <a:gs pos="100000">
              <a:schemeClr val="accent5">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864" tIns="119520" rIns="113864" bIns="119520" numCol="1" spcCol="1270" anchor="ctr" anchorCtr="0">
          <a:noAutofit/>
        </a:bodyPr>
        <a:lstStyle/>
        <a:p>
          <a:pPr marL="0" lvl="0" indent="0" algn="ctr" defTabSz="933450">
            <a:lnSpc>
              <a:spcPct val="90000"/>
            </a:lnSpc>
            <a:spcBef>
              <a:spcPct val="0"/>
            </a:spcBef>
            <a:spcAft>
              <a:spcPct val="35000"/>
            </a:spcAft>
            <a:buNone/>
          </a:pPr>
          <a:r>
            <a:rPr lang="en-IN" sz="2100" kern="1200" dirty="0"/>
            <a:t>1) Dropping Unnecessary Columns</a:t>
          </a:r>
          <a:endParaRPr lang="en-US" sz="2100" kern="1200" dirty="0"/>
        </a:p>
      </dsp:txBody>
      <dsp:txXfrm>
        <a:off x="782160" y="790"/>
        <a:ext cx="2323714" cy="1394228"/>
      </dsp:txXfrm>
    </dsp:sp>
    <dsp:sp modelId="{391CB7E1-32B9-403D-BB58-D6B3C2C0EC33}">
      <dsp:nvSpPr>
        <dsp:cNvPr id="0" name=""/>
        <dsp:cNvSpPr/>
      </dsp:nvSpPr>
      <dsp:spPr>
        <a:xfrm>
          <a:off x="5962244" y="652185"/>
          <a:ext cx="503854" cy="91440"/>
        </a:xfrm>
        <a:custGeom>
          <a:avLst/>
          <a:gdLst/>
          <a:ahLst/>
          <a:cxnLst/>
          <a:rect l="0" t="0" r="0" b="0"/>
          <a:pathLst>
            <a:path>
              <a:moveTo>
                <a:pt x="0" y="45720"/>
              </a:moveTo>
              <a:lnTo>
                <a:pt x="503854" y="45720"/>
              </a:lnTo>
            </a:path>
          </a:pathLst>
        </a:custGeom>
        <a:noFill/>
        <a:ln w="9525" cap="flat" cmpd="sng" algn="ctr">
          <a:solidFill>
            <a:schemeClr val="accent5">
              <a:hueOff val="-561544"/>
              <a:satOff val="-2648"/>
              <a:lumOff val="65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0810" y="695233"/>
        <a:ext cx="26722" cy="5344"/>
      </dsp:txXfrm>
    </dsp:sp>
    <dsp:sp modelId="{D5B379FB-45AC-4CBA-BDE1-CDFBAEB87B88}">
      <dsp:nvSpPr>
        <dsp:cNvPr id="0" name=""/>
        <dsp:cNvSpPr/>
      </dsp:nvSpPr>
      <dsp:spPr>
        <a:xfrm>
          <a:off x="3640330" y="790"/>
          <a:ext cx="2323714" cy="1394228"/>
        </a:xfrm>
        <a:prstGeom prst="rect">
          <a:avLst/>
        </a:prstGeom>
        <a:gradFill rotWithShape="0">
          <a:gsLst>
            <a:gs pos="0">
              <a:schemeClr val="accent5">
                <a:hueOff val="-421158"/>
                <a:satOff val="-1986"/>
                <a:lumOff val="490"/>
                <a:alphaOff val="0"/>
                <a:tint val="98000"/>
                <a:satMod val="110000"/>
                <a:lumMod val="104000"/>
              </a:schemeClr>
            </a:gs>
            <a:gs pos="69000">
              <a:schemeClr val="accent5">
                <a:hueOff val="-421158"/>
                <a:satOff val="-1986"/>
                <a:lumOff val="490"/>
                <a:alphaOff val="0"/>
                <a:shade val="88000"/>
                <a:satMod val="130000"/>
                <a:lumMod val="92000"/>
              </a:schemeClr>
            </a:gs>
            <a:gs pos="100000">
              <a:schemeClr val="accent5">
                <a:hueOff val="-421158"/>
                <a:satOff val="-1986"/>
                <a:lumOff val="49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864" tIns="119520" rIns="113864" bIns="119520" numCol="1" spcCol="1270" anchor="ctr" anchorCtr="0">
          <a:noAutofit/>
        </a:bodyPr>
        <a:lstStyle/>
        <a:p>
          <a:pPr marL="0" lvl="0" indent="0" algn="ctr" defTabSz="933450">
            <a:lnSpc>
              <a:spcPct val="90000"/>
            </a:lnSpc>
            <a:spcBef>
              <a:spcPct val="0"/>
            </a:spcBef>
            <a:spcAft>
              <a:spcPct val="35000"/>
            </a:spcAft>
            <a:buNone/>
          </a:pPr>
          <a:r>
            <a:rPr lang="en-IN" sz="2100" kern="1200" dirty="0"/>
            <a:t>2) Filling missing values in dataset</a:t>
          </a:r>
          <a:endParaRPr lang="en-US" sz="2100" kern="1200" dirty="0"/>
        </a:p>
      </dsp:txBody>
      <dsp:txXfrm>
        <a:off x="3640330" y="790"/>
        <a:ext cx="2323714" cy="1394228"/>
      </dsp:txXfrm>
    </dsp:sp>
    <dsp:sp modelId="{3EC360E6-7876-4EB4-97FD-09C9C48C6B77}">
      <dsp:nvSpPr>
        <dsp:cNvPr id="0" name=""/>
        <dsp:cNvSpPr/>
      </dsp:nvSpPr>
      <dsp:spPr>
        <a:xfrm>
          <a:off x="1944018" y="1393219"/>
          <a:ext cx="5716338" cy="503854"/>
        </a:xfrm>
        <a:custGeom>
          <a:avLst/>
          <a:gdLst/>
          <a:ahLst/>
          <a:cxnLst/>
          <a:rect l="0" t="0" r="0" b="0"/>
          <a:pathLst>
            <a:path>
              <a:moveTo>
                <a:pt x="5716338" y="0"/>
              </a:moveTo>
              <a:lnTo>
                <a:pt x="5716338" y="269027"/>
              </a:lnTo>
              <a:lnTo>
                <a:pt x="0" y="269027"/>
              </a:lnTo>
              <a:lnTo>
                <a:pt x="0" y="503854"/>
              </a:lnTo>
            </a:path>
          </a:pathLst>
        </a:custGeom>
        <a:noFill/>
        <a:ln w="9525" cap="flat" cmpd="sng" algn="ctr">
          <a:solidFill>
            <a:schemeClr val="accent5">
              <a:hueOff val="-1123087"/>
              <a:satOff val="-5296"/>
              <a:lumOff val="130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58655" y="1642474"/>
        <a:ext cx="287063" cy="5344"/>
      </dsp:txXfrm>
    </dsp:sp>
    <dsp:sp modelId="{1C8B7705-039F-4F1D-B192-C8B7C68899EF}">
      <dsp:nvSpPr>
        <dsp:cNvPr id="0" name=""/>
        <dsp:cNvSpPr/>
      </dsp:nvSpPr>
      <dsp:spPr>
        <a:xfrm>
          <a:off x="6498499" y="790"/>
          <a:ext cx="2323714" cy="1394228"/>
        </a:xfrm>
        <a:prstGeom prst="rect">
          <a:avLst/>
        </a:prstGeom>
        <a:gradFill rotWithShape="0">
          <a:gsLst>
            <a:gs pos="0">
              <a:schemeClr val="accent5">
                <a:hueOff val="-842315"/>
                <a:satOff val="-3972"/>
                <a:lumOff val="980"/>
                <a:alphaOff val="0"/>
                <a:tint val="98000"/>
                <a:satMod val="110000"/>
                <a:lumMod val="104000"/>
              </a:schemeClr>
            </a:gs>
            <a:gs pos="69000">
              <a:schemeClr val="accent5">
                <a:hueOff val="-842315"/>
                <a:satOff val="-3972"/>
                <a:lumOff val="980"/>
                <a:alphaOff val="0"/>
                <a:shade val="88000"/>
                <a:satMod val="130000"/>
                <a:lumMod val="92000"/>
              </a:schemeClr>
            </a:gs>
            <a:gs pos="100000">
              <a:schemeClr val="accent5">
                <a:hueOff val="-842315"/>
                <a:satOff val="-3972"/>
                <a:lumOff val="98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864" tIns="119520" rIns="113864" bIns="119520" numCol="1" spcCol="1270" anchor="ctr" anchorCtr="0">
          <a:noAutofit/>
        </a:bodyPr>
        <a:lstStyle/>
        <a:p>
          <a:pPr marL="0" lvl="0" indent="0" algn="ctr" defTabSz="933450">
            <a:lnSpc>
              <a:spcPct val="90000"/>
            </a:lnSpc>
            <a:spcBef>
              <a:spcPct val="0"/>
            </a:spcBef>
            <a:spcAft>
              <a:spcPct val="35000"/>
            </a:spcAft>
            <a:buNone/>
          </a:pPr>
          <a:r>
            <a:rPr lang="en-IN" sz="2100" kern="1200" dirty="0"/>
            <a:t>3) Dropping remaining rows with missing values</a:t>
          </a:r>
          <a:endParaRPr lang="en-US" sz="2100" kern="1200" dirty="0"/>
        </a:p>
      </dsp:txBody>
      <dsp:txXfrm>
        <a:off x="6498499" y="790"/>
        <a:ext cx="2323714" cy="1394228"/>
      </dsp:txXfrm>
    </dsp:sp>
    <dsp:sp modelId="{DB72B168-5DCB-4EC2-8665-AD5809BADEE4}">
      <dsp:nvSpPr>
        <dsp:cNvPr id="0" name=""/>
        <dsp:cNvSpPr/>
      </dsp:nvSpPr>
      <dsp:spPr>
        <a:xfrm>
          <a:off x="3104075" y="2580868"/>
          <a:ext cx="503854" cy="91440"/>
        </a:xfrm>
        <a:custGeom>
          <a:avLst/>
          <a:gdLst/>
          <a:ahLst/>
          <a:cxnLst/>
          <a:rect l="0" t="0" r="0" b="0"/>
          <a:pathLst>
            <a:path>
              <a:moveTo>
                <a:pt x="0" y="45720"/>
              </a:moveTo>
              <a:lnTo>
                <a:pt x="503854" y="45720"/>
              </a:lnTo>
            </a:path>
          </a:pathLst>
        </a:custGeom>
        <a:noFill/>
        <a:ln w="9525" cap="flat" cmpd="sng" algn="ctr">
          <a:solidFill>
            <a:schemeClr val="accent5">
              <a:hueOff val="-1684631"/>
              <a:satOff val="-7944"/>
              <a:lumOff val="196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42641" y="2623916"/>
        <a:ext cx="26722" cy="5344"/>
      </dsp:txXfrm>
    </dsp:sp>
    <dsp:sp modelId="{EC95F4F7-E61C-4850-A0B2-92ACE785B572}">
      <dsp:nvSpPr>
        <dsp:cNvPr id="0" name=""/>
        <dsp:cNvSpPr/>
      </dsp:nvSpPr>
      <dsp:spPr>
        <a:xfrm>
          <a:off x="782160" y="1929474"/>
          <a:ext cx="2323714" cy="1394228"/>
        </a:xfrm>
        <a:prstGeom prst="rect">
          <a:avLst/>
        </a:prstGeom>
        <a:gradFill rotWithShape="0">
          <a:gsLst>
            <a:gs pos="0">
              <a:schemeClr val="accent5">
                <a:hueOff val="-1263473"/>
                <a:satOff val="-5958"/>
                <a:lumOff val="1470"/>
                <a:alphaOff val="0"/>
                <a:tint val="98000"/>
                <a:satMod val="110000"/>
                <a:lumMod val="104000"/>
              </a:schemeClr>
            </a:gs>
            <a:gs pos="69000">
              <a:schemeClr val="accent5">
                <a:hueOff val="-1263473"/>
                <a:satOff val="-5958"/>
                <a:lumOff val="1470"/>
                <a:alphaOff val="0"/>
                <a:shade val="88000"/>
                <a:satMod val="130000"/>
                <a:lumMod val="92000"/>
              </a:schemeClr>
            </a:gs>
            <a:gs pos="100000">
              <a:schemeClr val="accent5">
                <a:hueOff val="-1263473"/>
                <a:satOff val="-5958"/>
                <a:lumOff val="147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864" tIns="119520" rIns="113864" bIns="119520" numCol="1" spcCol="1270" anchor="ctr" anchorCtr="0">
          <a:noAutofit/>
        </a:bodyPr>
        <a:lstStyle/>
        <a:p>
          <a:pPr marL="0" lvl="0" indent="0" algn="ctr" defTabSz="933450">
            <a:lnSpc>
              <a:spcPct val="90000"/>
            </a:lnSpc>
            <a:spcBef>
              <a:spcPct val="0"/>
            </a:spcBef>
            <a:spcAft>
              <a:spcPct val="35000"/>
            </a:spcAft>
            <a:buNone/>
          </a:pPr>
          <a:r>
            <a:rPr lang="en-IN" sz="2100" kern="1200" dirty="0"/>
            <a:t>4) Applying Mean and mode function</a:t>
          </a:r>
          <a:endParaRPr lang="en-US" sz="2100" kern="1200" dirty="0"/>
        </a:p>
      </dsp:txBody>
      <dsp:txXfrm>
        <a:off x="782160" y="1929474"/>
        <a:ext cx="2323714" cy="1394228"/>
      </dsp:txXfrm>
    </dsp:sp>
    <dsp:sp modelId="{E5ECEBE4-8C2B-42EA-9832-98CAE07F7F54}">
      <dsp:nvSpPr>
        <dsp:cNvPr id="0" name=""/>
        <dsp:cNvSpPr/>
      </dsp:nvSpPr>
      <dsp:spPr>
        <a:xfrm>
          <a:off x="3640330" y="1929474"/>
          <a:ext cx="2323714" cy="1394228"/>
        </a:xfrm>
        <a:prstGeom prst="rect">
          <a:avLst/>
        </a:prstGeom>
        <a:gradFill rotWithShape="0">
          <a:gsLst>
            <a:gs pos="0">
              <a:schemeClr val="accent5">
                <a:hueOff val="-1684631"/>
                <a:satOff val="-7944"/>
                <a:lumOff val="1960"/>
                <a:alphaOff val="0"/>
                <a:tint val="98000"/>
                <a:satMod val="110000"/>
                <a:lumMod val="104000"/>
              </a:schemeClr>
            </a:gs>
            <a:gs pos="69000">
              <a:schemeClr val="accent5">
                <a:hueOff val="-1684631"/>
                <a:satOff val="-7944"/>
                <a:lumOff val="1960"/>
                <a:alphaOff val="0"/>
                <a:shade val="88000"/>
                <a:satMod val="130000"/>
                <a:lumMod val="92000"/>
              </a:schemeClr>
            </a:gs>
            <a:gs pos="100000">
              <a:schemeClr val="accent5">
                <a:hueOff val="-1684631"/>
                <a:satOff val="-7944"/>
                <a:lumOff val="196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864" tIns="119520" rIns="113864" bIns="119520" numCol="1" spcCol="1270" anchor="ctr" anchorCtr="0">
          <a:noAutofit/>
        </a:bodyPr>
        <a:lstStyle/>
        <a:p>
          <a:pPr marL="0" lvl="0" indent="0" algn="ctr" defTabSz="933450">
            <a:lnSpc>
              <a:spcPct val="90000"/>
            </a:lnSpc>
            <a:spcBef>
              <a:spcPct val="0"/>
            </a:spcBef>
            <a:spcAft>
              <a:spcPct val="35000"/>
            </a:spcAft>
            <a:buNone/>
          </a:pPr>
          <a:r>
            <a:rPr lang="en-IN" sz="2100" kern="1200"/>
            <a:t>5) Cleaning Total_Sq_Ft column</a:t>
          </a:r>
          <a:endParaRPr lang="en-US" sz="2100" kern="1200"/>
        </a:p>
      </dsp:txBody>
      <dsp:txXfrm>
        <a:off x="3640330" y="1929474"/>
        <a:ext cx="2323714" cy="13942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292212-92CB-453E-A51B-D2B7B0AA8E43}">
      <dsp:nvSpPr>
        <dsp:cNvPr id="0" name=""/>
        <dsp:cNvSpPr/>
      </dsp:nvSpPr>
      <dsp:spPr>
        <a:xfrm>
          <a:off x="338797" y="396"/>
          <a:ext cx="3380054" cy="2028032"/>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Let's take a look at some features that may be misinterpreted to represent something it's </a:t>
          </a:r>
          <a:r>
            <a:rPr lang="en-US" sz="1700" kern="1200" dirty="0" err="1"/>
            <a:t>not.MSSubClass</a:t>
          </a:r>
          <a:r>
            <a:rPr lang="en-US" sz="1700" kern="1200" dirty="0"/>
            <a:t>: Identifies the type of dwelling involved in the sale. Also we apply Label encoding for both the train and test dataset.</a:t>
          </a:r>
          <a:endParaRPr lang="en-IN" sz="1700" kern="1200" dirty="0"/>
        </a:p>
      </dsp:txBody>
      <dsp:txXfrm>
        <a:off x="398196" y="59795"/>
        <a:ext cx="3261256" cy="19092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AAAACB-F090-4E71-AE6A-CF5FC900F9AE}">
      <dsp:nvSpPr>
        <dsp:cNvPr id="0" name=""/>
        <dsp:cNvSpPr/>
      </dsp:nvSpPr>
      <dsp:spPr>
        <a:xfrm>
          <a:off x="0" y="3053852"/>
          <a:ext cx="2401093" cy="668108"/>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766" tIns="170688" rIns="170766" bIns="170688" numCol="1" spcCol="1270" anchor="ctr" anchorCtr="0">
          <a:noAutofit/>
        </a:bodyPr>
        <a:lstStyle/>
        <a:p>
          <a:pPr marL="0" lvl="0" indent="0" algn="ctr" defTabSz="1066800">
            <a:lnSpc>
              <a:spcPct val="90000"/>
            </a:lnSpc>
            <a:spcBef>
              <a:spcPct val="0"/>
            </a:spcBef>
            <a:spcAft>
              <a:spcPct val="35000"/>
            </a:spcAft>
            <a:buNone/>
          </a:pPr>
          <a:r>
            <a:rPr lang="en-US" sz="2400" kern="1200"/>
            <a:t>Use</a:t>
          </a:r>
        </a:p>
      </dsp:txBody>
      <dsp:txXfrm>
        <a:off x="0" y="3053852"/>
        <a:ext cx="2401093" cy="668108"/>
      </dsp:txXfrm>
    </dsp:sp>
    <dsp:sp modelId="{327ACF8D-E44D-47D8-9ED1-D27BB0E3964A}">
      <dsp:nvSpPr>
        <dsp:cNvPr id="0" name=""/>
        <dsp:cNvSpPr/>
      </dsp:nvSpPr>
      <dsp:spPr>
        <a:xfrm>
          <a:off x="2401093" y="3053852"/>
          <a:ext cx="7203281" cy="668108"/>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6117" tIns="215900" rIns="146117" bIns="215900" numCol="1" spcCol="1270" anchor="ctr" anchorCtr="0">
          <a:noAutofit/>
        </a:bodyPr>
        <a:lstStyle/>
        <a:p>
          <a:pPr marL="0" lvl="0" indent="0" algn="l" defTabSz="755650">
            <a:lnSpc>
              <a:spcPct val="90000"/>
            </a:lnSpc>
            <a:spcBef>
              <a:spcPct val="0"/>
            </a:spcBef>
            <a:spcAft>
              <a:spcPct val="35000"/>
            </a:spcAft>
            <a:buNone/>
          </a:pPr>
          <a:r>
            <a:rPr lang="en-US" sz="1700" kern="1200"/>
            <a:t>Use K Fold cross validation to measure accuracy</a:t>
          </a:r>
        </a:p>
      </dsp:txBody>
      <dsp:txXfrm>
        <a:off x="2401093" y="3053852"/>
        <a:ext cx="7203281" cy="668108"/>
      </dsp:txXfrm>
    </dsp:sp>
    <dsp:sp modelId="{807D2B70-9D62-48F0-B90D-24F1C83C3AF1}">
      <dsp:nvSpPr>
        <dsp:cNvPr id="0" name=""/>
        <dsp:cNvSpPr/>
      </dsp:nvSpPr>
      <dsp:spPr>
        <a:xfrm rot="10800000">
          <a:off x="0" y="2036323"/>
          <a:ext cx="2401093" cy="1027550"/>
        </a:xfrm>
        <a:prstGeom prst="upArrowCallout">
          <a:avLst>
            <a:gd name="adj1" fmla="val 5000"/>
            <a:gd name="adj2" fmla="val 10000"/>
            <a:gd name="adj3" fmla="val 15000"/>
            <a:gd name="adj4" fmla="val 64977"/>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766" tIns="170688" rIns="170766" bIns="170688" numCol="1" spcCol="1270" anchor="ctr" anchorCtr="0">
          <a:noAutofit/>
        </a:bodyPr>
        <a:lstStyle/>
        <a:p>
          <a:pPr marL="0" lvl="0" indent="0" algn="ctr" defTabSz="1066800">
            <a:lnSpc>
              <a:spcPct val="90000"/>
            </a:lnSpc>
            <a:spcBef>
              <a:spcPct val="0"/>
            </a:spcBef>
            <a:spcAft>
              <a:spcPct val="35000"/>
            </a:spcAft>
            <a:buNone/>
          </a:pPr>
          <a:r>
            <a:rPr lang="en-US" sz="2400" kern="1200"/>
            <a:t>Build</a:t>
          </a:r>
        </a:p>
      </dsp:txBody>
      <dsp:txXfrm rot="-10800000">
        <a:off x="0" y="2036323"/>
        <a:ext cx="2401093" cy="667907"/>
      </dsp:txXfrm>
    </dsp:sp>
    <dsp:sp modelId="{2FF0A0BC-62CB-453D-A170-B2FD025F3853}">
      <dsp:nvSpPr>
        <dsp:cNvPr id="0" name=""/>
        <dsp:cNvSpPr/>
      </dsp:nvSpPr>
      <dsp:spPr>
        <a:xfrm>
          <a:off x="2401093" y="2036323"/>
          <a:ext cx="7203281" cy="667907"/>
        </a:xfrm>
        <a:prstGeom prst="rect">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6117" tIns="215900" rIns="146117" bIns="215900" numCol="1" spcCol="1270" anchor="ctr" anchorCtr="0">
          <a:noAutofit/>
        </a:bodyPr>
        <a:lstStyle/>
        <a:p>
          <a:pPr marL="0" lvl="0" indent="0" algn="l" defTabSz="755650">
            <a:lnSpc>
              <a:spcPct val="90000"/>
            </a:lnSpc>
            <a:spcBef>
              <a:spcPct val="0"/>
            </a:spcBef>
            <a:spcAft>
              <a:spcPct val="35000"/>
            </a:spcAft>
            <a:buNone/>
          </a:pPr>
          <a:r>
            <a:rPr lang="en-US" sz="1700" kern="1200"/>
            <a:t>Build the model.</a:t>
          </a:r>
        </a:p>
      </dsp:txBody>
      <dsp:txXfrm>
        <a:off x="2401093" y="2036323"/>
        <a:ext cx="7203281" cy="667907"/>
      </dsp:txXfrm>
    </dsp:sp>
    <dsp:sp modelId="{EEF19BF0-03F0-48E4-9871-EC2780832CDB}">
      <dsp:nvSpPr>
        <dsp:cNvPr id="0" name=""/>
        <dsp:cNvSpPr/>
      </dsp:nvSpPr>
      <dsp:spPr>
        <a:xfrm rot="10800000">
          <a:off x="0" y="1018794"/>
          <a:ext cx="2401093" cy="1027550"/>
        </a:xfrm>
        <a:prstGeom prst="upArrowCallout">
          <a:avLst>
            <a:gd name="adj1" fmla="val 5000"/>
            <a:gd name="adj2" fmla="val 10000"/>
            <a:gd name="adj3" fmla="val 15000"/>
            <a:gd name="adj4" fmla="val 64977"/>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766" tIns="170688" rIns="170766" bIns="170688" numCol="1" spcCol="1270" anchor="ctr" anchorCtr="0">
          <a:noAutofit/>
        </a:bodyPr>
        <a:lstStyle/>
        <a:p>
          <a:pPr marL="0" lvl="0" indent="0" algn="ctr" defTabSz="1066800">
            <a:lnSpc>
              <a:spcPct val="90000"/>
            </a:lnSpc>
            <a:spcBef>
              <a:spcPct val="0"/>
            </a:spcBef>
            <a:spcAft>
              <a:spcPct val="35000"/>
            </a:spcAft>
            <a:buNone/>
          </a:pPr>
          <a:r>
            <a:rPr lang="en-US" sz="2400" kern="1200"/>
            <a:t>Split</a:t>
          </a:r>
        </a:p>
      </dsp:txBody>
      <dsp:txXfrm rot="-10800000">
        <a:off x="0" y="1018794"/>
        <a:ext cx="2401093" cy="667907"/>
      </dsp:txXfrm>
    </dsp:sp>
    <dsp:sp modelId="{96758BBC-D1E6-4096-8B0C-B84ACCD38C31}">
      <dsp:nvSpPr>
        <dsp:cNvPr id="0" name=""/>
        <dsp:cNvSpPr/>
      </dsp:nvSpPr>
      <dsp:spPr>
        <a:xfrm>
          <a:off x="2401093" y="1018794"/>
          <a:ext cx="7203281" cy="667907"/>
        </a:xfrm>
        <a:prstGeom prst="rect">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6117" tIns="215900" rIns="146117" bIns="215900" numCol="1" spcCol="1270" anchor="ctr" anchorCtr="0">
          <a:noAutofit/>
        </a:bodyPr>
        <a:lstStyle/>
        <a:p>
          <a:pPr marL="0" lvl="0" indent="0" algn="l" defTabSz="755650">
            <a:lnSpc>
              <a:spcPct val="90000"/>
            </a:lnSpc>
            <a:spcBef>
              <a:spcPct val="0"/>
            </a:spcBef>
            <a:spcAft>
              <a:spcPct val="35000"/>
            </a:spcAft>
            <a:buNone/>
          </a:pPr>
          <a:r>
            <a:rPr lang="en-US" sz="1700" kern="1200"/>
            <a:t>Split the data into Training and Testing.</a:t>
          </a:r>
        </a:p>
      </dsp:txBody>
      <dsp:txXfrm>
        <a:off x="2401093" y="1018794"/>
        <a:ext cx="7203281" cy="667907"/>
      </dsp:txXfrm>
    </dsp:sp>
    <dsp:sp modelId="{75EEF387-8394-4A9D-9762-96E51C318B5C}">
      <dsp:nvSpPr>
        <dsp:cNvPr id="0" name=""/>
        <dsp:cNvSpPr/>
      </dsp:nvSpPr>
      <dsp:spPr>
        <a:xfrm rot="10800000">
          <a:off x="0" y="1265"/>
          <a:ext cx="2401093" cy="1027550"/>
        </a:xfrm>
        <a:prstGeom prst="upArrowCallout">
          <a:avLst>
            <a:gd name="adj1" fmla="val 5000"/>
            <a:gd name="adj2" fmla="val 10000"/>
            <a:gd name="adj3" fmla="val 15000"/>
            <a:gd name="adj4" fmla="val 64977"/>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766" tIns="170688" rIns="170766" bIns="170688" numCol="1" spcCol="1270" anchor="ctr" anchorCtr="0">
          <a:noAutofit/>
        </a:bodyPr>
        <a:lstStyle/>
        <a:p>
          <a:pPr marL="0" lvl="0" indent="0" algn="ctr" defTabSz="1066800">
            <a:lnSpc>
              <a:spcPct val="90000"/>
            </a:lnSpc>
            <a:spcBef>
              <a:spcPct val="0"/>
            </a:spcBef>
            <a:spcAft>
              <a:spcPct val="35000"/>
            </a:spcAft>
            <a:buNone/>
          </a:pPr>
          <a:r>
            <a:rPr lang="en-US" sz="2400" kern="1200"/>
            <a:t>Split</a:t>
          </a:r>
        </a:p>
      </dsp:txBody>
      <dsp:txXfrm rot="-10800000">
        <a:off x="0" y="1265"/>
        <a:ext cx="2401093" cy="667907"/>
      </dsp:txXfrm>
    </dsp:sp>
    <dsp:sp modelId="{C8D7AD6D-0A29-404B-85A8-E45841CB3B21}">
      <dsp:nvSpPr>
        <dsp:cNvPr id="0" name=""/>
        <dsp:cNvSpPr/>
      </dsp:nvSpPr>
      <dsp:spPr>
        <a:xfrm>
          <a:off x="2401093" y="1265"/>
          <a:ext cx="7203281" cy="667907"/>
        </a:xfrm>
        <a:prstGeom prst="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6117" tIns="215900" rIns="146117" bIns="215900" numCol="1" spcCol="1270" anchor="ctr" anchorCtr="0">
          <a:noAutofit/>
        </a:bodyPr>
        <a:lstStyle/>
        <a:p>
          <a:pPr marL="0" lvl="0" indent="0" algn="l" defTabSz="755650">
            <a:lnSpc>
              <a:spcPct val="90000"/>
            </a:lnSpc>
            <a:spcBef>
              <a:spcPct val="0"/>
            </a:spcBef>
            <a:spcAft>
              <a:spcPct val="35000"/>
            </a:spcAft>
            <a:buNone/>
          </a:pPr>
          <a:r>
            <a:rPr lang="en-US" sz="1700" kern="1200"/>
            <a:t>Split the data into columns which are dependent and  independent.</a:t>
          </a:r>
        </a:p>
      </dsp:txBody>
      <dsp:txXfrm>
        <a:off x="2401093" y="1265"/>
        <a:ext cx="7203281" cy="6679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F4DEB9-D120-4CB3-8BB6-520EF4549DEF}">
      <dsp:nvSpPr>
        <dsp:cNvPr id="0" name=""/>
        <dsp:cNvSpPr/>
      </dsp:nvSpPr>
      <dsp:spPr>
        <a:xfrm>
          <a:off x="1589187" y="61613"/>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925C75-F669-49B7-B5A1-636F1222ECFE}">
      <dsp:nvSpPr>
        <dsp:cNvPr id="0" name=""/>
        <dsp:cNvSpPr/>
      </dsp:nvSpPr>
      <dsp:spPr>
        <a:xfrm>
          <a:off x="2057187" y="529613"/>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2B8E02-17D6-4576-9498-24A43969672D}">
      <dsp:nvSpPr>
        <dsp:cNvPr id="0" name=""/>
        <dsp:cNvSpPr/>
      </dsp:nvSpPr>
      <dsp:spPr>
        <a:xfrm>
          <a:off x="887187" y="2941613"/>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IN" sz="1800" kern="1200"/>
            <a:t>Use GridSearchCV to test and compare different models.</a:t>
          </a:r>
          <a:endParaRPr lang="en-US" sz="1800" kern="1200"/>
        </a:p>
      </dsp:txBody>
      <dsp:txXfrm>
        <a:off x="887187" y="2941613"/>
        <a:ext cx="3600000" cy="720000"/>
      </dsp:txXfrm>
    </dsp:sp>
    <dsp:sp modelId="{06CD39B5-C49E-4FBE-AEB4-33FB20586D09}">
      <dsp:nvSpPr>
        <dsp:cNvPr id="0" name=""/>
        <dsp:cNvSpPr/>
      </dsp:nvSpPr>
      <dsp:spPr>
        <a:xfrm>
          <a:off x="5819187" y="61613"/>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3049A0-B432-48B9-90C4-2340F36C66E7}">
      <dsp:nvSpPr>
        <dsp:cNvPr id="0" name=""/>
        <dsp:cNvSpPr/>
      </dsp:nvSpPr>
      <dsp:spPr>
        <a:xfrm>
          <a:off x="6287187" y="529613"/>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A85E1E8-05AA-4495-9A90-44CC6A4889F1}">
      <dsp:nvSpPr>
        <dsp:cNvPr id="0" name=""/>
        <dsp:cNvSpPr/>
      </dsp:nvSpPr>
      <dsp:spPr>
        <a:xfrm>
          <a:off x="5117187" y="2941613"/>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IN" sz="1800" kern="1200"/>
            <a:t>Predict the Price.</a:t>
          </a:r>
          <a:endParaRPr lang="en-US" sz="1800" kern="1200"/>
        </a:p>
      </dsp:txBody>
      <dsp:txXfrm>
        <a:off x="5117187" y="2941613"/>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241623-A064-4BED-B073-BA4D61433402}" type="datetime1">
              <a:rPr lang="en-US" smtClean="0"/>
              <a:t>9/29/2021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FAEF9944-A4F6-4C59-AEBD-678D6480B8EA}"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2240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86ED0C-1DA7-41F0-94CF-6218B1FEDFF1}" type="datetime1">
              <a:rPr lang="en-US" smtClean="0"/>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9413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CF02AB-6034-4B88-BC5A-7C17CB0EF809}" type="datetime1">
              <a:rPr lang="en-US" smtClean="0"/>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3323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F3E5F3-28EE-488F-BD53-B744C06C3DEC}" type="datetime1">
              <a:rPr lang="en-US" smtClean="0"/>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1300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2EB70D-CD01-44DA-83B3-8FEB3383D307}" type="datetime1">
              <a:rPr lang="en-US" smtClean="0"/>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7618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158CFD-9357-46BE-A189-D637A67C8730}" type="datetime1">
              <a:rPr lang="en-US" smtClean="0"/>
              <a:t>9/29/2021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2329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4742EE-B331-4632-BD10-A82FED6B6FC0}" type="datetime1">
              <a:rPr lang="en-US" smtClean="0"/>
              <a:t>9/29/2021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l"/>
            <a:fld id="{FAEF9944-A4F6-4C59-AEBD-678D6480B8EA}" type="slidenum">
              <a:rPr lang="en-US" smtClean="0"/>
              <a:pPr algn="l"/>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8342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1BA835-D13F-49F4-8F11-5D576AC65FAD}" type="datetime1">
              <a:rPr lang="en-US" smtClean="0"/>
              <a:t>9/29/2021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l"/>
            <a:fld id="{FAEF9944-A4F6-4C59-AEBD-678D6480B8EA}" type="slidenum">
              <a:rPr lang="en-US" smtClean="0"/>
              <a:pPr algn="l"/>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1852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D1799-ACB5-4CB2-86A2-5C574F1C8706}" type="datetime1">
              <a:rPr lang="en-US" smtClean="0"/>
              <a:t>9/29/2021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01902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5DD0D6-7A82-473E-879B-C6ECD6CCCFEC}" type="datetime1">
              <a:rPr lang="en-US" smtClean="0"/>
              <a:t>9/29/2021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4840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4605E03-BC17-41A7-854C-DFAB672737DC}" type="datetime1">
              <a:rPr lang="en-US" smtClean="0"/>
              <a:t>9/29/2021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31604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4408324-A84C-4A45-93B6-78D079CCE772}" type="datetime1">
              <a:rPr lang="en-US" smtClean="0"/>
              <a:t>9/29/2021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algn="l"/>
            <a:fld id="{FAEF9944-A4F6-4C59-AEBD-678D6480B8EA}" type="slidenum">
              <a:rPr lang="en-US" smtClean="0"/>
              <a:pPr algn="l"/>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205672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upgrad.com/blog/types-of-supervised-learning/"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53" name="Rectangle 38">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40">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D589384-F979-4CE9-AD9C-D5DDB1647C11}"/>
              </a:ext>
            </a:extLst>
          </p:cNvPr>
          <p:cNvSpPr>
            <a:spLocks noGrp="1"/>
          </p:cNvSpPr>
          <p:nvPr>
            <p:ph type="ctrTitle"/>
          </p:nvPr>
        </p:nvSpPr>
        <p:spPr>
          <a:xfrm>
            <a:off x="8673476" y="1468464"/>
            <a:ext cx="2858835" cy="1873219"/>
          </a:xfrm>
        </p:spPr>
        <p:txBody>
          <a:bodyPr>
            <a:normAutofit/>
          </a:bodyPr>
          <a:lstStyle/>
          <a:p>
            <a:r>
              <a:rPr lang="en-US" sz="3300" dirty="0"/>
              <a:t>Housing price Prediction</a:t>
            </a:r>
            <a:endParaRPr lang="en-IN" sz="3300" dirty="0"/>
          </a:p>
        </p:txBody>
      </p:sp>
      <p:sp>
        <p:nvSpPr>
          <p:cNvPr id="3" name="Subtitle 2">
            <a:extLst>
              <a:ext uri="{FF2B5EF4-FFF2-40B4-BE49-F238E27FC236}">
                <a16:creationId xmlns:a16="http://schemas.microsoft.com/office/drawing/2014/main" id="{246EEF07-D3C6-4138-A8D2-C9C52D891D20}"/>
              </a:ext>
            </a:extLst>
          </p:cNvPr>
          <p:cNvSpPr>
            <a:spLocks noGrp="1"/>
          </p:cNvSpPr>
          <p:nvPr>
            <p:ph type="subTitle" idx="1"/>
          </p:nvPr>
        </p:nvSpPr>
        <p:spPr>
          <a:xfrm>
            <a:off x="8671407" y="3529160"/>
            <a:ext cx="2848300" cy="1613537"/>
          </a:xfrm>
        </p:spPr>
        <p:txBody>
          <a:bodyPr>
            <a:normAutofit/>
          </a:bodyPr>
          <a:lstStyle/>
          <a:p>
            <a:r>
              <a:rPr lang="en-IN" sz="1600" dirty="0"/>
              <a:t>Made By:</a:t>
            </a:r>
          </a:p>
          <a:p>
            <a:r>
              <a:rPr lang="en-IN" sz="1600" dirty="0"/>
              <a:t>Dinesh </a:t>
            </a:r>
            <a:r>
              <a:rPr lang="en-IN" sz="1600" dirty="0" err="1"/>
              <a:t>sharma</a:t>
            </a:r>
            <a:endParaRPr lang="en-IN" sz="1600" dirty="0"/>
          </a:p>
        </p:txBody>
      </p:sp>
      <p:grpSp>
        <p:nvGrpSpPr>
          <p:cNvPr id="55" name="Group 42">
            <a:extLst>
              <a:ext uri="{FF2B5EF4-FFF2-40B4-BE49-F238E27FC236}">
                <a16:creationId xmlns:a16="http://schemas.microsoft.com/office/drawing/2014/main" id="{4BE4308E-D3C7-4FB9-928C-C0B7F62ECF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7560115" cy="5149101"/>
            <a:chOff x="7463258" y="583365"/>
            <a:chExt cx="7560115" cy="5181928"/>
          </a:xfrm>
        </p:grpSpPr>
        <p:sp>
          <p:nvSpPr>
            <p:cNvPr id="44" name="Rectangle 43">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44">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3">
            <a:extLst>
              <a:ext uri="{FF2B5EF4-FFF2-40B4-BE49-F238E27FC236}">
                <a16:creationId xmlns:a16="http://schemas.microsoft.com/office/drawing/2014/main" id="{EEC4BB56-9E6D-4DA9-A393-28BE32A44685}"/>
              </a:ext>
            </a:extLst>
          </p:cNvPr>
          <p:cNvPicPr>
            <a:picLocks noChangeAspect="1"/>
          </p:cNvPicPr>
          <p:nvPr/>
        </p:nvPicPr>
        <p:blipFill rotWithShape="1">
          <a:blip r:embed="rId2">
            <a:extLst>
              <a:ext uri="{28A0092B-C50C-407E-A947-70E740481C1C}">
                <a14:useLocalDpi xmlns:a14="http://schemas.microsoft.com/office/drawing/2010/main" val="0"/>
              </a:ext>
            </a:extLst>
          </a:blip>
          <a:srcRect t="17199" r="-2" b="21265"/>
          <a:stretch/>
        </p:blipFill>
        <p:spPr>
          <a:xfrm>
            <a:off x="1271222" y="1116345"/>
            <a:ext cx="6282919" cy="3866172"/>
          </a:xfrm>
          <a:prstGeom prst="rect">
            <a:avLst/>
          </a:prstGeom>
        </p:spPr>
      </p:pic>
      <p:cxnSp>
        <p:nvCxnSpPr>
          <p:cNvPr id="57" name="Straight Connector 46">
            <a:extLst>
              <a:ext uri="{FF2B5EF4-FFF2-40B4-BE49-F238E27FC236}">
                <a16:creationId xmlns:a16="http://schemas.microsoft.com/office/drawing/2014/main" id="{D8155E42-34DF-487F-9EE3-78A6093B3F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0960" y="3526496"/>
            <a:ext cx="284442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8" name="Picture 48">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9" name="Straight Connector 50">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5199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D6F2-A421-494C-8939-177D03DB9F51}"/>
              </a:ext>
            </a:extLst>
          </p:cNvPr>
          <p:cNvSpPr>
            <a:spLocks noGrp="1"/>
          </p:cNvSpPr>
          <p:nvPr>
            <p:ph type="title"/>
          </p:nvPr>
        </p:nvSpPr>
        <p:spPr/>
        <p:txBody>
          <a:bodyPr/>
          <a:lstStyle/>
          <a:p>
            <a:r>
              <a:rPr lang="en-US" dirty="0"/>
              <a:t>Data visualization</a:t>
            </a:r>
            <a:endParaRPr lang="en-IN" dirty="0"/>
          </a:p>
        </p:txBody>
      </p:sp>
      <p:pic>
        <p:nvPicPr>
          <p:cNvPr id="8" name="Content Placeholder 4">
            <a:extLst>
              <a:ext uri="{FF2B5EF4-FFF2-40B4-BE49-F238E27FC236}">
                <a16:creationId xmlns:a16="http://schemas.microsoft.com/office/drawing/2014/main" id="{AA38097B-CCFF-4FA7-A1CE-AB4F0FC4ED00}"/>
              </a:ext>
            </a:extLst>
          </p:cNvPr>
          <p:cNvPicPr>
            <a:picLocks noGrp="1" noChangeAspect="1"/>
          </p:cNvPicPr>
          <p:nvPr>
            <p:ph idx="1"/>
          </p:nvPr>
        </p:nvPicPr>
        <p:blipFill>
          <a:blip r:embed="rId2"/>
          <a:stretch>
            <a:fillRect/>
          </a:stretch>
        </p:blipFill>
        <p:spPr>
          <a:xfrm>
            <a:off x="3186818" y="2016125"/>
            <a:ext cx="6132689" cy="3449638"/>
          </a:xfrm>
        </p:spPr>
      </p:pic>
    </p:spTree>
    <p:extLst>
      <p:ext uri="{BB962C8B-B14F-4D97-AF65-F5344CB8AC3E}">
        <p14:creationId xmlns:p14="http://schemas.microsoft.com/office/powerpoint/2010/main" val="1723538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3FCEF-D7A6-47CE-AC65-EC320117DCB9}"/>
              </a:ext>
            </a:extLst>
          </p:cNvPr>
          <p:cNvSpPr>
            <a:spLocks noGrp="1"/>
          </p:cNvSpPr>
          <p:nvPr>
            <p:ph type="title"/>
          </p:nvPr>
        </p:nvSpPr>
        <p:spPr>
          <a:xfrm>
            <a:off x="1451579" y="804519"/>
            <a:ext cx="9603275" cy="1049235"/>
          </a:xfrm>
        </p:spPr>
        <p:txBody>
          <a:bodyPr>
            <a:normAutofit fontScale="90000"/>
          </a:bodyPr>
          <a:lstStyle/>
          <a:p>
            <a:r>
              <a:rPr lang="en-US" dirty="0"/>
              <a:t>Data visualization</a:t>
            </a:r>
            <a:br>
              <a:rPr lang="en-US" dirty="0"/>
            </a:br>
            <a:br>
              <a:rPr lang="en-US" dirty="0"/>
            </a:br>
            <a:r>
              <a:rPr lang="en-US" sz="1800" b="0" i="0" dirty="0">
                <a:solidFill>
                  <a:srgbClr val="000000"/>
                </a:solidFill>
                <a:effectLst/>
                <a:latin typeface="Helvetica Neue"/>
              </a:rPr>
              <a:t>MSSubClass = 60 has highest </a:t>
            </a:r>
            <a:r>
              <a:rPr lang="en-US" sz="1800" b="0" i="0" dirty="0" err="1">
                <a:solidFill>
                  <a:srgbClr val="000000"/>
                </a:solidFill>
                <a:effectLst/>
                <a:latin typeface="Helvetica Neue"/>
              </a:rPr>
              <a:t>SalePrice</a:t>
            </a:r>
            <a:r>
              <a:rPr lang="en-US" sz="1800" b="0" i="0" dirty="0">
                <a:solidFill>
                  <a:srgbClr val="000000"/>
                </a:solidFill>
                <a:effectLst/>
                <a:latin typeface="Helvetica Neue"/>
              </a:rPr>
              <a:t> while the sales of houses with MSSubClass = 20 is the highest.</a:t>
            </a:r>
            <a:br>
              <a:rPr lang="en-US" sz="1800" dirty="0"/>
            </a:br>
            <a:endParaRPr lang="en-IN" sz="1800" dirty="0"/>
          </a:p>
        </p:txBody>
      </p:sp>
      <p:pic>
        <p:nvPicPr>
          <p:cNvPr id="9" name="Content Placeholder 8">
            <a:extLst>
              <a:ext uri="{FF2B5EF4-FFF2-40B4-BE49-F238E27FC236}">
                <a16:creationId xmlns:a16="http://schemas.microsoft.com/office/drawing/2014/main" id="{A2102530-1C3B-4F3A-9CCC-F261C0DFAA1B}"/>
              </a:ext>
            </a:extLst>
          </p:cNvPr>
          <p:cNvPicPr>
            <a:picLocks noGrp="1" noChangeAspect="1"/>
          </p:cNvPicPr>
          <p:nvPr>
            <p:ph idx="1"/>
          </p:nvPr>
        </p:nvPicPr>
        <p:blipFill>
          <a:blip r:embed="rId2"/>
          <a:stretch>
            <a:fillRect/>
          </a:stretch>
        </p:blipFill>
        <p:spPr>
          <a:xfrm>
            <a:off x="1781175" y="2590799"/>
            <a:ext cx="8277225" cy="3462682"/>
          </a:xfrm>
        </p:spPr>
      </p:pic>
    </p:spTree>
    <p:extLst>
      <p:ext uri="{BB962C8B-B14F-4D97-AF65-F5344CB8AC3E}">
        <p14:creationId xmlns:p14="http://schemas.microsoft.com/office/powerpoint/2010/main" val="1041651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8E11E-5831-424B-9DE4-4C53B990B6BC}"/>
              </a:ext>
            </a:extLst>
          </p:cNvPr>
          <p:cNvSpPr>
            <a:spLocks noGrp="1"/>
          </p:cNvSpPr>
          <p:nvPr>
            <p:ph type="title"/>
          </p:nvPr>
        </p:nvSpPr>
        <p:spPr/>
        <p:txBody>
          <a:bodyPr/>
          <a:lstStyle/>
          <a:p>
            <a:r>
              <a:rPr lang="en-US" dirty="0"/>
              <a:t>Data visualization</a:t>
            </a:r>
            <a:endParaRPr lang="en-IN" dirty="0"/>
          </a:p>
        </p:txBody>
      </p:sp>
      <p:pic>
        <p:nvPicPr>
          <p:cNvPr id="5" name="Content Placeholder 4">
            <a:extLst>
              <a:ext uri="{FF2B5EF4-FFF2-40B4-BE49-F238E27FC236}">
                <a16:creationId xmlns:a16="http://schemas.microsoft.com/office/drawing/2014/main" id="{224A7D07-9F68-4A27-8B5B-0D65460BC115}"/>
              </a:ext>
            </a:extLst>
          </p:cNvPr>
          <p:cNvPicPr>
            <a:picLocks noGrp="1" noChangeAspect="1"/>
          </p:cNvPicPr>
          <p:nvPr>
            <p:ph idx="1"/>
          </p:nvPr>
        </p:nvPicPr>
        <p:blipFill>
          <a:blip r:embed="rId2"/>
          <a:stretch>
            <a:fillRect/>
          </a:stretch>
        </p:blipFill>
        <p:spPr>
          <a:xfrm>
            <a:off x="3186818" y="2016125"/>
            <a:ext cx="6132689" cy="3449638"/>
          </a:xfrm>
        </p:spPr>
      </p:pic>
    </p:spTree>
    <p:extLst>
      <p:ext uri="{BB962C8B-B14F-4D97-AF65-F5344CB8AC3E}">
        <p14:creationId xmlns:p14="http://schemas.microsoft.com/office/powerpoint/2010/main" val="2443939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8" name="Rectangle 17">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8C6D1F-49D2-4DFD-92DB-CE41C1FDD9FA}"/>
              </a:ext>
            </a:extLst>
          </p:cNvPr>
          <p:cNvSpPr>
            <a:spLocks noGrp="1"/>
          </p:cNvSpPr>
          <p:nvPr>
            <p:ph type="title"/>
          </p:nvPr>
        </p:nvSpPr>
        <p:spPr>
          <a:xfrm>
            <a:off x="1451579" y="804519"/>
            <a:ext cx="9603275" cy="1049235"/>
          </a:xfrm>
        </p:spPr>
        <p:txBody>
          <a:bodyPr>
            <a:normAutofit/>
          </a:bodyPr>
          <a:lstStyle/>
          <a:p>
            <a:r>
              <a:rPr lang="en-IN" dirty="0"/>
              <a:t>2) Feature Engineering Steps</a:t>
            </a:r>
          </a:p>
        </p:txBody>
      </p:sp>
      <p:cxnSp>
        <p:nvCxnSpPr>
          <p:cNvPr id="29" name="Straight Connector 19">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0" name="Rectangle 21">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7" name="Content Placeholder 2">
            <a:extLst>
              <a:ext uri="{FF2B5EF4-FFF2-40B4-BE49-F238E27FC236}">
                <a16:creationId xmlns:a16="http://schemas.microsoft.com/office/drawing/2014/main" id="{57EC84D8-9F8A-426B-B99F-2917443F16BD}"/>
              </a:ext>
            </a:extLst>
          </p:cNvPr>
          <p:cNvGraphicFramePr>
            <a:graphicFrameLocks noGrp="1"/>
          </p:cNvGraphicFramePr>
          <p:nvPr>
            <p:ph idx="1"/>
            <p:extLst>
              <p:ext uri="{D42A27DB-BD31-4B8C-83A1-F6EECF244321}">
                <p14:modId xmlns:p14="http://schemas.microsoft.com/office/powerpoint/2010/main" val="2645045138"/>
              </p:ext>
            </p:extLst>
          </p:nvPr>
        </p:nvGraphicFramePr>
        <p:xfrm>
          <a:off x="6724650" y="3429000"/>
          <a:ext cx="4057650" cy="2028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863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7"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AA51F-126D-45FB-8C63-ADEA0564022E}"/>
              </a:ext>
            </a:extLst>
          </p:cNvPr>
          <p:cNvSpPr>
            <a:spLocks noGrp="1"/>
          </p:cNvSpPr>
          <p:nvPr>
            <p:ph type="title"/>
          </p:nvPr>
        </p:nvSpPr>
        <p:spPr>
          <a:xfrm>
            <a:off x="1451579" y="804519"/>
            <a:ext cx="9603275" cy="1049235"/>
          </a:xfrm>
        </p:spPr>
        <p:txBody>
          <a:bodyPr/>
          <a:lstStyle/>
          <a:p>
            <a:r>
              <a:rPr lang="en-IN" dirty="0"/>
              <a:t>Feature Engineering Steps</a:t>
            </a:r>
          </a:p>
        </p:txBody>
      </p:sp>
      <p:pic>
        <p:nvPicPr>
          <p:cNvPr id="5" name="Content Placeholder 4">
            <a:extLst>
              <a:ext uri="{FF2B5EF4-FFF2-40B4-BE49-F238E27FC236}">
                <a16:creationId xmlns:a16="http://schemas.microsoft.com/office/drawing/2014/main" id="{712C277D-0639-431E-801D-737686EEA29E}"/>
              </a:ext>
            </a:extLst>
          </p:cNvPr>
          <p:cNvPicPr>
            <a:picLocks noGrp="1" noChangeAspect="1"/>
          </p:cNvPicPr>
          <p:nvPr>
            <p:ph idx="1"/>
          </p:nvPr>
        </p:nvPicPr>
        <p:blipFill>
          <a:blip r:embed="rId2"/>
          <a:stretch>
            <a:fillRect/>
          </a:stretch>
        </p:blipFill>
        <p:spPr>
          <a:xfrm>
            <a:off x="3186818" y="2009774"/>
            <a:ext cx="6347707" cy="3762375"/>
          </a:xfrm>
        </p:spPr>
      </p:pic>
    </p:spTree>
    <p:extLst>
      <p:ext uri="{BB962C8B-B14F-4D97-AF65-F5344CB8AC3E}">
        <p14:creationId xmlns:p14="http://schemas.microsoft.com/office/powerpoint/2010/main" val="2178469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7DB1D-1A87-4447-AA72-3B9F0E61E62B}"/>
              </a:ext>
            </a:extLst>
          </p:cNvPr>
          <p:cNvSpPr>
            <a:spLocks noGrp="1"/>
          </p:cNvSpPr>
          <p:nvPr>
            <p:ph type="title"/>
          </p:nvPr>
        </p:nvSpPr>
        <p:spPr/>
        <p:txBody>
          <a:bodyPr/>
          <a:lstStyle/>
          <a:p>
            <a:r>
              <a:rPr lang="en-US" dirty="0"/>
              <a:t>Outliers removal</a:t>
            </a:r>
            <a:endParaRPr lang="en-IN" dirty="0"/>
          </a:p>
        </p:txBody>
      </p:sp>
      <p:sp>
        <p:nvSpPr>
          <p:cNvPr id="3" name="Content Placeholder 2">
            <a:extLst>
              <a:ext uri="{FF2B5EF4-FFF2-40B4-BE49-F238E27FC236}">
                <a16:creationId xmlns:a16="http://schemas.microsoft.com/office/drawing/2014/main" id="{AE83DA30-5D22-4E4C-AB8B-D22D40DF517F}"/>
              </a:ext>
            </a:extLst>
          </p:cNvPr>
          <p:cNvSpPr>
            <a:spLocks noGrp="1"/>
          </p:cNvSpPr>
          <p:nvPr>
            <p:ph idx="1"/>
          </p:nvPr>
        </p:nvSpPr>
        <p:spPr/>
        <p:txBody>
          <a:bodyPr/>
          <a:lstStyle/>
          <a:p>
            <a:r>
              <a:rPr lang="en-US" sz="1800" b="1" i="0" u="none" strike="noStrike" baseline="0" dirty="0">
                <a:solidFill>
                  <a:srgbClr val="000000"/>
                </a:solidFill>
                <a:latin typeface="Arial" panose="020B0604020202020204" pitchFamily="34" charset="0"/>
              </a:rPr>
              <a:t>Now we will move to outliers. We have to remove these outliers from the dataset. </a:t>
            </a:r>
          </a:p>
          <a:p>
            <a:endParaRPr lang="en-US" sz="1800" b="1" dirty="0">
              <a:solidFill>
                <a:srgbClr val="000000"/>
              </a:solidFill>
              <a:latin typeface="Arial" panose="020B0604020202020204" pitchFamily="34" charset="0"/>
            </a:endParaRPr>
          </a:p>
          <a:p>
            <a:endParaRPr lang="en-IN" dirty="0"/>
          </a:p>
        </p:txBody>
      </p:sp>
      <p:pic>
        <p:nvPicPr>
          <p:cNvPr id="5" name="Picture 4">
            <a:extLst>
              <a:ext uri="{FF2B5EF4-FFF2-40B4-BE49-F238E27FC236}">
                <a16:creationId xmlns:a16="http://schemas.microsoft.com/office/drawing/2014/main" id="{AC6276F1-146E-46FB-9C8A-7CC52307766A}"/>
              </a:ext>
            </a:extLst>
          </p:cNvPr>
          <p:cNvPicPr>
            <a:picLocks noChangeAspect="1"/>
          </p:cNvPicPr>
          <p:nvPr/>
        </p:nvPicPr>
        <p:blipFill>
          <a:blip r:embed="rId2"/>
          <a:stretch>
            <a:fillRect/>
          </a:stretch>
        </p:blipFill>
        <p:spPr>
          <a:xfrm>
            <a:off x="1451579" y="2638424"/>
            <a:ext cx="4520596" cy="3238501"/>
          </a:xfrm>
          <a:prstGeom prst="rect">
            <a:avLst/>
          </a:prstGeom>
        </p:spPr>
      </p:pic>
    </p:spTree>
    <p:extLst>
      <p:ext uri="{BB962C8B-B14F-4D97-AF65-F5344CB8AC3E}">
        <p14:creationId xmlns:p14="http://schemas.microsoft.com/office/powerpoint/2010/main" val="3476903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26EF76-4042-4F2A-AFC4-7AF6CE264673}"/>
              </a:ext>
            </a:extLst>
          </p:cNvPr>
          <p:cNvSpPr>
            <a:spLocks noGrp="1"/>
          </p:cNvSpPr>
          <p:nvPr>
            <p:ph type="title"/>
          </p:nvPr>
        </p:nvSpPr>
        <p:spPr>
          <a:xfrm>
            <a:off x="1451579" y="804519"/>
            <a:ext cx="9603275" cy="1049235"/>
          </a:xfrm>
        </p:spPr>
        <p:txBody>
          <a:bodyPr>
            <a:normAutofit/>
          </a:bodyPr>
          <a:lstStyle/>
          <a:p>
            <a:r>
              <a:rPr lang="en-IN" dirty="0"/>
              <a:t>4) Model Building</a:t>
            </a:r>
          </a:p>
        </p:txBody>
      </p:sp>
      <p:cxnSp>
        <p:nvCxnSpPr>
          <p:cNvPr id="11" name="Straight Connector 10">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6EF96F4D-7BC1-4CB8-BEE6-80390BB620CD}"/>
              </a:ext>
            </a:extLst>
          </p:cNvPr>
          <p:cNvGraphicFramePr>
            <a:graphicFrameLocks noGrp="1"/>
          </p:cNvGraphicFramePr>
          <p:nvPr>
            <p:ph idx="1"/>
            <p:extLst>
              <p:ext uri="{D42A27DB-BD31-4B8C-83A1-F6EECF244321}">
                <p14:modId xmlns:p14="http://schemas.microsoft.com/office/powerpoint/2010/main" val="3280377855"/>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599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480C-349A-43A4-9E39-1382180AB33C}"/>
              </a:ext>
            </a:extLst>
          </p:cNvPr>
          <p:cNvSpPr>
            <a:spLocks noGrp="1"/>
          </p:cNvSpPr>
          <p:nvPr>
            <p:ph type="title"/>
          </p:nvPr>
        </p:nvSpPr>
        <p:spPr>
          <a:xfrm>
            <a:off x="1451579" y="804519"/>
            <a:ext cx="9603275" cy="1049235"/>
          </a:xfrm>
        </p:spPr>
        <p:txBody>
          <a:bodyPr>
            <a:normAutofit/>
          </a:bodyPr>
          <a:lstStyle/>
          <a:p>
            <a:r>
              <a:rPr lang="en-IN" sz="2200" dirty="0"/>
              <a:t>5) Testing different models and deciding upon the best one</a:t>
            </a:r>
            <a:br>
              <a:rPr lang="en-IN" sz="2200" dirty="0"/>
            </a:br>
            <a:endParaRPr lang="en-IN" sz="2200" dirty="0"/>
          </a:p>
        </p:txBody>
      </p:sp>
      <p:cxnSp>
        <p:nvCxnSpPr>
          <p:cNvPr id="11" name="Straight Connector 10">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B6C0E507-2F71-4200-9BAF-4A9841F6A85C}"/>
              </a:ext>
            </a:extLst>
          </p:cNvPr>
          <p:cNvGraphicFramePr>
            <a:graphicFrameLocks noGrp="1"/>
          </p:cNvGraphicFramePr>
          <p:nvPr>
            <p:ph idx="1"/>
            <p:extLst>
              <p:ext uri="{D42A27DB-BD31-4B8C-83A1-F6EECF244321}">
                <p14:modId xmlns:p14="http://schemas.microsoft.com/office/powerpoint/2010/main" val="442576150"/>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5258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BDCB9-0C4D-49F9-8695-FF4FD90AB5C7}"/>
              </a:ext>
            </a:extLst>
          </p:cNvPr>
          <p:cNvSpPr>
            <a:spLocks noGrp="1"/>
          </p:cNvSpPr>
          <p:nvPr>
            <p:ph type="title"/>
          </p:nvPr>
        </p:nvSpPr>
        <p:spPr/>
        <p:txBody>
          <a:bodyPr/>
          <a:lstStyle/>
          <a:p>
            <a:r>
              <a:rPr lang="en-IN" dirty="0"/>
              <a:t>A) Linear Regression</a:t>
            </a:r>
          </a:p>
        </p:txBody>
      </p:sp>
      <p:sp>
        <p:nvSpPr>
          <p:cNvPr id="3" name="Content Placeholder 2">
            <a:extLst>
              <a:ext uri="{FF2B5EF4-FFF2-40B4-BE49-F238E27FC236}">
                <a16:creationId xmlns:a16="http://schemas.microsoft.com/office/drawing/2014/main" id="{E65ABC72-C1A9-4B9D-92D5-58FA69D65359}"/>
              </a:ext>
            </a:extLst>
          </p:cNvPr>
          <p:cNvSpPr>
            <a:spLocks noGrp="1"/>
          </p:cNvSpPr>
          <p:nvPr>
            <p:ph idx="1"/>
          </p:nvPr>
        </p:nvSpPr>
        <p:spPr/>
        <p:txBody>
          <a:bodyPr>
            <a:normAutofit/>
          </a:bodyPr>
          <a:lstStyle/>
          <a:p>
            <a:r>
              <a:rPr lang="en-US" b="0" i="0" dirty="0">
                <a:solidFill>
                  <a:srgbClr val="000000"/>
                </a:solidFill>
                <a:effectLst/>
                <a:latin typeface="Times New Roman" panose="02020603050405020304" pitchFamily="18" charset="0"/>
              </a:rPr>
              <a:t>Linear regression attempts to model the relationship between two variables by fitting a linear equation to observed data. One variable is considered to be an explanatory variable, and the other is considered to be a dependent variable.</a:t>
            </a:r>
          </a:p>
          <a:p>
            <a:r>
              <a:rPr lang="en-US" b="0" i="0" dirty="0">
                <a:solidFill>
                  <a:srgbClr val="000000"/>
                </a:solidFill>
                <a:effectLst/>
                <a:latin typeface="Times New Roman" panose="02020603050405020304" pitchFamily="18" charset="0"/>
              </a:rPr>
              <a:t>The most common method for fitting a regression line is the method of least-squares. This method calculates the best-fitting line for the observed data by minimizing the sum of the squares of the vertical deviations from each data point to the line</a:t>
            </a:r>
          </a:p>
          <a:p>
            <a:pPr marL="0" indent="0">
              <a:buNone/>
            </a:pPr>
            <a:br>
              <a:rPr lang="en-US" dirty="0"/>
            </a:br>
            <a:endParaRPr lang="en-IN" dirty="0"/>
          </a:p>
        </p:txBody>
      </p:sp>
    </p:spTree>
    <p:extLst>
      <p:ext uri="{BB962C8B-B14F-4D97-AF65-F5344CB8AC3E}">
        <p14:creationId xmlns:p14="http://schemas.microsoft.com/office/powerpoint/2010/main" val="206494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C846F-BFA7-4948-BC13-E49280F5F5C8}"/>
              </a:ext>
            </a:extLst>
          </p:cNvPr>
          <p:cNvSpPr>
            <a:spLocks noGrp="1"/>
          </p:cNvSpPr>
          <p:nvPr>
            <p:ph type="title"/>
          </p:nvPr>
        </p:nvSpPr>
        <p:spPr/>
        <p:txBody>
          <a:bodyPr/>
          <a:lstStyle/>
          <a:p>
            <a:r>
              <a:rPr lang="en-IN" dirty="0"/>
              <a:t>B) Decision Tree</a:t>
            </a:r>
          </a:p>
        </p:txBody>
      </p:sp>
      <p:sp>
        <p:nvSpPr>
          <p:cNvPr id="3" name="Content Placeholder 2">
            <a:extLst>
              <a:ext uri="{FF2B5EF4-FFF2-40B4-BE49-F238E27FC236}">
                <a16:creationId xmlns:a16="http://schemas.microsoft.com/office/drawing/2014/main" id="{B938FD36-58AE-4E0F-86C6-532CB7D7436C}"/>
              </a:ext>
            </a:extLst>
          </p:cNvPr>
          <p:cNvSpPr>
            <a:spLocks noGrp="1"/>
          </p:cNvSpPr>
          <p:nvPr>
            <p:ph idx="1"/>
          </p:nvPr>
        </p:nvSpPr>
        <p:spPr/>
        <p:txBody>
          <a:bodyPr>
            <a:normAutofit fontScale="92500" lnSpcReduction="10000"/>
          </a:bodyPr>
          <a:lstStyle/>
          <a:p>
            <a:r>
              <a:rPr lang="en-US" b="0" i="0" dirty="0">
                <a:solidFill>
                  <a:srgbClr val="000000"/>
                </a:solidFill>
                <a:effectLst/>
                <a:latin typeface="Calibri" panose="020F0502020204030204" pitchFamily="34" charset="0"/>
              </a:rPr>
              <a:t>Decision tree builds regression or classification models in the form of a tree structure. It breaks down a dataset into smaller and smaller subsets while at the same time an associated decision tree is incrementally developed. The final result is a tree with </a:t>
            </a:r>
            <a:r>
              <a:rPr lang="en-US" b="1" i="0" dirty="0">
                <a:solidFill>
                  <a:srgbClr val="000000"/>
                </a:solidFill>
                <a:effectLst/>
                <a:latin typeface="Calibri" panose="020F0502020204030204" pitchFamily="34" charset="0"/>
              </a:rPr>
              <a:t>decision nodes</a:t>
            </a:r>
            <a:r>
              <a:rPr lang="en-US" b="0" i="0" dirty="0">
                <a:solidFill>
                  <a:srgbClr val="000000"/>
                </a:solidFill>
                <a:effectLst/>
                <a:latin typeface="Calibri" panose="020F0502020204030204" pitchFamily="34" charset="0"/>
              </a:rPr>
              <a:t> and </a:t>
            </a:r>
            <a:r>
              <a:rPr lang="en-US" b="1" i="0" dirty="0">
                <a:solidFill>
                  <a:srgbClr val="000000"/>
                </a:solidFill>
                <a:effectLst/>
                <a:latin typeface="Calibri" panose="020F0502020204030204" pitchFamily="34" charset="0"/>
              </a:rPr>
              <a:t>leaf nodes</a:t>
            </a:r>
            <a:r>
              <a:rPr lang="en-US" b="0" i="0" dirty="0">
                <a:solidFill>
                  <a:srgbClr val="000000"/>
                </a:solidFill>
                <a:effectLst/>
                <a:latin typeface="Calibri" panose="020F0502020204030204" pitchFamily="34" charset="0"/>
              </a:rPr>
              <a:t>.</a:t>
            </a:r>
          </a:p>
          <a:p>
            <a:r>
              <a:rPr lang="en-US" b="0" i="0" dirty="0">
                <a:solidFill>
                  <a:srgbClr val="000000"/>
                </a:solidFill>
                <a:effectLst/>
                <a:latin typeface="Calibri" panose="020F0502020204030204" pitchFamily="34" charset="0"/>
              </a:rPr>
              <a:t>A decision node has two or more branches, each representing values for the attribute tested.</a:t>
            </a:r>
          </a:p>
          <a:p>
            <a:r>
              <a:rPr lang="en-US" b="0" i="0" dirty="0">
                <a:solidFill>
                  <a:srgbClr val="000000"/>
                </a:solidFill>
                <a:effectLst/>
                <a:latin typeface="Calibri" panose="020F0502020204030204" pitchFamily="34" charset="0"/>
              </a:rPr>
              <a:t> Leaf node represents a decision on the numerical target. </a:t>
            </a:r>
          </a:p>
          <a:p>
            <a:r>
              <a:rPr lang="en-US" b="0" i="0" dirty="0">
                <a:solidFill>
                  <a:srgbClr val="000000"/>
                </a:solidFill>
                <a:effectLst/>
                <a:latin typeface="Calibri" panose="020F0502020204030204" pitchFamily="34" charset="0"/>
              </a:rPr>
              <a:t>The topmost decision node in a tree which corresponds to the best predictor called </a:t>
            </a:r>
            <a:r>
              <a:rPr lang="en-US" b="1" i="0" dirty="0">
                <a:solidFill>
                  <a:srgbClr val="000000"/>
                </a:solidFill>
                <a:effectLst/>
                <a:latin typeface="Calibri" panose="020F0502020204030204" pitchFamily="34" charset="0"/>
              </a:rPr>
              <a:t>root node</a:t>
            </a:r>
            <a:r>
              <a:rPr lang="en-US" b="0" i="0" dirty="0">
                <a:solidFill>
                  <a:srgbClr val="000000"/>
                </a:solidFill>
                <a:effectLst/>
                <a:latin typeface="Calibri" panose="020F0502020204030204" pitchFamily="34" charset="0"/>
              </a:rPr>
              <a:t>. </a:t>
            </a:r>
          </a:p>
          <a:p>
            <a:r>
              <a:rPr lang="en-US" b="0" i="0" dirty="0">
                <a:solidFill>
                  <a:srgbClr val="000000"/>
                </a:solidFill>
                <a:effectLst/>
                <a:latin typeface="Calibri" panose="020F0502020204030204" pitchFamily="34" charset="0"/>
              </a:rPr>
              <a:t>Decision trees can handle both categorical and numerical data. </a:t>
            </a:r>
            <a:endParaRPr lang="en-IN" dirty="0"/>
          </a:p>
        </p:txBody>
      </p:sp>
    </p:spTree>
    <p:extLst>
      <p:ext uri="{BB962C8B-B14F-4D97-AF65-F5344CB8AC3E}">
        <p14:creationId xmlns:p14="http://schemas.microsoft.com/office/powerpoint/2010/main" val="3871227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E5E629-7060-41F9-8B50-02B2E85F7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5C2C90-C458-45E6-8CDA-A670FAD0F97A}"/>
              </a:ext>
            </a:extLst>
          </p:cNvPr>
          <p:cNvSpPr>
            <a:spLocks noGrp="1"/>
          </p:cNvSpPr>
          <p:nvPr>
            <p:ph type="title"/>
          </p:nvPr>
        </p:nvSpPr>
        <p:spPr>
          <a:xfrm>
            <a:off x="941455" y="1268898"/>
            <a:ext cx="3441845" cy="4361688"/>
          </a:xfrm>
        </p:spPr>
        <p:txBody>
          <a:bodyPr anchor="ctr">
            <a:normAutofit/>
          </a:bodyPr>
          <a:lstStyle/>
          <a:p>
            <a:r>
              <a:rPr lang="en-IN" dirty="0"/>
              <a:t>Problem Definition</a:t>
            </a:r>
          </a:p>
        </p:txBody>
      </p:sp>
      <p:grpSp>
        <p:nvGrpSpPr>
          <p:cNvPr id="10" name="Group 9">
            <a:extLst>
              <a:ext uri="{FF2B5EF4-FFF2-40B4-BE49-F238E27FC236}">
                <a16:creationId xmlns:a16="http://schemas.microsoft.com/office/drawing/2014/main" id="{F0A74D93-ED7F-4633-8594-99D9FA43DA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03005" y="676656"/>
            <a:ext cx="6945528" cy="5546173"/>
            <a:chOff x="4603005" y="1286439"/>
            <a:chExt cx="6292376" cy="4289488"/>
          </a:xfrm>
        </p:grpSpPr>
        <p:sp>
          <p:nvSpPr>
            <p:cNvPr id="11" name="Rectangle 10">
              <a:extLst>
                <a:ext uri="{FF2B5EF4-FFF2-40B4-BE49-F238E27FC236}">
                  <a16:creationId xmlns:a16="http://schemas.microsoft.com/office/drawing/2014/main" id="{88493448-FE74-4227-AC61-AF38A22278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03005" y="1286439"/>
              <a:ext cx="6292376" cy="428948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BDA5412-7A0F-451B-86FE-5B4B38E05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02049" y="1490915"/>
              <a:ext cx="5894288" cy="3880536"/>
            </a:xfrm>
            <a:prstGeom prst="rect">
              <a:avLst/>
            </a:prstGeom>
            <a:solidFill>
              <a:schemeClr val="bg1">
                <a:alpha val="98000"/>
              </a:schemeClr>
            </a:soli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D1598E19-BACC-4AD6-8E51-F08B186A0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5097" y="1104306"/>
            <a:ext cx="6181344" cy="4690872"/>
          </a:xfrm>
          <a:prstGeom prst="rect">
            <a:avLst/>
          </a:prstGeom>
          <a:solidFill>
            <a:schemeClr val="tx2"/>
          </a:solidFill>
          <a:ln w="6350">
            <a:solidFill>
              <a:schemeClr val="bg2"/>
            </a:solidFill>
          </a:ln>
          <a:effectLst>
            <a:innerShdw blurRad="114300">
              <a:prstClr val="black">
                <a:alpha val="78000"/>
              </a:prstClr>
            </a:innerShdw>
          </a:effectLst>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BDC574-38E4-4B25-90C0-0EBFA3D694A4}"/>
              </a:ext>
            </a:extLst>
          </p:cNvPr>
          <p:cNvSpPr>
            <a:spLocks noGrp="1"/>
          </p:cNvSpPr>
          <p:nvPr>
            <p:ph idx="1"/>
          </p:nvPr>
        </p:nvSpPr>
        <p:spPr>
          <a:xfrm>
            <a:off x="5149689" y="1268898"/>
            <a:ext cx="5852160" cy="4361688"/>
          </a:xfrm>
        </p:spPr>
        <p:txBody>
          <a:bodyPr anchor="ctr">
            <a:normAutofit fontScale="77500" lnSpcReduction="20000"/>
          </a:bodyPr>
          <a:lstStyle/>
          <a:p>
            <a:pPr marL="0" indent="0">
              <a:buNone/>
            </a:pPr>
            <a:endParaRPr lang="en-IN" dirty="0"/>
          </a:p>
          <a:p>
            <a:r>
              <a:rPr lang="en-US" dirty="0"/>
              <a:t> 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a:t>
            </a:r>
          </a:p>
          <a:p>
            <a:endParaRPr lang="en-IN" dirty="0"/>
          </a:p>
          <a:p>
            <a:r>
              <a:rPr lang="en-US" dirty="0"/>
              <a:t> 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p>
          <a:p>
            <a:r>
              <a:rPr lang="en-US" dirty="0"/>
              <a:t>• Which variables are important to predict the price of variable? </a:t>
            </a:r>
          </a:p>
          <a:p>
            <a:r>
              <a:rPr lang="en-US" dirty="0"/>
              <a:t>• How do these variables describe the price of the house? </a:t>
            </a:r>
          </a:p>
          <a:p>
            <a:endParaRPr lang="en-IN" dirty="0">
              <a:solidFill>
                <a:schemeClr val="bg1"/>
              </a:solidFill>
            </a:endParaRPr>
          </a:p>
        </p:txBody>
      </p:sp>
    </p:spTree>
    <p:extLst>
      <p:ext uri="{BB962C8B-B14F-4D97-AF65-F5344CB8AC3E}">
        <p14:creationId xmlns:p14="http://schemas.microsoft.com/office/powerpoint/2010/main" val="914877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2" name="Picture 51">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4" name="Straight Connector 53">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D1CC2B6C-5AFF-4CF0-9A46-A5D46709AD5B}"/>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dirty="0"/>
              <a:t>C  RANDOM FOREST </a:t>
            </a:r>
          </a:p>
        </p:txBody>
      </p:sp>
      <p:sp>
        <p:nvSpPr>
          <p:cNvPr id="4" name="Content Placeholder 3">
            <a:extLst>
              <a:ext uri="{FF2B5EF4-FFF2-40B4-BE49-F238E27FC236}">
                <a16:creationId xmlns:a16="http://schemas.microsoft.com/office/drawing/2014/main" id="{83040A04-2F4D-43E6-975B-0A9187EC7FC7}"/>
              </a:ext>
            </a:extLst>
          </p:cNvPr>
          <p:cNvSpPr>
            <a:spLocks noGrp="1"/>
          </p:cNvSpPr>
          <p:nvPr>
            <p:ph idx="1"/>
          </p:nvPr>
        </p:nvSpPr>
        <p:spPr/>
        <p:txBody>
          <a:bodyPr/>
          <a:lstStyle/>
          <a:p>
            <a:r>
              <a:rPr lang="en-US" b="0" i="0" dirty="0">
                <a:solidFill>
                  <a:srgbClr val="000000"/>
                </a:solidFill>
                <a:effectLst/>
                <a:latin typeface="proxima_novaregular"/>
              </a:rPr>
              <a:t>The random forest classifier is among the most popular classification algorithms. Today, we’ll learn about this robust </a:t>
            </a:r>
            <a:r>
              <a:rPr lang="en-US" b="0" i="0" dirty="0">
                <a:solidFill>
                  <a:srgbClr val="00AEFF"/>
                </a:solidFill>
                <a:effectLst/>
                <a:latin typeface="proxima_novaregular"/>
              </a:rPr>
              <a:t>machine learning al</a:t>
            </a:r>
            <a:r>
              <a:rPr lang="en-US" dirty="0">
                <a:solidFill>
                  <a:srgbClr val="00AEFF"/>
                </a:solidFill>
                <a:latin typeface="proxima_novaregular"/>
              </a:rPr>
              <a:t>gorithm </a:t>
            </a:r>
            <a:r>
              <a:rPr lang="en-US" b="0" i="0" dirty="0">
                <a:solidFill>
                  <a:srgbClr val="000000"/>
                </a:solidFill>
                <a:effectLst/>
                <a:latin typeface="proxima_novaregular"/>
              </a:rPr>
              <a:t> and see how it works. You’ll also learn about its implementation as we’ll share a step-by-step tutorial on how to use the random forest classifier in a real-life problem. </a:t>
            </a:r>
          </a:p>
          <a:p>
            <a:r>
              <a:rPr lang="en-US" b="0" i="0" dirty="0">
                <a:solidFill>
                  <a:srgbClr val="000000"/>
                </a:solidFill>
                <a:effectLst/>
                <a:latin typeface="proxima_novaregular"/>
              </a:rPr>
              <a:t>The random forest classifier is a </a:t>
            </a:r>
            <a:r>
              <a:rPr lang="en-US" b="0" i="0" u="none" strike="noStrike" dirty="0">
                <a:solidFill>
                  <a:srgbClr val="00AEFF"/>
                </a:solidFill>
                <a:effectLst/>
                <a:latin typeface="proxima_novaregular"/>
                <a:hlinkClick r:id="rId3"/>
              </a:rPr>
              <a:t>supervised learning algorithm</a:t>
            </a:r>
            <a:r>
              <a:rPr lang="en-US" b="0" i="0" dirty="0">
                <a:solidFill>
                  <a:srgbClr val="000000"/>
                </a:solidFill>
                <a:effectLst/>
                <a:latin typeface="proxima_novaregular"/>
              </a:rPr>
              <a:t> which you can use for regression and classification problems. It is among the most popular machine learning algorithms due to its high flexibility and ease of implementation.</a:t>
            </a:r>
            <a:endParaRPr lang="en-US" dirty="0">
              <a:solidFill>
                <a:srgbClr val="000000"/>
              </a:solidFill>
              <a:latin typeface="proxima_novaregular"/>
            </a:endParaRPr>
          </a:p>
          <a:p>
            <a:endParaRPr lang="en-IN" dirty="0"/>
          </a:p>
        </p:txBody>
      </p:sp>
    </p:spTree>
    <p:extLst>
      <p:ext uri="{BB962C8B-B14F-4D97-AF65-F5344CB8AC3E}">
        <p14:creationId xmlns:p14="http://schemas.microsoft.com/office/powerpoint/2010/main" val="190132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0D13D-E63F-46AE-944E-8AF0DB2C74BB}"/>
              </a:ext>
            </a:extLst>
          </p:cNvPr>
          <p:cNvSpPr>
            <a:spLocks noGrp="1"/>
          </p:cNvSpPr>
          <p:nvPr>
            <p:ph type="title"/>
          </p:nvPr>
        </p:nvSpPr>
        <p:spPr/>
        <p:txBody>
          <a:bodyPr/>
          <a:lstStyle/>
          <a:p>
            <a:r>
              <a:rPr lang="en-IN" sz="1800" b="1" i="0" u="none" strike="noStrike" baseline="0" dirty="0" err="1">
                <a:solidFill>
                  <a:srgbClr val="000000"/>
                </a:solidFill>
                <a:latin typeface="Arial" panose="020B0604020202020204" pitchFamily="34" charset="0"/>
              </a:rPr>
              <a:t>Modeling</a:t>
            </a:r>
            <a:r>
              <a:rPr lang="en-IN" sz="1800" b="1" i="0" u="none" strike="noStrike" baseline="0" dirty="0">
                <a:solidFill>
                  <a:srgbClr val="000000"/>
                </a:solidFill>
                <a:latin typeface="Arial" panose="020B0604020202020204" pitchFamily="34" charset="0"/>
              </a:rPr>
              <a:t> and Predictions:- </a:t>
            </a:r>
            <a:endParaRPr lang="en-IN" dirty="0"/>
          </a:p>
        </p:txBody>
      </p:sp>
      <p:sp>
        <p:nvSpPr>
          <p:cNvPr id="3" name="Content Placeholder 2">
            <a:extLst>
              <a:ext uri="{FF2B5EF4-FFF2-40B4-BE49-F238E27FC236}">
                <a16:creationId xmlns:a16="http://schemas.microsoft.com/office/drawing/2014/main" id="{CCA8A721-F1BF-4F09-9B45-1DCE5DC145C7}"/>
              </a:ext>
            </a:extLst>
          </p:cNvPr>
          <p:cNvSpPr>
            <a:spLocks noGrp="1"/>
          </p:cNvSpPr>
          <p:nvPr>
            <p:ph idx="1"/>
          </p:nvPr>
        </p:nvSpPr>
        <p:spPr/>
        <p:txBody>
          <a:bodyPr/>
          <a:lstStyle/>
          <a:p>
            <a:r>
              <a:rPr lang="en-US" sz="1800" b="0" i="0" u="none" strike="noStrike" baseline="0" dirty="0">
                <a:solidFill>
                  <a:srgbClr val="000000"/>
                </a:solidFill>
                <a:latin typeface="Arial" panose="020B0604020202020204" pitchFamily="34" charset="0"/>
              </a:rPr>
              <a:t>For our models, we are going to use Random forest regressor, Decision tree regressor and linear regression. </a:t>
            </a:r>
          </a:p>
          <a:p>
            <a:r>
              <a:rPr lang="en-US" sz="1800" b="0" i="0" u="none" strike="noStrike" baseline="0" dirty="0">
                <a:solidFill>
                  <a:srgbClr val="000000"/>
                </a:solidFill>
                <a:latin typeface="Calibri" panose="020F0502020204030204" pitchFamily="34" charset="0"/>
              </a:rPr>
              <a:t>We have also calculated the r2 score and cross validation score. </a:t>
            </a:r>
            <a:endParaRPr lang="en-IN" dirty="0"/>
          </a:p>
        </p:txBody>
      </p:sp>
    </p:spTree>
    <p:extLst>
      <p:ext uri="{BB962C8B-B14F-4D97-AF65-F5344CB8AC3E}">
        <p14:creationId xmlns:p14="http://schemas.microsoft.com/office/powerpoint/2010/main" val="391759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87A57-E2D8-43B0-900A-50A032EAF262}"/>
              </a:ext>
            </a:extLst>
          </p:cNvPr>
          <p:cNvSpPr>
            <a:spLocks noGrp="1"/>
          </p:cNvSpPr>
          <p:nvPr>
            <p:ph type="title"/>
          </p:nvPr>
        </p:nvSpPr>
        <p:spPr>
          <a:xfrm>
            <a:off x="1451579" y="804520"/>
            <a:ext cx="9603275" cy="767106"/>
          </a:xfrm>
        </p:spPr>
        <p:txBody>
          <a:bodyPr>
            <a:normAutofit fontScale="90000"/>
          </a:bodyPr>
          <a:lstStyle/>
          <a:p>
            <a:r>
              <a:rPr lang="en-IN" sz="2400" b="1" i="0" u="none" strike="noStrike" baseline="0" dirty="0" err="1">
                <a:solidFill>
                  <a:srgbClr val="000000"/>
                </a:solidFill>
                <a:latin typeface="Arial" panose="020B0604020202020204" pitchFamily="34" charset="0"/>
              </a:rPr>
              <a:t>Modeling</a:t>
            </a:r>
            <a:r>
              <a:rPr lang="en-IN" sz="2400" b="1" i="0" u="none" strike="noStrike" baseline="0" dirty="0">
                <a:solidFill>
                  <a:srgbClr val="000000"/>
                </a:solidFill>
                <a:latin typeface="Arial" panose="020B0604020202020204" pitchFamily="34" charset="0"/>
              </a:rPr>
              <a:t> and Predictions:-</a:t>
            </a:r>
            <a:br>
              <a:rPr lang="en-IN" sz="2400" b="1" i="0" u="none" strike="noStrike" baseline="0" dirty="0">
                <a:solidFill>
                  <a:srgbClr val="000000"/>
                </a:solidFill>
                <a:latin typeface="Arial" panose="020B0604020202020204" pitchFamily="34" charset="0"/>
              </a:rPr>
            </a:br>
            <a:br>
              <a:rPr lang="en-IN" sz="2400" b="1" i="0" u="none" strike="noStrike" baseline="0" dirty="0">
                <a:solidFill>
                  <a:srgbClr val="000000"/>
                </a:solidFill>
                <a:latin typeface="Arial" panose="020B0604020202020204" pitchFamily="34" charset="0"/>
              </a:rPr>
            </a:br>
            <a:br>
              <a:rPr lang="en-IN" sz="2400" b="1" i="0" u="none" strike="noStrike" baseline="0" dirty="0">
                <a:solidFill>
                  <a:srgbClr val="000000"/>
                </a:solidFill>
                <a:latin typeface="Arial" panose="020B0604020202020204" pitchFamily="34" charset="0"/>
              </a:rPr>
            </a:br>
            <a:br>
              <a:rPr lang="en-IN" sz="2400" b="1" i="0" u="none" strike="noStrike" baseline="0" dirty="0">
                <a:solidFill>
                  <a:srgbClr val="000000"/>
                </a:solidFill>
                <a:latin typeface="Arial" panose="020B0604020202020204" pitchFamily="34" charset="0"/>
              </a:rPr>
            </a:br>
            <a:r>
              <a:rPr lang="en-US" sz="1800" b="0" i="0" u="none" strike="noStrike" baseline="0" dirty="0">
                <a:solidFill>
                  <a:srgbClr val="000000"/>
                </a:solidFill>
                <a:latin typeface="Calibri" panose="020F0502020204030204" pitchFamily="34" charset="0"/>
              </a:rPr>
              <a:t>As above we can see that </a:t>
            </a:r>
            <a:r>
              <a:rPr lang="en-US" sz="1800" b="0" i="0" u="none" strike="noStrike" baseline="0" dirty="0">
                <a:solidFill>
                  <a:srgbClr val="000000"/>
                </a:solidFill>
                <a:latin typeface="Arial" panose="020B0604020202020204" pitchFamily="34" charset="0"/>
              </a:rPr>
              <a:t>since the no. of folds don't have much impact on the accuracy. </a:t>
            </a:r>
            <a:br>
              <a:rPr lang="en-US" sz="1800" b="0" i="0" u="none" strike="noStrike" baseline="0" dirty="0">
                <a:solidFill>
                  <a:srgbClr val="000000"/>
                </a:solidFill>
                <a:latin typeface="Calibri" panose="020F0502020204030204" pitchFamily="34" charset="0"/>
              </a:rPr>
            </a:br>
            <a:r>
              <a:rPr lang="en-US" sz="1800" b="0" i="0" u="none" strike="noStrike" baseline="0" dirty="0">
                <a:solidFill>
                  <a:srgbClr val="000000"/>
                </a:solidFill>
                <a:latin typeface="Arial" panose="020B0604020202020204" pitchFamily="34" charset="0"/>
              </a:rPr>
              <a:t>We have to check the performance of base models by evaluating the cross-validation.</a:t>
            </a:r>
            <a:endParaRPr lang="en-IN" sz="2400" dirty="0"/>
          </a:p>
        </p:txBody>
      </p:sp>
      <p:pic>
        <p:nvPicPr>
          <p:cNvPr id="5" name="Content Placeholder 4">
            <a:extLst>
              <a:ext uri="{FF2B5EF4-FFF2-40B4-BE49-F238E27FC236}">
                <a16:creationId xmlns:a16="http://schemas.microsoft.com/office/drawing/2014/main" id="{923C0750-755C-4793-ACFA-FD81FF8623CF}"/>
              </a:ext>
            </a:extLst>
          </p:cNvPr>
          <p:cNvPicPr>
            <a:picLocks noGrp="1" noChangeAspect="1"/>
          </p:cNvPicPr>
          <p:nvPr>
            <p:ph idx="1"/>
          </p:nvPr>
        </p:nvPicPr>
        <p:blipFill>
          <a:blip r:embed="rId2"/>
          <a:stretch>
            <a:fillRect/>
          </a:stretch>
        </p:blipFill>
        <p:spPr>
          <a:xfrm>
            <a:off x="2667000" y="2905125"/>
            <a:ext cx="7467600" cy="3248025"/>
          </a:xfrm>
        </p:spPr>
      </p:pic>
    </p:spTree>
    <p:extLst>
      <p:ext uri="{BB962C8B-B14F-4D97-AF65-F5344CB8AC3E}">
        <p14:creationId xmlns:p14="http://schemas.microsoft.com/office/powerpoint/2010/main" val="3628247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BE394-3671-4F90-A3D6-215CF7814AA3}"/>
              </a:ext>
            </a:extLst>
          </p:cNvPr>
          <p:cNvSpPr>
            <a:spLocks noGrp="1"/>
          </p:cNvSpPr>
          <p:nvPr>
            <p:ph type="title"/>
          </p:nvPr>
        </p:nvSpPr>
        <p:spPr/>
        <p:txBody>
          <a:bodyPr>
            <a:normAutofit fontScale="90000"/>
          </a:bodyPr>
          <a:lstStyle/>
          <a:p>
            <a:r>
              <a:rPr lang="en-IN" sz="2800" b="0" i="0" u="none" strike="noStrike" baseline="0" dirty="0">
                <a:solidFill>
                  <a:srgbClr val="000000"/>
                </a:solidFill>
                <a:latin typeface="Calibri" panose="020F0502020204030204" pitchFamily="34" charset="0"/>
              </a:rPr>
              <a:t>Saving the model</a:t>
            </a:r>
            <a:br>
              <a:rPr lang="en-IN" sz="2800" b="0" i="0" u="none" strike="noStrike" baseline="0" dirty="0">
                <a:solidFill>
                  <a:srgbClr val="000000"/>
                </a:solidFill>
                <a:latin typeface="Calibri" panose="020F0502020204030204" pitchFamily="34" charset="0"/>
              </a:rPr>
            </a:br>
            <a:br>
              <a:rPr lang="en-IN" sz="2800" b="0" i="0" u="none" strike="noStrike" baseline="0" dirty="0">
                <a:solidFill>
                  <a:srgbClr val="000000"/>
                </a:solidFill>
                <a:latin typeface="Calibri" panose="020F0502020204030204" pitchFamily="34" charset="0"/>
              </a:rPr>
            </a:br>
            <a:endParaRPr lang="en-IN" sz="2800" dirty="0"/>
          </a:p>
        </p:txBody>
      </p:sp>
      <p:sp>
        <p:nvSpPr>
          <p:cNvPr id="3" name="Content Placeholder 2">
            <a:extLst>
              <a:ext uri="{FF2B5EF4-FFF2-40B4-BE49-F238E27FC236}">
                <a16:creationId xmlns:a16="http://schemas.microsoft.com/office/drawing/2014/main" id="{E36E6C27-7955-4D7D-BE4C-578F82C8064D}"/>
              </a:ext>
            </a:extLst>
          </p:cNvPr>
          <p:cNvSpPr>
            <a:spLocks noGrp="1"/>
          </p:cNvSpPr>
          <p:nvPr>
            <p:ph idx="1"/>
          </p:nvPr>
        </p:nvSpPr>
        <p:spPr/>
        <p:txBody>
          <a:bodyPr/>
          <a:lstStyle/>
          <a:p>
            <a:r>
              <a:rPr lang="en-US" sz="1800" b="0" i="0" u="none" strike="noStrike" baseline="0" dirty="0">
                <a:solidFill>
                  <a:srgbClr val="000000"/>
                </a:solidFill>
                <a:latin typeface="Calibri" panose="020F0502020204030204" pitchFamily="34" charset="0"/>
              </a:rPr>
              <a:t>Let’s we will save the our model with file name “House price prediction” in .</a:t>
            </a:r>
            <a:r>
              <a:rPr lang="en-US" sz="1800" b="0" i="0" u="none" strike="noStrike" baseline="0" dirty="0" err="1">
                <a:solidFill>
                  <a:srgbClr val="000000"/>
                </a:solidFill>
                <a:latin typeface="Calibri" panose="020F0502020204030204" pitchFamily="34" charset="0"/>
              </a:rPr>
              <a:t>pkl</a:t>
            </a:r>
            <a:r>
              <a:rPr lang="en-US" sz="1800" b="0" i="0" u="none" strike="noStrike" baseline="0" dirty="0">
                <a:solidFill>
                  <a:srgbClr val="000000"/>
                </a:solidFill>
                <a:latin typeface="Calibri" panose="020F0502020204030204" pitchFamily="34" charset="0"/>
              </a:rPr>
              <a:t> format. As we can see below:-</a:t>
            </a:r>
          </a:p>
          <a:p>
            <a:endParaRPr lang="en-US" sz="1800" dirty="0">
              <a:solidFill>
                <a:srgbClr val="000000"/>
              </a:solidFill>
              <a:latin typeface="Calibri" panose="020F0502020204030204" pitchFamily="34" charset="0"/>
            </a:endParaRPr>
          </a:p>
          <a:p>
            <a:endParaRPr lang="en-IN" dirty="0"/>
          </a:p>
        </p:txBody>
      </p:sp>
      <p:pic>
        <p:nvPicPr>
          <p:cNvPr id="5" name="Picture 4">
            <a:extLst>
              <a:ext uri="{FF2B5EF4-FFF2-40B4-BE49-F238E27FC236}">
                <a16:creationId xmlns:a16="http://schemas.microsoft.com/office/drawing/2014/main" id="{95379A54-2DFD-4B22-A58F-1794D5D7923C}"/>
              </a:ext>
            </a:extLst>
          </p:cNvPr>
          <p:cNvPicPr>
            <a:picLocks noChangeAspect="1"/>
          </p:cNvPicPr>
          <p:nvPr/>
        </p:nvPicPr>
        <p:blipFill>
          <a:blip r:embed="rId2"/>
          <a:stretch>
            <a:fillRect/>
          </a:stretch>
        </p:blipFill>
        <p:spPr>
          <a:xfrm>
            <a:off x="1828800" y="2847974"/>
            <a:ext cx="7610475" cy="3205507"/>
          </a:xfrm>
          <a:prstGeom prst="rect">
            <a:avLst/>
          </a:prstGeom>
        </p:spPr>
      </p:pic>
    </p:spTree>
    <p:extLst>
      <p:ext uri="{BB962C8B-B14F-4D97-AF65-F5344CB8AC3E}">
        <p14:creationId xmlns:p14="http://schemas.microsoft.com/office/powerpoint/2010/main" val="3179223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26AE1-C0E3-462A-B818-A6A85EFC1178}"/>
              </a:ext>
            </a:extLst>
          </p:cNvPr>
          <p:cNvSpPr>
            <a:spLocks noGrp="1"/>
          </p:cNvSpPr>
          <p:nvPr>
            <p:ph type="title"/>
          </p:nvPr>
        </p:nvSpPr>
        <p:spPr/>
        <p:txBody>
          <a:bodyPr/>
          <a:lstStyle/>
          <a:p>
            <a:r>
              <a:rPr lang="en-US" dirty="0"/>
              <a:t>Conclusion</a:t>
            </a:r>
            <a:endParaRPr lang="en-IN" dirty="0"/>
          </a:p>
        </p:txBody>
      </p:sp>
      <p:sp>
        <p:nvSpPr>
          <p:cNvPr id="7" name="Content Placeholder 6">
            <a:extLst>
              <a:ext uri="{FF2B5EF4-FFF2-40B4-BE49-F238E27FC236}">
                <a16:creationId xmlns:a16="http://schemas.microsoft.com/office/drawing/2014/main" id="{FCFD6A00-BA58-438C-A80E-6FDB06FDE6E8}"/>
              </a:ext>
            </a:extLst>
          </p:cNvPr>
          <p:cNvSpPr>
            <a:spLocks noGrp="1"/>
          </p:cNvSpPr>
          <p:nvPr>
            <p:ph idx="1"/>
          </p:nvPr>
        </p:nvSpPr>
        <p:spPr/>
        <p:txBody>
          <a:bodyPr/>
          <a:lstStyle/>
          <a:p>
            <a:r>
              <a:rPr lang="en-US" dirty="0"/>
              <a:t>As we can see the our train and test data are balanced Decision tree Regressor score is 100% and Random forest regressor test score also comes with </a:t>
            </a:r>
            <a:r>
              <a:rPr lang="en-US" dirty="0" err="1"/>
              <a:t>approx</a:t>
            </a:r>
            <a:r>
              <a:rPr lang="en-US" dirty="0"/>
              <a:t> 100 %</a:t>
            </a:r>
          </a:p>
          <a:p>
            <a:endParaRPr lang="en-US" dirty="0"/>
          </a:p>
          <a:p>
            <a:r>
              <a:rPr lang="en-US" dirty="0"/>
              <a:t>linear regression model score is 96%.</a:t>
            </a:r>
          </a:p>
          <a:p>
            <a:endParaRPr lang="en-US" dirty="0"/>
          </a:p>
          <a:p>
            <a:r>
              <a:rPr lang="en-US" dirty="0"/>
              <a:t>Hence Decision tree and random forest regressor model's are the our best model.</a:t>
            </a:r>
            <a:endParaRPr lang="en-IN" dirty="0"/>
          </a:p>
        </p:txBody>
      </p:sp>
    </p:spTree>
    <p:extLst>
      <p:ext uri="{BB962C8B-B14F-4D97-AF65-F5344CB8AC3E}">
        <p14:creationId xmlns:p14="http://schemas.microsoft.com/office/powerpoint/2010/main" val="2555934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9E5E629-7060-41F9-8B50-02B2E85F7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F0A74D93-ED7F-4633-8594-99D9FA43DA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03005" y="676656"/>
            <a:ext cx="6945528" cy="5546173"/>
            <a:chOff x="4603005" y="1286439"/>
            <a:chExt cx="6292376" cy="4289488"/>
          </a:xfrm>
        </p:grpSpPr>
        <p:sp>
          <p:nvSpPr>
            <p:cNvPr id="15" name="Rectangle 14">
              <a:extLst>
                <a:ext uri="{FF2B5EF4-FFF2-40B4-BE49-F238E27FC236}">
                  <a16:creationId xmlns:a16="http://schemas.microsoft.com/office/drawing/2014/main" id="{88493448-FE74-4227-AC61-AF38A22278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03005" y="1286439"/>
              <a:ext cx="6292376" cy="428948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BDA5412-7A0F-451B-86FE-5B4B38E05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02049" y="1490915"/>
              <a:ext cx="5894288" cy="3880536"/>
            </a:xfrm>
            <a:prstGeom prst="rect">
              <a:avLst/>
            </a:prstGeom>
            <a:solidFill>
              <a:schemeClr val="bg1">
                <a:alpha val="98000"/>
              </a:schemeClr>
            </a:soli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D1598E19-BACC-4AD6-8E51-F08B186A0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5097" y="1104306"/>
            <a:ext cx="6181344" cy="4690872"/>
          </a:xfrm>
          <a:prstGeom prst="rect">
            <a:avLst/>
          </a:prstGeom>
          <a:solidFill>
            <a:schemeClr val="tx2"/>
          </a:solidFill>
          <a:ln w="6350">
            <a:solidFill>
              <a:schemeClr val="bg2"/>
            </a:solidFill>
          </a:ln>
          <a:effectLst>
            <a:innerShdw blurRad="114300">
              <a:prstClr val="black">
                <a:alpha val="78000"/>
              </a:prstClr>
            </a:innerShdw>
          </a:effectLst>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708BD1B2-9C88-47DD-8F97-671C0A148731}"/>
              </a:ext>
            </a:extLst>
          </p:cNvPr>
          <p:cNvSpPr>
            <a:spLocks noGrp="1"/>
          </p:cNvSpPr>
          <p:nvPr>
            <p:ph idx="1"/>
          </p:nvPr>
        </p:nvSpPr>
        <p:spPr>
          <a:xfrm>
            <a:off x="5149689" y="1268898"/>
            <a:ext cx="5852160" cy="4361688"/>
          </a:xfrm>
        </p:spPr>
        <p:txBody>
          <a:bodyPr anchor="ctr">
            <a:normAutofit/>
          </a:bodyPr>
          <a:lstStyle/>
          <a:p>
            <a:pPr marL="0" indent="0">
              <a:buNone/>
            </a:pPr>
            <a:r>
              <a:rPr lang="en-IN" dirty="0">
                <a:solidFill>
                  <a:schemeClr val="bg1"/>
                </a:solidFill>
              </a:rPr>
              <a:t>THANK YOU</a:t>
            </a:r>
          </a:p>
        </p:txBody>
      </p:sp>
    </p:spTree>
    <p:extLst>
      <p:ext uri="{BB962C8B-B14F-4D97-AF65-F5344CB8AC3E}">
        <p14:creationId xmlns:p14="http://schemas.microsoft.com/office/powerpoint/2010/main" val="2625163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216D9FD-860F-4F5C-8D9B-CE7002071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E1D505-B532-45C2-AC69-E78F76EB8210}"/>
              </a:ext>
            </a:extLst>
          </p:cNvPr>
          <p:cNvSpPr>
            <a:spLocks noGrp="1"/>
          </p:cNvSpPr>
          <p:nvPr>
            <p:ph type="title"/>
          </p:nvPr>
        </p:nvSpPr>
        <p:spPr>
          <a:xfrm>
            <a:off x="882651" y="977028"/>
            <a:ext cx="3333410" cy="5237503"/>
          </a:xfrm>
        </p:spPr>
        <p:txBody>
          <a:bodyPr anchor="ctr">
            <a:normAutofit/>
          </a:bodyPr>
          <a:lstStyle/>
          <a:p>
            <a:r>
              <a:rPr lang="en-IN" sz="3000" dirty="0"/>
              <a:t>Implementation Steps</a:t>
            </a:r>
          </a:p>
        </p:txBody>
      </p:sp>
      <p:sp>
        <p:nvSpPr>
          <p:cNvPr id="10" name="Rectangle 9">
            <a:extLst>
              <a:ext uri="{FF2B5EF4-FFF2-40B4-BE49-F238E27FC236}">
                <a16:creationId xmlns:a16="http://schemas.microsoft.com/office/drawing/2014/main" id="{8D074069-7026-466C-B495-20FB9578C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993" y="0"/>
            <a:ext cx="7538007" cy="6858000"/>
          </a:xfrm>
          <a:prstGeom prst="rect">
            <a:avLst/>
          </a:prstGeom>
          <a:solidFill>
            <a:schemeClr val="tx2"/>
          </a:solidFill>
          <a:ln w="6350">
            <a:noFill/>
          </a:ln>
          <a:effectLst/>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685D80-4D5A-471F-9215-651424F47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787" y="0"/>
            <a:ext cx="164592" cy="6858000"/>
          </a:xfrm>
          <a:prstGeom prst="rect">
            <a:avLst/>
          </a:prstGeom>
          <a:solidFill>
            <a:schemeClr val="accent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B78ECC-31AF-4D78-A555-546104036E92}"/>
              </a:ext>
            </a:extLst>
          </p:cNvPr>
          <p:cNvSpPr>
            <a:spLocks noGrp="1"/>
          </p:cNvSpPr>
          <p:nvPr>
            <p:ph idx="1"/>
          </p:nvPr>
        </p:nvSpPr>
        <p:spPr>
          <a:xfrm>
            <a:off x="5791954" y="977029"/>
            <a:ext cx="5428789" cy="5237503"/>
          </a:xfrm>
        </p:spPr>
        <p:txBody>
          <a:bodyPr anchor="ctr">
            <a:normAutofit/>
          </a:bodyPr>
          <a:lstStyle/>
          <a:p>
            <a:pPr marL="342900" indent="-342900">
              <a:buFont typeface="+mj-lt"/>
              <a:buAutoNum type="arabicPeriod"/>
            </a:pPr>
            <a:r>
              <a:rPr lang="en-IN" dirty="0">
                <a:solidFill>
                  <a:schemeClr val="bg1"/>
                </a:solidFill>
              </a:rPr>
              <a:t>Importing Data</a:t>
            </a:r>
          </a:p>
          <a:p>
            <a:pPr marL="342900" indent="-342900">
              <a:buFont typeface="+mj-lt"/>
              <a:buAutoNum type="arabicPeriod"/>
            </a:pPr>
            <a:r>
              <a:rPr lang="en-IN" dirty="0">
                <a:solidFill>
                  <a:schemeClr val="bg1"/>
                </a:solidFill>
              </a:rPr>
              <a:t>Data Cleaning/EDA</a:t>
            </a:r>
          </a:p>
          <a:p>
            <a:pPr marL="342900" indent="-342900">
              <a:buFont typeface="+mj-lt"/>
              <a:buAutoNum type="arabicPeriod"/>
            </a:pPr>
            <a:r>
              <a:rPr lang="en-IN" dirty="0">
                <a:solidFill>
                  <a:schemeClr val="bg1"/>
                </a:solidFill>
              </a:rPr>
              <a:t>Data visualization</a:t>
            </a:r>
          </a:p>
          <a:p>
            <a:pPr marL="342900" indent="-342900">
              <a:buFont typeface="+mj-lt"/>
              <a:buAutoNum type="arabicPeriod"/>
            </a:pPr>
            <a:r>
              <a:rPr lang="en-IN" dirty="0">
                <a:solidFill>
                  <a:schemeClr val="bg1"/>
                </a:solidFill>
              </a:rPr>
              <a:t>Feature Engineering</a:t>
            </a:r>
          </a:p>
          <a:p>
            <a:pPr marL="342900" indent="-342900">
              <a:buFont typeface="+mj-lt"/>
              <a:buAutoNum type="arabicPeriod"/>
            </a:pPr>
            <a:r>
              <a:rPr lang="en-IN" dirty="0">
                <a:solidFill>
                  <a:schemeClr val="bg1"/>
                </a:solidFill>
              </a:rPr>
              <a:t>Removal of Outliers</a:t>
            </a:r>
          </a:p>
          <a:p>
            <a:pPr marL="342900" indent="-342900">
              <a:buFont typeface="+mj-lt"/>
              <a:buAutoNum type="arabicPeriod"/>
            </a:pPr>
            <a:r>
              <a:rPr lang="en-IN" dirty="0">
                <a:solidFill>
                  <a:schemeClr val="bg1"/>
                </a:solidFill>
              </a:rPr>
              <a:t>Model Building</a:t>
            </a:r>
          </a:p>
          <a:p>
            <a:pPr marL="342900" indent="-342900">
              <a:buFont typeface="+mj-lt"/>
              <a:buAutoNum type="arabicPeriod"/>
            </a:pPr>
            <a:r>
              <a:rPr lang="en-IN" dirty="0">
                <a:solidFill>
                  <a:schemeClr val="bg1"/>
                </a:solidFill>
              </a:rPr>
              <a:t>Testing different models and deciding upon the best one</a:t>
            </a:r>
          </a:p>
        </p:txBody>
      </p:sp>
    </p:spTree>
    <p:extLst>
      <p:ext uri="{BB962C8B-B14F-4D97-AF65-F5344CB8AC3E}">
        <p14:creationId xmlns:p14="http://schemas.microsoft.com/office/powerpoint/2010/main" val="1745317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9" name="Picture 11">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0" name="Straight Connector 13">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15">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62" name="Rectangle 17">
            <a:extLst>
              <a:ext uri="{FF2B5EF4-FFF2-40B4-BE49-F238E27FC236}">
                <a16:creationId xmlns:a16="http://schemas.microsoft.com/office/drawing/2014/main" id="{EC17D08F-2133-44A9-B28C-CB29928FA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19">
            <a:extLst>
              <a:ext uri="{FF2B5EF4-FFF2-40B4-BE49-F238E27FC236}">
                <a16:creationId xmlns:a16="http://schemas.microsoft.com/office/drawing/2014/main" id="{0CC36881-E309-4C41-8B5B-203AADC15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65883D1-4974-4040-B519-11C555845D5D}"/>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dirty="0"/>
              <a:t>Dataset</a:t>
            </a:r>
          </a:p>
        </p:txBody>
      </p:sp>
      <p:cxnSp>
        <p:nvCxnSpPr>
          <p:cNvPr id="64" name="Straight Connector 21">
            <a:extLst>
              <a:ext uri="{FF2B5EF4-FFF2-40B4-BE49-F238E27FC236}">
                <a16:creationId xmlns:a16="http://schemas.microsoft.com/office/drawing/2014/main" id="{84F2C6A8-7D46-49EA-860B-0F0B020843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65" name="Group 23">
            <a:extLst>
              <a:ext uri="{FF2B5EF4-FFF2-40B4-BE49-F238E27FC236}">
                <a16:creationId xmlns:a16="http://schemas.microsoft.com/office/drawing/2014/main" id="{AED92372-F778-4E96-9E90-4E63BAF3CA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7463258" y="583365"/>
            <a:chExt cx="7560115" cy="5181928"/>
          </a:xfrm>
        </p:grpSpPr>
        <p:sp>
          <p:nvSpPr>
            <p:cNvPr id="25" name="Rectangle 24">
              <a:extLst>
                <a:ext uri="{FF2B5EF4-FFF2-40B4-BE49-F238E27FC236}">
                  <a16:creationId xmlns:a16="http://schemas.microsoft.com/office/drawing/2014/main" id="{EB4EC089-8B60-43F4-9BF5-1F0B0E398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C0BAC91-1725-4E5A-92CE-F5A2EB066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8" name="Picture 27">
            <a:extLst>
              <a:ext uri="{FF2B5EF4-FFF2-40B4-BE49-F238E27FC236}">
                <a16:creationId xmlns:a16="http://schemas.microsoft.com/office/drawing/2014/main" id="{4B61EBEC-D0CA-456C-98A6-EDA1AC9FB0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0" name="Straight Connector 29">
            <a:extLst>
              <a:ext uri="{FF2B5EF4-FFF2-40B4-BE49-F238E27FC236}">
                <a16:creationId xmlns:a16="http://schemas.microsoft.com/office/drawing/2014/main" id="{718A71EB-D327-4458-85FB-26336B2BA0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EB9714B-4171-4C01-8DDE-C8766633318B}"/>
              </a:ext>
            </a:extLst>
          </p:cNvPr>
          <p:cNvSpPr>
            <a:spLocks noGrp="1"/>
          </p:cNvSpPr>
          <p:nvPr>
            <p:ph idx="1"/>
          </p:nvPr>
        </p:nvSpPr>
        <p:spPr>
          <a:xfrm>
            <a:off x="4772024" y="1000129"/>
            <a:ext cx="4762502" cy="2933696"/>
          </a:xfrm>
        </p:spPr>
        <p:txBody>
          <a:bodyPr/>
          <a:lstStyle/>
          <a:p>
            <a:r>
              <a:rPr lang="en-US" dirty="0"/>
              <a:t>Train Dataset</a:t>
            </a:r>
          </a:p>
          <a:p>
            <a:endParaRPr lang="en-US" dirty="0"/>
          </a:p>
          <a:p>
            <a:endParaRPr lang="en-IN" dirty="0"/>
          </a:p>
        </p:txBody>
      </p:sp>
      <p:pic>
        <p:nvPicPr>
          <p:cNvPr id="7" name="Picture 6">
            <a:extLst>
              <a:ext uri="{FF2B5EF4-FFF2-40B4-BE49-F238E27FC236}">
                <a16:creationId xmlns:a16="http://schemas.microsoft.com/office/drawing/2014/main" id="{70492D68-24DD-4F16-B3A7-8FE28EDAC903}"/>
              </a:ext>
            </a:extLst>
          </p:cNvPr>
          <p:cNvPicPr>
            <a:picLocks noChangeAspect="1"/>
          </p:cNvPicPr>
          <p:nvPr/>
        </p:nvPicPr>
        <p:blipFill>
          <a:blip r:embed="rId3"/>
          <a:stretch>
            <a:fillRect/>
          </a:stretch>
        </p:blipFill>
        <p:spPr>
          <a:xfrm>
            <a:off x="4705350" y="1474969"/>
            <a:ext cx="4629150" cy="2258828"/>
          </a:xfrm>
          <a:prstGeom prst="rect">
            <a:avLst/>
          </a:prstGeom>
        </p:spPr>
      </p:pic>
    </p:spTree>
    <p:extLst>
      <p:ext uri="{BB962C8B-B14F-4D97-AF65-F5344CB8AC3E}">
        <p14:creationId xmlns:p14="http://schemas.microsoft.com/office/powerpoint/2010/main" val="3987874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B5470-349F-4AEC-B150-F1036BD20106}"/>
              </a:ext>
            </a:extLst>
          </p:cNvPr>
          <p:cNvSpPr>
            <a:spLocks noGrp="1"/>
          </p:cNvSpPr>
          <p:nvPr>
            <p:ph type="title"/>
          </p:nvPr>
        </p:nvSpPr>
        <p:spPr>
          <a:xfrm>
            <a:off x="1451579" y="867619"/>
            <a:ext cx="9603275" cy="1049235"/>
          </a:xfrm>
        </p:spPr>
        <p:txBody>
          <a:bodyPr/>
          <a:lstStyle/>
          <a:p>
            <a:r>
              <a:rPr lang="en-US" dirty="0"/>
              <a:t>Test dataset</a:t>
            </a:r>
            <a:endParaRPr lang="en-IN" dirty="0"/>
          </a:p>
        </p:txBody>
      </p:sp>
      <p:pic>
        <p:nvPicPr>
          <p:cNvPr id="5" name="Content Placeholder 4">
            <a:extLst>
              <a:ext uri="{FF2B5EF4-FFF2-40B4-BE49-F238E27FC236}">
                <a16:creationId xmlns:a16="http://schemas.microsoft.com/office/drawing/2014/main" id="{66FFAA11-83D3-4661-905E-8AE979F4EA36}"/>
              </a:ext>
            </a:extLst>
          </p:cNvPr>
          <p:cNvPicPr>
            <a:picLocks noGrp="1" noChangeAspect="1"/>
          </p:cNvPicPr>
          <p:nvPr>
            <p:ph idx="1"/>
          </p:nvPr>
        </p:nvPicPr>
        <p:blipFill>
          <a:blip r:embed="rId2"/>
          <a:stretch>
            <a:fillRect/>
          </a:stretch>
        </p:blipFill>
        <p:spPr>
          <a:xfrm>
            <a:off x="5110868" y="1987550"/>
            <a:ext cx="6132689" cy="3449638"/>
          </a:xfrm>
        </p:spPr>
      </p:pic>
      <p:sp>
        <p:nvSpPr>
          <p:cNvPr id="7" name="TextBox 6">
            <a:extLst>
              <a:ext uri="{FF2B5EF4-FFF2-40B4-BE49-F238E27FC236}">
                <a16:creationId xmlns:a16="http://schemas.microsoft.com/office/drawing/2014/main" id="{3F1EB1B2-D202-493D-9108-5D1A34E0DC62}"/>
              </a:ext>
            </a:extLst>
          </p:cNvPr>
          <p:cNvSpPr txBox="1"/>
          <p:nvPr/>
        </p:nvSpPr>
        <p:spPr>
          <a:xfrm>
            <a:off x="1619251" y="3009899"/>
            <a:ext cx="1504950" cy="523220"/>
          </a:xfrm>
          <a:prstGeom prst="rect">
            <a:avLst/>
          </a:prstGeom>
          <a:noFill/>
        </p:spPr>
        <p:txBody>
          <a:bodyPr wrap="square">
            <a:spAutoFit/>
          </a:bodyPr>
          <a:lstStyle/>
          <a:p>
            <a:r>
              <a:rPr lang="en-US" sz="2800" dirty="0"/>
              <a:t>Dataset</a:t>
            </a:r>
            <a:endParaRPr lang="en-IN" sz="2800" dirty="0"/>
          </a:p>
        </p:txBody>
      </p:sp>
    </p:spTree>
    <p:extLst>
      <p:ext uri="{BB962C8B-B14F-4D97-AF65-F5344CB8AC3E}">
        <p14:creationId xmlns:p14="http://schemas.microsoft.com/office/powerpoint/2010/main" val="2761679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E17B9-8FA5-4E6E-9DBA-D5C61230B874}"/>
              </a:ext>
            </a:extLst>
          </p:cNvPr>
          <p:cNvSpPr>
            <a:spLocks noGrp="1"/>
          </p:cNvSpPr>
          <p:nvPr>
            <p:ph type="title"/>
          </p:nvPr>
        </p:nvSpPr>
        <p:spPr/>
        <p:txBody>
          <a:bodyPr/>
          <a:lstStyle/>
          <a:p>
            <a:r>
              <a:rPr lang="en-US" dirty="0"/>
              <a:t>Import the dataset</a:t>
            </a:r>
            <a:endParaRPr lang="en-IN" dirty="0"/>
          </a:p>
        </p:txBody>
      </p:sp>
      <p:pic>
        <p:nvPicPr>
          <p:cNvPr id="5" name="Content Placeholder 4">
            <a:extLst>
              <a:ext uri="{FF2B5EF4-FFF2-40B4-BE49-F238E27FC236}">
                <a16:creationId xmlns:a16="http://schemas.microsoft.com/office/drawing/2014/main" id="{A53DC236-39F4-461F-818A-4E58E753BC73}"/>
              </a:ext>
            </a:extLst>
          </p:cNvPr>
          <p:cNvPicPr>
            <a:picLocks noGrp="1" noChangeAspect="1"/>
          </p:cNvPicPr>
          <p:nvPr>
            <p:ph idx="1"/>
          </p:nvPr>
        </p:nvPicPr>
        <p:blipFill>
          <a:blip r:embed="rId2"/>
          <a:stretch>
            <a:fillRect/>
          </a:stretch>
        </p:blipFill>
        <p:spPr>
          <a:xfrm>
            <a:off x="3186818" y="2016125"/>
            <a:ext cx="6132689" cy="3449638"/>
          </a:xfrm>
        </p:spPr>
      </p:pic>
    </p:spTree>
    <p:extLst>
      <p:ext uri="{BB962C8B-B14F-4D97-AF65-F5344CB8AC3E}">
        <p14:creationId xmlns:p14="http://schemas.microsoft.com/office/powerpoint/2010/main" val="3415003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B5578-6C90-4734-B4A3-E572DDDD523D}"/>
              </a:ext>
            </a:extLst>
          </p:cNvPr>
          <p:cNvSpPr>
            <a:spLocks noGrp="1"/>
          </p:cNvSpPr>
          <p:nvPr>
            <p:ph type="title"/>
          </p:nvPr>
        </p:nvSpPr>
        <p:spPr/>
        <p:txBody>
          <a:bodyPr/>
          <a:lstStyle/>
          <a:p>
            <a:r>
              <a:rPr lang="en-US" dirty="0"/>
              <a:t>Identify the null/missing values</a:t>
            </a:r>
            <a:endParaRPr lang="en-IN" dirty="0"/>
          </a:p>
        </p:txBody>
      </p:sp>
      <p:pic>
        <p:nvPicPr>
          <p:cNvPr id="5" name="Content Placeholder 4">
            <a:extLst>
              <a:ext uri="{FF2B5EF4-FFF2-40B4-BE49-F238E27FC236}">
                <a16:creationId xmlns:a16="http://schemas.microsoft.com/office/drawing/2014/main" id="{EF962A60-7D55-4F82-B3A0-2E46CBAA29E4}"/>
              </a:ext>
            </a:extLst>
          </p:cNvPr>
          <p:cNvPicPr>
            <a:picLocks noGrp="1" noChangeAspect="1"/>
          </p:cNvPicPr>
          <p:nvPr>
            <p:ph idx="1"/>
          </p:nvPr>
        </p:nvPicPr>
        <p:blipFill>
          <a:blip r:embed="rId2"/>
          <a:stretch>
            <a:fillRect/>
          </a:stretch>
        </p:blipFill>
        <p:spPr>
          <a:xfrm>
            <a:off x="3186818" y="2016125"/>
            <a:ext cx="6132689" cy="3449638"/>
          </a:xfrm>
        </p:spPr>
      </p:pic>
    </p:spTree>
    <p:extLst>
      <p:ext uri="{BB962C8B-B14F-4D97-AF65-F5344CB8AC3E}">
        <p14:creationId xmlns:p14="http://schemas.microsoft.com/office/powerpoint/2010/main" val="1067814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BD310-2AA6-4186-8C9B-F4B8E2A4E048}"/>
              </a:ext>
            </a:extLst>
          </p:cNvPr>
          <p:cNvSpPr>
            <a:spLocks noGrp="1"/>
          </p:cNvSpPr>
          <p:nvPr>
            <p:ph type="title"/>
          </p:nvPr>
        </p:nvSpPr>
        <p:spPr>
          <a:xfrm>
            <a:off x="1451579" y="804519"/>
            <a:ext cx="9603275" cy="1049235"/>
          </a:xfrm>
        </p:spPr>
        <p:txBody>
          <a:bodyPr>
            <a:normAutofit/>
          </a:bodyPr>
          <a:lstStyle/>
          <a:p>
            <a:r>
              <a:rPr lang="en-IN" dirty="0"/>
              <a:t> Data Cleaning Steps</a:t>
            </a:r>
          </a:p>
        </p:txBody>
      </p:sp>
      <p:graphicFrame>
        <p:nvGraphicFramePr>
          <p:cNvPr id="5" name="Content Placeholder 2">
            <a:extLst>
              <a:ext uri="{FF2B5EF4-FFF2-40B4-BE49-F238E27FC236}">
                <a16:creationId xmlns:a16="http://schemas.microsoft.com/office/drawing/2014/main" id="{C77C070E-FFEA-4295-BC29-D079F2E7A364}"/>
              </a:ext>
            </a:extLst>
          </p:cNvPr>
          <p:cNvGraphicFramePr>
            <a:graphicFrameLocks noGrp="1"/>
          </p:cNvGraphicFramePr>
          <p:nvPr>
            <p:ph idx="1"/>
            <p:extLst>
              <p:ext uri="{D42A27DB-BD31-4B8C-83A1-F6EECF244321}">
                <p14:modId xmlns:p14="http://schemas.microsoft.com/office/powerpoint/2010/main" val="1650012329"/>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5704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1FB0A-ED7D-4FD9-A433-6573FE817E0C}"/>
              </a:ext>
            </a:extLst>
          </p:cNvPr>
          <p:cNvSpPr>
            <a:spLocks noGrp="1"/>
          </p:cNvSpPr>
          <p:nvPr>
            <p:ph type="title"/>
          </p:nvPr>
        </p:nvSpPr>
        <p:spPr/>
        <p:txBody>
          <a:bodyPr/>
          <a:lstStyle/>
          <a:p>
            <a:r>
              <a:rPr lang="en-US" dirty="0"/>
              <a:t>Data visualization</a:t>
            </a:r>
            <a:endParaRPr lang="en-IN" dirty="0"/>
          </a:p>
        </p:txBody>
      </p:sp>
      <p:sp>
        <p:nvSpPr>
          <p:cNvPr id="3" name="Content Placeholder 2">
            <a:extLst>
              <a:ext uri="{FF2B5EF4-FFF2-40B4-BE49-F238E27FC236}">
                <a16:creationId xmlns:a16="http://schemas.microsoft.com/office/drawing/2014/main" id="{D428198E-20AA-4693-A7AF-639A8C428960}"/>
              </a:ext>
            </a:extLst>
          </p:cNvPr>
          <p:cNvSpPr>
            <a:spLocks noGrp="1"/>
          </p:cNvSpPr>
          <p:nvPr>
            <p:ph idx="1"/>
          </p:nvPr>
        </p:nvSpPr>
        <p:spPr/>
        <p:txBody>
          <a:bodyPr/>
          <a:lstStyle/>
          <a:p>
            <a:r>
              <a:rPr lang="en-US" dirty="0"/>
              <a:t>Now we will move to Data visualization part.</a:t>
            </a:r>
          </a:p>
          <a:p>
            <a:endParaRPr lang="en-IN" dirty="0"/>
          </a:p>
        </p:txBody>
      </p:sp>
      <p:pic>
        <p:nvPicPr>
          <p:cNvPr id="5" name="Picture 4">
            <a:extLst>
              <a:ext uri="{FF2B5EF4-FFF2-40B4-BE49-F238E27FC236}">
                <a16:creationId xmlns:a16="http://schemas.microsoft.com/office/drawing/2014/main" id="{6789806A-561B-4811-9E43-2FB3F9BB2877}"/>
              </a:ext>
            </a:extLst>
          </p:cNvPr>
          <p:cNvPicPr>
            <a:picLocks noChangeAspect="1"/>
          </p:cNvPicPr>
          <p:nvPr/>
        </p:nvPicPr>
        <p:blipFill>
          <a:blip r:embed="rId2"/>
          <a:stretch>
            <a:fillRect/>
          </a:stretch>
        </p:blipFill>
        <p:spPr>
          <a:xfrm>
            <a:off x="1524000" y="2476500"/>
            <a:ext cx="6029325" cy="3576981"/>
          </a:xfrm>
          <a:prstGeom prst="rect">
            <a:avLst/>
          </a:prstGeom>
        </p:spPr>
      </p:pic>
    </p:spTree>
    <p:extLst>
      <p:ext uri="{BB962C8B-B14F-4D97-AF65-F5344CB8AC3E}">
        <p14:creationId xmlns:p14="http://schemas.microsoft.com/office/powerpoint/2010/main" val="5000090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64</TotalTime>
  <Words>854</Words>
  <Application>Microsoft Office PowerPoint</Application>
  <PresentationFormat>Widescreen</PresentationFormat>
  <Paragraphs>78</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Gill Sans MT</vt:lpstr>
      <vt:lpstr>Helvetica Neue</vt:lpstr>
      <vt:lpstr>proxima_novaregular</vt:lpstr>
      <vt:lpstr>Times New Roman</vt:lpstr>
      <vt:lpstr>Gallery</vt:lpstr>
      <vt:lpstr>Housing price Prediction</vt:lpstr>
      <vt:lpstr>Problem Definition</vt:lpstr>
      <vt:lpstr>Implementation Steps</vt:lpstr>
      <vt:lpstr>Dataset</vt:lpstr>
      <vt:lpstr>Test dataset</vt:lpstr>
      <vt:lpstr>Import the dataset</vt:lpstr>
      <vt:lpstr>Identify the null/missing values</vt:lpstr>
      <vt:lpstr> Data Cleaning Steps</vt:lpstr>
      <vt:lpstr>Data visualization</vt:lpstr>
      <vt:lpstr>Data visualization</vt:lpstr>
      <vt:lpstr>Data visualization  MSSubClass = 60 has highest SalePrice while the sales of houses with MSSubClass = 20 is the highest. </vt:lpstr>
      <vt:lpstr>Data visualization</vt:lpstr>
      <vt:lpstr>2) Feature Engineering Steps</vt:lpstr>
      <vt:lpstr>Feature Engineering Steps</vt:lpstr>
      <vt:lpstr>Outliers removal</vt:lpstr>
      <vt:lpstr>4) Model Building</vt:lpstr>
      <vt:lpstr>5) Testing different models and deciding upon the best one </vt:lpstr>
      <vt:lpstr>A) Linear Regression</vt:lpstr>
      <vt:lpstr>B) Decision Tree</vt:lpstr>
      <vt:lpstr>C  RANDOM FOREST </vt:lpstr>
      <vt:lpstr>Modeling and Predictions:- </vt:lpstr>
      <vt:lpstr>Modeling and Predictions:-    As above we can see that since the no. of folds don't have much impact on the accuracy.  We have to check the performance of base models by evaluating the cross-validation.</vt:lpstr>
      <vt:lpstr>Saving the model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DWDM MINI PROJECT: Real Estate Domain</dc:title>
  <dc:creator>Gauri Godghase</dc:creator>
  <cp:lastModifiedBy>HP</cp:lastModifiedBy>
  <cp:revision>36</cp:revision>
  <dcterms:created xsi:type="dcterms:W3CDTF">2021-02-01T21:44:46Z</dcterms:created>
  <dcterms:modified xsi:type="dcterms:W3CDTF">2021-09-29T17:19:50Z</dcterms:modified>
</cp:coreProperties>
</file>