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7" r:id="rId9"/>
    <p:sldId id="268" r:id="rId10"/>
    <p:sldId id="269" r:id="rId11"/>
    <p:sldId id="270" r:id="rId12"/>
    <p:sldId id="271" r:id="rId13"/>
    <p:sldId id="272" r:id="rId14"/>
    <p:sldId id="273" r:id="rId15"/>
    <p:sldId id="274" r:id="rId16"/>
    <p:sldId id="276"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42"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6DA3-536B-406F-B7B3-07E9871B90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06F2C76-6AF6-47CD-933C-B2B85026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AADAB0-BACB-45CC-8D61-EB2DB54C18E6}"/>
              </a:ext>
            </a:extLst>
          </p:cNvPr>
          <p:cNvSpPr>
            <a:spLocks noGrp="1"/>
          </p:cNvSpPr>
          <p:nvPr>
            <p:ph type="dt" sz="half" idx="10"/>
          </p:nvPr>
        </p:nvSpPr>
        <p:spPr/>
        <p:txBody>
          <a:bodyPr/>
          <a:lstStyle/>
          <a:p>
            <a:fld id="{D245B830-B44D-496D-9516-CF3B02E7FFD4}" type="datetimeFigureOut">
              <a:rPr lang="en-IN" smtClean="0"/>
              <a:t>06-10-2021</a:t>
            </a:fld>
            <a:endParaRPr lang="en-IN"/>
          </a:p>
        </p:txBody>
      </p:sp>
      <p:sp>
        <p:nvSpPr>
          <p:cNvPr id="5" name="Footer Placeholder 4">
            <a:extLst>
              <a:ext uri="{FF2B5EF4-FFF2-40B4-BE49-F238E27FC236}">
                <a16:creationId xmlns:a16="http://schemas.microsoft.com/office/drawing/2014/main" id="{2289A569-6E73-4072-ACD6-0188F84CCE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C485A8-3583-4B74-BD0F-3A9FFC0F0068}"/>
              </a:ext>
            </a:extLst>
          </p:cNvPr>
          <p:cNvSpPr>
            <a:spLocks noGrp="1"/>
          </p:cNvSpPr>
          <p:nvPr>
            <p:ph type="sldNum" sz="quarter" idx="12"/>
          </p:nvPr>
        </p:nvSpPr>
        <p:spPr/>
        <p:txBody>
          <a:bodyPr/>
          <a:lstStyle/>
          <a:p>
            <a:fld id="{2BFA6096-9B96-4428-90EE-7D6BA4FBCD96}" type="slidenum">
              <a:rPr lang="en-IN" smtClean="0"/>
              <a:t>‹#›</a:t>
            </a:fld>
            <a:endParaRPr lang="en-IN"/>
          </a:p>
        </p:txBody>
      </p:sp>
    </p:spTree>
    <p:extLst>
      <p:ext uri="{BB962C8B-B14F-4D97-AF65-F5344CB8AC3E}">
        <p14:creationId xmlns:p14="http://schemas.microsoft.com/office/powerpoint/2010/main" val="4011100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2E074-12DF-4C9A-9141-1C850FBE105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80A305-E432-499F-9A29-2727874EBF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82E44B-AD85-45B9-9B84-8A82AE664074}"/>
              </a:ext>
            </a:extLst>
          </p:cNvPr>
          <p:cNvSpPr>
            <a:spLocks noGrp="1"/>
          </p:cNvSpPr>
          <p:nvPr>
            <p:ph type="dt" sz="half" idx="10"/>
          </p:nvPr>
        </p:nvSpPr>
        <p:spPr/>
        <p:txBody>
          <a:bodyPr/>
          <a:lstStyle/>
          <a:p>
            <a:fld id="{D245B830-B44D-496D-9516-CF3B02E7FFD4}" type="datetimeFigureOut">
              <a:rPr lang="en-IN" smtClean="0"/>
              <a:t>06-10-2021</a:t>
            </a:fld>
            <a:endParaRPr lang="en-IN"/>
          </a:p>
        </p:txBody>
      </p:sp>
      <p:sp>
        <p:nvSpPr>
          <p:cNvPr id="5" name="Footer Placeholder 4">
            <a:extLst>
              <a:ext uri="{FF2B5EF4-FFF2-40B4-BE49-F238E27FC236}">
                <a16:creationId xmlns:a16="http://schemas.microsoft.com/office/drawing/2014/main" id="{8E23D7AC-F5F2-48A7-85F9-A7FAC27580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1C1632-3FD6-40D0-8558-8419DA198630}"/>
              </a:ext>
            </a:extLst>
          </p:cNvPr>
          <p:cNvSpPr>
            <a:spLocks noGrp="1"/>
          </p:cNvSpPr>
          <p:nvPr>
            <p:ph type="sldNum" sz="quarter" idx="12"/>
          </p:nvPr>
        </p:nvSpPr>
        <p:spPr/>
        <p:txBody>
          <a:bodyPr/>
          <a:lstStyle/>
          <a:p>
            <a:fld id="{2BFA6096-9B96-4428-90EE-7D6BA4FBCD96}" type="slidenum">
              <a:rPr lang="en-IN" smtClean="0"/>
              <a:t>‹#›</a:t>
            </a:fld>
            <a:endParaRPr lang="en-IN"/>
          </a:p>
        </p:txBody>
      </p:sp>
    </p:spTree>
    <p:extLst>
      <p:ext uri="{BB962C8B-B14F-4D97-AF65-F5344CB8AC3E}">
        <p14:creationId xmlns:p14="http://schemas.microsoft.com/office/powerpoint/2010/main" val="2471687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D87E65-C775-482E-A47D-38362B3B0A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62AD42-E242-4566-8754-639029F197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35ECB1-C860-455A-8651-9528E22FCD51}"/>
              </a:ext>
            </a:extLst>
          </p:cNvPr>
          <p:cNvSpPr>
            <a:spLocks noGrp="1"/>
          </p:cNvSpPr>
          <p:nvPr>
            <p:ph type="dt" sz="half" idx="10"/>
          </p:nvPr>
        </p:nvSpPr>
        <p:spPr/>
        <p:txBody>
          <a:bodyPr/>
          <a:lstStyle/>
          <a:p>
            <a:fld id="{D245B830-B44D-496D-9516-CF3B02E7FFD4}" type="datetimeFigureOut">
              <a:rPr lang="en-IN" smtClean="0"/>
              <a:t>06-10-2021</a:t>
            </a:fld>
            <a:endParaRPr lang="en-IN"/>
          </a:p>
        </p:txBody>
      </p:sp>
      <p:sp>
        <p:nvSpPr>
          <p:cNvPr id="5" name="Footer Placeholder 4">
            <a:extLst>
              <a:ext uri="{FF2B5EF4-FFF2-40B4-BE49-F238E27FC236}">
                <a16:creationId xmlns:a16="http://schemas.microsoft.com/office/drawing/2014/main" id="{35B3180F-75FB-4FFE-B122-18666E0429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D41076-671A-442F-BFA4-C558E2A090F7}"/>
              </a:ext>
            </a:extLst>
          </p:cNvPr>
          <p:cNvSpPr>
            <a:spLocks noGrp="1"/>
          </p:cNvSpPr>
          <p:nvPr>
            <p:ph type="sldNum" sz="quarter" idx="12"/>
          </p:nvPr>
        </p:nvSpPr>
        <p:spPr/>
        <p:txBody>
          <a:bodyPr/>
          <a:lstStyle/>
          <a:p>
            <a:fld id="{2BFA6096-9B96-4428-90EE-7D6BA4FBCD96}" type="slidenum">
              <a:rPr lang="en-IN" smtClean="0"/>
              <a:t>‹#›</a:t>
            </a:fld>
            <a:endParaRPr lang="en-IN"/>
          </a:p>
        </p:txBody>
      </p:sp>
    </p:spTree>
    <p:extLst>
      <p:ext uri="{BB962C8B-B14F-4D97-AF65-F5344CB8AC3E}">
        <p14:creationId xmlns:p14="http://schemas.microsoft.com/office/powerpoint/2010/main" val="4046355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13EB1-AA9B-4A41-83C8-B6BB757A5D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CD6C53-99CE-4AE5-8ED8-8711D87F3F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938C78-4798-4EAD-904E-E6A2EBA58332}"/>
              </a:ext>
            </a:extLst>
          </p:cNvPr>
          <p:cNvSpPr>
            <a:spLocks noGrp="1"/>
          </p:cNvSpPr>
          <p:nvPr>
            <p:ph type="dt" sz="half" idx="10"/>
          </p:nvPr>
        </p:nvSpPr>
        <p:spPr/>
        <p:txBody>
          <a:bodyPr/>
          <a:lstStyle/>
          <a:p>
            <a:fld id="{D245B830-B44D-496D-9516-CF3B02E7FFD4}" type="datetimeFigureOut">
              <a:rPr lang="en-IN" smtClean="0"/>
              <a:t>06-10-2021</a:t>
            </a:fld>
            <a:endParaRPr lang="en-IN"/>
          </a:p>
        </p:txBody>
      </p:sp>
      <p:sp>
        <p:nvSpPr>
          <p:cNvPr id="5" name="Footer Placeholder 4">
            <a:extLst>
              <a:ext uri="{FF2B5EF4-FFF2-40B4-BE49-F238E27FC236}">
                <a16:creationId xmlns:a16="http://schemas.microsoft.com/office/drawing/2014/main" id="{F866EC88-54EA-4E82-AB06-EE62F7AB18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30CDD2-3465-4396-89A4-3B2F542437A1}"/>
              </a:ext>
            </a:extLst>
          </p:cNvPr>
          <p:cNvSpPr>
            <a:spLocks noGrp="1"/>
          </p:cNvSpPr>
          <p:nvPr>
            <p:ph type="sldNum" sz="quarter" idx="12"/>
          </p:nvPr>
        </p:nvSpPr>
        <p:spPr/>
        <p:txBody>
          <a:bodyPr/>
          <a:lstStyle/>
          <a:p>
            <a:fld id="{2BFA6096-9B96-4428-90EE-7D6BA4FBCD96}" type="slidenum">
              <a:rPr lang="en-IN" smtClean="0"/>
              <a:t>‹#›</a:t>
            </a:fld>
            <a:endParaRPr lang="en-IN"/>
          </a:p>
        </p:txBody>
      </p:sp>
    </p:spTree>
    <p:extLst>
      <p:ext uri="{BB962C8B-B14F-4D97-AF65-F5344CB8AC3E}">
        <p14:creationId xmlns:p14="http://schemas.microsoft.com/office/powerpoint/2010/main" val="2612745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82FB-BB5A-4A62-A212-F09E523958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6E12B9E-46FF-4245-B383-1963F856C8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F9201D-AEF8-4751-8AB3-EBF2073581BD}"/>
              </a:ext>
            </a:extLst>
          </p:cNvPr>
          <p:cNvSpPr>
            <a:spLocks noGrp="1"/>
          </p:cNvSpPr>
          <p:nvPr>
            <p:ph type="dt" sz="half" idx="10"/>
          </p:nvPr>
        </p:nvSpPr>
        <p:spPr/>
        <p:txBody>
          <a:bodyPr/>
          <a:lstStyle/>
          <a:p>
            <a:fld id="{D245B830-B44D-496D-9516-CF3B02E7FFD4}" type="datetimeFigureOut">
              <a:rPr lang="en-IN" smtClean="0"/>
              <a:t>06-10-2021</a:t>
            </a:fld>
            <a:endParaRPr lang="en-IN"/>
          </a:p>
        </p:txBody>
      </p:sp>
      <p:sp>
        <p:nvSpPr>
          <p:cNvPr id="5" name="Footer Placeholder 4">
            <a:extLst>
              <a:ext uri="{FF2B5EF4-FFF2-40B4-BE49-F238E27FC236}">
                <a16:creationId xmlns:a16="http://schemas.microsoft.com/office/drawing/2014/main" id="{F9BB03DF-103B-4AC4-9A75-57A2286720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E87834-634C-4E3D-92F8-3B33E389AC3E}"/>
              </a:ext>
            </a:extLst>
          </p:cNvPr>
          <p:cNvSpPr>
            <a:spLocks noGrp="1"/>
          </p:cNvSpPr>
          <p:nvPr>
            <p:ph type="sldNum" sz="quarter" idx="12"/>
          </p:nvPr>
        </p:nvSpPr>
        <p:spPr/>
        <p:txBody>
          <a:bodyPr/>
          <a:lstStyle/>
          <a:p>
            <a:fld id="{2BFA6096-9B96-4428-90EE-7D6BA4FBCD96}" type="slidenum">
              <a:rPr lang="en-IN" smtClean="0"/>
              <a:t>‹#›</a:t>
            </a:fld>
            <a:endParaRPr lang="en-IN"/>
          </a:p>
        </p:txBody>
      </p:sp>
    </p:spTree>
    <p:extLst>
      <p:ext uri="{BB962C8B-B14F-4D97-AF65-F5344CB8AC3E}">
        <p14:creationId xmlns:p14="http://schemas.microsoft.com/office/powerpoint/2010/main" val="3149405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4FF10-2B41-4F3D-A8B1-EBBD17B369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E417EB-48EB-4EC6-9B4E-CD416D8942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206AC49-9BC6-4A73-8DE9-484A023F05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D0E8D-CC37-4557-9843-8601ABECB3CF}"/>
              </a:ext>
            </a:extLst>
          </p:cNvPr>
          <p:cNvSpPr>
            <a:spLocks noGrp="1"/>
          </p:cNvSpPr>
          <p:nvPr>
            <p:ph type="dt" sz="half" idx="10"/>
          </p:nvPr>
        </p:nvSpPr>
        <p:spPr/>
        <p:txBody>
          <a:bodyPr/>
          <a:lstStyle/>
          <a:p>
            <a:fld id="{D245B830-B44D-496D-9516-CF3B02E7FFD4}" type="datetimeFigureOut">
              <a:rPr lang="en-IN" smtClean="0"/>
              <a:t>06-10-2021</a:t>
            </a:fld>
            <a:endParaRPr lang="en-IN"/>
          </a:p>
        </p:txBody>
      </p:sp>
      <p:sp>
        <p:nvSpPr>
          <p:cNvPr id="6" name="Footer Placeholder 5">
            <a:extLst>
              <a:ext uri="{FF2B5EF4-FFF2-40B4-BE49-F238E27FC236}">
                <a16:creationId xmlns:a16="http://schemas.microsoft.com/office/drawing/2014/main" id="{DA15F64D-AE66-46EB-9CFA-CE7EE3C375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0EDFCE-B52F-4295-9E6C-A6ED04D6D6B2}"/>
              </a:ext>
            </a:extLst>
          </p:cNvPr>
          <p:cNvSpPr>
            <a:spLocks noGrp="1"/>
          </p:cNvSpPr>
          <p:nvPr>
            <p:ph type="sldNum" sz="quarter" idx="12"/>
          </p:nvPr>
        </p:nvSpPr>
        <p:spPr/>
        <p:txBody>
          <a:bodyPr/>
          <a:lstStyle/>
          <a:p>
            <a:fld id="{2BFA6096-9B96-4428-90EE-7D6BA4FBCD96}" type="slidenum">
              <a:rPr lang="en-IN" smtClean="0"/>
              <a:t>‹#›</a:t>
            </a:fld>
            <a:endParaRPr lang="en-IN"/>
          </a:p>
        </p:txBody>
      </p:sp>
    </p:spTree>
    <p:extLst>
      <p:ext uri="{BB962C8B-B14F-4D97-AF65-F5344CB8AC3E}">
        <p14:creationId xmlns:p14="http://schemas.microsoft.com/office/powerpoint/2010/main" val="1236229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98F02-D2ED-40C5-8C4D-E7DC5F4A1B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6A87FD-EFBC-4C4C-9C43-A8A1BB2B09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159CB1-01D2-456D-8E48-12F2CD80B6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D28928-A80F-428F-A868-800363EF32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375D31-356A-438C-89C4-6C45F2B403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876D57-FAC0-4A1C-897E-14A6E47573B2}"/>
              </a:ext>
            </a:extLst>
          </p:cNvPr>
          <p:cNvSpPr>
            <a:spLocks noGrp="1"/>
          </p:cNvSpPr>
          <p:nvPr>
            <p:ph type="dt" sz="half" idx="10"/>
          </p:nvPr>
        </p:nvSpPr>
        <p:spPr/>
        <p:txBody>
          <a:bodyPr/>
          <a:lstStyle/>
          <a:p>
            <a:fld id="{D245B830-B44D-496D-9516-CF3B02E7FFD4}" type="datetimeFigureOut">
              <a:rPr lang="en-IN" smtClean="0"/>
              <a:t>06-10-2021</a:t>
            </a:fld>
            <a:endParaRPr lang="en-IN"/>
          </a:p>
        </p:txBody>
      </p:sp>
      <p:sp>
        <p:nvSpPr>
          <p:cNvPr id="8" name="Footer Placeholder 7">
            <a:extLst>
              <a:ext uri="{FF2B5EF4-FFF2-40B4-BE49-F238E27FC236}">
                <a16:creationId xmlns:a16="http://schemas.microsoft.com/office/drawing/2014/main" id="{AD01A3D0-EA0B-4943-B74D-F9A23CA2422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A9C4762-0986-4B5F-B338-E357EAC12A94}"/>
              </a:ext>
            </a:extLst>
          </p:cNvPr>
          <p:cNvSpPr>
            <a:spLocks noGrp="1"/>
          </p:cNvSpPr>
          <p:nvPr>
            <p:ph type="sldNum" sz="quarter" idx="12"/>
          </p:nvPr>
        </p:nvSpPr>
        <p:spPr/>
        <p:txBody>
          <a:bodyPr/>
          <a:lstStyle/>
          <a:p>
            <a:fld id="{2BFA6096-9B96-4428-90EE-7D6BA4FBCD96}" type="slidenum">
              <a:rPr lang="en-IN" smtClean="0"/>
              <a:t>‹#›</a:t>
            </a:fld>
            <a:endParaRPr lang="en-IN"/>
          </a:p>
        </p:txBody>
      </p:sp>
    </p:spTree>
    <p:extLst>
      <p:ext uri="{BB962C8B-B14F-4D97-AF65-F5344CB8AC3E}">
        <p14:creationId xmlns:p14="http://schemas.microsoft.com/office/powerpoint/2010/main" val="3541479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69A88-7317-4460-BBFF-FAC6632B850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9D1F79-E7C0-462F-BE9F-AB1BD68E46E3}"/>
              </a:ext>
            </a:extLst>
          </p:cNvPr>
          <p:cNvSpPr>
            <a:spLocks noGrp="1"/>
          </p:cNvSpPr>
          <p:nvPr>
            <p:ph type="dt" sz="half" idx="10"/>
          </p:nvPr>
        </p:nvSpPr>
        <p:spPr/>
        <p:txBody>
          <a:bodyPr/>
          <a:lstStyle/>
          <a:p>
            <a:fld id="{D245B830-B44D-496D-9516-CF3B02E7FFD4}" type="datetimeFigureOut">
              <a:rPr lang="en-IN" smtClean="0"/>
              <a:t>06-10-2021</a:t>
            </a:fld>
            <a:endParaRPr lang="en-IN"/>
          </a:p>
        </p:txBody>
      </p:sp>
      <p:sp>
        <p:nvSpPr>
          <p:cNvPr id="4" name="Footer Placeholder 3">
            <a:extLst>
              <a:ext uri="{FF2B5EF4-FFF2-40B4-BE49-F238E27FC236}">
                <a16:creationId xmlns:a16="http://schemas.microsoft.com/office/drawing/2014/main" id="{26A018B1-AE0C-44B1-B024-AEC5BF44456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E425563-5757-4DA6-AE03-10BDF809FA29}"/>
              </a:ext>
            </a:extLst>
          </p:cNvPr>
          <p:cNvSpPr>
            <a:spLocks noGrp="1"/>
          </p:cNvSpPr>
          <p:nvPr>
            <p:ph type="sldNum" sz="quarter" idx="12"/>
          </p:nvPr>
        </p:nvSpPr>
        <p:spPr/>
        <p:txBody>
          <a:bodyPr/>
          <a:lstStyle/>
          <a:p>
            <a:fld id="{2BFA6096-9B96-4428-90EE-7D6BA4FBCD96}" type="slidenum">
              <a:rPr lang="en-IN" smtClean="0"/>
              <a:t>‹#›</a:t>
            </a:fld>
            <a:endParaRPr lang="en-IN"/>
          </a:p>
        </p:txBody>
      </p:sp>
    </p:spTree>
    <p:extLst>
      <p:ext uri="{BB962C8B-B14F-4D97-AF65-F5344CB8AC3E}">
        <p14:creationId xmlns:p14="http://schemas.microsoft.com/office/powerpoint/2010/main" val="232407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6F1685-F5DF-4D5F-AE11-7D1960A3676A}"/>
              </a:ext>
            </a:extLst>
          </p:cNvPr>
          <p:cNvSpPr>
            <a:spLocks noGrp="1"/>
          </p:cNvSpPr>
          <p:nvPr>
            <p:ph type="dt" sz="half" idx="10"/>
          </p:nvPr>
        </p:nvSpPr>
        <p:spPr/>
        <p:txBody>
          <a:bodyPr/>
          <a:lstStyle/>
          <a:p>
            <a:fld id="{D245B830-B44D-496D-9516-CF3B02E7FFD4}" type="datetimeFigureOut">
              <a:rPr lang="en-IN" smtClean="0"/>
              <a:t>06-10-2021</a:t>
            </a:fld>
            <a:endParaRPr lang="en-IN"/>
          </a:p>
        </p:txBody>
      </p:sp>
      <p:sp>
        <p:nvSpPr>
          <p:cNvPr id="3" name="Footer Placeholder 2">
            <a:extLst>
              <a:ext uri="{FF2B5EF4-FFF2-40B4-BE49-F238E27FC236}">
                <a16:creationId xmlns:a16="http://schemas.microsoft.com/office/drawing/2014/main" id="{A0A166B4-1CC5-4E7B-911E-C99ED224045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74AE4BD-D7B5-45F4-8ADC-71E6A8605D89}"/>
              </a:ext>
            </a:extLst>
          </p:cNvPr>
          <p:cNvSpPr>
            <a:spLocks noGrp="1"/>
          </p:cNvSpPr>
          <p:nvPr>
            <p:ph type="sldNum" sz="quarter" idx="12"/>
          </p:nvPr>
        </p:nvSpPr>
        <p:spPr/>
        <p:txBody>
          <a:bodyPr/>
          <a:lstStyle/>
          <a:p>
            <a:fld id="{2BFA6096-9B96-4428-90EE-7D6BA4FBCD96}" type="slidenum">
              <a:rPr lang="en-IN" smtClean="0"/>
              <a:t>‹#›</a:t>
            </a:fld>
            <a:endParaRPr lang="en-IN"/>
          </a:p>
        </p:txBody>
      </p:sp>
    </p:spTree>
    <p:extLst>
      <p:ext uri="{BB962C8B-B14F-4D97-AF65-F5344CB8AC3E}">
        <p14:creationId xmlns:p14="http://schemas.microsoft.com/office/powerpoint/2010/main" val="3024240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D7C67-5056-4774-8D69-A365F2362E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D4BFB24-0844-4ACC-A767-FBEE0BF4E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7F40EF-8908-46C1-BCD6-E143259996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401292-E375-48D2-A2A3-CCD55F4CAA0F}"/>
              </a:ext>
            </a:extLst>
          </p:cNvPr>
          <p:cNvSpPr>
            <a:spLocks noGrp="1"/>
          </p:cNvSpPr>
          <p:nvPr>
            <p:ph type="dt" sz="half" idx="10"/>
          </p:nvPr>
        </p:nvSpPr>
        <p:spPr/>
        <p:txBody>
          <a:bodyPr/>
          <a:lstStyle/>
          <a:p>
            <a:fld id="{D245B830-B44D-496D-9516-CF3B02E7FFD4}" type="datetimeFigureOut">
              <a:rPr lang="en-IN" smtClean="0"/>
              <a:t>06-10-2021</a:t>
            </a:fld>
            <a:endParaRPr lang="en-IN"/>
          </a:p>
        </p:txBody>
      </p:sp>
      <p:sp>
        <p:nvSpPr>
          <p:cNvPr id="6" name="Footer Placeholder 5">
            <a:extLst>
              <a:ext uri="{FF2B5EF4-FFF2-40B4-BE49-F238E27FC236}">
                <a16:creationId xmlns:a16="http://schemas.microsoft.com/office/drawing/2014/main" id="{9AFEEFE5-2F66-4D6C-976E-75972F730E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A9C573-B13F-4991-A055-172AEFBC9CB4}"/>
              </a:ext>
            </a:extLst>
          </p:cNvPr>
          <p:cNvSpPr>
            <a:spLocks noGrp="1"/>
          </p:cNvSpPr>
          <p:nvPr>
            <p:ph type="sldNum" sz="quarter" idx="12"/>
          </p:nvPr>
        </p:nvSpPr>
        <p:spPr/>
        <p:txBody>
          <a:bodyPr/>
          <a:lstStyle/>
          <a:p>
            <a:fld id="{2BFA6096-9B96-4428-90EE-7D6BA4FBCD96}" type="slidenum">
              <a:rPr lang="en-IN" smtClean="0"/>
              <a:t>‹#›</a:t>
            </a:fld>
            <a:endParaRPr lang="en-IN"/>
          </a:p>
        </p:txBody>
      </p:sp>
    </p:spTree>
    <p:extLst>
      <p:ext uri="{BB962C8B-B14F-4D97-AF65-F5344CB8AC3E}">
        <p14:creationId xmlns:p14="http://schemas.microsoft.com/office/powerpoint/2010/main" val="230837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8886C-849E-44FC-A3FE-C16990D72A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617A628-33F3-4759-8D36-B3EE228315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9F0BF6B-FDBF-445E-BC75-57739B9C26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80BB8D-8318-4F53-BA71-86AF478F7B6A}"/>
              </a:ext>
            </a:extLst>
          </p:cNvPr>
          <p:cNvSpPr>
            <a:spLocks noGrp="1"/>
          </p:cNvSpPr>
          <p:nvPr>
            <p:ph type="dt" sz="half" idx="10"/>
          </p:nvPr>
        </p:nvSpPr>
        <p:spPr/>
        <p:txBody>
          <a:bodyPr/>
          <a:lstStyle/>
          <a:p>
            <a:fld id="{D245B830-B44D-496D-9516-CF3B02E7FFD4}" type="datetimeFigureOut">
              <a:rPr lang="en-IN" smtClean="0"/>
              <a:t>06-10-2021</a:t>
            </a:fld>
            <a:endParaRPr lang="en-IN"/>
          </a:p>
        </p:txBody>
      </p:sp>
      <p:sp>
        <p:nvSpPr>
          <p:cNvPr id="6" name="Footer Placeholder 5">
            <a:extLst>
              <a:ext uri="{FF2B5EF4-FFF2-40B4-BE49-F238E27FC236}">
                <a16:creationId xmlns:a16="http://schemas.microsoft.com/office/drawing/2014/main" id="{14BAD6DD-EDFF-4130-A4CE-8CC9BA2014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C08D21-0905-45AA-A9A0-7593774F35DB}"/>
              </a:ext>
            </a:extLst>
          </p:cNvPr>
          <p:cNvSpPr>
            <a:spLocks noGrp="1"/>
          </p:cNvSpPr>
          <p:nvPr>
            <p:ph type="sldNum" sz="quarter" idx="12"/>
          </p:nvPr>
        </p:nvSpPr>
        <p:spPr/>
        <p:txBody>
          <a:bodyPr/>
          <a:lstStyle/>
          <a:p>
            <a:fld id="{2BFA6096-9B96-4428-90EE-7D6BA4FBCD96}" type="slidenum">
              <a:rPr lang="en-IN" smtClean="0"/>
              <a:t>‹#›</a:t>
            </a:fld>
            <a:endParaRPr lang="en-IN"/>
          </a:p>
        </p:txBody>
      </p:sp>
    </p:spTree>
    <p:extLst>
      <p:ext uri="{BB962C8B-B14F-4D97-AF65-F5344CB8AC3E}">
        <p14:creationId xmlns:p14="http://schemas.microsoft.com/office/powerpoint/2010/main" val="2572725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F1F8DF-FC7C-46AE-BC64-A27C006214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D62F87-BF36-4BEC-8090-8DBAC38BA7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CFC485-BCE9-439B-8A02-D10DB0CB19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5B830-B44D-496D-9516-CF3B02E7FFD4}" type="datetimeFigureOut">
              <a:rPr lang="en-IN" smtClean="0"/>
              <a:t>06-10-2021</a:t>
            </a:fld>
            <a:endParaRPr lang="en-IN"/>
          </a:p>
        </p:txBody>
      </p:sp>
      <p:sp>
        <p:nvSpPr>
          <p:cNvPr id="5" name="Footer Placeholder 4">
            <a:extLst>
              <a:ext uri="{FF2B5EF4-FFF2-40B4-BE49-F238E27FC236}">
                <a16:creationId xmlns:a16="http://schemas.microsoft.com/office/drawing/2014/main" id="{070B41FC-3C2A-4DE5-8EA6-10AAC031C9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175AE3F-2786-4497-ACDF-48BE7EFF2B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FA6096-9B96-4428-90EE-7D6BA4FBCD96}" type="slidenum">
              <a:rPr lang="en-IN" smtClean="0"/>
              <a:t>‹#›</a:t>
            </a:fld>
            <a:endParaRPr lang="en-IN"/>
          </a:p>
        </p:txBody>
      </p:sp>
    </p:spTree>
    <p:extLst>
      <p:ext uri="{BB962C8B-B14F-4D97-AF65-F5344CB8AC3E}">
        <p14:creationId xmlns:p14="http://schemas.microsoft.com/office/powerpoint/2010/main" val="1453420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ACEB-7270-418A-9301-CD352DB1202B}"/>
              </a:ext>
            </a:extLst>
          </p:cNvPr>
          <p:cNvSpPr>
            <a:spLocks noGrp="1"/>
          </p:cNvSpPr>
          <p:nvPr>
            <p:ph type="ctrTitle"/>
          </p:nvPr>
        </p:nvSpPr>
        <p:spPr/>
        <p:txBody>
          <a:bodyPr/>
          <a:lstStyle/>
          <a:p>
            <a:r>
              <a:rPr lang="en-US" sz="6000" dirty="0"/>
              <a:t>Used Car Price Prediction Analysis</a:t>
            </a:r>
            <a:endParaRPr lang="en-IN" dirty="0"/>
          </a:p>
        </p:txBody>
      </p:sp>
      <p:sp>
        <p:nvSpPr>
          <p:cNvPr id="3" name="Subtitle 2">
            <a:extLst>
              <a:ext uri="{FF2B5EF4-FFF2-40B4-BE49-F238E27FC236}">
                <a16:creationId xmlns:a16="http://schemas.microsoft.com/office/drawing/2014/main" id="{DBB9197B-0527-4128-8513-C78E1E4C908D}"/>
              </a:ext>
            </a:extLst>
          </p:cNvPr>
          <p:cNvSpPr>
            <a:spLocks noGrp="1"/>
          </p:cNvSpPr>
          <p:nvPr>
            <p:ph type="subTitle" idx="1"/>
          </p:nvPr>
        </p:nvSpPr>
        <p:spPr/>
        <p:txBody>
          <a:bodyPr/>
          <a:lstStyle/>
          <a:p>
            <a:r>
              <a:rPr lang="en-US" sz="2400" dirty="0"/>
              <a:t>Machine Learning Models</a:t>
            </a:r>
            <a:endParaRPr lang="en-IN" dirty="0"/>
          </a:p>
        </p:txBody>
      </p:sp>
    </p:spTree>
    <p:extLst>
      <p:ext uri="{BB962C8B-B14F-4D97-AF65-F5344CB8AC3E}">
        <p14:creationId xmlns:p14="http://schemas.microsoft.com/office/powerpoint/2010/main" val="398125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31F16-9D65-4A40-A027-C4320FE8217F}"/>
              </a:ext>
            </a:extLst>
          </p:cNvPr>
          <p:cNvSpPr>
            <a:spLocks noGrp="1"/>
          </p:cNvSpPr>
          <p:nvPr>
            <p:ph type="title"/>
          </p:nvPr>
        </p:nvSpPr>
        <p:spPr/>
        <p:txBody>
          <a:bodyPr/>
          <a:lstStyle/>
          <a:p>
            <a:r>
              <a:rPr lang="en-US" dirty="0"/>
              <a:t>XGBOOST</a:t>
            </a:r>
            <a:endParaRPr lang="en-IN" dirty="0"/>
          </a:p>
        </p:txBody>
      </p:sp>
      <p:sp>
        <p:nvSpPr>
          <p:cNvPr id="3" name="Content Placeholder 2">
            <a:extLst>
              <a:ext uri="{FF2B5EF4-FFF2-40B4-BE49-F238E27FC236}">
                <a16:creationId xmlns:a16="http://schemas.microsoft.com/office/drawing/2014/main" id="{67D6D99A-D3FC-47B9-8085-C44B4369A9B4}"/>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Extreme Gradient Boosting or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IN" sz="1800" dirty="0">
                <a:effectLst/>
                <a:latin typeface="Calibri" panose="020F0502020204030204" pitchFamily="34" charset="0"/>
                <a:ea typeface="Calibri" panose="020F0502020204030204" pitchFamily="34" charset="0"/>
                <a:cs typeface="Times New Roman" panose="02020603050405020304" pitchFamily="18" charset="0"/>
              </a:rPr>
              <a:t> [4] is one of the most popular machine learning models in current times. </a:t>
            </a:r>
          </a:p>
          <a:p>
            <a:endParaRPr lang="en-IN" sz="1800" dirty="0">
              <a:latin typeface="Calibri" panose="020F0502020204030204" pitchFamily="34" charset="0"/>
              <a:cs typeface="Times New Roman" panose="02020603050405020304" pitchFamily="18" charset="0"/>
            </a:endParaRPr>
          </a:p>
          <a:p>
            <a:r>
              <a:rPr lang="en-IN" sz="18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quite similar at the core to the original gradient boosting algorithm but features many additive features that significantly improve its performance such as built in support for regularization, parallel processing as well as giving additional hyperparameters to tune such as tree pruning, sub sampling and number of decision trees.</a:t>
            </a:r>
            <a:endParaRPr lang="en-IN" dirty="0"/>
          </a:p>
        </p:txBody>
      </p:sp>
    </p:spTree>
    <p:extLst>
      <p:ext uri="{BB962C8B-B14F-4D97-AF65-F5344CB8AC3E}">
        <p14:creationId xmlns:p14="http://schemas.microsoft.com/office/powerpoint/2010/main" val="722694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EBDD4-44DB-4E13-B86E-ADF325C4F538}"/>
              </a:ext>
            </a:extLst>
          </p:cNvPr>
          <p:cNvSpPr>
            <a:spLocks noGrp="1"/>
          </p:cNvSpPr>
          <p:nvPr>
            <p:ph type="title"/>
          </p:nvPr>
        </p:nvSpPr>
        <p:spPr/>
        <p:txBody>
          <a:bodyPr/>
          <a:lstStyle/>
          <a:p>
            <a:r>
              <a:rPr lang="en-US" dirty="0" err="1"/>
              <a:t>LightGBM</a:t>
            </a:r>
            <a:endParaRPr lang="en-IN" dirty="0"/>
          </a:p>
        </p:txBody>
      </p:sp>
      <p:sp>
        <p:nvSpPr>
          <p:cNvPr id="3" name="Content Placeholder 2">
            <a:extLst>
              <a:ext uri="{FF2B5EF4-FFF2-40B4-BE49-F238E27FC236}">
                <a16:creationId xmlns:a16="http://schemas.microsoft.com/office/drawing/2014/main" id="{BC405CF2-CC04-4DE7-92AC-AA9D4E693E19}"/>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Light GBM [5] is another gradient boosting based framework which is gaining popularity due it higher speed and accuracy compared to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IN" sz="1800" dirty="0">
                <a:effectLst/>
                <a:latin typeface="Calibri" panose="020F0502020204030204" pitchFamily="34" charset="0"/>
                <a:ea typeface="Calibri" panose="020F0502020204030204" pitchFamily="34" charset="0"/>
                <a:cs typeface="Times New Roman" panose="02020603050405020304" pitchFamily="18" charset="0"/>
              </a:rPr>
              <a:t> or the original gradient boosting method. </a:t>
            </a:r>
          </a:p>
          <a:p>
            <a:endParaRPr lang="en-IN" sz="1800" dirty="0">
              <a:latin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This framework can also handle categorical features [6], thus eliminating the need to one hot vectorize them and in turn, reducing memory usage. </a:t>
            </a:r>
            <a:endParaRPr lang="en-IN" dirty="0"/>
          </a:p>
        </p:txBody>
      </p:sp>
    </p:spTree>
    <p:extLst>
      <p:ext uri="{BB962C8B-B14F-4D97-AF65-F5344CB8AC3E}">
        <p14:creationId xmlns:p14="http://schemas.microsoft.com/office/powerpoint/2010/main" val="3141137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F529B-182C-458E-895D-BFE8C102274D}"/>
              </a:ext>
            </a:extLst>
          </p:cNvPr>
          <p:cNvSpPr>
            <a:spLocks noGrp="1"/>
          </p:cNvSpPr>
          <p:nvPr>
            <p:ph type="title"/>
          </p:nvPr>
        </p:nvSpPr>
        <p:spPr/>
        <p:txBody>
          <a:bodyPr/>
          <a:lstStyle/>
          <a:p>
            <a:r>
              <a:rPr lang="en-US" dirty="0"/>
              <a:t>CATBOOST</a:t>
            </a:r>
            <a:endParaRPr lang="en-IN" dirty="0"/>
          </a:p>
        </p:txBody>
      </p:sp>
      <p:sp>
        <p:nvSpPr>
          <p:cNvPr id="3" name="Content Placeholder 2">
            <a:extLst>
              <a:ext uri="{FF2B5EF4-FFF2-40B4-BE49-F238E27FC236}">
                <a16:creationId xmlns:a16="http://schemas.microsoft.com/office/drawing/2014/main" id="{03193956-7233-49A3-914A-FA9BB7C8448D}"/>
              </a:ext>
            </a:extLst>
          </p:cNvPr>
          <p:cNvSpPr>
            <a:spLocks noGrp="1"/>
          </p:cNvSpPr>
          <p:nvPr>
            <p:ph idx="1"/>
          </p:nvPr>
        </p:nvSpPr>
        <p:spPr/>
        <p:txBody>
          <a:bodyPr/>
          <a:lstStyle/>
          <a:p>
            <a:r>
              <a:rPr lang="en-IN" sz="1800" dirty="0">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Cat Boost is a recently open-sourced machine learning algorithm from Yandex. It can easily integrate with deep learning frameworks like Google’s TensorFlow and Apple’s Core ML. </a:t>
            </a:r>
          </a:p>
          <a:p>
            <a:endParaRPr lang="en-IN" sz="1800" dirty="0">
              <a:solidFill>
                <a:srgbClr val="222222"/>
              </a:solidFill>
              <a:latin typeface="Lato" panose="020F0502020204030203" pitchFamily="34" charset="0"/>
              <a:ea typeface="Times New Roman" panose="02020603050405020304" pitchFamily="18" charset="0"/>
              <a:cs typeface="Times New Roman" panose="02020603050405020304" pitchFamily="18" charset="0"/>
            </a:endParaRPr>
          </a:p>
          <a:p>
            <a:r>
              <a:rPr lang="en-IN" sz="1800" dirty="0">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It can work with diverse data types to help solve a wide range of problems that businesses face today. To top it up, it provides best-in-class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endParaRPr>
          </a:p>
          <a:p>
            <a:pPr marL="457200">
              <a:lnSpc>
                <a:spcPts val="2475"/>
              </a:lnSpc>
              <a:spcAft>
                <a:spcPts val="800"/>
              </a:spcAft>
            </a:pPr>
            <a:r>
              <a:rPr lang="en-IN" sz="1800" dirty="0">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It is especially powerful in two ways: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914400" algn="l"/>
              </a:tabLst>
            </a:pPr>
            <a:r>
              <a:rPr lang="en-IN" sz="1800" dirty="0">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It yields state-of-the-art results without extensive data training typically required by other machine learning methods, and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914400" algn="l"/>
              </a:tabLst>
            </a:pPr>
            <a:r>
              <a:rPr lang="en-IN" sz="1800" dirty="0">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Provides powerful out-of-the-box support for the more descriptive data formats that accompany many business problems.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solidFill>
                <a:srgbClr val="222222"/>
              </a:solidFill>
              <a:latin typeface="Lato" panose="020F0502020204030203" pitchFamily="34" charset="0"/>
              <a:ea typeface="Times New Roman" panose="02020603050405020304" pitchFamily="18" charset="0"/>
              <a:cs typeface="Times New Roman" panose="02020603050405020304" pitchFamily="18" charset="0"/>
            </a:endParaRPr>
          </a:p>
          <a:p>
            <a:endParaRPr lang="en-IN" sz="1800" dirty="0">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endParaRPr>
          </a:p>
          <a:p>
            <a:endParaRPr lang="en-IN" sz="1800" dirty="0">
              <a:solidFill>
                <a:srgbClr val="222222"/>
              </a:solidFill>
              <a:latin typeface="Lato" panose="020F0502020204030203" pitchFamily="34" charset="0"/>
              <a:cs typeface="Times New Roman" panose="02020603050405020304" pitchFamily="18" charset="0"/>
            </a:endParaRPr>
          </a:p>
          <a:p>
            <a:endParaRPr lang="en-IN" sz="1800" dirty="0">
              <a:solidFill>
                <a:srgbClr val="222222"/>
              </a:solidFill>
              <a:latin typeface="Lato" panose="020F0502020204030203"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90370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91B2-7705-456E-9A8E-788CFB142F19}"/>
              </a:ext>
            </a:extLst>
          </p:cNvPr>
          <p:cNvSpPr>
            <a:spLocks noGrp="1"/>
          </p:cNvSpPr>
          <p:nvPr>
            <p:ph type="title"/>
          </p:nvPr>
        </p:nvSpPr>
        <p:spPr/>
        <p:txBody>
          <a:bodyPr/>
          <a:lstStyle/>
          <a:p>
            <a:r>
              <a:rPr lang="en-US" dirty="0"/>
              <a:t>Extra Tree Regressor</a:t>
            </a:r>
            <a:endParaRPr lang="en-IN" dirty="0"/>
          </a:p>
        </p:txBody>
      </p:sp>
      <p:sp>
        <p:nvSpPr>
          <p:cNvPr id="3" name="Content Placeholder 2">
            <a:extLst>
              <a:ext uri="{FF2B5EF4-FFF2-40B4-BE49-F238E27FC236}">
                <a16:creationId xmlns:a16="http://schemas.microsoft.com/office/drawing/2014/main" id="{CF3614EB-58E1-419D-B974-085CBCF8D94A}"/>
              </a:ext>
            </a:extLst>
          </p:cNvPr>
          <p:cNvSpPr>
            <a:spLocks noGrp="1"/>
          </p:cNvSpPr>
          <p:nvPr>
            <p:ph idx="1"/>
          </p:nvPr>
        </p:nvSpPr>
        <p:spPr/>
        <p:txBody>
          <a:bodyPr/>
          <a:lstStyle/>
          <a:p>
            <a:r>
              <a:rPr lang="en-IN" sz="2400" dirty="0">
                <a:solidFill>
                  <a:srgbClr val="3E4349"/>
                </a:solidFill>
                <a:effectLst/>
                <a:latin typeface="Goudy Old Style" panose="02020502050305020303" pitchFamily="18" charset="0"/>
                <a:ea typeface="Times New Roman" panose="02020603050405020304" pitchFamily="18" charset="0"/>
                <a:cs typeface="Times New Roman" panose="02020603050405020304" pitchFamily="18" charset="0"/>
              </a:rPr>
              <a:t>An extremely randomized tree regressor.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400" dirty="0">
                <a:solidFill>
                  <a:srgbClr val="3E4349"/>
                </a:solidFill>
                <a:effectLst/>
                <a:latin typeface="Goudy Old Style" panose="02020502050305020303" pitchFamily="18" charset="0"/>
                <a:ea typeface="Times New Roman" panose="02020603050405020304" pitchFamily="18" charset="0"/>
                <a:cs typeface="Times New Roman" panose="02020603050405020304" pitchFamily="18" charset="0"/>
              </a:rPr>
              <a:t>Extra-trees differ from classic decision trees in the way they are built. When looking for the best split to separate the samples of a node into two groups, random splits are drawn for each of the </a:t>
            </a:r>
            <a:r>
              <a:rPr lang="en-IN" sz="2400" i="1" dirty="0" err="1">
                <a:solidFill>
                  <a:srgbClr val="3E4349"/>
                </a:solidFill>
                <a:effectLst/>
                <a:latin typeface="Goudy Old Style" panose="02020502050305020303" pitchFamily="18" charset="0"/>
                <a:ea typeface="Times New Roman" panose="02020603050405020304" pitchFamily="18" charset="0"/>
                <a:cs typeface="Times New Roman" panose="02020603050405020304" pitchFamily="18" charset="0"/>
              </a:rPr>
              <a:t>max_features</a:t>
            </a:r>
            <a:r>
              <a:rPr lang="en-IN" sz="2400" dirty="0">
                <a:solidFill>
                  <a:srgbClr val="3E4349"/>
                </a:solidFill>
                <a:effectLst/>
                <a:latin typeface="Goudy Old Style" panose="02020502050305020303" pitchFamily="18" charset="0"/>
                <a:ea typeface="Times New Roman" panose="02020603050405020304" pitchFamily="18" charset="0"/>
                <a:cs typeface="Times New Roman" panose="02020603050405020304" pitchFamily="18" charset="0"/>
              </a:rPr>
              <a:t> randomly selected features and the best split among those is chosen. </a:t>
            </a:r>
          </a:p>
          <a:p>
            <a:r>
              <a:rPr lang="en-IN" sz="2400" dirty="0">
                <a:solidFill>
                  <a:srgbClr val="111111"/>
                </a:solidFill>
                <a:effectLst/>
                <a:latin typeface="Roboto" panose="02000000000000000000" pitchFamily="2" charset="0"/>
                <a:ea typeface="Calibri" panose="020F0502020204030204" pitchFamily="34" charset="0"/>
                <a:cs typeface="Times New Roman" panose="02020603050405020304" pitchFamily="18" charset="0"/>
              </a:rPr>
              <a:t>An extra-trees regressor. </a:t>
            </a:r>
            <a:r>
              <a:rPr lang="en-IN" sz="2400" b="1" dirty="0">
                <a:solidFill>
                  <a:srgbClr val="111111"/>
                </a:solidFill>
                <a:effectLst/>
                <a:latin typeface="Roboto" panose="02000000000000000000" pitchFamily="2" charset="0"/>
                <a:ea typeface="Calibri" panose="020F0502020204030204" pitchFamily="34" charset="0"/>
                <a:cs typeface="Times New Roman" panose="02020603050405020304" pitchFamily="18" charset="0"/>
              </a:rPr>
              <a:t>This class implements a meta estimator</a:t>
            </a:r>
            <a:r>
              <a:rPr lang="en-IN" sz="2400" dirty="0">
                <a:solidFill>
                  <a:srgbClr val="111111"/>
                </a:solidFill>
                <a:effectLst/>
                <a:latin typeface="Roboto" panose="02000000000000000000" pitchFamily="2" charset="0"/>
                <a:ea typeface="Calibri" panose="020F0502020204030204" pitchFamily="34" charset="0"/>
                <a:cs typeface="Times New Roman" panose="02020603050405020304" pitchFamily="18" charset="0"/>
              </a:rPr>
              <a:t> that fits a number of randomized decision trees (a.k.a. extra-trees) on various sub-samples of the dataset and uses averaging to improve the predictive accuracy and control over-fitting.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solidFill>
                <a:srgbClr val="3E4349"/>
              </a:solidFill>
              <a:latin typeface="Goudy Old Style" panose="02020502050305020303" pitchFamily="18" charset="0"/>
              <a:cs typeface="Times New Roman" panose="02020603050405020304" pitchFamily="18" charset="0"/>
            </a:endParaRPr>
          </a:p>
          <a:p>
            <a:endParaRPr lang="en-IN" sz="1800" dirty="0">
              <a:solidFill>
                <a:srgbClr val="3E4349"/>
              </a:solidFill>
              <a:latin typeface="Goudy Old Style" panose="02020502050305020303" pitchFamily="18" charset="0"/>
              <a:cs typeface="Times New Roman" panose="02020603050405020304" pitchFamily="18" charset="0"/>
            </a:endParaRP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066342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02BB3-7EFA-4515-A8FC-4DAFAF2C0A82}"/>
              </a:ext>
            </a:extLst>
          </p:cNvPr>
          <p:cNvSpPr>
            <a:spLocks noGrp="1"/>
          </p:cNvSpPr>
          <p:nvPr>
            <p:ph type="title"/>
          </p:nvPr>
        </p:nvSpPr>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CD85C926-06C3-41D8-9296-FCD691F068EA}"/>
              </a:ext>
            </a:extLst>
          </p:cNvPr>
          <p:cNvSpPr>
            <a:spLocks noGrp="1"/>
          </p:cNvSpPr>
          <p:nvPr>
            <p:ph idx="1"/>
          </p:nvPr>
        </p:nvSpPr>
        <p:spPr/>
        <p:txBody>
          <a:bodyPr/>
          <a:lstStyle/>
          <a:p>
            <a:r>
              <a:rPr lang="en-IN" sz="2400" dirty="0">
                <a:effectLst/>
                <a:latin typeface="Calibri" panose="020F0502020204030204" pitchFamily="34" charset="0"/>
                <a:ea typeface="Calibri" panose="020F0502020204030204" pitchFamily="34" charset="0"/>
                <a:cs typeface="Times New Roman" panose="02020603050405020304" pitchFamily="18" charset="0"/>
              </a:rPr>
              <a:t>The results of our tests were quantified in terms of the model  score of our predictions. Model score is a statistical measure of how close the data are to the fitted regression line.</a:t>
            </a:r>
          </a:p>
          <a:p>
            <a:endParaRPr lang="en-IN" sz="2400" dirty="0">
              <a:latin typeface="Calibri" panose="020F0502020204030204" pitchFamily="34" charset="0"/>
              <a:ea typeface="Calibri" panose="020F0502020204030204" pitchFamily="34" charset="0"/>
              <a:cs typeface="Times New Roman" panose="02020603050405020304" pitchFamily="18" charset="0"/>
            </a:endParaRPr>
          </a:p>
          <a:p>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latin typeface="Calibri" panose="020F0502020204030204" pitchFamily="34" charset="0"/>
              <a:ea typeface="Calibri" panose="020F0502020204030204" pitchFamily="34" charset="0"/>
              <a:cs typeface="Times New Roman" panose="02020603050405020304" pitchFamily="18" charset="0"/>
            </a:endParaRPr>
          </a:p>
          <a:p>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CFF3158D-EB17-4E17-B804-928A6C276AD9}"/>
              </a:ext>
            </a:extLst>
          </p:cNvPr>
          <p:cNvPicPr>
            <a:picLocks noChangeAspect="1"/>
          </p:cNvPicPr>
          <p:nvPr/>
        </p:nvPicPr>
        <p:blipFill>
          <a:blip r:embed="rId2"/>
          <a:stretch>
            <a:fillRect/>
          </a:stretch>
        </p:blipFill>
        <p:spPr>
          <a:xfrm>
            <a:off x="4067175" y="2657475"/>
            <a:ext cx="7010400" cy="4057650"/>
          </a:xfrm>
          <a:prstGeom prst="rect">
            <a:avLst/>
          </a:prstGeom>
        </p:spPr>
      </p:pic>
    </p:spTree>
    <p:extLst>
      <p:ext uri="{BB962C8B-B14F-4D97-AF65-F5344CB8AC3E}">
        <p14:creationId xmlns:p14="http://schemas.microsoft.com/office/powerpoint/2010/main" val="1928971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CCB51-80C5-48D3-BB84-1B5277B334CA}"/>
              </a:ext>
            </a:extLst>
          </p:cNvPr>
          <p:cNvSpPr>
            <a:spLocks noGrp="1"/>
          </p:cNvSpPr>
          <p:nvPr>
            <p:ph type="title"/>
          </p:nvPr>
        </p:nvSpPr>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A99D8BC3-74B4-4E02-A1C2-A85544102DE9}"/>
              </a:ext>
            </a:extLst>
          </p:cNvPr>
          <p:cNvSpPr>
            <a:spLocks noGrp="1"/>
          </p:cNvSpPr>
          <p:nvPr>
            <p:ph idx="1"/>
          </p:nvPr>
        </p:nvSpPr>
        <p:spPr>
          <a:xfrm>
            <a:off x="838199" y="1825625"/>
            <a:ext cx="11058525" cy="4351338"/>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As we can see the Extra Tree Regressor and XGB regressor are the our two models which are   performing very well. Random forest regressor and Cat boost Regressor are showing the very good score as compared to LGBM regressor. Also LGBM regressor showing satisfactory results.</a:t>
            </a:r>
          </a:p>
          <a:p>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2ED47746-66B0-47A8-8952-9166DEE01642}"/>
              </a:ext>
            </a:extLst>
          </p:cNvPr>
          <p:cNvPicPr>
            <a:picLocks noChangeAspect="1"/>
          </p:cNvPicPr>
          <p:nvPr/>
        </p:nvPicPr>
        <p:blipFill>
          <a:blip r:embed="rId2"/>
          <a:stretch>
            <a:fillRect/>
          </a:stretch>
        </p:blipFill>
        <p:spPr>
          <a:xfrm>
            <a:off x="6515099" y="2714626"/>
            <a:ext cx="5210175" cy="3778250"/>
          </a:xfrm>
          <a:prstGeom prst="rect">
            <a:avLst/>
          </a:prstGeom>
        </p:spPr>
      </p:pic>
    </p:spTree>
    <p:extLst>
      <p:ext uri="{BB962C8B-B14F-4D97-AF65-F5344CB8AC3E}">
        <p14:creationId xmlns:p14="http://schemas.microsoft.com/office/powerpoint/2010/main" val="329336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285BE-D5A5-4A5E-84F9-71F06341D9E9}"/>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4FA5432D-66F5-41ED-9DCC-05B11828C848}"/>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 increased prices of new cars and the financial incapability of the customers to buy them, Used Car sales are on a global increase. </a:t>
            </a:r>
          </a:p>
          <a:p>
            <a:endParaRPr lang="en-IN" sz="1800"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Therefore, there is an urgent need for a Used Car Price Prediction system which effectively determines the worthiness of the car using a variety of features. </a:t>
            </a:r>
          </a:p>
          <a:p>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proposed system will help to determine the accurate price of used car price prediction. </a:t>
            </a:r>
          </a:p>
          <a:p>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This paper compares 3 different algorithms for machine learning : Extra Tree Regressor, XGB Regressor, Random Forest Regressor, LGBM  Regressor  and  Cat boost Regressor.</a:t>
            </a:r>
          </a:p>
          <a:p>
            <a:endParaRPr lang="en-IN" dirty="0"/>
          </a:p>
        </p:txBody>
      </p:sp>
    </p:spTree>
    <p:extLst>
      <p:ext uri="{BB962C8B-B14F-4D97-AF65-F5344CB8AC3E}">
        <p14:creationId xmlns:p14="http://schemas.microsoft.com/office/powerpoint/2010/main" val="2046603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6CD21-625E-4798-BA2C-574B8A70EDB6}"/>
              </a:ext>
            </a:extLst>
          </p:cNvPr>
          <p:cNvSpPr>
            <a:spLocks noGrp="1"/>
          </p:cNvSpPr>
          <p:nvPr>
            <p:ph type="title"/>
          </p:nvPr>
        </p:nvSpPr>
        <p:spPr/>
        <p:txBody>
          <a:bodyPr>
            <a:normAutofit fontScale="90000"/>
          </a:bodyPr>
          <a:lstStyle/>
          <a:p>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r>
              <a:rPr lang="en-US" sz="4400" dirty="0"/>
              <a:t>				Thank you</a:t>
            </a:r>
            <a:endParaRPr lang="en-IN" dirty="0"/>
          </a:p>
        </p:txBody>
      </p:sp>
      <p:sp>
        <p:nvSpPr>
          <p:cNvPr id="3" name="Content Placeholder 2">
            <a:extLst>
              <a:ext uri="{FF2B5EF4-FFF2-40B4-BE49-F238E27FC236}">
                <a16:creationId xmlns:a16="http://schemas.microsoft.com/office/drawing/2014/main" id="{AD79468B-CE86-4C6B-953F-AB7913714D76}"/>
              </a:ext>
            </a:extLst>
          </p:cNvPr>
          <p:cNvSpPr>
            <a:spLocks noGrp="1"/>
          </p:cNvSpPr>
          <p:nvPr>
            <p:ph idx="1"/>
          </p:nvPr>
        </p:nvSpPr>
        <p:spPr/>
        <p:txBody>
          <a:bodyPr>
            <a:normAutofit fontScale="250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5500" dirty="0"/>
              <a:t>Dinesh sharma</a:t>
            </a:r>
          </a:p>
          <a:p>
            <a:pPr marL="0" indent="0">
              <a:buNone/>
            </a:pPr>
            <a:endParaRPr lang="en-US" dirty="0"/>
          </a:p>
          <a:p>
            <a:pPr marL="0" indent="0">
              <a:buNone/>
            </a:pPr>
            <a:endParaRPr lang="en-US" dirty="0"/>
          </a:p>
          <a:p>
            <a:pPr marL="0" indent="0">
              <a:buNone/>
            </a:pPr>
            <a:endParaRPr lang="en-US" dirty="0"/>
          </a:p>
          <a:p>
            <a:pPr marL="0" indent="0">
              <a:buNone/>
            </a:pPr>
            <a:r>
              <a:rPr lang="en-US" dirty="0"/>
              <a:t>									</a:t>
            </a:r>
            <a:endParaRPr lang="en-IN" dirty="0"/>
          </a:p>
        </p:txBody>
      </p:sp>
    </p:spTree>
    <p:extLst>
      <p:ext uri="{BB962C8B-B14F-4D97-AF65-F5344CB8AC3E}">
        <p14:creationId xmlns:p14="http://schemas.microsoft.com/office/powerpoint/2010/main" val="3707337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91711-8883-4BB1-AFB3-B7632727B992}"/>
              </a:ext>
            </a:extLst>
          </p:cNvPr>
          <p:cNvSpPr>
            <a:spLocks noGrp="1"/>
          </p:cNvSpPr>
          <p:nvPr>
            <p:ph type="title"/>
          </p:nvPr>
        </p:nvSpPr>
        <p:spPr/>
        <p:txBody>
          <a:bodyPr/>
          <a:lstStyle/>
          <a:p>
            <a:r>
              <a:rPr lang="en-US" b="1" dirty="0"/>
              <a:t>Introduction</a:t>
            </a:r>
            <a:endParaRPr lang="en-IN" dirty="0"/>
          </a:p>
        </p:txBody>
      </p:sp>
      <p:sp>
        <p:nvSpPr>
          <p:cNvPr id="3" name="Content Placeholder 2">
            <a:extLst>
              <a:ext uri="{FF2B5EF4-FFF2-40B4-BE49-F238E27FC236}">
                <a16:creationId xmlns:a16="http://schemas.microsoft.com/office/drawing/2014/main" id="{E8694299-C38C-483D-8AFF-93A038B93CE5}"/>
              </a:ext>
            </a:extLst>
          </p:cNvPr>
          <p:cNvSpPr>
            <a:spLocks noGrp="1"/>
          </p:cNvSpPr>
          <p:nvPr>
            <p:ph idx="1"/>
          </p:nvPr>
        </p:nvSpPr>
        <p:spPr/>
        <p:txBody>
          <a:bodyPr/>
          <a:lstStyle/>
          <a:p>
            <a:r>
              <a:rPr lang="en-US" sz="2400" dirty="0"/>
              <a:t>In this project, we aim </a:t>
            </a:r>
            <a:r>
              <a:rPr lang="en-US" sz="2400" b="1" dirty="0"/>
              <a:t>to find the best regression model </a:t>
            </a:r>
            <a:r>
              <a:rPr lang="en-US" sz="2400" dirty="0"/>
              <a:t>for dataset in order to be able to predict used cars prices.</a:t>
            </a:r>
            <a:r>
              <a:rPr lang="en-US" sz="2800" dirty="0"/>
              <a:t> </a:t>
            </a:r>
          </a:p>
          <a:p>
            <a:r>
              <a:rPr lang="en-IN" sz="2400" dirty="0"/>
              <a:t>We have used our own dataset and scrapped it. It contains 3000 used cars and 6 features.</a:t>
            </a:r>
          </a:p>
          <a:p>
            <a:r>
              <a:rPr lang="en-US" sz="2400" dirty="0"/>
              <a:t>Original dataset had plenty missing values, outliers and mistakes, to be able to work on it we had to clean, impute and change their format.</a:t>
            </a:r>
          </a:p>
          <a:p>
            <a:r>
              <a:rPr lang="en-US" sz="2400" dirty="0"/>
              <a:t>We select the features carefully and extract new features from  raw data.</a:t>
            </a:r>
          </a:p>
          <a:p>
            <a:r>
              <a:rPr lang="en-US" sz="2400" dirty="0"/>
              <a:t>In order to achieve this goal we used </a:t>
            </a:r>
            <a:r>
              <a:rPr lang="en-US" sz="2400" b="1" dirty="0"/>
              <a:t>Extra tree </a:t>
            </a:r>
            <a:r>
              <a:rPr lang="en-US" sz="2400" b="1" dirty="0" err="1"/>
              <a:t>Regreassor</a:t>
            </a:r>
            <a:r>
              <a:rPr lang="en-US" sz="2400" b="1" dirty="0"/>
              <a:t>, </a:t>
            </a:r>
            <a:r>
              <a:rPr lang="en-US" sz="2400" b="1" dirty="0" err="1"/>
              <a:t>XGBoost</a:t>
            </a:r>
            <a:r>
              <a:rPr lang="en-US" sz="2400" b="1" dirty="0"/>
              <a:t> Regressor, </a:t>
            </a:r>
            <a:r>
              <a:rPr lang="en-US" sz="2400" b="1" dirty="0" err="1"/>
              <a:t>Catboost</a:t>
            </a:r>
            <a:r>
              <a:rPr lang="en-US" sz="2400" b="1" dirty="0"/>
              <a:t> Regressor and Random Forest</a:t>
            </a:r>
            <a:r>
              <a:rPr lang="en-US" sz="2400" dirty="0"/>
              <a:t>,</a:t>
            </a:r>
            <a:r>
              <a:rPr lang="en-US" sz="2400" b="1" dirty="0"/>
              <a:t> </a:t>
            </a:r>
            <a:r>
              <a:rPr lang="en-US" sz="2400" dirty="0"/>
              <a:t>processed and analyzed the results which will be further presented in the upcoming slides.</a:t>
            </a:r>
          </a:p>
          <a:p>
            <a:endParaRPr lang="en-US" sz="2400" dirty="0"/>
          </a:p>
          <a:p>
            <a:endParaRPr lang="en-US" sz="2400" dirty="0"/>
          </a:p>
          <a:p>
            <a:endParaRPr lang="en-IN" dirty="0"/>
          </a:p>
        </p:txBody>
      </p:sp>
    </p:spTree>
    <p:extLst>
      <p:ext uri="{BB962C8B-B14F-4D97-AF65-F5344CB8AC3E}">
        <p14:creationId xmlns:p14="http://schemas.microsoft.com/office/powerpoint/2010/main" val="3369413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D9F1A-13F1-409D-BE99-186D9B5215DA}"/>
              </a:ext>
            </a:extLst>
          </p:cNvPr>
          <p:cNvSpPr>
            <a:spLocks noGrp="1"/>
          </p:cNvSpPr>
          <p:nvPr>
            <p:ph type="title"/>
          </p:nvPr>
        </p:nvSpPr>
        <p:spPr/>
        <p:txBody>
          <a:bodyPr/>
          <a:lstStyle/>
          <a:p>
            <a:r>
              <a:rPr lang="tr-TR" b="1" dirty="0"/>
              <a:t>Data Preparation</a:t>
            </a:r>
            <a:endParaRPr lang="en-IN" dirty="0"/>
          </a:p>
        </p:txBody>
      </p:sp>
      <p:sp>
        <p:nvSpPr>
          <p:cNvPr id="3" name="Content Placeholder 2">
            <a:extLst>
              <a:ext uri="{FF2B5EF4-FFF2-40B4-BE49-F238E27FC236}">
                <a16:creationId xmlns:a16="http://schemas.microsoft.com/office/drawing/2014/main" id="{4D8CEA0C-B27A-4E6A-8580-CE31C0351C45}"/>
              </a:ext>
            </a:extLst>
          </p:cNvPr>
          <p:cNvSpPr>
            <a:spLocks noGrp="1"/>
          </p:cNvSpPr>
          <p:nvPr>
            <p:ph idx="1"/>
          </p:nvPr>
        </p:nvSpPr>
        <p:spPr/>
        <p:txBody>
          <a:bodyPr>
            <a:normAutofit lnSpcReduction="10000"/>
          </a:bodyPr>
          <a:lstStyle/>
          <a:p>
            <a:r>
              <a:rPr lang="en-US" dirty="0"/>
              <a:t>Name  :    We have used car manufacturing company name.</a:t>
            </a:r>
          </a:p>
          <a:p>
            <a:r>
              <a:rPr lang="en-US" dirty="0"/>
              <a:t>Price    :     </a:t>
            </a:r>
            <a:r>
              <a:rPr lang="en-US" sz="2800" dirty="0"/>
              <a:t>the price on the advert to sell the car, This is the    			          dependent variable in all of the upcoming models.</a:t>
            </a:r>
          </a:p>
          <a:p>
            <a:r>
              <a:rPr lang="en-US" dirty="0"/>
              <a:t>Year     :     The car model’s year</a:t>
            </a:r>
          </a:p>
          <a:p>
            <a:r>
              <a:rPr lang="en-US" sz="2800" dirty="0"/>
              <a:t>Mileage  :  The efficiency of the car.</a:t>
            </a:r>
          </a:p>
          <a:p>
            <a:r>
              <a:rPr lang="en-US" dirty="0"/>
              <a:t>Engine   :    Which type of car  engine used fuel like Petrol or Diesel.</a:t>
            </a:r>
          </a:p>
          <a:p>
            <a:r>
              <a:rPr lang="en-US" dirty="0"/>
              <a:t>Transmission :   How the car features are unique.</a:t>
            </a:r>
          </a:p>
          <a:p>
            <a:endParaRPr lang="en-US" sz="2800" dirty="0"/>
          </a:p>
          <a:p>
            <a:pPr marL="0" indent="0">
              <a:buNone/>
            </a:pPr>
            <a:r>
              <a:rPr lang="en-IN" dirty="0"/>
              <a:t>  </a:t>
            </a:r>
          </a:p>
        </p:txBody>
      </p:sp>
    </p:spTree>
    <p:extLst>
      <p:ext uri="{BB962C8B-B14F-4D97-AF65-F5344CB8AC3E}">
        <p14:creationId xmlns:p14="http://schemas.microsoft.com/office/powerpoint/2010/main" val="1637792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FFDA7-B087-4C0C-9AFF-D2E2D6CA8367}"/>
              </a:ext>
            </a:extLst>
          </p:cNvPr>
          <p:cNvSpPr>
            <a:spLocks noGrp="1"/>
          </p:cNvSpPr>
          <p:nvPr>
            <p:ph type="title"/>
          </p:nvPr>
        </p:nvSpPr>
        <p:spPr/>
        <p:txBody>
          <a:bodyPr/>
          <a:lstStyle/>
          <a:p>
            <a:r>
              <a:rPr lang="en-US" dirty="0"/>
              <a:t>Identify null values</a:t>
            </a:r>
            <a:endParaRPr lang="en-IN" dirty="0"/>
          </a:p>
        </p:txBody>
      </p:sp>
      <p:sp>
        <p:nvSpPr>
          <p:cNvPr id="3" name="Content Placeholder 2">
            <a:extLst>
              <a:ext uri="{FF2B5EF4-FFF2-40B4-BE49-F238E27FC236}">
                <a16:creationId xmlns:a16="http://schemas.microsoft.com/office/drawing/2014/main" id="{EE7FA249-22CC-416F-9F81-D89CDAA0FE06}"/>
              </a:ext>
            </a:extLst>
          </p:cNvPr>
          <p:cNvSpPr>
            <a:spLocks noGrp="1"/>
          </p:cNvSpPr>
          <p:nvPr>
            <p:ph idx="1"/>
          </p:nvPr>
        </p:nvSpPr>
        <p:spPr/>
        <p:txBody>
          <a:bodyPr/>
          <a:lstStyle/>
          <a:p>
            <a:r>
              <a:rPr lang="en-US" dirty="0"/>
              <a:t>There is column named  transmission in our dataset in which missing values are present.</a:t>
            </a:r>
          </a:p>
          <a:p>
            <a:r>
              <a:rPr lang="en-US" b="0" i="0" dirty="0">
                <a:solidFill>
                  <a:srgbClr val="000000"/>
                </a:solidFill>
                <a:effectLst/>
                <a:latin typeface="Helvetica Neue"/>
              </a:rPr>
              <a:t>The rows with null values are small and look inconsistent, so it is best we delete it.</a:t>
            </a:r>
          </a:p>
          <a:p>
            <a:r>
              <a:rPr lang="en-US" dirty="0"/>
              <a:t>12 rows have been deleted which is less than </a:t>
            </a:r>
            <a:r>
              <a:rPr lang="en-US" dirty="0" err="1"/>
              <a:t>approx</a:t>
            </a:r>
            <a:r>
              <a:rPr lang="en-US" dirty="0"/>
              <a:t> 1% of the total data.</a:t>
            </a:r>
            <a:endParaRPr lang="en-IN" dirty="0"/>
          </a:p>
        </p:txBody>
      </p:sp>
    </p:spTree>
    <p:extLst>
      <p:ext uri="{BB962C8B-B14F-4D97-AF65-F5344CB8AC3E}">
        <p14:creationId xmlns:p14="http://schemas.microsoft.com/office/powerpoint/2010/main" val="3568324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35E45-157A-4D5A-ACCD-A23067855466}"/>
              </a:ext>
            </a:extLst>
          </p:cNvPr>
          <p:cNvSpPr>
            <a:spLocks noGrp="1"/>
          </p:cNvSpPr>
          <p:nvPr>
            <p:ph type="title"/>
          </p:nvPr>
        </p:nvSpPr>
        <p:spPr/>
        <p:txBody>
          <a:bodyPr/>
          <a:lstStyle/>
          <a:p>
            <a:r>
              <a:rPr lang="en-US" dirty="0"/>
              <a:t>Exploratory Data Analysis</a:t>
            </a:r>
            <a:endParaRPr lang="en-IN" dirty="0"/>
          </a:p>
        </p:txBody>
      </p:sp>
      <p:sp>
        <p:nvSpPr>
          <p:cNvPr id="3" name="Content Placeholder 2">
            <a:extLst>
              <a:ext uri="{FF2B5EF4-FFF2-40B4-BE49-F238E27FC236}">
                <a16:creationId xmlns:a16="http://schemas.microsoft.com/office/drawing/2014/main" id="{B57F843B-E078-4D1A-96BA-3255E3152E8E}"/>
              </a:ext>
            </a:extLst>
          </p:cNvPr>
          <p:cNvSpPr>
            <a:spLocks noGrp="1"/>
          </p:cNvSpPr>
          <p:nvPr>
            <p:ph idx="1"/>
          </p:nvPr>
        </p:nvSpPr>
        <p:spPr>
          <a:xfrm>
            <a:off x="895662" y="1825625"/>
            <a:ext cx="11191249" cy="4667022"/>
          </a:xfrm>
        </p:spPr>
        <p:txBody>
          <a:bodyPr>
            <a:normAutofit/>
          </a:bodyPr>
          <a:lstStyle/>
          <a:p>
            <a:pPr marL="0" indent="0">
              <a:buNone/>
            </a:pPr>
            <a:r>
              <a:rPr lang="en-US" sz="2000" dirty="0"/>
              <a:t>We used correlation matrix first. </a:t>
            </a:r>
          </a:p>
          <a:p>
            <a:pPr marL="0" indent="0">
              <a:buNone/>
            </a:pPr>
            <a:r>
              <a:rPr lang="en-US" sz="2000" dirty="0"/>
              <a:t>And shown via heatmap.                                                                      </a:t>
            </a:r>
          </a:p>
          <a:p>
            <a:pPr marL="0" indent="0">
              <a:buNone/>
            </a:pPr>
            <a:endParaRPr lang="en-US" sz="2000" dirty="0"/>
          </a:p>
          <a:p>
            <a:pPr marL="0" indent="0">
              <a:buNone/>
            </a:pPr>
            <a:r>
              <a:rPr lang="en-US" sz="2000" dirty="0"/>
              <a:t>                                                                       			  </a:t>
            </a:r>
            <a:endParaRPr lang="en-IN" sz="2000" dirty="0"/>
          </a:p>
        </p:txBody>
      </p:sp>
      <p:pic>
        <p:nvPicPr>
          <p:cNvPr id="1028" name="Picture 4">
            <a:extLst>
              <a:ext uri="{FF2B5EF4-FFF2-40B4-BE49-F238E27FC236}">
                <a16:creationId xmlns:a16="http://schemas.microsoft.com/office/drawing/2014/main" id="{7F9D95E5-69DC-4C21-A48A-65ED1D6897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1975" y="2214563"/>
            <a:ext cx="3710142" cy="2605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308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8412B-3E8C-40DA-868E-00277ABB4219}"/>
              </a:ext>
            </a:extLst>
          </p:cNvPr>
          <p:cNvSpPr>
            <a:spLocks noGrp="1"/>
          </p:cNvSpPr>
          <p:nvPr>
            <p:ph type="title"/>
          </p:nvPr>
        </p:nvSpPr>
        <p:spPr>
          <a:xfrm>
            <a:off x="838200" y="361950"/>
            <a:ext cx="10515600" cy="1281113"/>
          </a:xfrm>
        </p:spPr>
        <p:txBody>
          <a:bodyPr/>
          <a:lstStyle/>
          <a:p>
            <a:r>
              <a:rPr lang="en-US" dirty="0"/>
              <a:t>Exploratory Data Analysis</a:t>
            </a:r>
            <a:endParaRPr lang="en-IN" dirty="0"/>
          </a:p>
        </p:txBody>
      </p:sp>
      <p:sp>
        <p:nvSpPr>
          <p:cNvPr id="3" name="Content Placeholder 2">
            <a:extLst>
              <a:ext uri="{FF2B5EF4-FFF2-40B4-BE49-F238E27FC236}">
                <a16:creationId xmlns:a16="http://schemas.microsoft.com/office/drawing/2014/main" id="{762034A4-ABB5-4F83-9AE9-C226322BF36F}"/>
              </a:ext>
            </a:extLst>
          </p:cNvPr>
          <p:cNvSpPr>
            <a:spLocks noGrp="1"/>
          </p:cNvSpPr>
          <p:nvPr>
            <p:ph idx="1"/>
          </p:nvPr>
        </p:nvSpPr>
        <p:spPr/>
        <p:txBody>
          <a:bodyPr>
            <a:normAutofit/>
          </a:bodyPr>
          <a:lstStyle/>
          <a:p>
            <a:r>
              <a:rPr lang="en-US" sz="2000" dirty="0"/>
              <a:t>We also used </a:t>
            </a:r>
            <a:r>
              <a:rPr lang="en-US" sz="2000" dirty="0" err="1"/>
              <a:t>histplot</a:t>
            </a:r>
            <a:r>
              <a:rPr lang="en-US" sz="2000" dirty="0"/>
              <a:t> diagram to show the </a:t>
            </a:r>
            <a:r>
              <a:rPr lang="en-US" sz="2000" b="0" i="0" dirty="0">
                <a:solidFill>
                  <a:srgbClr val="000000"/>
                </a:solidFill>
                <a:effectLst/>
                <a:latin typeface="Helvetica Neue"/>
              </a:rPr>
              <a:t>he distribution of cars as per year wise collection.</a:t>
            </a:r>
          </a:p>
          <a:p>
            <a:endParaRPr lang="en-US" sz="2000" dirty="0">
              <a:solidFill>
                <a:srgbClr val="000000"/>
              </a:solidFill>
              <a:latin typeface="Helvetica Neue"/>
            </a:endParaRPr>
          </a:p>
          <a:p>
            <a:endParaRPr lang="en-IN" sz="2000" dirty="0"/>
          </a:p>
        </p:txBody>
      </p:sp>
      <p:pic>
        <p:nvPicPr>
          <p:cNvPr id="2050" name="Picture 2">
            <a:extLst>
              <a:ext uri="{FF2B5EF4-FFF2-40B4-BE49-F238E27FC236}">
                <a16:creationId xmlns:a16="http://schemas.microsoft.com/office/drawing/2014/main" id="{59EAD07D-2542-4C3C-BD20-2DCE334C44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2352674"/>
            <a:ext cx="11163300" cy="427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536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6CFC1-4083-4E67-ACA9-169745260B20}"/>
              </a:ext>
            </a:extLst>
          </p:cNvPr>
          <p:cNvSpPr>
            <a:spLocks noGrp="1"/>
          </p:cNvSpPr>
          <p:nvPr>
            <p:ph type="title"/>
          </p:nvPr>
        </p:nvSpPr>
        <p:spPr/>
        <p:txBody>
          <a:bodyPr/>
          <a:lstStyle/>
          <a:p>
            <a:r>
              <a:rPr lang="en-US" dirty="0"/>
              <a:t>Exploratory Data Analysis</a:t>
            </a:r>
            <a:endParaRPr lang="en-IN" dirty="0"/>
          </a:p>
        </p:txBody>
      </p:sp>
      <p:sp>
        <p:nvSpPr>
          <p:cNvPr id="3" name="Content Placeholder 2">
            <a:extLst>
              <a:ext uri="{FF2B5EF4-FFF2-40B4-BE49-F238E27FC236}">
                <a16:creationId xmlns:a16="http://schemas.microsoft.com/office/drawing/2014/main" id="{8DD1F136-204C-4BFD-8D8A-F5F5A1DD5FBC}"/>
              </a:ext>
            </a:extLst>
          </p:cNvPr>
          <p:cNvSpPr>
            <a:spLocks noGrp="1"/>
          </p:cNvSpPr>
          <p:nvPr>
            <p:ph idx="1"/>
          </p:nvPr>
        </p:nvSpPr>
        <p:spPr>
          <a:xfrm>
            <a:off x="838200" y="1781175"/>
            <a:ext cx="10515600" cy="4711700"/>
          </a:xfrm>
        </p:spPr>
        <p:txBody>
          <a:bodyPr>
            <a:normAutofit/>
          </a:bodyPr>
          <a:lstStyle/>
          <a:p>
            <a:r>
              <a:rPr lang="en-US" sz="2000" dirty="0"/>
              <a:t>We also used count plot to </a:t>
            </a:r>
            <a:r>
              <a:rPr lang="en-US" sz="2000" b="0" i="0" dirty="0">
                <a:solidFill>
                  <a:srgbClr val="000000"/>
                </a:solidFill>
                <a:effectLst/>
                <a:latin typeface="Helvetica Neue"/>
              </a:rPr>
              <a:t>show the total no. of cars manufactured by the car company.</a:t>
            </a:r>
          </a:p>
          <a:p>
            <a:endParaRPr lang="en-US" sz="2000" dirty="0">
              <a:solidFill>
                <a:srgbClr val="000000"/>
              </a:solidFill>
              <a:latin typeface="Helvetica Neue"/>
            </a:endParaRPr>
          </a:p>
          <a:p>
            <a:endParaRPr lang="en-IN" sz="2000" dirty="0"/>
          </a:p>
        </p:txBody>
      </p:sp>
      <p:pic>
        <p:nvPicPr>
          <p:cNvPr id="3074" name="Picture 2">
            <a:extLst>
              <a:ext uri="{FF2B5EF4-FFF2-40B4-BE49-F238E27FC236}">
                <a16:creationId xmlns:a16="http://schemas.microsoft.com/office/drawing/2014/main" id="{53B43F2D-4232-4E81-ADB0-0ADEE492C0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2200275"/>
            <a:ext cx="11163300" cy="4893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867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9DCFD-276D-4508-B3B0-899785C08B44}"/>
              </a:ext>
            </a:extLst>
          </p:cNvPr>
          <p:cNvSpPr>
            <a:spLocks noGrp="1"/>
          </p:cNvSpPr>
          <p:nvPr>
            <p:ph type="title"/>
          </p:nvPr>
        </p:nvSpPr>
        <p:spPr/>
        <p:txBody>
          <a:bodyPr>
            <a:normAutofit/>
          </a:bodyPr>
          <a:lstStyle/>
          <a:p>
            <a:r>
              <a:rPr lang="en-IN" sz="4000" dirty="0">
                <a:effectLst/>
                <a:latin typeface="Calibri" panose="020F0502020204030204" pitchFamily="34" charset="0"/>
                <a:ea typeface="Calibri" panose="020F0502020204030204" pitchFamily="34" charset="0"/>
                <a:cs typeface="Times New Roman" panose="02020603050405020304" pitchFamily="18" charset="0"/>
              </a:rPr>
              <a:t>Pre-processing </a:t>
            </a:r>
            <a:br>
              <a:rPr lang="en-IN" sz="4000" dirty="0">
                <a:effectLst/>
                <a:latin typeface="Calibri" panose="020F0502020204030204" pitchFamily="34" charset="0"/>
                <a:ea typeface="Calibri" panose="020F0502020204030204" pitchFamily="34" charset="0"/>
                <a:cs typeface="Times New Roman" panose="02020603050405020304" pitchFamily="18" charset="0"/>
              </a:rPr>
            </a:br>
            <a:endParaRPr lang="en-IN" sz="4000" dirty="0"/>
          </a:p>
        </p:txBody>
      </p:sp>
      <p:sp>
        <p:nvSpPr>
          <p:cNvPr id="3" name="Content Placeholder 2">
            <a:extLst>
              <a:ext uri="{FF2B5EF4-FFF2-40B4-BE49-F238E27FC236}">
                <a16:creationId xmlns:a16="http://schemas.microsoft.com/office/drawing/2014/main" id="{8E1193FE-CB3B-40CA-92E8-23E067D64928}"/>
              </a:ext>
            </a:extLst>
          </p:cNvPr>
          <p:cNvSpPr>
            <a:spLocks noGrp="1"/>
          </p:cNvSpPr>
          <p:nvPr>
            <p:ph idx="1"/>
          </p:nvPr>
        </p:nvSpPr>
        <p:spPr>
          <a:xfrm>
            <a:off x="5229224" y="1690688"/>
            <a:ext cx="6124575" cy="4395787"/>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In order to get a better understanding of the data, we plotted a boxplot  of the data. We noticed that the dataset had many outliers, primarily due to large price sensitivity of used cars.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models that are the latest year and have low mileage sell for a premium, however, there were many data points that did not conform to this.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Calibri" panose="020F0502020204030204" pitchFamily="34" charset="0"/>
              <a:cs typeface="Times New Roman" panose="02020603050405020304" pitchFamily="18" charset="0"/>
            </a:endParaRPr>
          </a:p>
          <a:p>
            <a:endParaRPr lang="en-IN" dirty="0"/>
          </a:p>
        </p:txBody>
      </p:sp>
      <p:pic>
        <p:nvPicPr>
          <p:cNvPr id="4098" name="Picture 2">
            <a:extLst>
              <a:ext uri="{FF2B5EF4-FFF2-40B4-BE49-F238E27FC236}">
                <a16:creationId xmlns:a16="http://schemas.microsoft.com/office/drawing/2014/main" id="{563E28AA-DF2B-482B-BEA8-3CDE1F1EFD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 y="1690688"/>
            <a:ext cx="5038726" cy="4664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227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F17C7-4411-4534-B50F-28D4DDC55F41}"/>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4F57E4C1-84CD-4B4E-BCE8-527C1BD2242E}"/>
              </a:ext>
            </a:extLst>
          </p:cNvPr>
          <p:cNvSpPr>
            <a:spLocks noGrp="1"/>
          </p:cNvSpPr>
          <p:nvPr>
            <p:ph idx="1"/>
          </p:nvPr>
        </p:nvSpPr>
        <p:spPr/>
        <p:txBody>
          <a:bodyPr/>
          <a:lstStyle/>
          <a:p>
            <a:pPr marL="0" indent="0">
              <a:buNone/>
            </a:pPr>
            <a:r>
              <a:rPr lang="en-US" dirty="0"/>
              <a:t>Random Forest</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Random Forest is an ensemble learning based regression model. It uses a model called decision tree, specifically as the name suggests, multiple decision trees to generate the ensemble model which collectively produces a prediction. </a:t>
            </a:r>
          </a:p>
          <a:p>
            <a:endParaRPr lang="en-IN" sz="1800" dirty="0">
              <a:latin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benefit of this model is that the trees are produced in parallel and are relatively uncorrelated, thus producing good results as each tree is not prone to individual errors of other trees. </a:t>
            </a:r>
          </a:p>
          <a:p>
            <a:endParaRPr lang="en-IN" sz="1800" dirty="0">
              <a:latin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This model was hence chosen to account for the large number of features in the dataset and compare a bagging technique with the following gradient boosting methods.</a:t>
            </a:r>
          </a:p>
          <a:p>
            <a:endParaRPr lang="en-US" dirty="0"/>
          </a:p>
          <a:p>
            <a:endParaRPr lang="en-US" dirty="0"/>
          </a:p>
          <a:p>
            <a:endParaRPr lang="en-IN" dirty="0"/>
          </a:p>
        </p:txBody>
      </p:sp>
    </p:spTree>
    <p:extLst>
      <p:ext uri="{BB962C8B-B14F-4D97-AF65-F5344CB8AC3E}">
        <p14:creationId xmlns:p14="http://schemas.microsoft.com/office/powerpoint/2010/main" val="975697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1069</Words>
  <Application>Microsoft Office PowerPoint</Application>
  <PresentationFormat>Widescreen</PresentationFormat>
  <Paragraphs>110</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Goudy Old Style</vt:lpstr>
      <vt:lpstr>Helvetica Neue</vt:lpstr>
      <vt:lpstr>Lato</vt:lpstr>
      <vt:lpstr>Roboto</vt:lpstr>
      <vt:lpstr>Symbol</vt:lpstr>
      <vt:lpstr>Office Theme</vt:lpstr>
      <vt:lpstr>Used Car Price Prediction Analysis</vt:lpstr>
      <vt:lpstr>Introduction</vt:lpstr>
      <vt:lpstr>Data Preparation</vt:lpstr>
      <vt:lpstr>Identify null values</vt:lpstr>
      <vt:lpstr>Exploratory Data Analysis</vt:lpstr>
      <vt:lpstr>Exploratory Data Analysis</vt:lpstr>
      <vt:lpstr>Exploratory Data Analysis</vt:lpstr>
      <vt:lpstr>Pre-processing  </vt:lpstr>
      <vt:lpstr>Methodology</vt:lpstr>
      <vt:lpstr>XGBOOST</vt:lpstr>
      <vt:lpstr>LightGBM</vt:lpstr>
      <vt:lpstr>CATBOOST</vt:lpstr>
      <vt:lpstr>Extra Tree Regressor</vt:lpstr>
      <vt:lpstr>Results</vt:lpstr>
      <vt:lpstr>Results</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55</cp:revision>
  <dcterms:created xsi:type="dcterms:W3CDTF">2021-10-06T16:26:53Z</dcterms:created>
  <dcterms:modified xsi:type="dcterms:W3CDTF">2021-10-06T18:10:26Z</dcterms:modified>
</cp:coreProperties>
</file>