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8" r:id="rId10"/>
    <p:sldId id="271" r:id="rId11"/>
    <p:sldId id="272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i="1"/>
              <a:t>Sick Leave Trend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'[Employee attendance analysis.xlsx]Sheet2'!$E$2:$E$11</c:f>
              <c:numCache>
                <c:formatCode>0.00%</c:formatCode>
                <c:ptCount val="10"/>
                <c:pt idx="0">
                  <c:v>0</c:v>
                </c:pt>
                <c:pt idx="1">
                  <c:v>3.5700000000000003E-2</c:v>
                </c:pt>
                <c:pt idx="2">
                  <c:v>0</c:v>
                </c:pt>
                <c:pt idx="3">
                  <c:v>0</c:v>
                </c:pt>
                <c:pt idx="4">
                  <c:v>3.39E-2</c:v>
                </c:pt>
                <c:pt idx="5">
                  <c:v>1.8499999999999999E-2</c:v>
                </c:pt>
                <c:pt idx="6">
                  <c:v>0</c:v>
                </c:pt>
                <c:pt idx="7">
                  <c:v>2.6800000000000001E-2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B-CE4C-B9CB-F8FFCE9E8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0134143"/>
        <c:axId val="68179263"/>
      </c:barChart>
      <c:catAx>
        <c:axId val="106013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79263"/>
        <c:crosses val="autoZero"/>
        <c:auto val="1"/>
        <c:lblAlgn val="ctr"/>
        <c:lblOffset val="100"/>
        <c:noMultiLvlLbl val="0"/>
      </c:catAx>
      <c:valAx>
        <c:axId val="68179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13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i="1"/>
              <a:t>Work from home trend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'[Employee attendance analysis.xlsx]Sheet2'!$D$1</c:f>
              <c:strCache>
                <c:ptCount val="1"/>
                <c:pt idx="0">
                  <c:v>WFH%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'[Employee attendance analysis.xlsx]Sheet2'!$D$2:$D$11</c:f>
              <c:numCache>
                <c:formatCode>0.00%</c:formatCode>
                <c:ptCount val="10"/>
                <c:pt idx="0">
                  <c:v>1</c:v>
                </c:pt>
                <c:pt idx="1">
                  <c:v>1.9199999999999998E-2</c:v>
                </c:pt>
                <c:pt idx="2" formatCode="0%">
                  <c:v>3.7699999999999997E-2</c:v>
                </c:pt>
                <c:pt idx="3">
                  <c:v>1.9599999999999999E-2</c:v>
                </c:pt>
                <c:pt idx="4">
                  <c:v>1.89E-2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07-6449-B6BD-F2D6945C3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70522048"/>
        <c:axId val="1258241856"/>
      </c:barChart>
      <c:catAx>
        <c:axId val="157052204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241856"/>
        <c:crosses val="autoZero"/>
        <c:auto val="1"/>
        <c:lblAlgn val="ctr"/>
        <c:lblOffset val="100"/>
        <c:noMultiLvlLbl val="0"/>
      </c:catAx>
      <c:valAx>
        <c:axId val="125824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52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i="1"/>
              <a:t>present percentage by Date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'[Employee attendance analysis.xlsx]Sheet2'!$C$1</c:f>
              <c:strCache>
                <c:ptCount val="1"/>
                <c:pt idx="0">
                  <c:v>Present %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'[Employee attendance analysis.xlsx]Sheet2'!$C$2:$C$11</c:f>
              <c:numCache>
                <c:formatCode>0.00%</c:formatCode>
                <c:ptCount val="10"/>
                <c:pt idx="0">
                  <c:v>0.92859999999999998</c:v>
                </c:pt>
                <c:pt idx="1">
                  <c:v>0.92859999999999998</c:v>
                </c:pt>
                <c:pt idx="2">
                  <c:v>0.94640000000000002</c:v>
                </c:pt>
                <c:pt idx="3">
                  <c:v>0.91069999999999995</c:v>
                </c:pt>
                <c:pt idx="4">
                  <c:v>0.89829999999999999</c:v>
                </c:pt>
                <c:pt idx="5">
                  <c:v>0.72219999999999995</c:v>
                </c:pt>
                <c:pt idx="6">
                  <c:v>0.98209999999999997</c:v>
                </c:pt>
                <c:pt idx="7">
                  <c:v>0.96430000000000005</c:v>
                </c:pt>
                <c:pt idx="8">
                  <c:v>1</c:v>
                </c:pt>
                <c:pt idx="9">
                  <c:v>1.0699999999999999E-2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1B-814F-B1C3-682EFCAF1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53699200"/>
        <c:axId val="1060136383"/>
      </c:barChart>
      <c:catAx>
        <c:axId val="1053699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136383"/>
        <c:crosses val="autoZero"/>
        <c:auto val="1"/>
        <c:lblAlgn val="ctr"/>
        <c:lblOffset val="100"/>
        <c:noMultiLvlLbl val="0"/>
      </c:catAx>
      <c:valAx>
        <c:axId val="1060136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69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2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6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2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17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0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6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3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70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28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5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‹#›</a:t>
            </a:fld>
            <a:endParaRPr spc="8" dirty="0"/>
          </a:p>
        </p:txBody>
      </p:sp>
    </p:spTree>
    <p:extLst>
      <p:ext uri="{BB962C8B-B14F-4D97-AF65-F5344CB8AC3E}">
        <p14:creationId xmlns:p14="http://schemas.microsoft.com/office/powerpoint/2010/main" val="377879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9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7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2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8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7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869895" y="888299"/>
            <a:ext cx="7486650" cy="75116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410301">
              <a:spcBef>
                <a:spcPts val="98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1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1</a:t>
            </a:fld>
            <a:endParaRPr spc="8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28620" y="2296098"/>
            <a:ext cx="83334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STUDENT NAME: </a:t>
            </a:r>
            <a:r>
              <a:rPr lang="en-US" sz="4000" i="1" dirty="0"/>
              <a:t>DIVAKAR</a:t>
            </a:r>
            <a:r>
              <a:rPr lang="en-US" sz="4000" dirty="0"/>
              <a:t>.S</a:t>
            </a:r>
            <a:endParaRPr lang="en-US" sz="4000" b="1" i="1" dirty="0"/>
          </a:p>
          <a:p>
            <a:r>
              <a:rPr lang="en-US" sz="4000" dirty="0"/>
              <a:t>REGISTER NO: </a:t>
            </a:r>
            <a:r>
              <a:rPr lang="en-US" sz="4000" i="1" dirty="0"/>
              <a:t>312219032</a:t>
            </a:r>
            <a:r>
              <a:rPr lang="en-US" sz="4000" dirty="0"/>
              <a:t> </a:t>
            </a:r>
          </a:p>
          <a:p>
            <a:r>
              <a:rPr lang="en-US" sz="4000" dirty="0"/>
              <a:t>                     Naan </a:t>
            </a:r>
            <a:r>
              <a:rPr lang="en-US" sz="4000" dirty="0" err="1"/>
              <a:t>mudhalvan.com</a:t>
            </a:r>
            <a:endParaRPr lang="en-US" sz="4000" dirty="0"/>
          </a:p>
          <a:p>
            <a:r>
              <a:rPr lang="en-US" sz="4000" dirty="0"/>
              <a:t>DEPARTMENT: </a:t>
            </a:r>
            <a:r>
              <a:rPr lang="en-US" sz="4000" b="1" i="1" u="sng" dirty="0" err="1"/>
              <a:t>B.com</a:t>
            </a:r>
            <a:r>
              <a:rPr lang="en-US" sz="4000" b="1" i="1" u="sng" dirty="0"/>
              <a:t> (A/F)</a:t>
            </a:r>
          </a:p>
          <a:p>
            <a:r>
              <a:rPr lang="en-US" sz="4000" dirty="0"/>
              <a:t>COLLEGE: </a:t>
            </a:r>
            <a:r>
              <a:rPr lang="en-US" sz="4000" b="1" i="1" dirty="0" err="1"/>
              <a:t>Aksheyaa</a:t>
            </a:r>
            <a:r>
              <a:rPr lang="en-US" sz="4000" b="1" i="1" dirty="0"/>
              <a:t> college of arts &amp; science. </a:t>
            </a:r>
          </a:p>
          <a:p>
            <a:r>
              <a:rPr lang="en-US" sz="4000" b="1" i="1" dirty="0"/>
              <a:t>                  </a:t>
            </a:r>
          </a:p>
          <a:p>
            <a:r>
              <a:rPr lang="en-US" sz="4000" dirty="0"/>
              <a:t>           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C42A-8AB3-6DCD-D234-9FC1AFA2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RESULTS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8D4F430-BCB8-61F9-36E2-1E1763C88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504582"/>
              </p:ext>
            </p:extLst>
          </p:nvPr>
        </p:nvGraphicFramePr>
        <p:xfrm>
          <a:off x="3870817" y="1776211"/>
          <a:ext cx="5370980" cy="4221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894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4833-6CA2-FB7F-C3FB-96451DC0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10040020" cy="4858103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4F1F0-8AE6-3BF1-E72B-7F5BCC5C51DA}"/>
              </a:ext>
            </a:extLst>
          </p:cNvPr>
          <p:cNvSpPr txBox="1"/>
          <p:nvPr/>
        </p:nvSpPr>
        <p:spPr>
          <a:xfrm>
            <a:off x="3451412" y="1679677"/>
            <a:ext cx="61041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1" dirty="0">
                <a:effectLst/>
                <a:latin typeface="Google Sans"/>
              </a:rPr>
              <a:t>Tracking employee attendance patterns helps boost productivity and spot any problems. Using data, employers can make better workforce-related decisions to improve efficiency.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25859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78833" y="1479471"/>
            <a:ext cx="2932271" cy="50863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sz="3188" spc="4" dirty="0"/>
              <a:t>PROJECT</a:t>
            </a:r>
            <a:r>
              <a:rPr sz="3188" spc="-64" dirty="0"/>
              <a:t> </a:t>
            </a:r>
            <a:r>
              <a:rPr sz="3188" spc="19" dirty="0"/>
              <a:t>TITLE</a:t>
            </a:r>
            <a:endParaRPr sz="3188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2</a:t>
            </a:fld>
            <a:endParaRPr spc="8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2437143" y="2449703"/>
            <a:ext cx="6444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ANALYSIS </a:t>
            </a:r>
            <a:endParaRPr lang="en-IN" sz="4000" b="1" i="1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18"/>
          <p:cNvGrpSpPr/>
          <p:nvPr/>
        </p:nvGrpSpPr>
        <p:grpSpPr>
          <a:xfrm>
            <a:off x="923211" y="3634780"/>
            <a:ext cx="2701347" cy="2613619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5C7188ED-E0F0-CD86-B8F9-D89C8F78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3</a:t>
            </a:fld>
            <a:endParaRPr spc="8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406355" y="1638400"/>
            <a:ext cx="3771900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17606" y="3057526"/>
            <a:ext cx="2071688" cy="244316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2940" y="1204150"/>
            <a:ext cx="6131821" cy="4936929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  <a:tabLst>
                <a:tab pos="2045970" algn="l"/>
              </a:tabLst>
            </a:pPr>
            <a:r>
              <a:rPr lang="en-US" sz="4000" b="0" i="1" dirty="0">
                <a:effectLst/>
                <a:latin typeface="Google Sans"/>
              </a:rPr>
              <a:t>PROBLEM STATEMENT:</a:t>
            </a:r>
            <a:br>
              <a:rPr lang="en-US" sz="4000" b="0" i="1" dirty="0">
                <a:effectLst/>
                <a:latin typeface="Google Sans"/>
              </a:rPr>
            </a:br>
            <a:br>
              <a:rPr lang="en-US" sz="4000" b="0" i="1" dirty="0">
                <a:effectLst/>
                <a:latin typeface="Google Sans"/>
              </a:rPr>
            </a:br>
            <a:r>
              <a:rPr lang="en-GB" sz="4000" b="0" i="1" dirty="0">
                <a:effectLst/>
                <a:latin typeface="Google Sans"/>
              </a:rPr>
              <a:t>Employee morale is harmed by poor attendance, which costs businesses overtime and diminishes employee engagement.</a:t>
            </a:r>
            <a:endParaRPr sz="4000" i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4</a:t>
            </a:fld>
            <a:endParaRPr spc="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17670" y="2843213"/>
            <a:ext cx="2650331" cy="28575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5</a:t>
            </a:fld>
            <a:endParaRPr spc="8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 idx="4294967295"/>
          </p:nvPr>
        </p:nvSpPr>
        <p:spPr>
          <a:xfrm>
            <a:off x="0" y="1460500"/>
            <a:ext cx="5800725" cy="393700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  <a:tabLst>
                <a:tab pos="1982153" algn="l"/>
              </a:tabLst>
            </a:pPr>
            <a:r>
              <a:rPr sz="3188" i="1" spc="4" dirty="0"/>
              <a:t>PROJECT	</a:t>
            </a:r>
            <a:r>
              <a:rPr sz="3188" i="1" spc="-15" dirty="0"/>
              <a:t>OVERVIEW</a:t>
            </a:r>
            <a:r>
              <a:rPr lang="en-US" sz="3188" i="1" spc="-15" dirty="0"/>
              <a:t> :</a:t>
            </a:r>
            <a:br>
              <a:rPr lang="en-US" sz="3188" i="1" spc="-15" dirty="0"/>
            </a:br>
            <a:br>
              <a:rPr lang="en-US" sz="3188" i="1" spc="-15" dirty="0"/>
            </a:br>
            <a:r>
              <a:rPr lang="en-US" sz="3188" i="1" spc="-15" dirty="0"/>
              <a:t>      Attendance monitoring enables employees’ hours and locations to be tracked, which is particularly useful in the case of remote workers. </a:t>
            </a:r>
            <a:endParaRPr sz="3188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29" y="-547241"/>
            <a:ext cx="8137415" cy="4985981"/>
          </a:xfrm>
        </p:spPr>
        <p:txBody>
          <a:bodyPr>
            <a:normAutofit/>
          </a:bodyPr>
          <a:lstStyle/>
          <a:p>
            <a:r>
              <a:rPr lang="en-US" dirty="0"/>
              <a:t>Dataset DESCRIPTION </a:t>
            </a:r>
            <a:br>
              <a:rPr lang="en-US" dirty="0"/>
            </a:br>
            <a:r>
              <a:rPr lang="en-US" dirty="0"/>
              <a:t>       </a:t>
            </a:r>
            <a:br>
              <a:rPr lang="en-US" dirty="0"/>
            </a:br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>    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665DC-89D8-32A1-0A74-AABFDBA9865A}"/>
              </a:ext>
            </a:extLst>
          </p:cNvPr>
          <p:cNvSpPr txBox="1"/>
          <p:nvPr/>
        </p:nvSpPr>
        <p:spPr>
          <a:xfrm>
            <a:off x="1982638" y="2588444"/>
            <a:ext cx="83527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1" dirty="0">
                <a:effectLst/>
                <a:latin typeface="Google Sans"/>
              </a:rPr>
              <a:t>At a minimum, it should contain a list of every file in the data set and a brief description of the data included in each file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357" y="5721778"/>
            <a:ext cx="1330166" cy="124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6"/>
              </a:lnSpc>
            </a:pPr>
            <a:r>
              <a:rPr sz="825" spc="15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825" spc="8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82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spc="98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b="1" spc="38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825" b="1" spc="11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825" b="1" spc="8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825" b="1" spc="-10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825" b="1" spc="26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825" b="1" spc="68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825" b="1" spc="-26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825" b="1" spc="26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825" b="1" spc="11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825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008" y="3393280"/>
            <a:ext cx="1850231" cy="256460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45619" y="446731"/>
            <a:ext cx="7819042" cy="839088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sz="3188" b="1" i="1" spc="11" dirty="0"/>
              <a:t>THE</a:t>
            </a:r>
            <a:r>
              <a:rPr sz="3188" i="1" spc="15" dirty="0"/>
              <a:t> </a:t>
            </a:r>
            <a:r>
              <a:rPr lang="en-US" sz="3188" i="1" spc="15" dirty="0"/>
              <a:t>"</a:t>
            </a:r>
            <a:r>
              <a:rPr sz="3188" b="1" i="1" spc="8" dirty="0"/>
              <a:t>WOW</a:t>
            </a:r>
            <a:r>
              <a:rPr lang="en-US" sz="3188" i="1" spc="8" dirty="0"/>
              <a:t>"</a:t>
            </a:r>
            <a:r>
              <a:rPr sz="3188" i="1" spc="64" dirty="0"/>
              <a:t> </a:t>
            </a:r>
            <a:r>
              <a:rPr sz="3188" b="1" i="1" spc="8" dirty="0"/>
              <a:t>IN</a:t>
            </a:r>
            <a:r>
              <a:rPr sz="3188" i="1" spc="-4" dirty="0"/>
              <a:t> </a:t>
            </a:r>
            <a:r>
              <a:rPr sz="3188" b="1" i="1" spc="11" dirty="0"/>
              <a:t>OUR</a:t>
            </a:r>
            <a:r>
              <a:rPr sz="3188" i="1" spc="-8" dirty="0"/>
              <a:t> </a:t>
            </a:r>
            <a:r>
              <a:rPr sz="3188" b="1" i="1" spc="15" dirty="0"/>
              <a:t>SOLUTION</a:t>
            </a:r>
            <a:br>
              <a:rPr lang="en-US" sz="3188" i="1" spc="15" dirty="0"/>
            </a:br>
            <a:br>
              <a:rPr lang="en-US" sz="3188" i="1" spc="15" dirty="0"/>
            </a:br>
            <a:r>
              <a:rPr lang="en-US" sz="3188" i="1" spc="15" dirty="0"/>
              <a:t>         ☆ Clearly Communicate Attendance Policies and Absence Procedures.
         ☆Show Employees You Care—Find Out Why They’re Absent.
         ☆Address Attendance Issues In Real-Time.
         ☆Apply the Rules Fairly to Everyone.    </a:t>
            </a:r>
            <a:br>
              <a:rPr lang="en-US" sz="3188" i="1" u="sng" spc="15" dirty="0"/>
            </a:br>
            <a:r>
              <a:rPr lang="en-US" sz="3188" i="1" spc="15" dirty="0"/>
              <a:t>               </a:t>
            </a:r>
            <a:br>
              <a:rPr lang="en-US" sz="3188" i="1" spc="15" dirty="0"/>
            </a:br>
            <a:r>
              <a:rPr lang="en-US" sz="3188" i="1" spc="15" dirty="0"/>
              <a:t>               </a:t>
            </a:r>
            <a:br>
              <a:rPr lang="en-US" sz="3188" i="1" spc="15" dirty="0"/>
            </a:br>
            <a:r>
              <a:rPr lang="en-US" sz="3188" i="1" spc="15" dirty="0"/>
              <a:t>               </a:t>
            </a:r>
            <a:br>
              <a:rPr lang="en-US" sz="3188" i="1" spc="15" dirty="0"/>
            </a:br>
            <a:r>
              <a:rPr lang="en-US" sz="3188" i="1" spc="15" dirty="0"/>
              <a:t>               </a:t>
            </a:r>
            <a:br>
              <a:rPr lang="en-US" sz="3188" i="1" spc="15" dirty="0"/>
            </a:br>
            <a:r>
              <a:rPr lang="en-US" sz="3188" i="1" spc="15" dirty="0"/>
              <a:t>               </a:t>
            </a:r>
            <a:br>
              <a:rPr lang="en-US" sz="3188" i="1" spc="15" dirty="0"/>
            </a:br>
            <a:endParaRPr sz="3188" i="1" dirty="0"/>
          </a:p>
        </p:txBody>
      </p:sp>
      <p:sp>
        <p:nvSpPr>
          <p:cNvPr id="8" name="object 8"/>
          <p:cNvSpPr txBox="1"/>
          <p:nvPr/>
        </p:nvSpPr>
        <p:spPr>
          <a:xfrm>
            <a:off x="9981914" y="5712253"/>
            <a:ext cx="171450" cy="132248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z="825" spc="8" dirty="0">
                <a:solidFill>
                  <a:srgbClr val="2D936B"/>
                </a:solidFill>
                <a:latin typeface="Trebuchet MS"/>
                <a:cs typeface="Trebuchet MS"/>
              </a:rPr>
              <a:pPr marL="28575">
                <a:lnSpc>
                  <a:spcPct val="100000"/>
                </a:lnSpc>
                <a:spcBef>
                  <a:spcPts val="41"/>
                </a:spcBef>
              </a:pPr>
              <a:t>7</a:t>
            </a:fld>
            <a:endParaRPr sz="82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01754" y="226339"/>
            <a:ext cx="9942674" cy="132248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r>
              <a:rPr lang="en-US" sz="4000" dirty="0"/>
              <a:t>MODELLING:</a:t>
            </a:r>
          </a:p>
          <a:p>
            <a:r>
              <a:rPr lang="en-US" sz="4000" dirty="0"/>
              <a:t>     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81914" y="5712253"/>
            <a:ext cx="171450" cy="132248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z="825" spc="8" dirty="0">
                <a:solidFill>
                  <a:srgbClr val="2D936B"/>
                </a:solidFill>
                <a:latin typeface="Trebuchet MS"/>
                <a:cs typeface="Trebuchet MS"/>
              </a:rPr>
              <a:pPr marL="28575">
                <a:lnSpc>
                  <a:spcPct val="100000"/>
                </a:lnSpc>
                <a:spcBef>
                  <a:spcPts val="41"/>
                </a:spcBef>
              </a:pPr>
              <a:t>8</a:t>
            </a:fld>
            <a:endParaRPr sz="825">
              <a:latin typeface="Trebuchet MS"/>
              <a:cs typeface="Trebuchet M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275B3C-E405-B0F0-11A4-03053B7D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053226"/>
              </p:ext>
            </p:extLst>
          </p:nvPr>
        </p:nvGraphicFramePr>
        <p:xfrm>
          <a:off x="3292493" y="1434353"/>
          <a:ext cx="5607016" cy="392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393" y="303946"/>
            <a:ext cx="3612923" cy="64633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CB4B9-3807-D587-F59A-C90B592870F9}"/>
              </a:ext>
            </a:extLst>
          </p:cNvPr>
          <p:cNvSpPr txBox="1"/>
          <p:nvPr/>
        </p:nvSpPr>
        <p:spPr>
          <a:xfrm>
            <a:off x="5189749" y="252478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553720-72FD-DFB7-5A0F-D4EB41B2D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834298"/>
              </p:ext>
            </p:extLst>
          </p:nvPr>
        </p:nvGraphicFramePr>
        <p:xfrm>
          <a:off x="3015873" y="1718969"/>
          <a:ext cx="6871214" cy="4259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Droplet</vt:lpstr>
      <vt:lpstr>Employee Data Analysis using Excel  </vt:lpstr>
      <vt:lpstr>PROJECT TITLE</vt:lpstr>
      <vt:lpstr>AGENDA </vt:lpstr>
      <vt:lpstr>PROBLEM STATEMENT:  Employee morale is harmed by poor attendance, which costs businesses overtime and diminishes employee engagement.</vt:lpstr>
      <vt:lpstr>PROJECT OVERVIEW :        Attendance monitoring enables employees’ hours and locations to be tracked, which is particularly useful in the case of remote workers. </vt:lpstr>
      <vt:lpstr>Dataset DESCRIPTION                         </vt:lpstr>
      <vt:lpstr>THE "WOW" IN OUR SOLUTION           ☆ Clearly Communicate Attendance Policies and Absence Procedures.
         ☆Show Employees You Care—Find Out Why They’re Absent.
         ☆Address Attendance Issues In Real-Time.
         ☆Apply the Rules Fairly to Everyone.                                                                                     </vt:lpstr>
      <vt:lpstr>PowerPoint Presentation</vt:lpstr>
      <vt:lpstr>RESULTS</vt:lpstr>
      <vt:lpstr>RESULTS </vt:lpstr>
      <vt:lpstr>CONCLUSION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Sagadevanjanarthanan@gmail.com</cp:lastModifiedBy>
  <cp:revision>36</cp:revision>
  <dcterms:created xsi:type="dcterms:W3CDTF">2024-03-29T15:07:22Z</dcterms:created>
  <dcterms:modified xsi:type="dcterms:W3CDTF">2024-09-20T01:25:03Z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