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6" r:id="rId5"/>
    <p:sldId id="266" r:id="rId6"/>
    <p:sldId id="280" r:id="rId7"/>
    <p:sldId id="281" r:id="rId8"/>
    <p:sldId id="258" r:id="rId9"/>
    <p:sldId id="282" r:id="rId10"/>
    <p:sldId id="271" r:id="rId11"/>
    <p:sldId id="276" r:id="rId12"/>
    <p:sldId id="275" r:id="rId13"/>
    <p:sldId id="272" r:id="rId14"/>
    <p:sldId id="267" r:id="rId15"/>
    <p:sldId id="273" r:id="rId16"/>
    <p:sldId id="268" r:id="rId17"/>
    <p:sldId id="274" r:id="rId18"/>
    <p:sldId id="277" r:id="rId19"/>
    <p:sldId id="269" r:id="rId20"/>
    <p:sldId id="279" r:id="rId21"/>
    <p:sldId id="286" r:id="rId22"/>
    <p:sldId id="261" r:id="rId23"/>
    <p:sldId id="288" r:id="rId24"/>
    <p:sldId id="289" r:id="rId25"/>
    <p:sldId id="287" r:id="rId26"/>
    <p:sldId id="284" r:id="rId27"/>
    <p:sldId id="265" r:id="rId28"/>
    <p:sldId id="290" r:id="rId29"/>
    <p:sldId id="270" r:id="rId30"/>
    <p:sldId id="285" r:id="rId31"/>
    <p:sldId id="292" r:id="rId32"/>
    <p:sldId id="291" r:id="rId33"/>
    <p:sldId id="283" r:id="rId34"/>
    <p:sldId id="259" r:id="rId35"/>
    <p:sldId id="263" r:id="rId36"/>
    <p:sldId id="262" r:id="rId37"/>
    <p:sldId id="264" r:id="rId38"/>
    <p:sldId id="278" r:id="rId39"/>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6" autoAdjust="0"/>
    <p:restoredTop sz="94719" autoAdjust="0"/>
  </p:normalViewPr>
  <p:slideViewPr>
    <p:cSldViewPr>
      <p:cViewPr varScale="1">
        <p:scale>
          <a:sx n="87" d="100"/>
          <a:sy n="87" d="100"/>
        </p:scale>
        <p:origin x="1392"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5/14/2019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5/14/2019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5/14/2019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5/14/2019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5/14/2019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5/14/2019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uperuser.com/questions/620121/what-is-the-difference-between-a-certificate-and-a-key-with-respect-to-ss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services/cach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storage/common/storage-service-encryp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p>
          <a:p>
            <a:endParaRPr lang="en-US" dirty="0" smtClean="0">
              <a:solidFill>
                <a:schemeClr val="accent1">
                  <a:lumMod val="25000"/>
                </a:schemeClr>
              </a:solidFill>
            </a:endParaRPr>
          </a:p>
          <a:p>
            <a:r>
              <a:rPr lang="en-US" sz="1700" dirty="0" smtClean="0">
                <a:solidFill>
                  <a:schemeClr val="accent1">
                    <a:lumMod val="25000"/>
                  </a:schemeClr>
                </a:solidFill>
              </a:rPr>
              <a:t>Davide Spano</a:t>
            </a:r>
          </a:p>
        </p:txBody>
      </p:sp>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p>
          <a:p>
            <a:pPr marL="0" indent="0">
              <a:buNone/>
            </a:pPr>
            <a:endParaRPr lang="en-US" dirty="0" smtClean="0"/>
          </a:p>
          <a:p>
            <a:pPr marL="0" indent="0" algn="just">
              <a:buNone/>
            </a:pPr>
            <a:r>
              <a:rPr lang="en-US" dirty="0"/>
              <a:t>B</a:t>
            </a:r>
            <a:r>
              <a:rPr lang="en-US" dirty="0" smtClean="0"/>
              <a:t>inary sequences with no semantic i.e. passwords, connection strings, bank details, thumbprints, hashes, etc. Any sensitive information that must be protected and access controlled. Any 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11</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12</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13</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14</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a:t>A certificate contains a public </a:t>
            </a:r>
            <a:r>
              <a:rPr lang="en-US" dirty="0" smtClean="0"/>
              <a:t>key and additional </a:t>
            </a:r>
            <a:r>
              <a:rPr lang="en-US" dirty="0"/>
              <a:t>information such as issuer, what the certificate is supposed to be used for, and other types of metadata</a:t>
            </a:r>
            <a:r>
              <a:rPr lang="en-US" dirty="0" smtClean="0"/>
              <a:t>. It is signed </a:t>
            </a:r>
            <a:r>
              <a:rPr lang="en-US" dirty="0"/>
              <a:t>by a certificate authority (CA) using CA's private key</a:t>
            </a:r>
            <a:r>
              <a:rPr lang="en-US" dirty="0" smtClean="0"/>
              <a:t>. This allows the recipient of the certificate to verify the authenticity of the certificate itself.</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15</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hlinkClick r:id="rId2"/>
              </a:rPr>
              <a:t>What is Certificate</a:t>
            </a:r>
            <a:endParaRPr lang="en-US" b="1" dirty="0">
              <a:solidFill>
                <a:schemeClr val="tx1"/>
              </a:solidFill>
            </a:endParaRPr>
          </a:p>
        </p:txBody>
      </p:sp>
    </p:spTree>
    <p:extLst>
      <p:ext uri="{BB962C8B-B14F-4D97-AF65-F5344CB8AC3E}">
        <p14:creationId xmlns:p14="http://schemas.microsoft.com/office/powerpoint/2010/main" val="368257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590" y="2057400"/>
            <a:ext cx="3660819" cy="3429000"/>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77" y="2057400"/>
            <a:ext cx="5277445" cy="3429000"/>
          </a:xfrm>
        </p:spPr>
      </p:pic>
    </p:spTree>
    <p:extLst>
      <p:ext uri="{BB962C8B-B14F-4D97-AF65-F5344CB8AC3E}">
        <p14:creationId xmlns:p14="http://schemas.microsoft.com/office/powerpoint/2010/main" val="2483861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Key Vault Approach</a:t>
            </a:r>
            <a:endParaRPr lang="en-US" b="1"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60" y="2369698"/>
            <a:ext cx="6005080" cy="2804403"/>
          </a:xfrm>
        </p:spPr>
      </p:pic>
    </p:spTree>
    <p:extLst>
      <p:ext uri="{BB962C8B-B14F-4D97-AF65-F5344CB8AC3E}">
        <p14:creationId xmlns:p14="http://schemas.microsoft.com/office/powerpoint/2010/main" val="2617281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normAutofit lnSpcReduction="10000"/>
          </a:bodyPr>
          <a:lstStyle/>
          <a:p>
            <a:pPr algn="ctr">
              <a:buNone/>
            </a:pPr>
            <a:endParaRPr lang="en-US" dirty="0" smtClean="0"/>
          </a:p>
          <a:p>
            <a:r>
              <a:rPr lang="en-US" dirty="0" smtClean="0"/>
              <a:t>Based on registering apps with Azure AD </a:t>
            </a:r>
          </a:p>
          <a:p>
            <a:r>
              <a:rPr lang="en-US" dirty="0" smtClean="0"/>
              <a:t>Exchange of client ID and shared secret or certificate based</a:t>
            </a:r>
          </a:p>
          <a:p>
            <a:r>
              <a:rPr lang="en-US" dirty="0" smtClean="0"/>
              <a:t>The secrets still fly over the public/private infrastructure and might need TSL if it is not private only and secure connection.</a:t>
            </a:r>
          </a:p>
          <a:p>
            <a:r>
              <a:rPr lang="en-US" dirty="0" smtClean="0"/>
              <a:t>It is useful for scenarios of interconnected systems on private networks which may be not all part of Azure infrastructure (hybrid)</a:t>
            </a:r>
          </a:p>
          <a:p>
            <a:r>
              <a:rPr lang="en-US" dirty="0" smtClean="0"/>
              <a:t>It is necessary in all cases in which a secret is required to connect two pieces of software but any of the two cannot use Azure AD as authentication service i.e. </a:t>
            </a:r>
            <a:r>
              <a:rPr lang="en-US" dirty="0" smtClean="0">
                <a:hlinkClick r:id="rId2"/>
              </a:rPr>
              <a:t>Azure Cache for </a:t>
            </a:r>
            <a:r>
              <a:rPr lang="en-US" dirty="0" err="1" smtClean="0">
                <a:hlinkClick r:id="rId2"/>
              </a:rPr>
              <a:t>Redis</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Azure Key Vault Approach</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Secure storage and delivery of secrets and operational data</a:t>
            </a:r>
          </a:p>
          <a:p>
            <a:r>
              <a:rPr lang="en-US" dirty="0" smtClean="0"/>
              <a:t>Encryption of data</a:t>
            </a:r>
          </a:p>
          <a:p>
            <a:r>
              <a:rPr lang="en-US" dirty="0" smtClean="0"/>
              <a:t>Authorization</a:t>
            </a:r>
          </a:p>
          <a:p>
            <a:r>
              <a:rPr lang="en-US" dirty="0" smtClean="0"/>
              <a:t>Bad Practices</a:t>
            </a:r>
          </a:p>
          <a:p>
            <a:r>
              <a:rPr lang="en-US" dirty="0" smtClean="0"/>
              <a:t>OWASP</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Overview</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20</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Managed Service Identity Approach</a:t>
            </a:r>
            <a:endParaRPr lang="en-US" b="1" dirty="0">
              <a:solidFill>
                <a:schemeClr val="tx1"/>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92" y="1981200"/>
            <a:ext cx="8807213" cy="4087326"/>
          </a:xfrm>
        </p:spPr>
      </p:pic>
    </p:spTree>
    <p:extLst>
      <p:ext uri="{BB962C8B-B14F-4D97-AF65-F5344CB8AC3E}">
        <p14:creationId xmlns:p14="http://schemas.microsoft.com/office/powerpoint/2010/main" val="804145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Based on registering apps and Services with Azure AD </a:t>
            </a:r>
          </a:p>
          <a:p>
            <a:r>
              <a:rPr lang="en-US" dirty="0" smtClean="0"/>
              <a:t>No need for client ID, shared secret, certificates or configuration files</a:t>
            </a:r>
          </a:p>
          <a:p>
            <a:r>
              <a:rPr lang="en-US" dirty="0" smtClean="0"/>
              <a:t>Authentication and Authorization happen within Azure infrastructure</a:t>
            </a:r>
          </a:p>
          <a:p>
            <a:r>
              <a:rPr lang="en-US" dirty="0" smtClean="0"/>
              <a:t>Lower complexity compared with the Azure Key Vault approach</a:t>
            </a:r>
          </a:p>
          <a:p>
            <a:r>
              <a:rPr lang="en-US" dirty="0" smtClean="0">
                <a:hlinkClick r:id="rId2"/>
              </a:rPr>
              <a:t>Ever expanding number of Azure services support this model</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21</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Managed Service Identity Approach</a:t>
            </a:r>
            <a:endParaRPr lang="en-US" dirty="0">
              <a:solidFill>
                <a:schemeClr val="tx1"/>
              </a:solidFill>
            </a:endParaRPr>
          </a:p>
        </p:txBody>
      </p:sp>
    </p:spTree>
    <p:extLst>
      <p:ext uri="{BB962C8B-B14F-4D97-AF65-F5344CB8AC3E}">
        <p14:creationId xmlns:p14="http://schemas.microsoft.com/office/powerpoint/2010/main" val="4117101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Some business information can be qualified as Secrets</a:t>
            </a:r>
          </a:p>
          <a:p>
            <a:r>
              <a:rPr lang="en-US" dirty="0" smtClean="0"/>
              <a:t>Secrets are generally some form of cryptographic key</a:t>
            </a:r>
          </a:p>
          <a:p>
            <a:r>
              <a:rPr lang="en-US" dirty="0" smtClean="0"/>
              <a:t>Secrets must be stored and accessed securely</a:t>
            </a:r>
          </a:p>
          <a:p>
            <a:r>
              <a:rPr lang="en-US" dirty="0" smtClean="0"/>
              <a:t>Secrets must not be accidentally or intentionally leaked</a:t>
            </a:r>
          </a:p>
          <a:p>
            <a:r>
              <a:rPr lang="en-US" dirty="0" smtClean="0"/>
              <a:t>Secrets should be versioned and rotated</a:t>
            </a:r>
          </a:p>
          <a:p>
            <a:r>
              <a:rPr lang="en-US" dirty="0" smtClean="0"/>
              <a:t>Secrets should not be accidentally lost or deleted</a:t>
            </a:r>
          </a:p>
          <a:p>
            <a:r>
              <a:rPr lang="en-US" dirty="0" smtClean="0"/>
              <a:t>Azure Key Vault provides a solution to all these requirements</a:t>
            </a:r>
          </a:p>
          <a:p>
            <a:r>
              <a:rPr lang="en-US" dirty="0" smtClean="0"/>
              <a:t>Managed Service Identity (MSI)</a:t>
            </a:r>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22</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Secrets</a:t>
            </a:r>
            <a:endParaRPr lang="en-US" dirty="0">
              <a:solidFill>
                <a:schemeClr val="tx1"/>
              </a:solidFill>
            </a:endParaRPr>
          </a:p>
        </p:txBody>
      </p:sp>
    </p:spTree>
    <p:extLst>
      <p:ext uri="{BB962C8B-B14F-4D97-AF65-F5344CB8AC3E}">
        <p14:creationId xmlns:p14="http://schemas.microsoft.com/office/powerpoint/2010/main" val="1103391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23</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Encryption</a:t>
            </a:r>
            <a:endParaRPr lang="en-US" dirty="0"/>
          </a:p>
        </p:txBody>
      </p:sp>
    </p:spTree>
    <p:extLst>
      <p:ext uri="{BB962C8B-B14F-4D97-AF65-F5344CB8AC3E}">
        <p14:creationId xmlns:p14="http://schemas.microsoft.com/office/powerpoint/2010/main" val="287296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24</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25</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7990941" cy="4012050"/>
          </a:xfrm>
        </p:spPr>
      </p:pic>
    </p:spTree>
    <p:extLst>
      <p:ext uri="{BB962C8B-B14F-4D97-AF65-F5344CB8AC3E}">
        <p14:creationId xmlns:p14="http://schemas.microsoft.com/office/powerpoint/2010/main" val="4275377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26</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133600"/>
            <a:ext cx="8229600" cy="3429000"/>
          </a:xfrm>
        </p:spPr>
        <p:txBody>
          <a:bodyPr>
            <a:normAutofit fontScale="92500" lnSpcReduction="20000"/>
          </a:bodyPr>
          <a:lstStyle/>
          <a:p>
            <a:pPr algn="just"/>
            <a:r>
              <a:rPr lang="en-US" dirty="0" smtClean="0">
                <a:solidFill>
                  <a:srgbClr val="000000"/>
                </a:solidFill>
                <a:latin typeface="Segoe UI" panose="020B0502040204020203" pitchFamily="34" charset="0"/>
              </a:rPr>
              <a:t>SSE automatically </a:t>
            </a:r>
            <a:r>
              <a:rPr lang="en-US" dirty="0">
                <a:solidFill>
                  <a:srgbClr val="000000"/>
                </a:solidFill>
                <a:latin typeface="Segoe UI" panose="020B0502040204020203" pitchFamily="34" charset="0"/>
              </a:rPr>
              <a:t>encrypts your data when persisting it to the cloud. </a:t>
            </a:r>
            <a:endParaRPr lang="en-US" dirty="0" smtClean="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SSE help to </a:t>
            </a:r>
            <a:r>
              <a:rPr lang="en-US" dirty="0">
                <a:solidFill>
                  <a:srgbClr val="000000"/>
                </a:solidFill>
                <a:latin typeface="Segoe UI" panose="020B0502040204020203" pitchFamily="34" charset="0"/>
              </a:rPr>
              <a:t>meet </a:t>
            </a:r>
            <a:r>
              <a:rPr lang="en-US" dirty="0" smtClean="0">
                <a:solidFill>
                  <a:srgbClr val="000000"/>
                </a:solidFill>
                <a:latin typeface="Segoe UI" panose="020B0502040204020203" pitchFamily="34" charset="0"/>
              </a:rPr>
              <a:t>organizational </a:t>
            </a:r>
            <a:r>
              <a:rPr lang="en-US" dirty="0">
                <a:solidFill>
                  <a:srgbClr val="000000"/>
                </a:solidFill>
                <a:latin typeface="Segoe UI" panose="020B0502040204020203" pitchFamily="34" charset="0"/>
              </a:rPr>
              <a:t>security and compliance commitments. </a:t>
            </a:r>
            <a:endParaRPr lang="en-US" dirty="0" smtClean="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Data </a:t>
            </a:r>
            <a:r>
              <a:rPr lang="en-US" dirty="0">
                <a:solidFill>
                  <a:srgbClr val="000000"/>
                </a:solidFill>
                <a:latin typeface="Segoe UI" panose="020B0502040204020203" pitchFamily="34" charset="0"/>
              </a:rPr>
              <a:t>in Azure Storage is encrypted and decrypted transparently using 256-bit </a:t>
            </a:r>
            <a:r>
              <a:rPr lang="en-US" u="sng" dirty="0" smtClean="0">
                <a:solidFill>
                  <a:srgbClr val="000000"/>
                </a:solidFill>
                <a:latin typeface="Segoe UI" panose="020B0502040204020203" pitchFamily="34" charset="0"/>
              </a:rPr>
              <a:t>AES</a:t>
            </a:r>
            <a:r>
              <a:rPr lang="en-US" dirty="0" smtClean="0">
                <a:solidFill>
                  <a:srgbClr val="000000"/>
                </a:solidFill>
                <a:latin typeface="Segoe UI" panose="020B0502040204020203" pitchFamily="34" charset="0"/>
              </a:rPr>
              <a:t>..</a:t>
            </a:r>
            <a:endParaRPr lang="en-US" dirty="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SSE is enabled by default and cannot be disabled for any storage account</a:t>
            </a:r>
            <a:endParaRPr lang="en-US" dirty="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SEE encrypts blobs</a:t>
            </a:r>
            <a:r>
              <a:rPr lang="en-US" dirty="0">
                <a:solidFill>
                  <a:srgbClr val="000000"/>
                </a:solidFill>
                <a:latin typeface="Segoe UI" panose="020B0502040204020203" pitchFamily="34" charset="0"/>
              </a:rPr>
              <a:t>, disks, files, queues, </a:t>
            </a:r>
            <a:r>
              <a:rPr lang="en-US" dirty="0" smtClean="0">
                <a:solidFill>
                  <a:srgbClr val="000000"/>
                </a:solidFill>
                <a:latin typeface="Segoe UI" panose="020B0502040204020203" pitchFamily="34" charset="0"/>
              </a:rPr>
              <a:t>tables and Azure Managed Disks and any metadata pertaining to these artifacts.</a:t>
            </a:r>
            <a:endParaRPr lang="en-US" dirty="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SSE does not cause performance loss and it’s free</a:t>
            </a:r>
          </a:p>
          <a:p>
            <a:pPr algn="just"/>
            <a:r>
              <a:rPr lang="en-US" dirty="0" smtClean="0">
                <a:solidFill>
                  <a:srgbClr val="000000"/>
                </a:solidFill>
                <a:latin typeface="Segoe UI" panose="020B0502040204020203" pitchFamily="34" charset="0"/>
              </a:rPr>
              <a:t>Works with Managed and Customer keys thus can be rotated, audited, etc. in which case the customer key is stored in Key Vault and accessed via MSI.</a:t>
            </a:r>
            <a:endParaRPr lang="en-US" dirty="0">
              <a:solidFill>
                <a:srgbClr val="000000"/>
              </a:solidFill>
              <a:latin typeface="Segoe UI" panose="020B0502040204020203" pitchFamily="34" charset="0"/>
            </a:endParaRPr>
          </a:p>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27</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hlinkClick r:id="rId2"/>
              </a:rPr>
              <a:t>Azure Storage Service Encryption (SSE)</a:t>
            </a:r>
            <a:endParaRPr lang="en-US" dirty="0">
              <a:solidFill>
                <a:schemeClr val="tx1"/>
              </a:solidFill>
            </a:endParaRPr>
          </a:p>
        </p:txBody>
      </p:sp>
    </p:spTree>
    <p:extLst>
      <p:ext uri="{BB962C8B-B14F-4D97-AF65-F5344CB8AC3E}">
        <p14:creationId xmlns:p14="http://schemas.microsoft.com/office/powerpoint/2010/main" val="4183185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28</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91" y="1524000"/>
            <a:ext cx="8160416" cy="4180267"/>
          </a:xfrm>
        </p:spPr>
      </p:pic>
      <p:sp>
        <p:nvSpPr>
          <p:cNvPr id="6" name="Sottotitolo 6"/>
          <p:cNvSpPr>
            <a:spLocks noGrp="1"/>
          </p:cNvSpPr>
          <p:nvPr>
            <p:ph type="subTitle" idx="14"/>
          </p:nvPr>
        </p:nvSpPr>
        <p:spPr>
          <a:xfrm>
            <a:off x="1371599" y="871917"/>
            <a:ext cx="6400800" cy="457200"/>
          </a:xfrm>
        </p:spPr>
        <p:txBody>
          <a:bodyPr/>
          <a:lstStyle/>
          <a:p>
            <a:r>
              <a:rPr lang="en-US" b="1" dirty="0" smtClean="0"/>
              <a:t>How does SSE work?</a:t>
            </a:r>
            <a:endParaRPr lang="en-US" b="1" dirty="0">
              <a:solidFill>
                <a:schemeClr val="tx1"/>
              </a:solidFill>
            </a:endParaRPr>
          </a:p>
        </p:txBody>
      </p:sp>
    </p:spTree>
    <p:extLst>
      <p:ext uri="{BB962C8B-B14F-4D97-AF65-F5344CB8AC3E}">
        <p14:creationId xmlns:p14="http://schemas.microsoft.com/office/powerpoint/2010/main" val="148371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Azure Always Encrypted Client Technology based on CMK &amp;CEK </a:t>
            </a:r>
          </a:p>
          <a:p>
            <a:r>
              <a:rPr lang="en-US" dirty="0" smtClean="0"/>
              <a:t>Azure Transparent Data Encryption (TDE) as server-side default encryption for data at rest. It encrypts the whole server or the database files with either a custom or managed key.</a:t>
            </a:r>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29</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a:t>
            </a:r>
            <a:r>
              <a:rPr lang="en-US" b="1" dirty="0" smtClean="0"/>
              <a:t>Encryption</a:t>
            </a:r>
            <a:endParaRPr lang="en-US" dirty="0">
              <a:solidFill>
                <a:schemeClr val="tx1"/>
              </a:solidFill>
            </a:endParaRPr>
          </a:p>
        </p:txBody>
      </p:sp>
    </p:spTree>
    <p:extLst>
      <p:ext uri="{BB962C8B-B14F-4D97-AF65-F5344CB8AC3E}">
        <p14:creationId xmlns:p14="http://schemas.microsoft.com/office/powerpoint/2010/main" val="1940513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02381" cy="4539096"/>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a:xfrm>
            <a:off x="1219200" y="1050304"/>
            <a:ext cx="6400800" cy="457200"/>
          </a:xfrm>
        </p:spPr>
        <p:txBody>
          <a:bodyPr/>
          <a:lstStyle/>
          <a:p>
            <a:r>
              <a:rPr lang="en-US" b="1" dirty="0" smtClean="0">
                <a:solidFill>
                  <a:schemeClr val="tx1"/>
                </a:solidFill>
              </a:rPr>
              <a:t>Threats</a:t>
            </a:r>
            <a:endParaRPr lang="en-US" b="1" dirty="0">
              <a:solidFill>
                <a:schemeClr val="tx1"/>
              </a:solidFill>
            </a:endParaRPr>
          </a:p>
        </p:txBody>
      </p:sp>
    </p:spTree>
    <p:extLst>
      <p:ext uri="{BB962C8B-B14F-4D97-AF65-F5344CB8AC3E}">
        <p14:creationId xmlns:p14="http://schemas.microsoft.com/office/powerpoint/2010/main" val="3822237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30</a:t>
            </a:fld>
            <a:endParaRPr lang="en-US"/>
          </a:p>
        </p:txBody>
      </p:sp>
      <p:sp>
        <p:nvSpPr>
          <p:cNvPr id="5" name="Subtitle 4"/>
          <p:cNvSpPr>
            <a:spLocks noGrp="1"/>
          </p:cNvSpPr>
          <p:nvPr>
            <p:ph type="subTitle" idx="14"/>
          </p:nvPr>
        </p:nvSpPr>
        <p:spPr/>
        <p:txBody>
          <a:bodyPr/>
          <a:lstStyle/>
          <a:p>
            <a:endParaRPr lang="en-US"/>
          </a:p>
        </p:txBody>
      </p:sp>
    </p:spTree>
    <p:extLst>
      <p:ext uri="{BB962C8B-B14F-4D97-AF65-F5344CB8AC3E}">
        <p14:creationId xmlns:p14="http://schemas.microsoft.com/office/powerpoint/2010/main" val="4275870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sz="1900" i="1" dirty="0" smtClean="0"/>
              <a:t>Description of the new function </a:t>
            </a:r>
          </a:p>
          <a:p>
            <a:r>
              <a:rPr lang="en-US" sz="1900" i="1" dirty="0" smtClean="0"/>
              <a:t>Cases where the function is useful</a:t>
            </a:r>
          </a:p>
          <a:p>
            <a:r>
              <a:rPr lang="en-US" sz="1900" i="1" dirty="0" smtClean="0"/>
              <a:t>Business limitations</a:t>
            </a:r>
          </a:p>
          <a:p>
            <a:endParaRPr lang="en-US" sz="1900" i="1" dirty="0" smtClean="0"/>
          </a:p>
          <a:p>
            <a:pPr>
              <a:buNone/>
            </a:pPr>
            <a:r>
              <a:rPr lang="en-US" sz="1900" i="1" dirty="0" smtClean="0"/>
              <a:t>For example:</a:t>
            </a:r>
          </a:p>
          <a:p>
            <a:pPr>
              <a:buNone/>
            </a:pPr>
            <a:r>
              <a:rPr lang="en-US" sz="1900" i="1" dirty="0" smtClean="0"/>
              <a:t> Additional cost management on purchase order. By this functionality AX can track all additional cost on purchase order such as:</a:t>
            </a:r>
          </a:p>
          <a:p>
            <a:pPr lvl="1"/>
            <a:r>
              <a:rPr lang="en-US" sz="1900" i="1" dirty="0" smtClean="0"/>
              <a:t>packing cost</a:t>
            </a:r>
          </a:p>
          <a:p>
            <a:pPr lvl="1"/>
            <a:r>
              <a:rPr lang="en-US" sz="1900" i="1" dirty="0" smtClean="0"/>
              <a:t>Transportation</a:t>
            </a:r>
          </a:p>
          <a:p>
            <a:pPr lvl="1"/>
            <a:r>
              <a:rPr lang="en-US" sz="1900" i="1" dirty="0" smtClean="0"/>
              <a:t>Insurance</a:t>
            </a:r>
          </a:p>
          <a:p>
            <a:pPr lvl="1"/>
            <a:r>
              <a:rPr lang="en-US" sz="1900" i="1" dirty="0" smtClean="0"/>
              <a:t>Etc.</a:t>
            </a:r>
          </a:p>
          <a:p>
            <a:pPr>
              <a:buNone/>
            </a:pPr>
            <a:endParaRPr lang="en-US" i="1" dirty="0" smtClean="0"/>
          </a:p>
          <a:p>
            <a:pPr>
              <a:buNone/>
            </a:pPr>
            <a:endParaRPr lang="en-US" i="1" dirty="0" smtClean="0"/>
          </a:p>
          <a:p>
            <a:pPr>
              <a:buNone/>
            </a:pPr>
            <a:endParaRPr lang="en-US" i="1" dirty="0" smtClean="0"/>
          </a:p>
          <a:p>
            <a:pPr>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31</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en-US" dirty="0" smtClean="0"/>
          </a:p>
          <a:p>
            <a:pPr indent="0">
              <a:buNone/>
            </a:pPr>
            <a:r>
              <a:rPr lang="en-US" sz="1600" i="1" dirty="0" smtClean="0"/>
              <a:t>Business Limitations </a:t>
            </a:r>
          </a:p>
          <a:p>
            <a:pPr indent="0">
              <a:buNone/>
            </a:pPr>
            <a:r>
              <a:rPr lang="en-US" sz="1600" i="1" dirty="0" smtClean="0"/>
              <a:t>Example: If the additional cost has to be invoiced to a third party vendor, the functionality doesn't apply </a:t>
            </a:r>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32</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b="1" dirty="0" smtClean="0"/>
          </a:p>
          <a:p>
            <a:pPr indent="0">
              <a:buNone/>
            </a:pPr>
            <a:r>
              <a:rPr lang="en-US" sz="1800" i="1" dirty="0" smtClean="0"/>
              <a:t>Main forms and parameters  involved, in order to setup the functionality </a:t>
            </a:r>
          </a:p>
          <a:p>
            <a:pPr indent="0">
              <a:buNone/>
            </a:pPr>
            <a:endParaRPr lang="en-US" i="1" dirty="0" smtClean="0"/>
          </a:p>
          <a:p>
            <a:pPr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33</a:t>
            </a:fld>
            <a:endParaRPr lang="en-US"/>
          </a:p>
        </p:txBody>
      </p:sp>
      <p:sp>
        <p:nvSpPr>
          <p:cNvPr id="8" name="Sottotitolo 7"/>
          <p:cNvSpPr>
            <a:spLocks noGrp="1"/>
          </p:cNvSpPr>
          <p:nvPr>
            <p:ph type="subTitle" idx="14"/>
          </p:nvPr>
        </p:nvSpPr>
        <p:spPr/>
        <p:txBody>
          <a:bodyPr/>
          <a:lstStyle/>
          <a:p>
            <a:r>
              <a:rPr lang="en-US" b="1" dirty="0" smtClean="0"/>
              <a:t>AX modules involved and setup</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34</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35</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2068919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a:t>
            </a:fld>
            <a:endParaRPr lang="en-US"/>
          </a:p>
        </p:txBody>
      </p:sp>
      <p:sp>
        <p:nvSpPr>
          <p:cNvPr id="7" name="Sottotitolo 6"/>
          <p:cNvSpPr>
            <a:spLocks noGrp="1"/>
          </p:cNvSpPr>
          <p:nvPr>
            <p:ph type="subTitle" idx="14"/>
          </p:nvPr>
        </p:nvSpPr>
        <p:spPr>
          <a:xfrm>
            <a:off x="1600200" y="990600"/>
            <a:ext cx="6400800" cy="457200"/>
          </a:xfrm>
        </p:spPr>
        <p:txBody>
          <a:bodyPr/>
          <a:lstStyle/>
          <a:p>
            <a:r>
              <a:rPr lang="en-US" b="1" dirty="0" smtClean="0">
                <a:solidFill>
                  <a:schemeClr val="tx1"/>
                </a:solidFill>
              </a:rPr>
              <a:t>OWASP Table</a:t>
            </a:r>
            <a:endParaRPr lang="en-US" b="1"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592730"/>
            <a:ext cx="7467600" cy="4639009"/>
          </a:xfrm>
        </p:spPr>
      </p:pic>
    </p:spTree>
    <p:extLst>
      <p:ext uri="{BB962C8B-B14F-4D97-AF65-F5344CB8AC3E}">
        <p14:creationId xmlns:p14="http://schemas.microsoft.com/office/powerpoint/2010/main" val="2675536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2514600"/>
          </a:xfrm>
        </p:spPr>
        <p:txBody>
          <a:bodyPr/>
          <a:lstStyle/>
          <a:p>
            <a:pPr marL="571500" indent="-285750"/>
            <a:r>
              <a:rPr lang="en-US" sz="1600" dirty="0" smtClean="0"/>
              <a:t>Businesses need to manage a large variety of (sensitive) information</a:t>
            </a:r>
          </a:p>
          <a:p>
            <a:pPr marL="571500" indent="-285750"/>
            <a:r>
              <a:rPr lang="en-US" sz="1600" dirty="0" smtClean="0"/>
              <a:t>The nature of the information is heterogeneous</a:t>
            </a:r>
          </a:p>
          <a:p>
            <a:pPr marL="571500" indent="-285750"/>
            <a:r>
              <a:rPr lang="en-US" sz="1600" dirty="0" smtClean="0"/>
              <a:t>The information might or might not be direct property of the business </a:t>
            </a:r>
          </a:p>
          <a:p>
            <a:pPr marL="571500" indent="-285750"/>
            <a:r>
              <a:rPr lang="en-US" sz="1600" dirty="0" smtClean="0"/>
              <a:t>The responsibility for the handling of the info might be delegated to the business</a:t>
            </a:r>
          </a:p>
          <a:p>
            <a:pPr marL="571500" indent="-285750"/>
            <a:r>
              <a:rPr lang="en-US" sz="1600" dirty="0" smtClean="0"/>
              <a:t>Some info is operational and is used as key to access larger repositories of data</a:t>
            </a:r>
          </a:p>
          <a:p>
            <a:pPr marL="571500" indent="-285750"/>
            <a:r>
              <a:rPr lang="en-US" sz="1600" dirty="0"/>
              <a:t>H</a:t>
            </a:r>
            <a:r>
              <a:rPr lang="en-US" sz="1600" dirty="0" smtClean="0"/>
              <a:t>andling of the information may be regulated by policies and law</a:t>
            </a:r>
          </a:p>
          <a:p>
            <a:pPr marL="571500" indent="-285750"/>
            <a:r>
              <a:rPr lang="en-US" sz="1600" dirty="0" smtClean="0"/>
              <a:t>Some information may be classified as secret </a:t>
            </a:r>
          </a:p>
          <a:p>
            <a:pPr marL="285750" indent="0">
              <a:buNone/>
            </a:pPr>
            <a:endParaRPr lang="en-US" sz="1600"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8" name="Sottotitolo 7"/>
          <p:cNvSpPr>
            <a:spLocks noGrp="1"/>
          </p:cNvSpPr>
          <p:nvPr>
            <p:ph type="subTitle" idx="14"/>
          </p:nvPr>
        </p:nvSpPr>
        <p:spPr/>
        <p:txBody>
          <a:bodyPr>
            <a:normAutofit/>
          </a:bodyPr>
          <a:lstStyle/>
          <a:p>
            <a:pPr marL="285750"/>
            <a:r>
              <a:rPr lang="en-US" b="1" dirty="0" smtClean="0">
                <a:solidFill>
                  <a:schemeClr val="tx1"/>
                </a:solidFill>
              </a:rPr>
              <a:t>Information in a business</a:t>
            </a:r>
          </a:p>
          <a:p>
            <a:pPr marL="285750"/>
            <a:endParaRPr lang="en-US" b="1"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6</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Secrets</a:t>
            </a:r>
            <a:br>
              <a:rPr lang="en-US" dirty="0" smtClean="0"/>
            </a:br>
            <a:endParaRPr lang="en-US" dirty="0"/>
          </a:p>
        </p:txBody>
      </p:sp>
    </p:spTree>
    <p:extLst>
      <p:ext uri="{BB962C8B-B14F-4D97-AF65-F5344CB8AC3E}">
        <p14:creationId xmlns:p14="http://schemas.microsoft.com/office/powerpoint/2010/main" val="3398709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and/or 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7</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a:t>
            </a:r>
            <a:r>
              <a:rPr lang="en-US" dirty="0" smtClean="0"/>
              <a:t>Module.</a:t>
            </a:r>
            <a:r>
              <a:rPr lang="en-US" dirty="0"/>
              <a:t> </a:t>
            </a:r>
            <a:endParaRPr lang="en-US" dirty="0" smtClean="0"/>
          </a:p>
          <a:p>
            <a:pPr marL="457200" indent="-457200">
              <a:buFont typeface="+mj-lt"/>
              <a:buAutoNum type="arabicPeriod"/>
            </a:pPr>
            <a:r>
              <a:rPr lang="en-US" dirty="0"/>
              <a:t>Tie the encryption key to your </a:t>
            </a:r>
            <a:r>
              <a:rPr lang="en-US" dirty="0" smtClean="0"/>
              <a:t>hardware i.e. </a:t>
            </a:r>
            <a:r>
              <a:rPr lang="en-US" dirty="0"/>
              <a:t>TPM chips </a:t>
            </a:r>
            <a:r>
              <a:rPr lang="en-US" dirty="0" smtClean="0"/>
              <a:t>.</a:t>
            </a:r>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8</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2.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3.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1089</Words>
  <Application>Microsoft Office PowerPoint</Application>
  <PresentationFormat>On-screen Show (4:3)</PresentationFormat>
  <Paragraphs>219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Futura Md BT</vt:lpstr>
      <vt:lpstr>Segoe UI</vt:lpstr>
      <vt:lpstr>2011-ppt-Template</vt:lpstr>
      <vt:lpstr>Security in Azure </vt:lpstr>
      <vt:lpstr>PowerPoint Presentation</vt:lpstr>
      <vt:lpstr>PowerPoint Presentation</vt:lpstr>
      <vt:lpstr>PowerPoint Presentation</vt:lpstr>
      <vt:lpstr>PowerPoint Presentation</vt:lpstr>
      <vt:lpstr>Secrets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211</cp:revision>
  <cp:lastPrinted>2013-06-06T08:00:36Z</cp:lastPrinted>
  <dcterms:created xsi:type="dcterms:W3CDTF">2010-12-29T11:13:46Z</dcterms:created>
  <dcterms:modified xsi:type="dcterms:W3CDTF">2019-05-14T09:00:57Z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