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handoutMasterIdLst>
    <p:handoutMasterId r:id="rId46"/>
  </p:handoutMasterIdLst>
  <p:sldIdLst>
    <p:sldId id="256" r:id="rId5"/>
    <p:sldId id="258" r:id="rId6"/>
    <p:sldId id="266" r:id="rId7"/>
    <p:sldId id="282" r:id="rId8"/>
    <p:sldId id="280" r:id="rId9"/>
    <p:sldId id="281" r:id="rId10"/>
    <p:sldId id="287" r:id="rId11"/>
    <p:sldId id="293" r:id="rId12"/>
    <p:sldId id="271" r:id="rId13"/>
    <p:sldId id="276" r:id="rId14"/>
    <p:sldId id="275" r:id="rId15"/>
    <p:sldId id="272" r:id="rId16"/>
    <p:sldId id="267" r:id="rId17"/>
    <p:sldId id="273" r:id="rId18"/>
    <p:sldId id="268" r:id="rId19"/>
    <p:sldId id="277" r:id="rId20"/>
    <p:sldId id="274" r:id="rId21"/>
    <p:sldId id="269" r:id="rId22"/>
    <p:sldId id="279" r:id="rId23"/>
    <p:sldId id="261" r:id="rId24"/>
    <p:sldId id="286" r:id="rId25"/>
    <p:sldId id="295" r:id="rId26"/>
    <p:sldId id="289" r:id="rId27"/>
    <p:sldId id="288" r:id="rId28"/>
    <p:sldId id="294" r:id="rId29"/>
    <p:sldId id="284" r:id="rId30"/>
    <p:sldId id="290" r:id="rId31"/>
    <p:sldId id="296" r:id="rId32"/>
    <p:sldId id="299" r:id="rId33"/>
    <p:sldId id="265" r:id="rId34"/>
    <p:sldId id="298" r:id="rId35"/>
    <p:sldId id="302" r:id="rId36"/>
    <p:sldId id="270" r:id="rId37"/>
    <p:sldId id="303" r:id="rId38"/>
    <p:sldId id="304" r:id="rId39"/>
    <p:sldId id="301" r:id="rId40"/>
    <p:sldId id="291" r:id="rId41"/>
    <p:sldId id="300" r:id="rId42"/>
    <p:sldId id="264" r:id="rId43"/>
    <p:sldId id="278" r:id="rId44"/>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F1F2F2"/>
    <a:srgbClr val="807F7F"/>
    <a:srgbClr val="B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36" autoAdjust="0"/>
    <p:restoredTop sz="94719" autoAdjust="0"/>
  </p:normalViewPr>
  <p:slideViewPr>
    <p:cSldViewPr>
      <p:cViewPr varScale="1">
        <p:scale>
          <a:sx n="141" d="100"/>
          <a:sy n="141" d="100"/>
        </p:scale>
        <p:origin x="648" y="10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5" d="100"/>
          <a:sy n="85" d="100"/>
        </p:scale>
        <p:origin x="-3918" y="-72"/>
      </p:cViewPr>
      <p:guideLst>
        <p:guide orient="horz" pos="3127"/>
        <p:guide pos="21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AB929E34-DEA3-4895-846A-C2BBEF4A5080}" type="datetimeFigureOut">
              <a:rPr lang="en-US" smtClean="0"/>
              <a:pPr/>
              <a:t>5/14/2019</a:t>
            </a:fld>
            <a:endParaRPr lang="en-US"/>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9A3C84FA-7666-402B-9D2D-1182F6693972}" type="slidenum">
              <a:rPr lang="en-US" smtClean="0"/>
              <a:pPr/>
              <a:t>‹#›</a:t>
            </a:fld>
            <a:endParaRPr lang="en-US"/>
          </a:p>
        </p:txBody>
      </p:sp>
    </p:spTree>
    <p:extLst>
      <p:ext uri="{BB962C8B-B14F-4D97-AF65-F5344CB8AC3E}">
        <p14:creationId xmlns:p14="http://schemas.microsoft.com/office/powerpoint/2010/main" val="2981449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D757427D-1431-4F41-9EB2-74C3A27350CA}" type="datetimeFigureOut">
              <a:rPr lang="en-US" smtClean="0"/>
              <a:pPr/>
              <a:t>5/14/2019</a:t>
            </a:fld>
            <a:endParaRPr 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4F396362-DDF9-4E45-9BA4-C3F5F662350E}" type="slidenum">
              <a:rPr lang="en-US" smtClean="0"/>
              <a:pPr/>
              <a:t>‹#›</a:t>
            </a:fld>
            <a:endParaRPr lang="en-US"/>
          </a:p>
        </p:txBody>
      </p:sp>
    </p:spTree>
    <p:extLst>
      <p:ext uri="{BB962C8B-B14F-4D97-AF65-F5344CB8AC3E}">
        <p14:creationId xmlns:p14="http://schemas.microsoft.com/office/powerpoint/2010/main" val="2966272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67000"/>
            <a:ext cx="6400800" cy="2971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1D89EAC-7ACA-4BE3-B5E1-4490AC0DEEC2}" type="datetime1">
              <a:rPr lang="en-US" smtClean="0"/>
              <a:pPr/>
              <a:t>5/14/2019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
        <p:nvSpPr>
          <p:cNvPr id="7" name="Title 6"/>
          <p:cNvSpPr>
            <a:spLocks noGrp="1"/>
          </p:cNvSpPr>
          <p:nvPr>
            <p:ph type="title"/>
          </p:nvPr>
        </p:nvSpPr>
        <p:spPr>
          <a:xfrm>
            <a:off x="457200" y="1219200"/>
            <a:ext cx="6934200" cy="8382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804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3429000"/>
          </a:xfrm>
          <a:ln w="3175">
            <a:solidFill>
              <a:schemeClr val="bg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8078618-4CAE-48E8-A205-9D92A68D094A}" type="datetime1">
              <a:rPr lang="en-US" smtClean="0"/>
              <a:pPr/>
              <a:t>5/14/2019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
        <p:nvSpPr>
          <p:cNvPr id="8" name="Subtitle 2"/>
          <p:cNvSpPr>
            <a:spLocks noGrp="1"/>
          </p:cNvSpPr>
          <p:nvPr>
            <p:ph type="subTitle" idx="14" hasCustomPrompt="1"/>
          </p:nvPr>
        </p:nvSpPr>
        <p:spPr>
          <a:xfrm>
            <a:off x="1143000" y="1447800"/>
            <a:ext cx="6400800" cy="4572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a:p>
            <a:endParaRPr lang="en-US" dirty="0"/>
          </a:p>
        </p:txBody>
      </p:sp>
    </p:spTree>
    <p:extLst>
      <p:ext uri="{BB962C8B-B14F-4D97-AF65-F5344CB8AC3E}">
        <p14:creationId xmlns:p14="http://schemas.microsoft.com/office/powerpoint/2010/main" val="1674599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6934200" cy="850106"/>
          </a:xfrm>
        </p:spPr>
        <p:txBody>
          <a:bodyPr/>
          <a:lstStyle>
            <a:lvl1pPr>
              <a:defRPr sz="2400">
                <a:solidFill>
                  <a:schemeClr val="tx1"/>
                </a:solidFill>
              </a:defRPr>
            </a:lvl1pPr>
          </a:lstStyle>
          <a:p>
            <a:r>
              <a:rPr lang="en-US" dirty="0" smtClean="0"/>
              <a:t>Click to edit Master title style</a:t>
            </a:r>
            <a:br>
              <a:rPr lang="en-US" dirty="0" smtClean="0"/>
            </a:br>
            <a:r>
              <a:rPr lang="en-US" dirty="0" smtClean="0"/>
              <a:t>Zweite Zeile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078618-4CAE-48E8-A205-9D92A68D094A}" type="datetime1">
              <a:rPr lang="en-US" smtClean="0"/>
              <a:pPr/>
              <a:t>5/14/2019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22496591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00E453-848C-4CB7-9F7F-96588418CD05}" type="datetime1">
              <a:rPr lang="en-US" smtClean="0"/>
              <a:pPr/>
              <a:t>5/14/2019</a:t>
            </a:fld>
            <a:endParaRPr lang="en-US"/>
          </a:p>
        </p:txBody>
      </p:sp>
      <p:sp>
        <p:nvSpPr>
          <p:cNvPr id="7" name="Slide Number Placeholder 6"/>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7244498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05F48F-7385-4145-8996-92AF39DE194F}" type="datetime1">
              <a:rPr lang="en-US" smtClean="0"/>
              <a:pPr/>
              <a:t>5/14/2019</a:t>
            </a:fld>
            <a:endParaRPr lang="en-US"/>
          </a:p>
        </p:txBody>
      </p:sp>
      <p:sp>
        <p:nvSpPr>
          <p:cNvPr id="9" name="Slide Number Placeholder 8"/>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1607981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7843E3-9C32-491F-AC75-91C8E4F20BD2}" type="datetime1">
              <a:rPr lang="en-US" smtClean="0"/>
              <a:pPr/>
              <a:t>5/14/2019</a:t>
            </a:fld>
            <a:endParaRPr lang="en-US"/>
          </a:p>
        </p:txBody>
      </p:sp>
      <p:sp>
        <p:nvSpPr>
          <p:cNvPr id="5" name="Slide Number Placeholder 4"/>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8685692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20"/>
          <p:cNvSpPr>
            <a:spLocks noChangeArrowheads="1"/>
          </p:cNvSpPr>
          <p:nvPr/>
        </p:nvSpPr>
        <p:spPr bwMode="auto">
          <a:xfrm>
            <a:off x="8167688" y="6470650"/>
            <a:ext cx="914400" cy="152400"/>
          </a:xfrm>
          <a:prstGeom prst="rect">
            <a:avLst/>
          </a:prstGeom>
          <a:solidFill>
            <a:srgbClr val="C0C0C0"/>
          </a:solidFill>
          <a:ln w="9525">
            <a:noFill/>
            <a:miter lim="800000"/>
            <a:headEnd/>
            <a:tailEnd/>
          </a:ln>
          <a:effectLst/>
        </p:spPr>
        <p:txBody>
          <a:bodyPr anchor="ctr"/>
          <a:lstStyle/>
          <a:p>
            <a:pPr>
              <a:defRPr/>
            </a:pPr>
            <a:endParaRPr lang="de-DE" sz="800" dirty="0">
              <a:latin typeface="Futura Md BT" pitchFamily="34" charset="0"/>
            </a:endParaRPr>
          </a:p>
        </p:txBody>
      </p:sp>
      <p:sp>
        <p:nvSpPr>
          <p:cNvPr id="17" name="Rectangle 31"/>
          <p:cNvSpPr>
            <a:spLocks noChangeArrowheads="1"/>
          </p:cNvSpPr>
          <p:nvPr/>
        </p:nvSpPr>
        <p:spPr bwMode="auto">
          <a:xfrm>
            <a:off x="409575" y="6470650"/>
            <a:ext cx="1065213" cy="152400"/>
          </a:xfrm>
          <a:prstGeom prst="rect">
            <a:avLst/>
          </a:prstGeom>
          <a:solidFill>
            <a:srgbClr val="C0C0C0"/>
          </a:solidFill>
          <a:ln w="9525">
            <a:noFill/>
            <a:miter lim="800000"/>
            <a:headEnd/>
            <a:tailEnd/>
          </a:ln>
          <a:effectLst/>
        </p:spPr>
        <p:txBody>
          <a:bodyPr anchor="ctr"/>
          <a:lstStyle/>
          <a:p>
            <a:pPr>
              <a:defRPr/>
            </a:pPr>
            <a:endParaRPr lang="de-DE" sz="700" dirty="0">
              <a:latin typeface="Futura Md BT" pitchFamily="34" charset="0"/>
            </a:endParaRPr>
          </a:p>
        </p:txBody>
      </p:sp>
      <p:sp>
        <p:nvSpPr>
          <p:cNvPr id="18" name="Rectangle 5"/>
          <p:cNvSpPr txBox="1">
            <a:spLocks noChangeArrowheads="1"/>
          </p:cNvSpPr>
          <p:nvPr/>
        </p:nvSpPr>
        <p:spPr bwMode="auto">
          <a:xfrm>
            <a:off x="1538288" y="6470650"/>
            <a:ext cx="6553200" cy="152400"/>
          </a:xfrm>
          <a:prstGeom prst="rect">
            <a:avLst/>
          </a:prstGeom>
          <a:solidFill>
            <a:srgbClr val="C0C0C0"/>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800" dirty="0" smtClean="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more</a:t>
            </a: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than</a:t>
            </a: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software</a:t>
            </a:r>
            <a:endParaRPr kumimoji="0" lang="de-DE" sz="800" b="0" i="0" u="none" strike="noStrike" kern="1200" cap="none" spc="0" normalizeH="0" baseline="0" noProof="0" dirty="0">
              <a:ln>
                <a:noFill/>
              </a:ln>
              <a:solidFill>
                <a:schemeClr val="tx1"/>
              </a:solidFill>
              <a:effectLst/>
              <a:uLnTx/>
              <a:uFillTx/>
              <a:latin typeface="Arial" pitchFamily="34" charset="0"/>
              <a:ea typeface="+mn-ea"/>
              <a:cs typeface="+mn-cs"/>
            </a:endParaRPr>
          </a:p>
        </p:txBody>
      </p:sp>
      <p:sp>
        <p:nvSpPr>
          <p:cNvPr id="2" name="Title Placeholder 1"/>
          <p:cNvSpPr>
            <a:spLocks noGrp="1"/>
          </p:cNvSpPr>
          <p:nvPr>
            <p:ph type="title"/>
          </p:nvPr>
        </p:nvSpPr>
        <p:spPr>
          <a:xfrm>
            <a:off x="430625" y="429026"/>
            <a:ext cx="6934200" cy="8080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30625" y="1437490"/>
            <a:ext cx="8256175" cy="404891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800">
                <a:solidFill>
                  <a:schemeClr val="tx1"/>
                </a:solidFill>
              </a:defRPr>
            </a:lvl1pPr>
          </a:lstStyle>
          <a:p>
            <a:fld id="{967291D2-A40C-4E5C-A267-C4BBED92FF0C}" type="datetime1">
              <a:rPr lang="en-US" smtClean="0"/>
              <a:pPr/>
              <a:t>5/14/2019</a:t>
            </a:fld>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800">
                <a:solidFill>
                  <a:schemeClr val="tx1"/>
                </a:solidFill>
              </a:defRPr>
            </a:lvl1pPr>
          </a:lstStyle>
          <a:p>
            <a:fld id="{02623B3A-910D-43F4-BBA9-9429D5B0014D}" type="slidenum">
              <a:rPr lang="en-US" smtClean="0"/>
              <a:pPr/>
              <a:t>‹#›</a:t>
            </a:fld>
            <a:endParaRPr lang="en-US" dirty="0"/>
          </a:p>
        </p:txBody>
      </p:sp>
      <p:sp>
        <p:nvSpPr>
          <p:cNvPr id="7" name="Rectangle 13"/>
          <p:cNvSpPr>
            <a:spLocks noChangeArrowheads="1"/>
          </p:cNvSpPr>
          <p:nvPr/>
        </p:nvSpPr>
        <p:spPr bwMode="auto">
          <a:xfrm>
            <a:off x="8153400" y="152400"/>
            <a:ext cx="9144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8" name="Rectangle 14"/>
          <p:cNvSpPr>
            <a:spLocks noChangeArrowheads="1"/>
          </p:cNvSpPr>
          <p:nvPr/>
        </p:nvSpPr>
        <p:spPr bwMode="auto">
          <a:xfrm>
            <a:off x="74676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9" name="Rectangle 15"/>
          <p:cNvSpPr>
            <a:spLocks noChangeArrowheads="1"/>
          </p:cNvSpPr>
          <p:nvPr/>
        </p:nvSpPr>
        <p:spPr bwMode="auto">
          <a:xfrm>
            <a:off x="67818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0" name="Rectangle 16"/>
          <p:cNvSpPr>
            <a:spLocks noChangeArrowheads="1"/>
          </p:cNvSpPr>
          <p:nvPr/>
        </p:nvSpPr>
        <p:spPr bwMode="auto">
          <a:xfrm>
            <a:off x="60960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1" name="Rectangle 17"/>
          <p:cNvSpPr>
            <a:spLocks noChangeArrowheads="1"/>
          </p:cNvSpPr>
          <p:nvPr/>
        </p:nvSpPr>
        <p:spPr bwMode="auto">
          <a:xfrm>
            <a:off x="54102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2" name="Rectangle 18"/>
          <p:cNvSpPr>
            <a:spLocks noChangeArrowheads="1"/>
          </p:cNvSpPr>
          <p:nvPr/>
        </p:nvSpPr>
        <p:spPr bwMode="auto">
          <a:xfrm>
            <a:off x="47244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3" name="Rectangle 19"/>
          <p:cNvSpPr>
            <a:spLocks noChangeArrowheads="1"/>
          </p:cNvSpPr>
          <p:nvPr/>
        </p:nvSpPr>
        <p:spPr bwMode="auto">
          <a:xfrm>
            <a:off x="381000" y="152400"/>
            <a:ext cx="35814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4" name="Rectangle 21"/>
          <p:cNvSpPr>
            <a:spLocks noChangeArrowheads="1"/>
          </p:cNvSpPr>
          <p:nvPr/>
        </p:nvSpPr>
        <p:spPr bwMode="auto">
          <a:xfrm>
            <a:off x="40386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85108" y="304800"/>
            <a:ext cx="1645923" cy="626365"/>
          </a:xfrm>
          <a:prstGeom prst="rect">
            <a:avLst/>
          </a:prstGeom>
        </p:spPr>
      </p:pic>
    </p:spTree>
    <p:extLst>
      <p:ext uri="{BB962C8B-B14F-4D97-AF65-F5344CB8AC3E}">
        <p14:creationId xmlns:p14="http://schemas.microsoft.com/office/powerpoint/2010/main" val="1221149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2" r:id="rId4"/>
    <p:sldLayoutId id="2147483653" r:id="rId5"/>
    <p:sldLayoutId id="2147483654" r:id="rId6"/>
  </p:sldLayoutIdLst>
  <p:timing>
    <p:tnLst>
      <p:par>
        <p:cTn id="1" dur="indefinite" restart="never" nodeType="tmRoot"/>
      </p:par>
    </p:tnLst>
  </p:timing>
  <p:hf hdr="0" ftr="0"/>
  <p:txStyles>
    <p:titleStyle>
      <a:lvl1pPr algn="l" defTabSz="914400" rtl="0" eaLnBrk="1" latinLnBrk="0" hangingPunct="1">
        <a:spcBef>
          <a:spcPct val="0"/>
        </a:spcBef>
        <a:buNone/>
        <a:defRPr sz="2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hyperlink" Target="https://security.stackexchange.com/questions/12332/where-to-store-a-server-side-encryption-ke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uperuser.com/questions/620121/what-is-the-difference-between-a-certificate-and-a-key-with-respect-to-ss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zure.microsoft.com/en-us/services/cach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icrosoft.com/en-us/azure/active-directory/managed-identities-azure-resources/services-support-managed-identiti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microsoft.com/en-us/azure/storage/common/storage-service-encryp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43200"/>
            <a:ext cx="6400800" cy="2438400"/>
          </a:xfrm>
        </p:spPr>
        <p:txBody>
          <a:bodyPr>
            <a:normAutofit/>
          </a:bodyPr>
          <a:lstStyle/>
          <a:p>
            <a:r>
              <a:rPr lang="en-US" dirty="0" smtClean="0">
                <a:solidFill>
                  <a:schemeClr val="accent1">
                    <a:lumMod val="25000"/>
                  </a:schemeClr>
                </a:solidFill>
              </a:rPr>
              <a:t>Securing Data</a:t>
            </a:r>
          </a:p>
          <a:p>
            <a:endParaRPr lang="en-US" dirty="0" smtClean="0">
              <a:solidFill>
                <a:schemeClr val="accent1">
                  <a:lumMod val="25000"/>
                </a:schemeClr>
              </a:solidFill>
            </a:endParaRPr>
          </a:p>
          <a:p>
            <a:r>
              <a:rPr lang="en-US" sz="1700" dirty="0" smtClean="0">
                <a:solidFill>
                  <a:schemeClr val="accent1">
                    <a:lumMod val="25000"/>
                  </a:schemeClr>
                </a:solidFill>
              </a:rPr>
              <a:t>Davide Spano</a:t>
            </a:r>
          </a:p>
        </p:txBody>
      </p:sp>
      <p:sp>
        <p:nvSpPr>
          <p:cNvPr id="6" name="Date Placeholder 5"/>
          <p:cNvSpPr>
            <a:spLocks noGrp="1"/>
          </p:cNvSpPr>
          <p:nvPr>
            <p:ph type="dt" sz="half" idx="10"/>
          </p:nvPr>
        </p:nvSpPr>
        <p:spPr/>
        <p:txBody>
          <a:bodyPr/>
          <a:lstStyle/>
          <a:p>
            <a:fld id="{DD590542-A0EB-48D5-9722-C0A8052BF4A2}" type="datetime1">
              <a:rPr lang="en-US" smtClean="0"/>
              <a:pPr/>
              <a:t>5/14/2019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1</a:t>
            </a:fld>
            <a:endParaRPr lang="en-US" dirty="0"/>
          </a:p>
        </p:txBody>
      </p:sp>
      <p:sp>
        <p:nvSpPr>
          <p:cNvPr id="2" name="Title 1"/>
          <p:cNvSpPr>
            <a:spLocks noGrp="1"/>
          </p:cNvSpPr>
          <p:nvPr>
            <p:ph type="title"/>
          </p:nvPr>
        </p:nvSpPr>
        <p:spPr>
          <a:xfrm>
            <a:off x="685800" y="1524001"/>
            <a:ext cx="7772400" cy="990600"/>
          </a:xfrm>
        </p:spPr>
        <p:txBody>
          <a:bodyPr/>
          <a:lstStyle/>
          <a:p>
            <a:pPr algn="ctr"/>
            <a:r>
              <a:rPr lang="en-US" dirty="0" smtClean="0"/>
              <a:t>Security in Azure</a:t>
            </a:r>
            <a:br>
              <a:rPr lang="en-US" dirty="0" smtClean="0"/>
            </a:br>
            <a:endParaRPr lang="en-US" dirty="0"/>
          </a:p>
        </p:txBody>
      </p:sp>
    </p:spTree>
    <p:extLst>
      <p:ext uri="{BB962C8B-B14F-4D97-AF65-F5344CB8AC3E}">
        <p14:creationId xmlns:p14="http://schemas.microsoft.com/office/powerpoint/2010/main" val="23675602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60513" y="1752600"/>
            <a:ext cx="8229600" cy="3962400"/>
          </a:xfrm>
        </p:spPr>
        <p:txBody>
          <a:bodyPr/>
          <a:lstStyle/>
          <a:p>
            <a:r>
              <a:rPr lang="en-US" dirty="0" smtClean="0">
                <a:hlinkClick r:id="rId2"/>
              </a:rPr>
              <a:t>Where to store a server side encryption key?</a:t>
            </a:r>
            <a:endParaRPr lang="en-US" dirty="0" smtClean="0"/>
          </a:p>
          <a:p>
            <a:endParaRPr lang="en-US" dirty="0"/>
          </a:p>
          <a:p>
            <a:pPr marL="0" indent="0">
              <a:buNone/>
            </a:pPr>
            <a:r>
              <a:rPr lang="en-US" dirty="0" smtClean="0"/>
              <a:t>This is a good question posed on Stack Exchange Information Security.</a:t>
            </a:r>
          </a:p>
          <a:p>
            <a:pPr marL="0" indent="0">
              <a:buNone/>
            </a:pPr>
            <a:endParaRPr lang="en-US" dirty="0" smtClean="0"/>
          </a:p>
          <a:p>
            <a:pPr marL="457200" indent="-457200">
              <a:buFont typeface="+mj-lt"/>
              <a:buAutoNum type="arabicPeriod"/>
            </a:pPr>
            <a:r>
              <a:rPr lang="en-US" dirty="0"/>
              <a:t>Use an external Hardware Security </a:t>
            </a:r>
            <a:r>
              <a:rPr lang="en-US" dirty="0" smtClean="0"/>
              <a:t>Module.</a:t>
            </a:r>
            <a:r>
              <a:rPr lang="en-US" dirty="0"/>
              <a:t> </a:t>
            </a:r>
            <a:endParaRPr lang="en-US" dirty="0" smtClean="0"/>
          </a:p>
          <a:p>
            <a:pPr marL="457200" indent="-457200">
              <a:buFont typeface="+mj-lt"/>
              <a:buAutoNum type="arabicPeriod"/>
            </a:pPr>
            <a:r>
              <a:rPr lang="en-US" dirty="0"/>
              <a:t>Tie the encryption key to your </a:t>
            </a:r>
            <a:r>
              <a:rPr lang="en-US" dirty="0" smtClean="0"/>
              <a:t>hardware i.e. </a:t>
            </a:r>
            <a:r>
              <a:rPr lang="en-US" dirty="0"/>
              <a:t>TPM chips </a:t>
            </a:r>
            <a:r>
              <a:rPr lang="en-US" dirty="0" smtClean="0"/>
              <a:t>.</a:t>
            </a:r>
          </a:p>
          <a:p>
            <a:pPr marL="457200" indent="-457200">
              <a:buFont typeface="+mj-lt"/>
              <a:buAutoNum type="arabicPeriod"/>
            </a:pPr>
            <a:r>
              <a:rPr lang="en-US" dirty="0"/>
              <a:t>Tie the encryption key to your admin login </a:t>
            </a:r>
            <a:endParaRPr lang="en-US" dirty="0" smtClean="0"/>
          </a:p>
          <a:p>
            <a:pPr marL="457200" indent="-457200">
              <a:buFont typeface="+mj-lt"/>
              <a:buAutoNum type="arabicPeriod"/>
            </a:pPr>
            <a:r>
              <a:rPr lang="en-US" dirty="0"/>
              <a:t>Type in the encryption key when you start up, store it in memory</a:t>
            </a:r>
            <a:r>
              <a:rPr lang="en-US" dirty="0" smtClean="0"/>
              <a:t>.</a:t>
            </a:r>
          </a:p>
          <a:p>
            <a:pPr marL="457200" indent="-457200">
              <a:buFont typeface="+mj-lt"/>
              <a:buAutoNum type="arabicPeriod"/>
            </a:pPr>
            <a:r>
              <a:rPr lang="en-US" dirty="0"/>
              <a:t>Store the key on a different server. </a:t>
            </a:r>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10</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Where to store a secret?</a:t>
            </a:r>
            <a:endParaRPr lang="en-US" b="1" dirty="0">
              <a:solidFill>
                <a:schemeClr val="tx1"/>
              </a:solidFill>
            </a:endParaRPr>
          </a:p>
        </p:txBody>
      </p:sp>
    </p:spTree>
    <p:extLst>
      <p:ext uri="{BB962C8B-B14F-4D97-AF65-F5344CB8AC3E}">
        <p14:creationId xmlns:p14="http://schemas.microsoft.com/office/powerpoint/2010/main" val="4093124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It must be kept safe somewhere</a:t>
            </a:r>
          </a:p>
          <a:p>
            <a:r>
              <a:rPr lang="en-US" dirty="0" smtClean="0"/>
              <a:t>It cannot be shared with anyone who should not know</a:t>
            </a:r>
          </a:p>
          <a:p>
            <a:r>
              <a:rPr lang="en-US" dirty="0" smtClean="0"/>
              <a:t>It can be forgotten or lost</a:t>
            </a:r>
          </a:p>
          <a:p>
            <a:r>
              <a:rPr lang="en-US" dirty="0" smtClean="0"/>
              <a:t>If stolen it becomes worthless</a:t>
            </a:r>
          </a:p>
          <a:p>
            <a:r>
              <a:rPr lang="en-US" dirty="0" smtClean="0"/>
              <a:t>Just the suspicion of loss or of a leak makes it worthless</a:t>
            </a:r>
          </a:p>
          <a:p>
            <a:r>
              <a:rPr lang="en-US" dirty="0" smtClean="0"/>
              <a:t>More than one secret and life gets very complicated!</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11</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The Problems with Secrets</a:t>
            </a:r>
            <a:endParaRPr lang="en-US" b="1" dirty="0">
              <a:solidFill>
                <a:schemeClr val="tx1"/>
              </a:solidFill>
            </a:endParaRPr>
          </a:p>
        </p:txBody>
      </p:sp>
    </p:spTree>
    <p:extLst>
      <p:ext uri="{BB962C8B-B14F-4D97-AF65-F5344CB8AC3E}">
        <p14:creationId xmlns:p14="http://schemas.microsoft.com/office/powerpoint/2010/main" val="2203314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marL="0" indent="0" algn="just">
              <a:buNone/>
            </a:pPr>
            <a:r>
              <a:rPr lang="en-US" dirty="0" smtClean="0"/>
              <a:t>A storage service used to store </a:t>
            </a:r>
            <a:r>
              <a:rPr lang="en-US" dirty="0"/>
              <a:t>cryptographic keys and secrets </a:t>
            </a:r>
            <a:r>
              <a:rPr lang="en-US" dirty="0" smtClean="0"/>
              <a:t>and keep this </a:t>
            </a:r>
            <a:r>
              <a:rPr lang="en-US" dirty="0"/>
              <a:t>information secure.</a:t>
            </a:r>
            <a:r>
              <a:rPr lang="en-US" dirty="0" smtClean="0"/>
              <a:t> The service offers a software abstraction to solve </a:t>
            </a:r>
            <a:r>
              <a:rPr lang="en-US" dirty="0"/>
              <a:t>the following </a:t>
            </a:r>
            <a:r>
              <a:rPr lang="en-US" dirty="0" smtClean="0"/>
              <a:t>problems. </a:t>
            </a:r>
          </a:p>
          <a:p>
            <a:pPr marL="0" indent="0" algn="just">
              <a:buNone/>
            </a:pPr>
            <a:endParaRPr lang="en-US" dirty="0"/>
          </a:p>
          <a:p>
            <a:r>
              <a:rPr lang="en-US" b="1" dirty="0"/>
              <a:t>Secret </a:t>
            </a:r>
            <a:r>
              <a:rPr lang="en-US" b="1" dirty="0" smtClean="0"/>
              <a:t>and Keys management</a:t>
            </a:r>
            <a:r>
              <a:rPr lang="en-US" dirty="0" smtClean="0"/>
              <a:t> such as access control.</a:t>
            </a:r>
            <a:endParaRPr lang="en-US" dirty="0"/>
          </a:p>
          <a:p>
            <a:r>
              <a:rPr lang="en-US" b="1" dirty="0" smtClean="0"/>
              <a:t>Certificate management</a:t>
            </a:r>
            <a:r>
              <a:rPr lang="en-US" dirty="0"/>
              <a:t> </a:t>
            </a:r>
            <a:r>
              <a:rPr lang="en-US" dirty="0" smtClean="0"/>
              <a:t>including provision</a:t>
            </a:r>
            <a:r>
              <a:rPr lang="en-US" dirty="0"/>
              <a:t> </a:t>
            </a:r>
            <a:r>
              <a:rPr lang="en-US" dirty="0" smtClean="0"/>
              <a:t>and deployment i.e. (SSL/TLS</a:t>
            </a:r>
            <a:r>
              <a:rPr lang="en-US" dirty="0"/>
              <a:t>) certificates </a:t>
            </a:r>
            <a:r>
              <a:rPr lang="en-US" dirty="0" smtClean="0"/>
              <a:t>used within </a:t>
            </a:r>
            <a:r>
              <a:rPr lang="en-US" dirty="0"/>
              <a:t>Azure </a:t>
            </a:r>
            <a:r>
              <a:rPr lang="en-US" dirty="0" smtClean="0"/>
              <a:t>internally connected artifacts.</a:t>
            </a:r>
            <a:endParaRPr lang="en-US" dirty="0"/>
          </a:p>
          <a:p>
            <a:r>
              <a:rPr lang="en-US" b="1" dirty="0"/>
              <a:t>Store secrets </a:t>
            </a:r>
            <a:r>
              <a:rPr lang="en-US" b="1" dirty="0" smtClean="0"/>
              <a:t>and Keys on HSMs</a:t>
            </a:r>
            <a:endParaRPr lang="en-US" dirty="0"/>
          </a:p>
          <a:p>
            <a:pPr marL="0" indent="0" algn="just">
              <a:buNone/>
            </a:pP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12</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What is Azure Key Vault</a:t>
            </a:r>
            <a:endParaRPr lang="en-US" b="1" dirty="0">
              <a:solidFill>
                <a:schemeClr val="tx1"/>
              </a:solidFill>
            </a:endParaRPr>
          </a:p>
        </p:txBody>
      </p:sp>
    </p:spTree>
    <p:extLst>
      <p:ext uri="{BB962C8B-B14F-4D97-AF65-F5344CB8AC3E}">
        <p14:creationId xmlns:p14="http://schemas.microsoft.com/office/powerpoint/2010/main" val="2012090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905000"/>
            <a:ext cx="8229600" cy="3657600"/>
          </a:xfrm>
        </p:spPr>
        <p:txBody>
          <a:bodyPr>
            <a:normAutofit/>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Secrets </a:t>
            </a:r>
          </a:p>
          <a:p>
            <a:pPr marL="0" indent="0">
              <a:buNone/>
            </a:pPr>
            <a:endParaRPr lang="en-US" dirty="0" smtClean="0"/>
          </a:p>
          <a:p>
            <a:pPr marL="0" indent="0" algn="just">
              <a:buNone/>
            </a:pPr>
            <a:r>
              <a:rPr lang="en-US" dirty="0"/>
              <a:t>B</a:t>
            </a:r>
            <a:r>
              <a:rPr lang="en-US" dirty="0" smtClean="0"/>
              <a:t>inary sequences with no semantic i.e. passwords, connection strings, bank details, thumbprints, hashes, etc. Any sensitive information that must be protected and access controlled. Any piece of information that may be versioned and needs to be centrally managed and protected.</a:t>
            </a:r>
            <a:endParaRPr lang="en-US" dirty="0"/>
          </a:p>
          <a:p>
            <a:pPr marL="0" indent="0">
              <a:buNone/>
            </a:pPr>
            <a:endParaRPr lang="en-US" dirty="0" smtClean="0"/>
          </a:p>
          <a:p>
            <a:pPr marL="0" indent="0">
              <a:buNone/>
            </a:pP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5/14/2019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13</a:t>
            </a:fld>
            <a:endParaRPr lang="en-US"/>
          </a:p>
        </p:txBody>
      </p:sp>
      <p:sp>
        <p:nvSpPr>
          <p:cNvPr id="5" name="Subtitle 4"/>
          <p:cNvSpPr>
            <a:spLocks noGrp="1"/>
          </p:cNvSpPr>
          <p:nvPr>
            <p:ph type="subTitle" idx="14"/>
          </p:nvPr>
        </p:nvSpPr>
        <p:spPr>
          <a:xfrm>
            <a:off x="1219200" y="1050925"/>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1550044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828800"/>
            <a:ext cx="8229600" cy="3733800"/>
          </a:xfrm>
        </p:spPr>
        <p:txBody>
          <a:bodyPr>
            <a:normAutofit lnSpcReduction="10000"/>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Cryptographic Keys </a:t>
            </a:r>
          </a:p>
          <a:p>
            <a:pPr marL="0" indent="0">
              <a:buNone/>
            </a:pPr>
            <a:endParaRPr lang="en-US" dirty="0" smtClean="0"/>
          </a:p>
          <a:p>
            <a:pPr marL="0" indent="0" algn="just">
              <a:buNone/>
            </a:pPr>
            <a:r>
              <a:rPr lang="en-US" dirty="0" smtClean="0"/>
              <a:t>Existing RSA or EC Keys. These can either be imported into Azure Key Vault or be directly generated and stored by it. </a:t>
            </a:r>
            <a:r>
              <a:rPr lang="en-US" dirty="0"/>
              <a:t>A cryptographic key is a string of bits used by a cryptographic algorithm to transform plain text into cipher text or vice versa</a:t>
            </a:r>
            <a:r>
              <a:rPr lang="en-US" dirty="0" smtClean="0"/>
              <a:t>. Their format is an </a:t>
            </a:r>
            <a:r>
              <a:rPr lang="en-US" dirty="0"/>
              <a:t>a</a:t>
            </a:r>
            <a:r>
              <a:rPr lang="en-US" dirty="0" smtClean="0"/>
              <a:t>greed industry standard. </a:t>
            </a:r>
            <a:endParaRPr lang="en-US" dirty="0"/>
          </a:p>
          <a:p>
            <a:pPr marL="0" indent="0">
              <a:buNone/>
            </a:pPr>
            <a:endParaRPr lang="en-US" dirty="0" smtClean="0"/>
          </a:p>
          <a:p>
            <a:pPr marL="0" indent="0">
              <a:buNone/>
            </a:pP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5/14/2019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14</a:t>
            </a:fld>
            <a:endParaRPr lang="en-US"/>
          </a:p>
        </p:txBody>
      </p:sp>
      <p:sp>
        <p:nvSpPr>
          <p:cNvPr id="5" name="Subtitle 4"/>
          <p:cNvSpPr>
            <a:spLocks noGrp="1"/>
          </p:cNvSpPr>
          <p:nvPr>
            <p:ph type="subTitle" idx="14"/>
          </p:nvPr>
        </p:nvSpPr>
        <p:spPr>
          <a:xfrm>
            <a:off x="1373372" y="990600"/>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2131702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752600"/>
            <a:ext cx="8229600" cy="3810000"/>
          </a:xfrm>
        </p:spPr>
        <p:txBody>
          <a:bodyPr>
            <a:normAutofit lnSpcReduction="10000"/>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Certificates</a:t>
            </a:r>
          </a:p>
          <a:p>
            <a:pPr marL="0" indent="0">
              <a:buNone/>
            </a:pPr>
            <a:endParaRPr lang="en-US" dirty="0" smtClean="0"/>
          </a:p>
          <a:p>
            <a:pPr marL="0" indent="0" algn="just">
              <a:buNone/>
            </a:pPr>
            <a:r>
              <a:rPr lang="en-US" dirty="0" smtClean="0"/>
              <a:t>Data files which that digitally bind a cryptographic key(s) to an organization and prove ownership. The majority of certificates are Public Key Certificates (PKC) which holds information about the key(s) and their owner(s). The PKC is digitally signed by the Authority that has verified the certificate’s content. The most common format for PKC is X.509.</a:t>
            </a:r>
          </a:p>
        </p:txBody>
      </p:sp>
      <p:sp>
        <p:nvSpPr>
          <p:cNvPr id="3" name="Date Placeholder 2"/>
          <p:cNvSpPr>
            <a:spLocks noGrp="1"/>
          </p:cNvSpPr>
          <p:nvPr>
            <p:ph type="dt" sz="half" idx="10"/>
          </p:nvPr>
        </p:nvSpPr>
        <p:spPr/>
        <p:txBody>
          <a:bodyPr/>
          <a:lstStyle/>
          <a:p>
            <a:fld id="{F8078618-4CAE-48E8-A205-9D92A68D094A}" type="datetime1">
              <a:rPr lang="en-US" smtClean="0"/>
              <a:pPr/>
              <a:t>5/14/2019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15</a:t>
            </a:fld>
            <a:endParaRPr lang="en-US"/>
          </a:p>
        </p:txBody>
      </p:sp>
      <p:sp>
        <p:nvSpPr>
          <p:cNvPr id="5" name="Subtitle 4"/>
          <p:cNvSpPr>
            <a:spLocks noGrp="1"/>
          </p:cNvSpPr>
          <p:nvPr>
            <p:ph type="subTitle" idx="14"/>
          </p:nvPr>
        </p:nvSpPr>
        <p:spPr>
          <a:xfrm>
            <a:off x="1447800" y="958850"/>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2033253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marL="0" indent="0" algn="just">
              <a:buNone/>
            </a:pPr>
            <a:r>
              <a:rPr lang="en-US" dirty="0"/>
              <a:t>A certificate contains a public </a:t>
            </a:r>
            <a:r>
              <a:rPr lang="en-US" dirty="0" smtClean="0"/>
              <a:t>key and additional </a:t>
            </a:r>
            <a:r>
              <a:rPr lang="en-US" dirty="0"/>
              <a:t>information such as issuer, what the certificate is supposed to be used for, and other types of metadata</a:t>
            </a:r>
            <a:r>
              <a:rPr lang="en-US" dirty="0" smtClean="0"/>
              <a:t>. It is signed </a:t>
            </a:r>
            <a:r>
              <a:rPr lang="en-US" dirty="0"/>
              <a:t>by a certificate authority (CA) using CA's private key</a:t>
            </a:r>
            <a:r>
              <a:rPr lang="en-US" dirty="0" smtClean="0"/>
              <a:t>. This allows the recipient of the certificate to verify the authenticity of the certificate itself.</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16</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hlinkClick r:id="rId2"/>
              </a:rPr>
              <a:t>What is Certificate</a:t>
            </a:r>
            <a:endParaRPr lang="en-US" b="1" dirty="0">
              <a:solidFill>
                <a:schemeClr val="tx1"/>
              </a:solidFill>
            </a:endParaRPr>
          </a:p>
        </p:txBody>
      </p:sp>
    </p:spTree>
    <p:extLst>
      <p:ext uri="{BB962C8B-B14F-4D97-AF65-F5344CB8AC3E}">
        <p14:creationId xmlns:p14="http://schemas.microsoft.com/office/powerpoint/2010/main" val="368257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17</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1447800"/>
            <a:ext cx="8476906" cy="4648200"/>
          </a:xfrm>
        </p:spPr>
      </p:pic>
      <p:sp>
        <p:nvSpPr>
          <p:cNvPr id="7" name="Subtitle 4"/>
          <p:cNvSpPr>
            <a:spLocks noGrp="1"/>
          </p:cNvSpPr>
          <p:nvPr>
            <p:ph type="subTitle" idx="14"/>
          </p:nvPr>
        </p:nvSpPr>
        <p:spPr>
          <a:xfrm>
            <a:off x="1419053" y="990600"/>
            <a:ext cx="6400800" cy="457200"/>
          </a:xfrm>
        </p:spPr>
        <p:txBody>
          <a:bodyPr/>
          <a:lstStyle/>
          <a:p>
            <a:r>
              <a:rPr lang="en-US" dirty="0" smtClean="0"/>
              <a:t>Symmetric and Asymmetric Encryption</a:t>
            </a:r>
            <a:endParaRPr lang="en-US" dirty="0"/>
          </a:p>
        </p:txBody>
      </p:sp>
    </p:spTree>
    <p:extLst>
      <p:ext uri="{BB962C8B-B14F-4D97-AF65-F5344CB8AC3E}">
        <p14:creationId xmlns:p14="http://schemas.microsoft.com/office/powerpoint/2010/main" val="4058001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1590" y="2057400"/>
            <a:ext cx="3660819" cy="3429000"/>
          </a:xfrm>
        </p:spPr>
      </p:pic>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18</a:t>
            </a:fld>
            <a:endParaRPr lang="en-US"/>
          </a:p>
        </p:txBody>
      </p:sp>
      <p:sp>
        <p:nvSpPr>
          <p:cNvPr id="7" name="Sottotitolo 6"/>
          <p:cNvSpPr>
            <a:spLocks noGrp="1"/>
          </p:cNvSpPr>
          <p:nvPr>
            <p:ph type="subTitle" idx="14"/>
          </p:nvPr>
        </p:nvSpPr>
        <p:spPr>
          <a:xfrm>
            <a:off x="1371599" y="1066800"/>
            <a:ext cx="6400800" cy="457200"/>
          </a:xfrm>
        </p:spPr>
        <p:txBody>
          <a:bodyPr/>
          <a:lstStyle/>
          <a:p>
            <a:r>
              <a:rPr lang="en-US" b="1" dirty="0" smtClean="0">
                <a:solidFill>
                  <a:schemeClr val="tx1"/>
                </a:solidFill>
              </a:rPr>
              <a:t>How a Certificat</a:t>
            </a:r>
            <a:r>
              <a:rPr lang="en-US" b="1" dirty="0" smtClean="0"/>
              <a:t>e is Used</a:t>
            </a:r>
            <a:endParaRPr lang="en-US" b="1" dirty="0">
              <a:solidFill>
                <a:schemeClr val="tx1"/>
              </a:solidFill>
            </a:endParaRPr>
          </a:p>
        </p:txBody>
      </p:sp>
    </p:spTree>
    <p:extLst>
      <p:ext uri="{BB962C8B-B14F-4D97-AF65-F5344CB8AC3E}">
        <p14:creationId xmlns:p14="http://schemas.microsoft.com/office/powerpoint/2010/main" val="3949542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19</a:t>
            </a:fld>
            <a:endParaRPr lang="en-US"/>
          </a:p>
        </p:txBody>
      </p:sp>
      <p:sp>
        <p:nvSpPr>
          <p:cNvPr id="7" name="Sottotitolo 6"/>
          <p:cNvSpPr>
            <a:spLocks noGrp="1"/>
          </p:cNvSpPr>
          <p:nvPr>
            <p:ph type="subTitle" idx="14"/>
          </p:nvPr>
        </p:nvSpPr>
        <p:spPr>
          <a:xfrm>
            <a:off x="1371599" y="1066800"/>
            <a:ext cx="6400800" cy="457200"/>
          </a:xfrm>
        </p:spPr>
        <p:txBody>
          <a:bodyPr/>
          <a:lstStyle/>
          <a:p>
            <a:r>
              <a:rPr lang="en-US" b="1" dirty="0" smtClean="0">
                <a:solidFill>
                  <a:schemeClr val="tx1"/>
                </a:solidFill>
              </a:rPr>
              <a:t>How a Certificat</a:t>
            </a:r>
            <a:r>
              <a:rPr lang="en-US" b="1" dirty="0" smtClean="0"/>
              <a:t>e is Used</a:t>
            </a:r>
            <a:endParaRPr lang="en-US" b="1" dirty="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277" y="2057400"/>
            <a:ext cx="5277445" cy="3429000"/>
          </a:xfrm>
        </p:spPr>
      </p:pic>
    </p:spTree>
    <p:extLst>
      <p:ext uri="{BB962C8B-B14F-4D97-AF65-F5344CB8AC3E}">
        <p14:creationId xmlns:p14="http://schemas.microsoft.com/office/powerpoint/2010/main" val="2483861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2362200"/>
            <a:ext cx="8229600" cy="3276600"/>
          </a:xfrm>
        </p:spPr>
        <p:txBody>
          <a:bodyPr>
            <a:normAutofit/>
          </a:bodyPr>
          <a:lstStyle/>
          <a:p>
            <a:pPr marL="571500" indent="-285750"/>
            <a:r>
              <a:rPr lang="en-US" sz="1600" dirty="0" smtClean="0"/>
              <a:t>Businesses need to manage a </a:t>
            </a:r>
            <a:r>
              <a:rPr lang="en-US" sz="1600" dirty="0" smtClean="0"/>
              <a:t>variety </a:t>
            </a:r>
            <a:r>
              <a:rPr lang="en-US" sz="1600" dirty="0" smtClean="0"/>
              <a:t>of (sensitive) </a:t>
            </a:r>
            <a:r>
              <a:rPr lang="en-US" sz="1600" dirty="0" smtClean="0"/>
              <a:t>information</a:t>
            </a:r>
          </a:p>
          <a:p>
            <a:pPr marL="571500" indent="-285750"/>
            <a:r>
              <a:rPr lang="en-US" sz="1600" dirty="0" smtClean="0"/>
              <a:t>Firms are required to handle security concern adequately to stay in business</a:t>
            </a:r>
          </a:p>
          <a:p>
            <a:pPr marL="571500" indent="-285750"/>
            <a:r>
              <a:rPr lang="en-US" sz="1600" dirty="0"/>
              <a:t>Handling of the information may be regulated by policies and </a:t>
            </a:r>
            <a:r>
              <a:rPr lang="en-US" sz="1600" dirty="0" smtClean="0"/>
              <a:t>law</a:t>
            </a:r>
          </a:p>
          <a:p>
            <a:pPr marL="571500" indent="-285750"/>
            <a:r>
              <a:rPr lang="en-US" sz="1600" dirty="0"/>
              <a:t>Firms are opened to security threats due to the valuable information they </a:t>
            </a:r>
            <a:r>
              <a:rPr lang="en-US" sz="1600" dirty="0" smtClean="0"/>
              <a:t>hold</a:t>
            </a:r>
          </a:p>
          <a:p>
            <a:pPr marL="571500" indent="-285750"/>
            <a:r>
              <a:rPr lang="en-US" sz="1600" dirty="0" smtClean="0"/>
              <a:t>Responsibility </a:t>
            </a:r>
            <a:r>
              <a:rPr lang="en-US" sz="1600" dirty="0"/>
              <a:t>for the handling of the info might be delegated to the </a:t>
            </a:r>
            <a:r>
              <a:rPr lang="en-US" sz="1600" dirty="0" smtClean="0"/>
              <a:t>business</a:t>
            </a:r>
            <a:endParaRPr lang="en-US" sz="1600" dirty="0" smtClean="0"/>
          </a:p>
          <a:p>
            <a:pPr marL="571500" indent="-285750"/>
            <a:r>
              <a:rPr lang="en-US" sz="1600" dirty="0"/>
              <a:t>Information might or might not be direct property of the business </a:t>
            </a:r>
            <a:endParaRPr lang="en-US" sz="1600" dirty="0" smtClean="0"/>
          </a:p>
          <a:p>
            <a:pPr marL="571500" indent="-285750"/>
            <a:r>
              <a:rPr lang="en-US" sz="1600" dirty="0" smtClean="0"/>
              <a:t>Information can be </a:t>
            </a:r>
            <a:r>
              <a:rPr lang="en-US" sz="1600" dirty="0" smtClean="0"/>
              <a:t>heterogeneous</a:t>
            </a:r>
          </a:p>
          <a:p>
            <a:pPr marL="571500" indent="-285750"/>
            <a:r>
              <a:rPr lang="en-US" sz="1600" dirty="0" smtClean="0"/>
              <a:t>Some </a:t>
            </a:r>
            <a:r>
              <a:rPr lang="en-US" sz="1600" dirty="0" smtClean="0"/>
              <a:t>info is operational and is used as key to access larger repositories of data</a:t>
            </a:r>
          </a:p>
          <a:p>
            <a:pPr marL="571500" indent="-285750"/>
            <a:r>
              <a:rPr lang="en-US" sz="1600" dirty="0" smtClean="0"/>
              <a:t>Some </a:t>
            </a:r>
            <a:r>
              <a:rPr lang="en-US" sz="1600" dirty="0" smtClean="0"/>
              <a:t>information may be classified as secret </a:t>
            </a:r>
            <a:r>
              <a:rPr lang="en-US" sz="1600" dirty="0" smtClean="0"/>
              <a:t>and should be handled accordingly</a:t>
            </a:r>
          </a:p>
          <a:p>
            <a:pPr marL="571500" indent="-285750"/>
            <a:r>
              <a:rPr lang="en-US" sz="1600" dirty="0" smtClean="0"/>
              <a:t>Misuse </a:t>
            </a:r>
            <a:r>
              <a:rPr lang="en-US" sz="1600" dirty="0" smtClean="0"/>
              <a:t>or mishandling </a:t>
            </a:r>
            <a:r>
              <a:rPr lang="en-US" sz="1600" dirty="0" smtClean="0"/>
              <a:t>of information can lead to loss</a:t>
            </a:r>
          </a:p>
          <a:p>
            <a:pPr marL="571500" indent="-285750"/>
            <a:r>
              <a:rPr lang="en-US" sz="1600" dirty="0" smtClean="0"/>
              <a:t>Intrusion in secure area of the business or exploitation of data can lead to loss</a:t>
            </a:r>
            <a:endParaRPr lang="en-US" sz="1600" dirty="0" smtClean="0"/>
          </a:p>
          <a:p>
            <a:pPr marL="571500" indent="-285750"/>
            <a:endParaRPr lang="en-US" sz="1600" dirty="0" smtClean="0"/>
          </a:p>
          <a:p>
            <a:pPr marL="285750" indent="0">
              <a:buNone/>
            </a:pPr>
            <a:endParaRPr lang="en-US" sz="1600"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a:t>
            </a:fld>
            <a:endParaRPr lang="en-US"/>
          </a:p>
        </p:txBody>
      </p:sp>
      <p:sp>
        <p:nvSpPr>
          <p:cNvPr id="8" name="Sottotitolo 7"/>
          <p:cNvSpPr>
            <a:spLocks noGrp="1"/>
          </p:cNvSpPr>
          <p:nvPr>
            <p:ph type="subTitle" idx="14"/>
          </p:nvPr>
        </p:nvSpPr>
        <p:spPr>
          <a:xfrm>
            <a:off x="1143000" y="1066800"/>
            <a:ext cx="6400800" cy="457200"/>
          </a:xfrm>
        </p:spPr>
        <p:txBody>
          <a:bodyPr>
            <a:normAutofit/>
          </a:bodyPr>
          <a:lstStyle/>
          <a:p>
            <a:pPr marL="285750"/>
            <a:r>
              <a:rPr lang="en-US" b="1" dirty="0" smtClean="0"/>
              <a:t>Introduction</a:t>
            </a:r>
            <a:endParaRPr lang="en-US" b="1" dirty="0" smtClean="0">
              <a:solidFill>
                <a:schemeClr val="tx1"/>
              </a:solidFill>
            </a:endParaRPr>
          </a:p>
          <a:p>
            <a:pPr marL="285750"/>
            <a:endParaRPr lang="en-US" b="1" dirty="0" smtClean="0">
              <a:solidFill>
                <a:schemeClr val="tx1"/>
              </a:solidFill>
            </a:endParaRPr>
          </a:p>
        </p:txBody>
      </p:sp>
      <p:sp>
        <p:nvSpPr>
          <p:cNvPr id="6" name="Subtitle 2"/>
          <p:cNvSpPr txBox="1">
            <a:spLocks/>
          </p:cNvSpPr>
          <p:nvPr/>
        </p:nvSpPr>
        <p:spPr>
          <a:xfrm>
            <a:off x="2705100" y="1524000"/>
            <a:ext cx="3733800" cy="609600"/>
          </a:xfrm>
          <a:prstGeom prst="rect">
            <a:avLst/>
          </a:prstGeom>
          <a:ln w="3175">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The business case for security</a:t>
            </a:r>
            <a:endParaRPr lang="en-US" dirty="0" smtClean="0">
              <a:solidFill>
                <a:schemeClr val="accent1">
                  <a:lumMod val="2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76400"/>
            <a:ext cx="8229600" cy="3962400"/>
          </a:xfrm>
        </p:spPr>
        <p:txBody>
          <a:bodyPr>
            <a:normAutofit/>
          </a:bodyPr>
          <a:lstStyle/>
          <a:p>
            <a:pPr algn="ctr">
              <a:buNone/>
            </a:pPr>
            <a:endParaRPr lang="en-US" dirty="0" smtClean="0"/>
          </a:p>
          <a:p>
            <a:r>
              <a:rPr lang="en-US" dirty="0" smtClean="0"/>
              <a:t>Based on registering apps with Azure AD </a:t>
            </a:r>
          </a:p>
          <a:p>
            <a:r>
              <a:rPr lang="en-US" dirty="0" smtClean="0"/>
              <a:t>Exchange of client ID and shared secret or certificate based</a:t>
            </a:r>
          </a:p>
          <a:p>
            <a:r>
              <a:rPr lang="en-US" dirty="0" smtClean="0"/>
              <a:t>The secrets still fly over the public/private infrastructure and might need TSL if it is not private only and secure connection.</a:t>
            </a:r>
          </a:p>
          <a:p>
            <a:r>
              <a:rPr lang="en-US" dirty="0" smtClean="0"/>
              <a:t>It is useful for scenarios of interconnected systems on private networks which may be not all part of Azure infrastructure (hybrid)</a:t>
            </a:r>
          </a:p>
          <a:p>
            <a:r>
              <a:rPr lang="en-US" dirty="0" smtClean="0"/>
              <a:t>It is necessary in all cases in which a secret is required to connect two pieces of software but any of the two cannot use Azure AD as authentication service i.e. </a:t>
            </a:r>
            <a:r>
              <a:rPr lang="en-US" dirty="0" smtClean="0">
                <a:hlinkClick r:id="rId2"/>
              </a:rPr>
              <a:t>Azure Cache for </a:t>
            </a:r>
            <a:r>
              <a:rPr lang="en-US" dirty="0" err="1" smtClean="0">
                <a:hlinkClick r:id="rId2"/>
              </a:rPr>
              <a:t>Redis</a:t>
            </a:r>
            <a:endParaRPr lang="en-US" dirty="0" smtClean="0"/>
          </a:p>
          <a:p>
            <a:endParaRPr lang="en-US" dirty="0" smtClean="0"/>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20</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t>The Azure Key Vault Approach</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21</a:t>
            </a:fld>
            <a:endParaRPr lang="en-US"/>
          </a:p>
        </p:txBody>
      </p:sp>
      <p:sp>
        <p:nvSpPr>
          <p:cNvPr id="7" name="Sottotitolo 6"/>
          <p:cNvSpPr>
            <a:spLocks noGrp="1"/>
          </p:cNvSpPr>
          <p:nvPr>
            <p:ph type="subTitle" idx="14"/>
          </p:nvPr>
        </p:nvSpPr>
        <p:spPr>
          <a:xfrm>
            <a:off x="1195754" y="1086912"/>
            <a:ext cx="6400800" cy="457200"/>
          </a:xfrm>
        </p:spPr>
        <p:txBody>
          <a:bodyPr/>
          <a:lstStyle/>
          <a:p>
            <a:r>
              <a:rPr lang="en-US" b="1" dirty="0" smtClean="0"/>
              <a:t>The </a:t>
            </a:r>
            <a:r>
              <a:rPr lang="en-US" b="1" dirty="0" smtClean="0"/>
              <a:t>Bank Vault Analogy</a:t>
            </a:r>
            <a:endParaRPr lang="en-US" b="1" dirty="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672" y="2057400"/>
            <a:ext cx="7838655" cy="3429000"/>
          </a:xfrm>
        </p:spPr>
      </p:pic>
    </p:spTree>
    <p:extLst>
      <p:ext uri="{BB962C8B-B14F-4D97-AF65-F5344CB8AC3E}">
        <p14:creationId xmlns:p14="http://schemas.microsoft.com/office/powerpoint/2010/main" val="2617281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22</a:t>
            </a:fld>
            <a:endParaRPr lang="en-US"/>
          </a:p>
        </p:txBody>
      </p:sp>
      <p:sp>
        <p:nvSpPr>
          <p:cNvPr id="7" name="Sottotitolo 6"/>
          <p:cNvSpPr>
            <a:spLocks noGrp="1"/>
          </p:cNvSpPr>
          <p:nvPr>
            <p:ph type="subTitle" idx="14"/>
          </p:nvPr>
        </p:nvSpPr>
        <p:spPr>
          <a:xfrm>
            <a:off x="1371599" y="1066800"/>
            <a:ext cx="6400800" cy="457200"/>
          </a:xfrm>
        </p:spPr>
        <p:txBody>
          <a:bodyPr/>
          <a:lstStyle/>
          <a:p>
            <a:r>
              <a:rPr lang="en-US" b="1" dirty="0" smtClean="0"/>
              <a:t>The Key Vault Approach</a:t>
            </a:r>
            <a:endParaRPr lang="en-US" b="1" dirty="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381" y="2057400"/>
            <a:ext cx="7747237" cy="3429000"/>
          </a:xfrm>
        </p:spPr>
      </p:pic>
    </p:spTree>
    <p:extLst>
      <p:ext uri="{BB962C8B-B14F-4D97-AF65-F5344CB8AC3E}">
        <p14:creationId xmlns:p14="http://schemas.microsoft.com/office/powerpoint/2010/main" val="1747010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76400"/>
            <a:ext cx="8229600" cy="3429000"/>
          </a:xfrm>
        </p:spPr>
        <p:txBody>
          <a:bodyPr/>
          <a:lstStyle/>
          <a:p>
            <a:pPr algn="ctr">
              <a:buNone/>
            </a:pPr>
            <a:endParaRPr lang="en-US" dirty="0" smtClean="0"/>
          </a:p>
          <a:p>
            <a:r>
              <a:rPr lang="en-US" dirty="0" smtClean="0"/>
              <a:t>Based on registering apps and Services with Azure AD </a:t>
            </a:r>
          </a:p>
          <a:p>
            <a:r>
              <a:rPr lang="en-US" dirty="0" smtClean="0"/>
              <a:t>No need for client ID, shared secret, certificates or configuration files</a:t>
            </a:r>
          </a:p>
          <a:p>
            <a:r>
              <a:rPr lang="en-US" dirty="0" smtClean="0"/>
              <a:t>Authentication and Authorization happen within Azure infrastructure</a:t>
            </a:r>
          </a:p>
          <a:p>
            <a:r>
              <a:rPr lang="en-US" dirty="0" smtClean="0"/>
              <a:t>Lower complexity compared with the Azure Key Vault approach</a:t>
            </a:r>
          </a:p>
          <a:p>
            <a:r>
              <a:rPr lang="en-US" dirty="0" smtClean="0">
                <a:hlinkClick r:id="rId2"/>
              </a:rPr>
              <a:t>Ever expanding number of Azure services support this </a:t>
            </a:r>
            <a:r>
              <a:rPr lang="en-US" dirty="0" smtClean="0">
                <a:hlinkClick r:id="rId2"/>
              </a:rPr>
              <a:t>model</a:t>
            </a:r>
            <a:endParaRPr lang="en-US" dirty="0" smtClean="0"/>
          </a:p>
          <a:p>
            <a:r>
              <a:rPr lang="en-US" dirty="0" smtClean="0"/>
              <a:t>Fined grained control over authorization via role-based access control (RBAC) </a:t>
            </a:r>
            <a:endParaRPr lang="en-US" dirty="0" smtClean="0"/>
          </a:p>
          <a:p>
            <a:endParaRPr lang="en-US" dirty="0" smtClean="0"/>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23</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t>The Managed Service Identity Approach</a:t>
            </a:r>
            <a:endParaRPr lang="en-US" dirty="0">
              <a:solidFill>
                <a:schemeClr val="tx1"/>
              </a:solidFill>
            </a:endParaRPr>
          </a:p>
        </p:txBody>
      </p:sp>
    </p:spTree>
    <p:extLst>
      <p:ext uri="{BB962C8B-B14F-4D97-AF65-F5344CB8AC3E}">
        <p14:creationId xmlns:p14="http://schemas.microsoft.com/office/powerpoint/2010/main" val="4117101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24</a:t>
            </a:fld>
            <a:endParaRPr lang="en-US"/>
          </a:p>
        </p:txBody>
      </p:sp>
      <p:sp>
        <p:nvSpPr>
          <p:cNvPr id="7" name="Sottotitolo 6"/>
          <p:cNvSpPr>
            <a:spLocks noGrp="1"/>
          </p:cNvSpPr>
          <p:nvPr>
            <p:ph type="subTitle" idx="14"/>
          </p:nvPr>
        </p:nvSpPr>
        <p:spPr>
          <a:xfrm>
            <a:off x="1371599" y="1066800"/>
            <a:ext cx="6400800" cy="457200"/>
          </a:xfrm>
        </p:spPr>
        <p:txBody>
          <a:bodyPr/>
          <a:lstStyle/>
          <a:p>
            <a:r>
              <a:rPr lang="en-US" b="1" dirty="0" smtClean="0"/>
              <a:t>The Managed Service Identity Approach</a:t>
            </a:r>
            <a:endParaRPr lang="en-US" b="1" dirty="0">
              <a:solidFill>
                <a:schemeClr val="tx1"/>
              </a:solidFill>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392" y="1981200"/>
            <a:ext cx="8807213" cy="4087326"/>
          </a:xfrm>
        </p:spPr>
      </p:pic>
    </p:spTree>
    <p:extLst>
      <p:ext uri="{BB962C8B-B14F-4D97-AF65-F5344CB8AC3E}">
        <p14:creationId xmlns:p14="http://schemas.microsoft.com/office/powerpoint/2010/main" val="8041455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76400"/>
            <a:ext cx="8229600" cy="3429000"/>
          </a:xfrm>
        </p:spPr>
        <p:txBody>
          <a:bodyPr>
            <a:normAutofit lnSpcReduction="10000"/>
          </a:bodyPr>
          <a:lstStyle/>
          <a:p>
            <a:pPr algn="ctr">
              <a:buNone/>
            </a:pPr>
            <a:endParaRPr lang="en-US" dirty="0" smtClean="0"/>
          </a:p>
          <a:p>
            <a:r>
              <a:rPr lang="en-US" dirty="0" smtClean="0"/>
              <a:t>Some business information can be qualified as Secrets</a:t>
            </a:r>
          </a:p>
          <a:p>
            <a:r>
              <a:rPr lang="en-US" dirty="0" smtClean="0"/>
              <a:t>Secrets are generally some form of cryptographic key</a:t>
            </a:r>
          </a:p>
          <a:p>
            <a:r>
              <a:rPr lang="en-US" dirty="0" smtClean="0"/>
              <a:t>Secrets must be stored and accessed securely</a:t>
            </a:r>
          </a:p>
          <a:p>
            <a:r>
              <a:rPr lang="en-US" dirty="0" smtClean="0"/>
              <a:t>Secrets must not be accidentally or intentionally leaked</a:t>
            </a:r>
          </a:p>
          <a:p>
            <a:r>
              <a:rPr lang="en-US" dirty="0" smtClean="0"/>
              <a:t>Secrets should be versioned and rotated</a:t>
            </a:r>
          </a:p>
          <a:p>
            <a:r>
              <a:rPr lang="en-US" dirty="0" smtClean="0"/>
              <a:t>Secrets should not be accidentally lost or </a:t>
            </a:r>
            <a:r>
              <a:rPr lang="en-US" dirty="0" smtClean="0"/>
              <a:t>deleted</a:t>
            </a:r>
          </a:p>
          <a:p>
            <a:r>
              <a:rPr lang="en-US" dirty="0" smtClean="0"/>
              <a:t>Secrets must be exchanged securely</a:t>
            </a:r>
            <a:endParaRPr lang="en-US" dirty="0" smtClean="0"/>
          </a:p>
          <a:p>
            <a:r>
              <a:rPr lang="en-US" dirty="0" smtClean="0"/>
              <a:t>Azure Key Vault provides a solution to all these </a:t>
            </a:r>
            <a:r>
              <a:rPr lang="en-US" dirty="0" smtClean="0"/>
              <a:t>requirements</a:t>
            </a:r>
            <a:endParaRPr lang="en-US" dirty="0" smtClean="0"/>
          </a:p>
          <a:p>
            <a:r>
              <a:rPr lang="en-US" dirty="0" smtClean="0"/>
              <a:t>Managed Service Identity (MSI</a:t>
            </a:r>
            <a:r>
              <a:rPr lang="en-US" dirty="0" smtClean="0"/>
              <a:t>) is a better solution when applicable</a:t>
            </a:r>
            <a:endParaRPr lang="en-US" dirty="0" smtClean="0"/>
          </a:p>
          <a:p>
            <a:endParaRPr lang="en-US" dirty="0" smtClean="0"/>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25</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solidFill>
                  <a:schemeClr val="tx1"/>
                </a:solidFill>
              </a:rPr>
              <a:t>Summary on Secrets</a:t>
            </a:r>
            <a:endParaRPr lang="en-US" dirty="0">
              <a:solidFill>
                <a:schemeClr val="tx1"/>
              </a:solidFill>
            </a:endParaRPr>
          </a:p>
        </p:txBody>
      </p:sp>
    </p:spTree>
    <p:extLst>
      <p:ext uri="{BB962C8B-B14F-4D97-AF65-F5344CB8AC3E}">
        <p14:creationId xmlns:p14="http://schemas.microsoft.com/office/powerpoint/2010/main" val="3678630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D590542-A0EB-48D5-9722-C0A8052BF4A2}" type="datetime1">
              <a:rPr lang="en-US" smtClean="0"/>
              <a:pPr/>
              <a:t>5/14/2019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26</a:t>
            </a:fld>
            <a:endParaRPr lang="en-US" dirty="0"/>
          </a:p>
        </p:txBody>
      </p:sp>
      <p:sp>
        <p:nvSpPr>
          <p:cNvPr id="2" name="Title 1"/>
          <p:cNvSpPr>
            <a:spLocks noGrp="1"/>
          </p:cNvSpPr>
          <p:nvPr>
            <p:ph type="title"/>
          </p:nvPr>
        </p:nvSpPr>
        <p:spPr>
          <a:xfrm>
            <a:off x="762000" y="2743200"/>
            <a:ext cx="7772400" cy="990600"/>
          </a:xfrm>
        </p:spPr>
        <p:txBody>
          <a:bodyPr/>
          <a:lstStyle/>
          <a:p>
            <a:pPr algn="ctr"/>
            <a:r>
              <a:rPr lang="en-US" dirty="0" smtClean="0"/>
              <a:t>Encryption</a:t>
            </a:r>
            <a:endParaRPr lang="en-US" dirty="0"/>
          </a:p>
        </p:txBody>
      </p:sp>
    </p:spTree>
    <p:extLst>
      <p:ext uri="{BB962C8B-B14F-4D97-AF65-F5344CB8AC3E}">
        <p14:creationId xmlns:p14="http://schemas.microsoft.com/office/powerpoint/2010/main" val="2872964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27</a:t>
            </a:fld>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47800"/>
            <a:ext cx="7990941" cy="4012050"/>
          </a:xfrm>
        </p:spPr>
      </p:pic>
    </p:spTree>
    <p:extLst>
      <p:ext uri="{BB962C8B-B14F-4D97-AF65-F5344CB8AC3E}">
        <p14:creationId xmlns:p14="http://schemas.microsoft.com/office/powerpoint/2010/main" val="42753778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2362200"/>
            <a:ext cx="8229600" cy="3429000"/>
          </a:xfrm>
        </p:spPr>
        <p:txBody>
          <a:bodyPr>
            <a:normAutofit fontScale="85000" lnSpcReduction="10000"/>
          </a:bodyPr>
          <a:lstStyle/>
          <a:p>
            <a:pPr algn="just"/>
            <a:r>
              <a:rPr lang="en-US" b="1" dirty="0" smtClean="0">
                <a:solidFill>
                  <a:srgbClr val="000000"/>
                </a:solidFill>
                <a:latin typeface="Segoe UI" panose="020B0502040204020203" pitchFamily="34" charset="0"/>
              </a:rPr>
              <a:t>Transparently</a:t>
            </a:r>
            <a:r>
              <a:rPr lang="en-US" dirty="0" smtClean="0">
                <a:solidFill>
                  <a:srgbClr val="000000"/>
                </a:solidFill>
                <a:latin typeface="Segoe UI" panose="020B0502040204020203" pitchFamily="34" charset="0"/>
              </a:rPr>
              <a:t> </a:t>
            </a:r>
            <a:r>
              <a:rPr lang="en-US" dirty="0">
                <a:solidFill>
                  <a:srgbClr val="000000"/>
                </a:solidFill>
                <a:latin typeface="Segoe UI" panose="020B0502040204020203" pitchFamily="34" charset="0"/>
              </a:rPr>
              <a:t>encrypts your data when persisting it to the cloud. </a:t>
            </a:r>
            <a:endParaRPr lang="en-US" dirty="0" smtClean="0">
              <a:solidFill>
                <a:srgbClr val="000000"/>
              </a:solidFill>
              <a:latin typeface="Segoe UI" panose="020B0502040204020203" pitchFamily="34" charset="0"/>
            </a:endParaRPr>
          </a:p>
          <a:p>
            <a:pPr algn="just"/>
            <a:r>
              <a:rPr lang="en-US" u="sng" dirty="0" smtClean="0">
                <a:solidFill>
                  <a:srgbClr val="000000"/>
                </a:solidFill>
                <a:latin typeface="Segoe UI" panose="020B0502040204020203" pitchFamily="34" charset="0"/>
              </a:rPr>
              <a:t>Helps </a:t>
            </a:r>
            <a:r>
              <a:rPr lang="en-US" u="sng" dirty="0" smtClean="0">
                <a:solidFill>
                  <a:srgbClr val="000000"/>
                </a:solidFill>
                <a:latin typeface="Segoe UI" panose="020B0502040204020203" pitchFamily="34" charset="0"/>
              </a:rPr>
              <a:t>to </a:t>
            </a:r>
            <a:r>
              <a:rPr lang="en-US" u="sng" dirty="0">
                <a:solidFill>
                  <a:srgbClr val="000000"/>
                </a:solidFill>
                <a:latin typeface="Segoe UI" panose="020B0502040204020203" pitchFamily="34" charset="0"/>
              </a:rPr>
              <a:t>meet </a:t>
            </a:r>
            <a:r>
              <a:rPr lang="en-US" u="sng" dirty="0" smtClean="0">
                <a:solidFill>
                  <a:srgbClr val="000000"/>
                </a:solidFill>
                <a:latin typeface="Segoe UI" panose="020B0502040204020203" pitchFamily="34" charset="0"/>
              </a:rPr>
              <a:t>organizational </a:t>
            </a:r>
            <a:r>
              <a:rPr lang="en-US" u="sng" dirty="0">
                <a:solidFill>
                  <a:srgbClr val="000000"/>
                </a:solidFill>
                <a:latin typeface="Segoe UI" panose="020B0502040204020203" pitchFamily="34" charset="0"/>
              </a:rPr>
              <a:t>security and compliance commitments</a:t>
            </a:r>
            <a:r>
              <a:rPr lang="en-US" dirty="0">
                <a:solidFill>
                  <a:srgbClr val="000000"/>
                </a:solidFill>
                <a:latin typeface="Segoe UI" panose="020B0502040204020203" pitchFamily="34" charset="0"/>
              </a:rPr>
              <a:t>. </a:t>
            </a:r>
            <a:endParaRPr lang="en-US" dirty="0" smtClean="0">
              <a:solidFill>
                <a:srgbClr val="000000"/>
              </a:solidFill>
              <a:latin typeface="Segoe UI" panose="020B0502040204020203" pitchFamily="34" charset="0"/>
            </a:endParaRPr>
          </a:p>
          <a:p>
            <a:pPr algn="just"/>
            <a:r>
              <a:rPr lang="en-US" dirty="0" smtClean="0">
                <a:solidFill>
                  <a:srgbClr val="000000"/>
                </a:solidFill>
                <a:latin typeface="Segoe UI" panose="020B0502040204020203" pitchFamily="34" charset="0"/>
              </a:rPr>
              <a:t>Data </a:t>
            </a:r>
            <a:r>
              <a:rPr lang="en-US" dirty="0">
                <a:solidFill>
                  <a:srgbClr val="000000"/>
                </a:solidFill>
                <a:latin typeface="Segoe UI" panose="020B0502040204020203" pitchFamily="34" charset="0"/>
              </a:rPr>
              <a:t>in Azure Storage is encrypted and decrypted transparently using </a:t>
            </a:r>
            <a:r>
              <a:rPr lang="en-US" dirty="0" smtClean="0">
                <a:solidFill>
                  <a:srgbClr val="000000"/>
                </a:solidFill>
                <a:latin typeface="Segoe UI" panose="020B0502040204020203" pitchFamily="34" charset="0"/>
              </a:rPr>
              <a:t>256-bit</a:t>
            </a:r>
            <a:r>
              <a:rPr lang="en-US" dirty="0">
                <a:solidFill>
                  <a:srgbClr val="000000"/>
                </a:solidFill>
                <a:latin typeface="Segoe UI" panose="020B0502040204020203" pitchFamily="34" charset="0"/>
              </a:rPr>
              <a:t> </a:t>
            </a:r>
            <a:r>
              <a:rPr lang="en-US" dirty="0" smtClean="0">
                <a:solidFill>
                  <a:srgbClr val="000000"/>
                </a:solidFill>
                <a:latin typeface="Segoe UI" panose="020B0502040204020203" pitchFamily="34" charset="0"/>
              </a:rPr>
              <a:t>Advanced Encryption Standard (AES)</a:t>
            </a:r>
          </a:p>
          <a:p>
            <a:pPr algn="just"/>
            <a:r>
              <a:rPr lang="en-US" dirty="0" smtClean="0">
                <a:solidFill>
                  <a:srgbClr val="000000"/>
                </a:solidFill>
                <a:latin typeface="Segoe UI" panose="020B0502040204020203" pitchFamily="34" charset="0"/>
              </a:rPr>
              <a:t>It </a:t>
            </a:r>
            <a:r>
              <a:rPr lang="en-US" dirty="0" smtClean="0">
                <a:solidFill>
                  <a:srgbClr val="000000"/>
                </a:solidFill>
                <a:latin typeface="Segoe UI" panose="020B0502040204020203" pitchFamily="34" charset="0"/>
              </a:rPr>
              <a:t>is </a:t>
            </a:r>
            <a:r>
              <a:rPr lang="en-US" b="1" dirty="0" smtClean="0">
                <a:solidFill>
                  <a:srgbClr val="000000"/>
                </a:solidFill>
                <a:latin typeface="Segoe UI" panose="020B0502040204020203" pitchFamily="34" charset="0"/>
              </a:rPr>
              <a:t>enabled by default and cannot be disabled </a:t>
            </a:r>
            <a:r>
              <a:rPr lang="en-US" dirty="0" smtClean="0">
                <a:solidFill>
                  <a:srgbClr val="000000"/>
                </a:solidFill>
                <a:latin typeface="Segoe UI" panose="020B0502040204020203" pitchFamily="34" charset="0"/>
              </a:rPr>
              <a:t>for </a:t>
            </a:r>
            <a:r>
              <a:rPr lang="en-US" b="1" dirty="0" smtClean="0">
                <a:solidFill>
                  <a:srgbClr val="000000"/>
                </a:solidFill>
                <a:latin typeface="Segoe UI" panose="020B0502040204020203" pitchFamily="34" charset="0"/>
              </a:rPr>
              <a:t>any storage account</a:t>
            </a:r>
            <a:endParaRPr lang="en-US" b="1" dirty="0">
              <a:solidFill>
                <a:srgbClr val="000000"/>
              </a:solidFill>
              <a:latin typeface="Segoe UI" panose="020B0502040204020203" pitchFamily="34" charset="0"/>
            </a:endParaRPr>
          </a:p>
          <a:p>
            <a:pPr algn="just"/>
            <a:r>
              <a:rPr lang="en-US" dirty="0" smtClean="0">
                <a:solidFill>
                  <a:srgbClr val="000000"/>
                </a:solidFill>
                <a:latin typeface="Segoe UI" panose="020B0502040204020203" pitchFamily="34" charset="0"/>
              </a:rPr>
              <a:t>It</a:t>
            </a:r>
            <a:r>
              <a:rPr lang="en-US" dirty="0" smtClean="0">
                <a:solidFill>
                  <a:srgbClr val="000000"/>
                </a:solidFill>
                <a:latin typeface="Segoe UI" panose="020B0502040204020203" pitchFamily="34" charset="0"/>
              </a:rPr>
              <a:t> </a:t>
            </a:r>
            <a:r>
              <a:rPr lang="en-US" dirty="0" smtClean="0">
                <a:solidFill>
                  <a:srgbClr val="000000"/>
                </a:solidFill>
                <a:latin typeface="Segoe UI" panose="020B0502040204020203" pitchFamily="34" charset="0"/>
              </a:rPr>
              <a:t>encrypts </a:t>
            </a:r>
            <a:r>
              <a:rPr lang="en-US" u="sng" dirty="0" smtClean="0">
                <a:solidFill>
                  <a:srgbClr val="000000"/>
                </a:solidFill>
                <a:latin typeface="Segoe UI" panose="020B0502040204020203" pitchFamily="34" charset="0"/>
              </a:rPr>
              <a:t>blobs</a:t>
            </a:r>
            <a:r>
              <a:rPr lang="en-US" u="sng" dirty="0">
                <a:solidFill>
                  <a:srgbClr val="000000"/>
                </a:solidFill>
                <a:latin typeface="Segoe UI" panose="020B0502040204020203" pitchFamily="34" charset="0"/>
              </a:rPr>
              <a:t>, disks, files, queues, </a:t>
            </a:r>
            <a:r>
              <a:rPr lang="en-US" u="sng" dirty="0" smtClean="0">
                <a:solidFill>
                  <a:srgbClr val="000000"/>
                </a:solidFill>
                <a:latin typeface="Segoe UI" panose="020B0502040204020203" pitchFamily="34" charset="0"/>
              </a:rPr>
              <a:t>tables and Azure Managed Disks</a:t>
            </a:r>
            <a:r>
              <a:rPr lang="en-US" dirty="0" smtClean="0">
                <a:solidFill>
                  <a:srgbClr val="000000"/>
                </a:solidFill>
                <a:latin typeface="Segoe UI" panose="020B0502040204020203" pitchFamily="34" charset="0"/>
              </a:rPr>
              <a:t> and any metadata pertaining to these artifacts.</a:t>
            </a:r>
            <a:endParaRPr lang="en-US" dirty="0">
              <a:solidFill>
                <a:srgbClr val="000000"/>
              </a:solidFill>
              <a:latin typeface="Segoe UI" panose="020B0502040204020203" pitchFamily="34" charset="0"/>
            </a:endParaRPr>
          </a:p>
          <a:p>
            <a:pPr algn="just"/>
            <a:r>
              <a:rPr lang="en-US" u="sng" dirty="0" smtClean="0">
                <a:solidFill>
                  <a:srgbClr val="000000"/>
                </a:solidFill>
                <a:latin typeface="Segoe UI" panose="020B0502040204020203" pitchFamily="34" charset="0"/>
              </a:rPr>
              <a:t>It</a:t>
            </a:r>
            <a:r>
              <a:rPr lang="en-US" u="sng" dirty="0" smtClean="0">
                <a:solidFill>
                  <a:srgbClr val="000000"/>
                </a:solidFill>
                <a:latin typeface="Segoe UI" panose="020B0502040204020203" pitchFamily="34" charset="0"/>
              </a:rPr>
              <a:t> </a:t>
            </a:r>
            <a:r>
              <a:rPr lang="en-US" u="sng" dirty="0" smtClean="0">
                <a:solidFill>
                  <a:srgbClr val="000000"/>
                </a:solidFill>
                <a:latin typeface="Segoe UI" panose="020B0502040204020203" pitchFamily="34" charset="0"/>
              </a:rPr>
              <a:t>does not cause performance loss</a:t>
            </a:r>
            <a:r>
              <a:rPr lang="en-US" dirty="0" smtClean="0">
                <a:solidFill>
                  <a:srgbClr val="000000"/>
                </a:solidFill>
                <a:latin typeface="Segoe UI" panose="020B0502040204020203" pitchFamily="34" charset="0"/>
              </a:rPr>
              <a:t> and </a:t>
            </a:r>
            <a:r>
              <a:rPr lang="en-US" u="sng" dirty="0" smtClean="0">
                <a:solidFill>
                  <a:srgbClr val="000000"/>
                </a:solidFill>
                <a:latin typeface="Segoe UI" panose="020B0502040204020203" pitchFamily="34" charset="0"/>
              </a:rPr>
              <a:t>it’s free</a:t>
            </a:r>
          </a:p>
          <a:p>
            <a:pPr algn="just"/>
            <a:r>
              <a:rPr lang="en-US" dirty="0" smtClean="0">
                <a:solidFill>
                  <a:srgbClr val="000000"/>
                </a:solidFill>
                <a:latin typeface="Segoe UI" panose="020B0502040204020203" pitchFamily="34" charset="0"/>
              </a:rPr>
              <a:t>Works with </a:t>
            </a:r>
            <a:r>
              <a:rPr lang="en-US" b="1" dirty="0" smtClean="0">
                <a:solidFill>
                  <a:srgbClr val="000000"/>
                </a:solidFill>
                <a:latin typeface="Segoe UI" panose="020B0502040204020203" pitchFamily="34" charset="0"/>
              </a:rPr>
              <a:t>Managed and Customer keys </a:t>
            </a:r>
            <a:r>
              <a:rPr lang="en-US" dirty="0" smtClean="0">
                <a:solidFill>
                  <a:srgbClr val="000000"/>
                </a:solidFill>
                <a:latin typeface="Segoe UI" panose="020B0502040204020203" pitchFamily="34" charset="0"/>
              </a:rPr>
              <a:t>thus can be rotated, audited, etc. in which case the customer key is stored in Key Vault and accessed via </a:t>
            </a:r>
            <a:r>
              <a:rPr lang="en-US" dirty="0" smtClean="0">
                <a:solidFill>
                  <a:srgbClr val="000000"/>
                </a:solidFill>
                <a:latin typeface="Segoe UI" panose="020B0502040204020203" pitchFamily="34" charset="0"/>
              </a:rPr>
              <a:t>Managed Service Identity (MSI).</a:t>
            </a:r>
          </a:p>
          <a:p>
            <a:pPr algn="just"/>
            <a:r>
              <a:rPr lang="en-US" u="sng" dirty="0" smtClean="0">
                <a:solidFill>
                  <a:srgbClr val="000000"/>
                </a:solidFill>
                <a:latin typeface="Segoe UI" panose="020B0502040204020203" pitchFamily="34" charset="0"/>
              </a:rPr>
              <a:t>It does not cover SQL Server</a:t>
            </a:r>
            <a:endParaRPr lang="en-US" u="sng" dirty="0">
              <a:solidFill>
                <a:srgbClr val="000000"/>
              </a:solidFill>
              <a:latin typeface="Segoe UI" panose="020B0502040204020203" pitchFamily="34" charset="0"/>
            </a:endParaRPr>
          </a:p>
          <a:p>
            <a:pPr algn="ctr">
              <a:buNone/>
            </a:pPr>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28</a:t>
            </a:fld>
            <a:endParaRPr lang="en-US"/>
          </a:p>
        </p:txBody>
      </p:sp>
      <p:sp>
        <p:nvSpPr>
          <p:cNvPr id="8" name="Sottotitolo 7"/>
          <p:cNvSpPr>
            <a:spLocks noGrp="1"/>
          </p:cNvSpPr>
          <p:nvPr>
            <p:ph type="subTitle" idx="14"/>
          </p:nvPr>
        </p:nvSpPr>
        <p:spPr>
          <a:xfrm>
            <a:off x="838200" y="1165225"/>
            <a:ext cx="7239000" cy="457200"/>
          </a:xfrm>
        </p:spPr>
        <p:txBody>
          <a:bodyPr>
            <a:normAutofit/>
          </a:bodyPr>
          <a:lstStyle/>
          <a:p>
            <a:r>
              <a:rPr lang="en-US" b="1" dirty="0" smtClean="0">
                <a:hlinkClick r:id="rId2"/>
              </a:rPr>
              <a:t>Azure Storage Service Encryption (SSE</a:t>
            </a:r>
            <a:r>
              <a:rPr lang="en-US" b="1" dirty="0" smtClean="0">
                <a:hlinkClick r:id="rId2"/>
              </a:rPr>
              <a:t>)</a:t>
            </a:r>
            <a:endParaRPr lang="en-US" dirty="0">
              <a:solidFill>
                <a:schemeClr val="tx1"/>
              </a:solidFill>
            </a:endParaRPr>
          </a:p>
        </p:txBody>
      </p:sp>
      <p:sp>
        <p:nvSpPr>
          <p:cNvPr id="6" name="Subtitle 2"/>
          <p:cNvSpPr txBox="1">
            <a:spLocks/>
          </p:cNvSpPr>
          <p:nvPr/>
        </p:nvSpPr>
        <p:spPr>
          <a:xfrm>
            <a:off x="2266950" y="1622425"/>
            <a:ext cx="4381500" cy="609600"/>
          </a:xfrm>
          <a:prstGeom prst="rect">
            <a:avLst/>
          </a:prstGeom>
          <a:ln w="3175">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Encryption of data at rest for PaaS</a:t>
            </a:r>
            <a:endParaRPr lang="en-US" dirty="0" smtClean="0">
              <a:solidFill>
                <a:schemeClr val="accent1">
                  <a:lumMod val="25000"/>
                </a:schemeClr>
              </a:solidFill>
            </a:endParaRPr>
          </a:p>
        </p:txBody>
      </p:sp>
    </p:spTree>
    <p:extLst>
      <p:ext uri="{BB962C8B-B14F-4D97-AF65-F5344CB8AC3E}">
        <p14:creationId xmlns:p14="http://schemas.microsoft.com/office/powerpoint/2010/main" val="2816780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29</a:t>
            </a:fld>
            <a:endParaRPr lang="en-US"/>
          </a:p>
        </p:txBody>
      </p:sp>
      <p:sp>
        <p:nvSpPr>
          <p:cNvPr id="6" name="Sottotitolo 7"/>
          <p:cNvSpPr>
            <a:spLocks noGrp="1"/>
          </p:cNvSpPr>
          <p:nvPr>
            <p:ph type="subTitle" idx="14"/>
          </p:nvPr>
        </p:nvSpPr>
        <p:spPr>
          <a:xfrm>
            <a:off x="2514600" y="974725"/>
            <a:ext cx="4267200" cy="457200"/>
          </a:xfrm>
        </p:spPr>
        <p:txBody>
          <a:bodyPr/>
          <a:lstStyle/>
          <a:p>
            <a:r>
              <a:rPr lang="en-US" dirty="0" smtClean="0">
                <a:solidFill>
                  <a:schemeClr val="tx1"/>
                </a:solidFill>
              </a:rPr>
              <a:t>How does SSE work?</a:t>
            </a:r>
            <a:endParaRPr lang="en-US" dirty="0">
              <a:solidFill>
                <a:schemeClr val="tx1"/>
              </a:solidFill>
            </a:endParaRP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400" y="1752600"/>
            <a:ext cx="7972576" cy="3962400"/>
          </a:xfrm>
        </p:spPr>
      </p:pic>
    </p:spTree>
    <p:extLst>
      <p:ext uri="{BB962C8B-B14F-4D97-AF65-F5344CB8AC3E}">
        <p14:creationId xmlns:p14="http://schemas.microsoft.com/office/powerpoint/2010/main" val="4174909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a:t>Open Web Application Security </a:t>
            </a:r>
            <a:r>
              <a:rPr lang="en-US" dirty="0" smtClean="0"/>
              <a:t>Project (OWASP)</a:t>
            </a:r>
            <a:endParaRPr lang="en-US" dirty="0"/>
          </a:p>
          <a:p>
            <a:r>
              <a:rPr lang="en-US" dirty="0" smtClean="0"/>
              <a:t>Secure Secrets </a:t>
            </a:r>
            <a:endParaRPr lang="en-US" dirty="0" smtClean="0"/>
          </a:p>
          <a:p>
            <a:r>
              <a:rPr lang="en-US" dirty="0" smtClean="0"/>
              <a:t>Encryption</a:t>
            </a:r>
            <a:endParaRPr lang="en-US" dirty="0" smtClean="0"/>
          </a:p>
          <a:p>
            <a:r>
              <a:rPr lang="en-US" dirty="0" smtClean="0"/>
              <a:t>Authorization</a:t>
            </a:r>
          </a:p>
          <a:p>
            <a:r>
              <a:rPr lang="en-US" dirty="0" smtClean="0"/>
              <a:t>Bad </a:t>
            </a:r>
            <a:r>
              <a:rPr lang="en-US" dirty="0" smtClean="0"/>
              <a:t>Practices</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Overview</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30</a:t>
            </a:fld>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558" y="1143000"/>
            <a:ext cx="7967326" cy="4114800"/>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31</a:t>
            </a:fld>
            <a:endParaRPr lang="en-US"/>
          </a:p>
        </p:txBody>
      </p:sp>
      <p:sp>
        <p:nvSpPr>
          <p:cNvPr id="8" name="Sottotitolo 7"/>
          <p:cNvSpPr>
            <a:spLocks noGrp="1"/>
          </p:cNvSpPr>
          <p:nvPr>
            <p:ph type="subTitle" idx="14"/>
          </p:nvPr>
        </p:nvSpPr>
        <p:spPr>
          <a:xfrm>
            <a:off x="1295400" y="1187450"/>
            <a:ext cx="6400800" cy="457200"/>
          </a:xfrm>
        </p:spPr>
        <p:txBody>
          <a:bodyPr/>
          <a:lstStyle/>
          <a:p>
            <a:r>
              <a:rPr lang="en-US" dirty="0" smtClean="0">
                <a:solidFill>
                  <a:schemeClr val="tx1"/>
                </a:solidFill>
              </a:rPr>
              <a:t>Azure SQL Server Always-Encrypted technology</a:t>
            </a:r>
            <a:endParaRPr lang="en-US" dirty="0">
              <a:solidFill>
                <a:schemeClr val="tx1"/>
              </a:solidFill>
            </a:endParaRPr>
          </a:p>
        </p:txBody>
      </p:sp>
      <p:sp>
        <p:nvSpPr>
          <p:cNvPr id="2" name="Content Placeholder 1"/>
          <p:cNvSpPr>
            <a:spLocks noGrp="1"/>
          </p:cNvSpPr>
          <p:nvPr>
            <p:ph idx="1"/>
          </p:nvPr>
        </p:nvSpPr>
        <p:spPr>
          <a:xfrm>
            <a:off x="457200" y="1981200"/>
            <a:ext cx="7924800" cy="3657600"/>
          </a:xfrm>
        </p:spPr>
        <p:txBody>
          <a:bodyPr/>
          <a:lstStyle/>
          <a:p>
            <a:pPr algn="just"/>
            <a:r>
              <a:rPr lang="en-US" dirty="0">
                <a:solidFill>
                  <a:srgbClr val="000000"/>
                </a:solidFill>
                <a:latin typeface="Segoe UI" panose="020B0502040204020203" pitchFamily="34" charset="0"/>
              </a:rPr>
              <a:t>Encryption technology for Azure SQL </a:t>
            </a:r>
            <a:r>
              <a:rPr lang="en-US" dirty="0" smtClean="0">
                <a:solidFill>
                  <a:srgbClr val="000000"/>
                </a:solidFill>
                <a:latin typeface="Segoe UI" panose="020B0502040204020203" pitchFamily="34" charset="0"/>
              </a:rPr>
              <a:t>Server</a:t>
            </a:r>
          </a:p>
          <a:p>
            <a:pPr algn="just"/>
            <a:r>
              <a:rPr lang="en-US" dirty="0">
                <a:solidFill>
                  <a:srgbClr val="000000"/>
                </a:solidFill>
                <a:latin typeface="Segoe UI" panose="020B0502040204020203" pitchFamily="34" charset="0"/>
              </a:rPr>
              <a:t>Info can be saved in Azure SQL Server Database in plain </a:t>
            </a:r>
            <a:r>
              <a:rPr lang="en-US" dirty="0" smtClean="0">
                <a:solidFill>
                  <a:srgbClr val="000000"/>
                </a:solidFill>
                <a:latin typeface="Segoe UI" panose="020B0502040204020203" pitchFamily="34" charset="0"/>
              </a:rPr>
              <a:t>format</a:t>
            </a:r>
          </a:p>
          <a:p>
            <a:pPr algn="just"/>
            <a:r>
              <a:rPr lang="en-US" dirty="0" smtClean="0">
                <a:solidFill>
                  <a:srgbClr val="000000"/>
                </a:solidFill>
                <a:latin typeface="Segoe UI" panose="020B0502040204020203" pitchFamily="34" charset="0"/>
              </a:rPr>
              <a:t>Some information is </a:t>
            </a:r>
            <a:r>
              <a:rPr lang="en-US" b="1" dirty="0" smtClean="0">
                <a:solidFill>
                  <a:srgbClr val="000000"/>
                </a:solidFill>
                <a:latin typeface="Segoe UI" panose="020B0502040204020203" pitchFamily="34" charset="0"/>
              </a:rPr>
              <a:t>sensitive</a:t>
            </a:r>
            <a:r>
              <a:rPr lang="en-US" dirty="0" smtClean="0">
                <a:solidFill>
                  <a:srgbClr val="000000"/>
                </a:solidFill>
                <a:latin typeface="Segoe UI" panose="020B0502040204020203" pitchFamily="34" charset="0"/>
              </a:rPr>
              <a:t> and should not be stored in plain format in a database i.e. SSN, financials, personal data, passwords, DOBs, salaries, etc.</a:t>
            </a:r>
          </a:p>
          <a:p>
            <a:pPr algn="just"/>
            <a:r>
              <a:rPr lang="en-US" dirty="0" smtClean="0">
                <a:solidFill>
                  <a:srgbClr val="000000"/>
                </a:solidFill>
                <a:latin typeface="Segoe UI" panose="020B0502040204020203" pitchFamily="34" charset="0"/>
              </a:rPr>
              <a:t>Protect the sensitive information i.e. DBAs need not know</a:t>
            </a:r>
          </a:p>
          <a:p>
            <a:pPr algn="just"/>
            <a:r>
              <a:rPr lang="en-US" b="1" dirty="0" smtClean="0">
                <a:solidFill>
                  <a:srgbClr val="000000"/>
                </a:solidFill>
                <a:latin typeface="Segoe UI" panose="020B0502040204020203" pitchFamily="34" charset="0"/>
              </a:rPr>
              <a:t>Encryption of sensitive columns of a database</a:t>
            </a:r>
          </a:p>
          <a:p>
            <a:pPr algn="just"/>
            <a:r>
              <a:rPr lang="en-US" dirty="0" smtClean="0">
                <a:solidFill>
                  <a:srgbClr val="000000"/>
                </a:solidFill>
                <a:latin typeface="Segoe UI" panose="020B0502040204020203" pitchFamily="34" charset="0"/>
              </a:rPr>
              <a:t>It’s a </a:t>
            </a:r>
            <a:r>
              <a:rPr lang="en-US" b="1" dirty="0" smtClean="0">
                <a:solidFill>
                  <a:srgbClr val="000000"/>
                </a:solidFill>
                <a:latin typeface="Segoe UI" panose="020B0502040204020203" pitchFamily="34" charset="0"/>
              </a:rPr>
              <a:t>client-side</a:t>
            </a:r>
            <a:r>
              <a:rPr lang="en-US" dirty="0" smtClean="0">
                <a:solidFill>
                  <a:srgbClr val="000000"/>
                </a:solidFill>
                <a:latin typeface="Segoe UI" panose="020B0502040204020203" pitchFamily="34" charset="0"/>
              </a:rPr>
              <a:t> technology that is the data is </a:t>
            </a:r>
            <a:r>
              <a:rPr lang="en-US" b="1" dirty="0" smtClean="0">
                <a:solidFill>
                  <a:srgbClr val="000000"/>
                </a:solidFill>
                <a:latin typeface="Segoe UI" panose="020B0502040204020203" pitchFamily="34" charset="0"/>
              </a:rPr>
              <a:t>encrypted in transit </a:t>
            </a:r>
            <a:r>
              <a:rPr lang="en-US" dirty="0" smtClean="0">
                <a:solidFill>
                  <a:srgbClr val="000000"/>
                </a:solidFill>
                <a:latin typeface="Segoe UI" panose="020B0502040204020203" pitchFamily="34" charset="0"/>
              </a:rPr>
              <a:t>and decrypted/encrypted on the client site</a:t>
            </a:r>
            <a:endParaRPr lang="en-US" dirty="0">
              <a:solidFill>
                <a:srgbClr val="000000"/>
              </a:solidFill>
              <a:latin typeface="Segoe UI" panose="020B0502040204020203" pitchFamily="34" charset="0"/>
            </a:endParaRPr>
          </a:p>
          <a:p>
            <a:endParaRPr lang="en-US" dirty="0">
              <a:solidFill>
                <a:srgbClr val="000000"/>
              </a:solidFill>
              <a:latin typeface="Segoe UI" panose="020B0502040204020203" pitchFamily="34" charset="0"/>
            </a:endParaRPr>
          </a:p>
          <a:p>
            <a:endParaRPr lang="en-US" dirty="0" smtClean="0"/>
          </a:p>
        </p:txBody>
      </p:sp>
    </p:spTree>
    <p:extLst>
      <p:ext uri="{BB962C8B-B14F-4D97-AF65-F5344CB8AC3E}">
        <p14:creationId xmlns:p14="http://schemas.microsoft.com/office/powerpoint/2010/main" val="1281746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algn="ctr">
              <a:buNone/>
            </a:pPr>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32</a:t>
            </a:fld>
            <a:endParaRPr lang="en-US"/>
          </a:p>
        </p:txBody>
      </p:sp>
      <p:sp>
        <p:nvSpPr>
          <p:cNvPr id="8" name="Sottotitolo 7"/>
          <p:cNvSpPr>
            <a:spLocks noGrp="1"/>
          </p:cNvSpPr>
          <p:nvPr>
            <p:ph type="subTitle" idx="14"/>
          </p:nvPr>
        </p:nvSpPr>
        <p:spPr>
          <a:xfrm>
            <a:off x="1295400" y="1066800"/>
            <a:ext cx="6400800" cy="457200"/>
          </a:xfrm>
        </p:spPr>
        <p:txBody>
          <a:bodyPr/>
          <a:lstStyle/>
          <a:p>
            <a:r>
              <a:rPr lang="en-US" dirty="0" smtClean="0">
                <a:solidFill>
                  <a:schemeClr val="tx1"/>
                </a:solidFill>
              </a:rPr>
              <a:t>How does Always-Encrypted work?</a:t>
            </a:r>
            <a:endParaRPr lang="en-US" dirty="0">
              <a:solidFill>
                <a:schemeClr val="tx1"/>
              </a:solidFill>
            </a:endParaRPr>
          </a:p>
        </p:txBody>
      </p:sp>
      <p:sp>
        <p:nvSpPr>
          <p:cNvPr id="6" name="Segnaposto contenuto 2"/>
          <p:cNvSpPr txBox="1">
            <a:spLocks/>
          </p:cNvSpPr>
          <p:nvPr/>
        </p:nvSpPr>
        <p:spPr>
          <a:xfrm>
            <a:off x="457200" y="1905000"/>
            <a:ext cx="8229600" cy="3886200"/>
          </a:xfrm>
          <a:prstGeom prst="rect">
            <a:avLst/>
          </a:prstGeom>
          <a:ln w="3175">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solidFill>
                  <a:srgbClr val="000000"/>
                </a:solidFill>
                <a:latin typeface="Segoe UI" panose="020B0502040204020203" pitchFamily="34" charset="0"/>
              </a:rPr>
              <a:t>There are two keys involved the CEK and the CMK</a:t>
            </a:r>
          </a:p>
          <a:p>
            <a:pPr algn="just"/>
            <a:r>
              <a:rPr lang="en-US" dirty="0" smtClean="0">
                <a:solidFill>
                  <a:srgbClr val="000000"/>
                </a:solidFill>
                <a:latin typeface="Segoe UI" panose="020B0502040204020203" pitchFamily="34" charset="0"/>
              </a:rPr>
              <a:t>These keys can be created using SSMS</a:t>
            </a:r>
          </a:p>
          <a:p>
            <a:pPr algn="just"/>
            <a:r>
              <a:rPr lang="en-US" dirty="0" smtClean="0">
                <a:solidFill>
                  <a:srgbClr val="000000"/>
                </a:solidFill>
                <a:latin typeface="Segoe UI" panose="020B0502040204020203" pitchFamily="34" charset="0"/>
              </a:rPr>
              <a:t>The </a:t>
            </a:r>
            <a:r>
              <a:rPr lang="en-US" b="1" dirty="0" smtClean="0">
                <a:solidFill>
                  <a:srgbClr val="000000"/>
                </a:solidFill>
                <a:latin typeface="Segoe UI" panose="020B0502040204020203" pitchFamily="34" charset="0"/>
              </a:rPr>
              <a:t>CMK</a:t>
            </a:r>
            <a:r>
              <a:rPr lang="en-US" dirty="0" smtClean="0">
                <a:solidFill>
                  <a:srgbClr val="000000"/>
                </a:solidFill>
                <a:latin typeface="Segoe UI" panose="020B0502040204020203" pitchFamily="34" charset="0"/>
              </a:rPr>
              <a:t> is stored on Azure Key Vault</a:t>
            </a:r>
          </a:p>
          <a:p>
            <a:pPr algn="just"/>
            <a:r>
              <a:rPr lang="en-US" dirty="0">
                <a:solidFill>
                  <a:srgbClr val="000000"/>
                </a:solidFill>
                <a:latin typeface="Segoe UI" panose="020B0502040204020203" pitchFamily="34" charset="0"/>
              </a:rPr>
              <a:t>The </a:t>
            </a:r>
            <a:r>
              <a:rPr lang="en-US" b="1" dirty="0">
                <a:solidFill>
                  <a:srgbClr val="000000"/>
                </a:solidFill>
                <a:latin typeface="Segoe UI" panose="020B0502040204020203" pitchFamily="34" charset="0"/>
              </a:rPr>
              <a:t>CMK</a:t>
            </a:r>
            <a:r>
              <a:rPr lang="en-US" dirty="0">
                <a:solidFill>
                  <a:srgbClr val="000000"/>
                </a:solidFill>
                <a:latin typeface="Segoe UI" panose="020B0502040204020203" pitchFamily="34" charset="0"/>
              </a:rPr>
              <a:t> is </a:t>
            </a:r>
            <a:r>
              <a:rPr lang="en-US" dirty="0" smtClean="0">
                <a:solidFill>
                  <a:srgbClr val="000000"/>
                </a:solidFill>
                <a:latin typeface="Segoe UI" panose="020B0502040204020203" pitchFamily="34" charset="0"/>
              </a:rPr>
              <a:t>used to encrypt and decrypt the </a:t>
            </a:r>
            <a:r>
              <a:rPr lang="en-US" b="1" dirty="0" smtClean="0">
                <a:solidFill>
                  <a:srgbClr val="000000"/>
                </a:solidFill>
                <a:latin typeface="Segoe UI" panose="020B0502040204020203" pitchFamily="34" charset="0"/>
              </a:rPr>
              <a:t>CEK </a:t>
            </a:r>
            <a:r>
              <a:rPr lang="en-US" dirty="0" smtClean="0">
                <a:solidFill>
                  <a:srgbClr val="000000"/>
                </a:solidFill>
                <a:latin typeface="Segoe UI" panose="020B0502040204020203" pitchFamily="34" charset="0"/>
              </a:rPr>
              <a:t>on the client side</a:t>
            </a:r>
          </a:p>
          <a:p>
            <a:pPr algn="just"/>
            <a:r>
              <a:rPr lang="en-US" dirty="0" smtClean="0">
                <a:solidFill>
                  <a:srgbClr val="000000"/>
                </a:solidFill>
                <a:latin typeface="Segoe UI" panose="020B0502040204020203" pitchFamily="34" charset="0"/>
              </a:rPr>
              <a:t>The </a:t>
            </a:r>
            <a:r>
              <a:rPr lang="en-US" b="1" dirty="0" smtClean="0">
                <a:solidFill>
                  <a:srgbClr val="000000"/>
                </a:solidFill>
                <a:latin typeface="Segoe UI" panose="020B0502040204020203" pitchFamily="34" charset="0"/>
              </a:rPr>
              <a:t>CEK</a:t>
            </a:r>
            <a:r>
              <a:rPr lang="en-US" dirty="0" smtClean="0">
                <a:solidFill>
                  <a:srgbClr val="000000"/>
                </a:solidFill>
                <a:latin typeface="Segoe UI" panose="020B0502040204020203" pitchFamily="34" charset="0"/>
              </a:rPr>
              <a:t> is stored in the database </a:t>
            </a:r>
            <a:r>
              <a:rPr lang="en-US" u="sng" dirty="0" smtClean="0">
                <a:solidFill>
                  <a:srgbClr val="000000"/>
                </a:solidFill>
                <a:latin typeface="Segoe UI" panose="020B0502040204020203" pitchFamily="34" charset="0"/>
              </a:rPr>
              <a:t>as encrypted key</a:t>
            </a:r>
          </a:p>
          <a:p>
            <a:pPr algn="just"/>
            <a:r>
              <a:rPr lang="en-US" dirty="0" smtClean="0">
                <a:solidFill>
                  <a:srgbClr val="000000"/>
                </a:solidFill>
                <a:latin typeface="Segoe UI" panose="020B0502040204020203" pitchFamily="34" charset="0"/>
              </a:rPr>
              <a:t>Clients read data from the database </a:t>
            </a:r>
            <a:r>
              <a:rPr lang="en-US" u="sng" dirty="0" smtClean="0">
                <a:solidFill>
                  <a:srgbClr val="000000"/>
                </a:solidFill>
                <a:latin typeface="Segoe UI" panose="020B0502040204020203" pitchFamily="34" charset="0"/>
              </a:rPr>
              <a:t>together with the encrypted CEK</a:t>
            </a:r>
            <a:r>
              <a:rPr lang="en-US" dirty="0" smtClean="0">
                <a:solidFill>
                  <a:srgbClr val="000000"/>
                </a:solidFill>
                <a:latin typeface="Segoe UI" panose="020B0502040204020203" pitchFamily="34" charset="0"/>
              </a:rPr>
              <a:t> but need the CMK to decrypt encrypted columns</a:t>
            </a:r>
            <a:endParaRPr lang="en-US" u="sng" dirty="0" smtClean="0">
              <a:solidFill>
                <a:srgbClr val="000000"/>
              </a:solidFill>
              <a:latin typeface="Segoe UI" panose="020B0502040204020203" pitchFamily="34" charset="0"/>
            </a:endParaRPr>
          </a:p>
          <a:p>
            <a:pPr algn="just"/>
            <a:r>
              <a:rPr lang="en-US" dirty="0">
                <a:solidFill>
                  <a:srgbClr val="000000"/>
                </a:solidFill>
                <a:latin typeface="Segoe UI" panose="020B0502040204020203" pitchFamily="34" charset="0"/>
              </a:rPr>
              <a:t>Any </a:t>
            </a:r>
            <a:r>
              <a:rPr lang="en-US" b="1" dirty="0">
                <a:solidFill>
                  <a:srgbClr val="000000"/>
                </a:solidFill>
                <a:latin typeface="Segoe UI" panose="020B0502040204020203" pitchFamily="34" charset="0"/>
              </a:rPr>
              <a:t>registered Azure AD </a:t>
            </a:r>
            <a:r>
              <a:rPr lang="en-US" b="1" dirty="0" smtClean="0">
                <a:solidFill>
                  <a:srgbClr val="000000"/>
                </a:solidFill>
                <a:latin typeface="Segoe UI" panose="020B0502040204020203" pitchFamily="34" charset="0"/>
              </a:rPr>
              <a:t>identity </a:t>
            </a:r>
            <a:r>
              <a:rPr lang="en-US" dirty="0" smtClean="0">
                <a:solidFill>
                  <a:srgbClr val="000000"/>
                </a:solidFill>
                <a:latin typeface="Segoe UI" panose="020B0502040204020203" pitchFamily="34" charset="0"/>
              </a:rPr>
              <a:t>with </a:t>
            </a:r>
            <a:r>
              <a:rPr lang="en-US" dirty="0">
                <a:solidFill>
                  <a:srgbClr val="000000"/>
                </a:solidFill>
                <a:latin typeface="Segoe UI" panose="020B0502040204020203" pitchFamily="34" charset="0"/>
              </a:rPr>
              <a:t>proper </a:t>
            </a:r>
            <a:r>
              <a:rPr lang="en-US" dirty="0" smtClean="0">
                <a:solidFill>
                  <a:srgbClr val="000000"/>
                </a:solidFill>
                <a:latin typeface="Segoe UI" panose="020B0502040204020203" pitchFamily="34" charset="0"/>
              </a:rPr>
              <a:t>claims to read the </a:t>
            </a:r>
            <a:r>
              <a:rPr lang="en-US" b="1" dirty="0" smtClean="0">
                <a:solidFill>
                  <a:srgbClr val="000000"/>
                </a:solidFill>
                <a:latin typeface="Segoe UI" panose="020B0502040204020203" pitchFamily="34" charset="0"/>
              </a:rPr>
              <a:t>CMK</a:t>
            </a:r>
            <a:r>
              <a:rPr lang="en-US" dirty="0" smtClean="0">
                <a:solidFill>
                  <a:srgbClr val="000000"/>
                </a:solidFill>
                <a:latin typeface="Segoe UI" panose="020B0502040204020203" pitchFamily="34" charset="0"/>
              </a:rPr>
              <a:t> is able to decrypt the CEK and decrypt/encrypt data for protected columns</a:t>
            </a:r>
          </a:p>
          <a:p>
            <a:pPr algn="just"/>
            <a:endParaRPr lang="en-US" dirty="0" smtClean="0">
              <a:solidFill>
                <a:srgbClr val="000000"/>
              </a:solidFill>
              <a:latin typeface="Segoe UI" panose="020B0502040204020203" pitchFamily="34" charset="0"/>
            </a:endParaRPr>
          </a:p>
          <a:p>
            <a:pPr algn="just"/>
            <a:endParaRPr lang="en-US" dirty="0" smtClean="0"/>
          </a:p>
          <a:p>
            <a:endParaRPr lang="en-US" dirty="0" smtClean="0"/>
          </a:p>
          <a:p>
            <a:endParaRPr lang="en-US" dirty="0"/>
          </a:p>
        </p:txBody>
      </p:sp>
    </p:spTree>
    <p:extLst>
      <p:ext uri="{BB962C8B-B14F-4D97-AF65-F5344CB8AC3E}">
        <p14:creationId xmlns:p14="http://schemas.microsoft.com/office/powerpoint/2010/main" val="304834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055342" cy="4343400"/>
          </a:xfrm>
        </p:spPr>
      </p:pic>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33</a:t>
            </a:fld>
            <a:endParaRPr lang="en-US"/>
          </a:p>
        </p:txBody>
      </p:sp>
    </p:spTree>
    <p:extLst>
      <p:ext uri="{BB962C8B-B14F-4D97-AF65-F5344CB8AC3E}">
        <p14:creationId xmlns:p14="http://schemas.microsoft.com/office/powerpoint/2010/main" val="24345669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algn="ctr">
              <a:buNone/>
            </a:pPr>
            <a:endParaRPr lang="en-US" dirty="0" smtClean="0"/>
          </a:p>
          <a:p>
            <a:r>
              <a:rPr lang="en-US" dirty="0" smtClean="0"/>
              <a:t>It offers two modes of columns encryption </a:t>
            </a:r>
            <a:r>
              <a:rPr lang="en-US" b="1" dirty="0" smtClean="0"/>
              <a:t>deterministic vs randomized</a:t>
            </a:r>
          </a:p>
          <a:p>
            <a:r>
              <a:rPr lang="en-US" b="1" dirty="0" smtClean="0"/>
              <a:t>Randomized</a:t>
            </a:r>
            <a:r>
              <a:rPr lang="en-US" dirty="0" smtClean="0"/>
              <a:t> offers higher security but it prevents some typical SQL operations such as joins, indexes, etc.</a:t>
            </a:r>
          </a:p>
          <a:p>
            <a:r>
              <a:rPr lang="en-US" b="1" dirty="0" smtClean="0"/>
              <a:t>Deterministic </a:t>
            </a:r>
            <a:r>
              <a:rPr lang="en-US" dirty="0" smtClean="0"/>
              <a:t>is less secure but it makes it possible to employ the usual SQL constructs i.e. joins, indexes, etc.</a:t>
            </a:r>
            <a:endParaRPr lang="en-US" b="1"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34</a:t>
            </a:fld>
            <a:endParaRPr lang="en-US"/>
          </a:p>
        </p:txBody>
      </p:sp>
      <p:sp>
        <p:nvSpPr>
          <p:cNvPr id="8" name="Sottotitolo 7"/>
          <p:cNvSpPr>
            <a:spLocks noGrp="1"/>
          </p:cNvSpPr>
          <p:nvPr>
            <p:ph type="subTitle" idx="14"/>
          </p:nvPr>
        </p:nvSpPr>
        <p:spPr>
          <a:xfrm>
            <a:off x="1295400" y="1066800"/>
            <a:ext cx="6400800" cy="457200"/>
          </a:xfrm>
        </p:spPr>
        <p:txBody>
          <a:bodyPr/>
          <a:lstStyle/>
          <a:p>
            <a:r>
              <a:rPr lang="en-US" dirty="0" smtClean="0">
                <a:solidFill>
                  <a:schemeClr val="tx1"/>
                </a:solidFill>
              </a:rPr>
              <a:t>Always-Encrypted bonus</a:t>
            </a:r>
            <a:endParaRPr lang="en-US" dirty="0">
              <a:solidFill>
                <a:schemeClr val="tx1"/>
              </a:solidFill>
            </a:endParaRPr>
          </a:p>
        </p:txBody>
      </p:sp>
      <p:sp>
        <p:nvSpPr>
          <p:cNvPr id="6" name="Segnaposto contenuto 2"/>
          <p:cNvSpPr txBox="1">
            <a:spLocks/>
          </p:cNvSpPr>
          <p:nvPr/>
        </p:nvSpPr>
        <p:spPr>
          <a:xfrm>
            <a:off x="457200" y="1905000"/>
            <a:ext cx="8229600" cy="3886200"/>
          </a:xfrm>
          <a:prstGeom prst="rect">
            <a:avLst/>
          </a:prstGeom>
          <a:ln w="3175">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dirty="0" smtClean="0">
              <a:solidFill>
                <a:srgbClr val="000000"/>
              </a:solidFill>
              <a:latin typeface="Segoe UI" panose="020B0502040204020203" pitchFamily="34" charset="0"/>
            </a:endParaRPr>
          </a:p>
          <a:p>
            <a:pPr algn="just"/>
            <a:endParaRPr lang="en-US" dirty="0" smtClean="0"/>
          </a:p>
          <a:p>
            <a:endParaRPr lang="en-US" dirty="0" smtClean="0"/>
          </a:p>
          <a:p>
            <a:endParaRPr lang="en-US" dirty="0"/>
          </a:p>
        </p:txBody>
      </p:sp>
    </p:spTree>
    <p:extLst>
      <p:ext uri="{BB962C8B-B14F-4D97-AF65-F5344CB8AC3E}">
        <p14:creationId xmlns:p14="http://schemas.microsoft.com/office/powerpoint/2010/main" val="22529380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35</a:t>
            </a:fld>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558" y="1143000"/>
            <a:ext cx="7967326" cy="4114800"/>
          </a:xfrm>
        </p:spPr>
      </p:pic>
    </p:spTree>
    <p:extLst>
      <p:ext uri="{BB962C8B-B14F-4D97-AF65-F5344CB8AC3E}">
        <p14:creationId xmlns:p14="http://schemas.microsoft.com/office/powerpoint/2010/main" val="30544356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algn="ctr">
              <a:buNone/>
            </a:pPr>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36</a:t>
            </a:fld>
            <a:endParaRPr lang="en-US"/>
          </a:p>
        </p:txBody>
      </p:sp>
      <p:sp>
        <p:nvSpPr>
          <p:cNvPr id="8" name="Sottotitolo 7"/>
          <p:cNvSpPr>
            <a:spLocks noGrp="1"/>
          </p:cNvSpPr>
          <p:nvPr>
            <p:ph type="subTitle" idx="14"/>
          </p:nvPr>
        </p:nvSpPr>
        <p:spPr>
          <a:xfrm>
            <a:off x="1143000" y="1111250"/>
            <a:ext cx="6400800" cy="457200"/>
          </a:xfrm>
        </p:spPr>
        <p:txBody>
          <a:bodyPr/>
          <a:lstStyle/>
          <a:p>
            <a:r>
              <a:rPr lang="en-US" dirty="0" smtClean="0">
                <a:solidFill>
                  <a:schemeClr val="tx1"/>
                </a:solidFill>
              </a:rPr>
              <a:t>Azure SQL Server Transparent Data Encryption (TDE)</a:t>
            </a:r>
            <a:endParaRPr lang="en-US" dirty="0">
              <a:solidFill>
                <a:schemeClr val="tx1"/>
              </a:solidFill>
            </a:endParaRPr>
          </a:p>
        </p:txBody>
      </p:sp>
      <p:sp>
        <p:nvSpPr>
          <p:cNvPr id="6" name="Segnaposto contenuto 2"/>
          <p:cNvSpPr txBox="1">
            <a:spLocks/>
          </p:cNvSpPr>
          <p:nvPr/>
        </p:nvSpPr>
        <p:spPr>
          <a:xfrm>
            <a:off x="457200" y="1905000"/>
            <a:ext cx="8229600" cy="3886200"/>
          </a:xfrm>
          <a:prstGeom prst="rect">
            <a:avLst/>
          </a:prstGeom>
          <a:ln w="3175">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solidFill>
                  <a:srgbClr val="000000"/>
                </a:solidFill>
                <a:latin typeface="Segoe UI" panose="020B0502040204020203" pitchFamily="34" charset="0"/>
              </a:rPr>
              <a:t>Encryption technology for Azure SQL Server (at rest)</a:t>
            </a:r>
          </a:p>
          <a:p>
            <a:pPr algn="just"/>
            <a:r>
              <a:rPr lang="en-US" b="1" dirty="0" smtClean="0">
                <a:solidFill>
                  <a:srgbClr val="000000"/>
                </a:solidFill>
                <a:latin typeface="Segoe UI" panose="020B0502040204020203" pitchFamily="34" charset="0"/>
              </a:rPr>
              <a:t>It encrypts the database files</a:t>
            </a:r>
          </a:p>
          <a:p>
            <a:pPr algn="just"/>
            <a:r>
              <a:rPr lang="en-US" dirty="0" smtClean="0">
                <a:solidFill>
                  <a:srgbClr val="000000"/>
                </a:solidFill>
                <a:latin typeface="Segoe UI" panose="020B0502040204020203" pitchFamily="34" charset="0"/>
              </a:rPr>
              <a:t>Azure SQL databases, Azure SQL Data Warehouse and data files</a:t>
            </a:r>
          </a:p>
          <a:p>
            <a:pPr algn="just"/>
            <a:r>
              <a:rPr lang="en-US" dirty="0" smtClean="0">
                <a:solidFill>
                  <a:srgbClr val="000000"/>
                </a:solidFill>
                <a:latin typeface="Segoe UI" panose="020B0502040204020203" pitchFamily="34" charset="0"/>
              </a:rPr>
              <a:t>It is on by default on any Azure SQL Server database</a:t>
            </a:r>
          </a:p>
          <a:p>
            <a:pPr algn="just"/>
            <a:r>
              <a:rPr lang="en-US" dirty="0" smtClean="0">
                <a:solidFill>
                  <a:srgbClr val="000000"/>
                </a:solidFill>
                <a:latin typeface="Segoe UI" panose="020B0502040204020203" pitchFamily="34" charset="0"/>
              </a:rPr>
              <a:t>It is similar in concept to </a:t>
            </a:r>
            <a:r>
              <a:rPr lang="en-US" b="1" dirty="0" smtClean="0">
                <a:solidFill>
                  <a:srgbClr val="000000"/>
                </a:solidFill>
                <a:latin typeface="Segoe UI" panose="020B0502040204020203" pitchFamily="34" charset="0"/>
              </a:rPr>
              <a:t>Storage Service Encryption (SSE)</a:t>
            </a:r>
            <a:r>
              <a:rPr lang="en-US" dirty="0" smtClean="0">
                <a:solidFill>
                  <a:srgbClr val="000000"/>
                </a:solidFill>
                <a:latin typeface="Segoe UI" panose="020B0502040204020203" pitchFamily="34" charset="0"/>
              </a:rPr>
              <a:t> that is the analogous technology available on Azure storage accounts</a:t>
            </a:r>
          </a:p>
          <a:p>
            <a:pPr algn="just"/>
            <a:r>
              <a:rPr lang="en-US" dirty="0" smtClean="0">
                <a:solidFill>
                  <a:srgbClr val="000000"/>
                </a:solidFill>
                <a:latin typeface="Segoe UI" panose="020B0502040204020203" pitchFamily="34" charset="0"/>
              </a:rPr>
              <a:t>Can use managed or customer encryption keys as for SSE</a:t>
            </a:r>
          </a:p>
          <a:p>
            <a:pPr algn="just"/>
            <a:r>
              <a:rPr lang="en-US" dirty="0" smtClean="0">
                <a:solidFill>
                  <a:srgbClr val="000000"/>
                </a:solidFill>
                <a:latin typeface="Segoe UI" panose="020B0502040204020203" pitchFamily="34" charset="0"/>
              </a:rPr>
              <a:t>Can be enabled at Server or database level</a:t>
            </a:r>
            <a:endParaRPr lang="en-US" dirty="0" smtClean="0"/>
          </a:p>
          <a:p>
            <a:endParaRPr lang="en-US" dirty="0" smtClean="0"/>
          </a:p>
          <a:p>
            <a:endParaRPr lang="en-US" dirty="0"/>
          </a:p>
        </p:txBody>
      </p:sp>
    </p:spTree>
    <p:extLst>
      <p:ext uri="{BB962C8B-B14F-4D97-AF65-F5344CB8AC3E}">
        <p14:creationId xmlns:p14="http://schemas.microsoft.com/office/powerpoint/2010/main" val="3929500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76400"/>
            <a:ext cx="8229600" cy="3429000"/>
          </a:xfrm>
        </p:spPr>
        <p:txBody>
          <a:bodyPr/>
          <a:lstStyle/>
          <a:p>
            <a:pPr algn="ctr">
              <a:buNone/>
            </a:pPr>
            <a:endParaRPr lang="en-US" dirty="0" smtClean="0"/>
          </a:p>
          <a:p>
            <a:r>
              <a:rPr lang="en-US" dirty="0" smtClean="0"/>
              <a:t>To encrypt VMs</a:t>
            </a:r>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37</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solidFill>
                  <a:schemeClr val="tx1"/>
                </a:solidFill>
              </a:rPr>
              <a:t>Azure Disk Encryption for IaaS</a:t>
            </a:r>
            <a:endParaRPr lang="en-US" dirty="0">
              <a:solidFill>
                <a:schemeClr val="tx1"/>
              </a:solidFill>
            </a:endParaRPr>
          </a:p>
        </p:txBody>
      </p:sp>
    </p:spTree>
    <p:extLst>
      <p:ext uri="{BB962C8B-B14F-4D97-AF65-F5344CB8AC3E}">
        <p14:creationId xmlns:p14="http://schemas.microsoft.com/office/powerpoint/2010/main" val="19405138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76400"/>
            <a:ext cx="8229600" cy="3429000"/>
          </a:xfrm>
        </p:spPr>
        <p:txBody>
          <a:bodyPr/>
          <a:lstStyle/>
          <a:p>
            <a:pPr algn="ctr">
              <a:buNone/>
            </a:pPr>
            <a:endParaRPr lang="en-US" dirty="0" smtClean="0"/>
          </a:p>
          <a:p>
            <a:r>
              <a:rPr lang="en-US" dirty="0" smtClean="0"/>
              <a:t>Storage Accounts are transparently encrypted at rest via SSE</a:t>
            </a:r>
          </a:p>
          <a:p>
            <a:r>
              <a:rPr lang="en-US" dirty="0" smtClean="0"/>
              <a:t>For </a:t>
            </a:r>
            <a:r>
              <a:rPr lang="en-US" dirty="0"/>
              <a:t>Azure SQL Server </a:t>
            </a:r>
            <a:r>
              <a:rPr lang="en-US" dirty="0" smtClean="0"/>
              <a:t> Azure </a:t>
            </a:r>
            <a:r>
              <a:rPr lang="en-US" dirty="0" smtClean="0"/>
              <a:t>Transparent Data Encryption (TDE) as server-side default encryption for data at rest. It encrypts the whole server or the database files with either a custom or managed key</a:t>
            </a:r>
            <a:r>
              <a:rPr lang="en-US" dirty="0" smtClean="0"/>
              <a:t>.</a:t>
            </a:r>
          </a:p>
          <a:p>
            <a:r>
              <a:rPr lang="en-US" dirty="0"/>
              <a:t>For Azure SQL Server Always-Encrypted Client Technology based on CMK &amp;CEK</a:t>
            </a:r>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38</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solidFill>
                  <a:schemeClr val="tx1"/>
                </a:solidFill>
              </a:rPr>
              <a:t>Summary on </a:t>
            </a:r>
            <a:r>
              <a:rPr lang="en-US" b="1" dirty="0" smtClean="0"/>
              <a:t>Encryption</a:t>
            </a:r>
            <a:endParaRPr lang="en-US" dirty="0">
              <a:solidFill>
                <a:schemeClr val="tx1"/>
              </a:solidFill>
            </a:endParaRPr>
          </a:p>
        </p:txBody>
      </p:sp>
    </p:spTree>
    <p:extLst>
      <p:ext uri="{BB962C8B-B14F-4D97-AF65-F5344CB8AC3E}">
        <p14:creationId xmlns:p14="http://schemas.microsoft.com/office/powerpoint/2010/main" val="36696244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buNone/>
            </a:pPr>
            <a:r>
              <a:rPr lang="en-US" i="1" dirty="0" smtClean="0"/>
              <a:t>Demo steps</a:t>
            </a: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39</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Demo</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D590542-A0EB-48D5-9722-C0A8052BF4A2}" type="datetime1">
              <a:rPr lang="en-US" smtClean="0"/>
              <a:pPr/>
              <a:t>5/14/2019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4</a:t>
            </a:fld>
            <a:endParaRPr lang="en-US" dirty="0"/>
          </a:p>
        </p:txBody>
      </p:sp>
      <p:sp>
        <p:nvSpPr>
          <p:cNvPr id="2" name="Title 1"/>
          <p:cNvSpPr>
            <a:spLocks noGrp="1"/>
          </p:cNvSpPr>
          <p:nvPr>
            <p:ph type="title"/>
          </p:nvPr>
        </p:nvSpPr>
        <p:spPr>
          <a:xfrm>
            <a:off x="685800" y="2133600"/>
            <a:ext cx="7772400" cy="990600"/>
          </a:xfrm>
        </p:spPr>
        <p:txBody>
          <a:bodyPr/>
          <a:lstStyle/>
          <a:p>
            <a:pPr algn="ctr"/>
            <a:r>
              <a:rPr lang="en-US" dirty="0" smtClean="0"/>
              <a:t>OWASP</a:t>
            </a:r>
            <a:r>
              <a:rPr lang="en-US" dirty="0" smtClean="0"/>
              <a:t/>
            </a:r>
            <a:br>
              <a:rPr lang="en-US" dirty="0" smtClean="0"/>
            </a:br>
            <a:endParaRPr lang="en-US" dirty="0"/>
          </a:p>
        </p:txBody>
      </p:sp>
      <p:sp>
        <p:nvSpPr>
          <p:cNvPr id="5" name="Subtitle 2"/>
          <p:cNvSpPr>
            <a:spLocks noGrp="1"/>
          </p:cNvSpPr>
          <p:nvPr>
            <p:ph type="subTitle" idx="1"/>
          </p:nvPr>
        </p:nvSpPr>
        <p:spPr>
          <a:xfrm>
            <a:off x="1371600" y="2971800"/>
            <a:ext cx="6400800" cy="609600"/>
          </a:xfrm>
        </p:spPr>
        <p:txBody>
          <a:bodyPr>
            <a:normAutofit/>
          </a:bodyPr>
          <a:lstStyle/>
          <a:p>
            <a:r>
              <a:rPr lang="en-US" dirty="0"/>
              <a:t>Open Web Application Security </a:t>
            </a:r>
            <a:r>
              <a:rPr lang="en-US" dirty="0" smtClean="0"/>
              <a:t>Project</a:t>
            </a:r>
            <a:endParaRPr lang="en-US" dirty="0" smtClean="0">
              <a:solidFill>
                <a:schemeClr val="accent1">
                  <a:lumMod val="25000"/>
                </a:schemeClr>
              </a:solidFill>
            </a:endParaRPr>
          </a:p>
        </p:txBody>
      </p:sp>
    </p:spTree>
    <p:extLst>
      <p:ext uri="{BB962C8B-B14F-4D97-AF65-F5344CB8AC3E}">
        <p14:creationId xmlns:p14="http://schemas.microsoft.com/office/powerpoint/2010/main" val="33987096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7"/>
          <p:cNvSpPr>
            <a:spLocks noGrp="1"/>
          </p:cNvSpPr>
          <p:nvPr>
            <p:ph idx="1"/>
          </p:nvPr>
        </p:nvSpPr>
        <p:spPr/>
        <p:txBody>
          <a:bodyPr/>
          <a:lstStyle/>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40</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Q&amp;A</a:t>
            </a:r>
            <a:endParaRPr lang="en-US" b="1" dirty="0">
              <a:solidFill>
                <a:schemeClr val="tx1"/>
              </a:solidFill>
            </a:endParaRPr>
          </a:p>
        </p:txBody>
      </p:sp>
    </p:spTree>
    <p:extLst>
      <p:ext uri="{BB962C8B-B14F-4D97-AF65-F5344CB8AC3E}">
        <p14:creationId xmlns:p14="http://schemas.microsoft.com/office/powerpoint/2010/main" val="2068919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600200"/>
            <a:ext cx="5702381" cy="4539096"/>
          </a:xfrm>
        </p:spPr>
      </p:pic>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5</a:t>
            </a:fld>
            <a:endParaRPr lang="en-US"/>
          </a:p>
        </p:txBody>
      </p:sp>
      <p:sp>
        <p:nvSpPr>
          <p:cNvPr id="7" name="Sottotitolo 6"/>
          <p:cNvSpPr>
            <a:spLocks noGrp="1"/>
          </p:cNvSpPr>
          <p:nvPr>
            <p:ph type="subTitle" idx="14"/>
          </p:nvPr>
        </p:nvSpPr>
        <p:spPr>
          <a:xfrm>
            <a:off x="1219200" y="1050304"/>
            <a:ext cx="6400800" cy="457200"/>
          </a:xfrm>
        </p:spPr>
        <p:txBody>
          <a:bodyPr/>
          <a:lstStyle/>
          <a:p>
            <a:r>
              <a:rPr lang="en-US" b="1" dirty="0" smtClean="0">
                <a:solidFill>
                  <a:schemeClr val="tx1"/>
                </a:solidFill>
              </a:rPr>
              <a:t>Threats</a:t>
            </a:r>
            <a:endParaRPr lang="en-US" b="1" dirty="0">
              <a:solidFill>
                <a:schemeClr val="tx1"/>
              </a:solidFill>
            </a:endParaRPr>
          </a:p>
        </p:txBody>
      </p:sp>
    </p:spTree>
    <p:extLst>
      <p:ext uri="{BB962C8B-B14F-4D97-AF65-F5344CB8AC3E}">
        <p14:creationId xmlns:p14="http://schemas.microsoft.com/office/powerpoint/2010/main" val="3822237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6</a:t>
            </a:fld>
            <a:endParaRPr lang="en-US"/>
          </a:p>
        </p:txBody>
      </p:sp>
      <p:sp>
        <p:nvSpPr>
          <p:cNvPr id="7" name="Sottotitolo 6"/>
          <p:cNvSpPr>
            <a:spLocks noGrp="1"/>
          </p:cNvSpPr>
          <p:nvPr>
            <p:ph type="subTitle" idx="14"/>
          </p:nvPr>
        </p:nvSpPr>
        <p:spPr>
          <a:xfrm>
            <a:off x="1600200" y="990600"/>
            <a:ext cx="6400800" cy="457200"/>
          </a:xfrm>
        </p:spPr>
        <p:txBody>
          <a:bodyPr/>
          <a:lstStyle/>
          <a:p>
            <a:r>
              <a:rPr lang="en-US" b="1" dirty="0" smtClean="0">
                <a:solidFill>
                  <a:schemeClr val="tx1"/>
                </a:solidFill>
              </a:rPr>
              <a:t>OWASP Table</a:t>
            </a:r>
            <a:endParaRPr lang="en-US" b="1" dirty="0">
              <a:solidFill>
                <a:schemeClr val="tx1"/>
              </a:solidFill>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1592730"/>
            <a:ext cx="7467600" cy="4639009"/>
          </a:xfrm>
        </p:spPr>
      </p:pic>
    </p:spTree>
    <p:extLst>
      <p:ext uri="{BB962C8B-B14F-4D97-AF65-F5344CB8AC3E}">
        <p14:creationId xmlns:p14="http://schemas.microsoft.com/office/powerpoint/2010/main" val="2675536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2514600"/>
            <a:ext cx="8229600" cy="3429000"/>
          </a:xfrm>
        </p:spPr>
        <p:txBody>
          <a:bodyPr/>
          <a:lstStyle/>
          <a:p>
            <a:pPr algn="ctr">
              <a:buNone/>
            </a:pPr>
            <a:endParaRPr lang="en-US" dirty="0" smtClean="0"/>
          </a:p>
          <a:p>
            <a:pPr algn="just"/>
            <a:r>
              <a:rPr lang="en-US" dirty="0" smtClean="0"/>
              <a:t>An online </a:t>
            </a:r>
            <a:r>
              <a:rPr lang="en-US" dirty="0"/>
              <a:t>community that produces freely-available articles, methodologies, documentation, tools, and technologies in the field of </a:t>
            </a:r>
            <a:r>
              <a:rPr lang="en-US" dirty="0" smtClean="0"/>
              <a:t>web application security.</a:t>
            </a:r>
          </a:p>
          <a:p>
            <a:pPr algn="just"/>
            <a:r>
              <a:rPr lang="en-US" dirty="0" smtClean="0"/>
              <a:t>A frame of reference to keep up-to-date with security threats.</a:t>
            </a:r>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7</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solidFill>
                  <a:schemeClr val="tx1"/>
                </a:solidFill>
              </a:rPr>
              <a:t>Summary </a:t>
            </a:r>
            <a:r>
              <a:rPr lang="en-US" b="1" dirty="0" smtClean="0"/>
              <a:t>on OWASP</a:t>
            </a:r>
            <a:endParaRPr lang="en-US" dirty="0">
              <a:solidFill>
                <a:schemeClr val="tx1"/>
              </a:solidFill>
            </a:endParaRPr>
          </a:p>
        </p:txBody>
      </p:sp>
      <p:sp>
        <p:nvSpPr>
          <p:cNvPr id="7" name="Subtitle 2"/>
          <p:cNvSpPr txBox="1">
            <a:spLocks/>
          </p:cNvSpPr>
          <p:nvPr/>
        </p:nvSpPr>
        <p:spPr>
          <a:xfrm>
            <a:off x="2133600" y="1714500"/>
            <a:ext cx="4876800" cy="609600"/>
          </a:xfrm>
          <a:prstGeom prst="rect">
            <a:avLst/>
          </a:prstGeom>
          <a:ln w="3175">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Open Web Application Security Project</a:t>
            </a:r>
            <a:endParaRPr lang="en-US" dirty="0" smtClean="0">
              <a:solidFill>
                <a:schemeClr val="accent1">
                  <a:lumMod val="25000"/>
                </a:schemeClr>
              </a:solidFill>
            </a:endParaRPr>
          </a:p>
        </p:txBody>
      </p:sp>
    </p:spTree>
    <p:extLst>
      <p:ext uri="{BB962C8B-B14F-4D97-AF65-F5344CB8AC3E}">
        <p14:creationId xmlns:p14="http://schemas.microsoft.com/office/powerpoint/2010/main" val="1103391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D590542-A0EB-48D5-9722-C0A8052BF4A2}" type="datetime1">
              <a:rPr lang="en-US" smtClean="0"/>
              <a:pPr/>
              <a:t>5/14/2019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8</a:t>
            </a:fld>
            <a:endParaRPr lang="en-US" dirty="0"/>
          </a:p>
        </p:txBody>
      </p:sp>
      <p:sp>
        <p:nvSpPr>
          <p:cNvPr id="2" name="Title 1"/>
          <p:cNvSpPr>
            <a:spLocks noGrp="1"/>
          </p:cNvSpPr>
          <p:nvPr>
            <p:ph type="title"/>
          </p:nvPr>
        </p:nvSpPr>
        <p:spPr>
          <a:xfrm>
            <a:off x="762000" y="2743200"/>
            <a:ext cx="7772400" cy="990600"/>
          </a:xfrm>
        </p:spPr>
        <p:txBody>
          <a:bodyPr/>
          <a:lstStyle/>
          <a:p>
            <a:pPr algn="ctr"/>
            <a:r>
              <a:rPr lang="en-US" dirty="0" smtClean="0"/>
              <a:t>Secrets</a:t>
            </a:r>
            <a:br>
              <a:rPr lang="en-US" dirty="0" smtClean="0"/>
            </a:br>
            <a:endParaRPr lang="en-US" dirty="0"/>
          </a:p>
        </p:txBody>
      </p:sp>
    </p:spTree>
    <p:extLst>
      <p:ext uri="{BB962C8B-B14F-4D97-AF65-F5344CB8AC3E}">
        <p14:creationId xmlns:p14="http://schemas.microsoft.com/office/powerpoint/2010/main" val="34867292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It must be kept safe somewhere</a:t>
            </a:r>
          </a:p>
          <a:p>
            <a:r>
              <a:rPr lang="en-US" dirty="0" smtClean="0"/>
              <a:t>It cannot (even accidentally) be shared with anyone who should not know</a:t>
            </a:r>
          </a:p>
          <a:p>
            <a:r>
              <a:rPr lang="en-US" dirty="0" smtClean="0"/>
              <a:t>It can be forgotten, lost, stolen or corrupted in which case becomes worthless and/or can cause loss of assets</a:t>
            </a:r>
          </a:p>
          <a:p>
            <a:r>
              <a:rPr lang="en-US" dirty="0" smtClean="0"/>
              <a:t>Just the suspicion of loss or of accidental leak makes it worthless and a liability</a:t>
            </a:r>
          </a:p>
          <a:p>
            <a:r>
              <a:rPr lang="en-US" dirty="0" smtClean="0"/>
              <a:t>More than one secret and life gets very complicated!</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9</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Secrets</a:t>
            </a:r>
            <a:endParaRPr lang="en-US" b="1" dirty="0">
              <a:solidFill>
                <a:schemeClr val="tx1"/>
              </a:solidFill>
            </a:endParaRPr>
          </a:p>
        </p:txBody>
      </p:sp>
    </p:spTree>
    <p:extLst>
      <p:ext uri="{BB962C8B-B14F-4D97-AF65-F5344CB8AC3E}">
        <p14:creationId xmlns:p14="http://schemas.microsoft.com/office/powerpoint/2010/main" val="148647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1-ppt-Template">
  <a:themeElements>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fontScheme name="WürthPhoenix">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ppt/theme/themeOverride2.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ppt/theme/themeOverride3.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ppt/theme/themeOverride4.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00f996c0-c54d-4e74-bd1f-4dc98d288dc1">Other</Module>
    <Comment xmlns="00f996c0-c54d-4e74-bd1f-4dc98d288dc1" xsi:nil="true"/>
    <Manual xmlns="00f996c0-c54d-4e74-bd1f-4dc98d288dc1">Research Activities</Manual>
    <Language xmlns="00f996c0-c54d-4e74-bd1f-4dc98d288dc1">EN</Language>
    <Application xmlns="00f996c0-c54d-4e74-bd1f-4dc98d288dc1">DAX2012</Application>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7BE36A7D7E3284AAF54A9304029004A" ma:contentTypeVersion="5" ma:contentTypeDescription="Create a new document." ma:contentTypeScope="" ma:versionID="c41cecac77d1fce3cca08e421bb73e78">
  <xsd:schema xmlns:xsd="http://www.w3.org/2001/XMLSchema" xmlns:xs="http://www.w3.org/2001/XMLSchema" xmlns:p="http://schemas.microsoft.com/office/2006/metadata/properties" xmlns:ns2="00f996c0-c54d-4e74-bd1f-4dc98d288dc1" targetNamespace="http://schemas.microsoft.com/office/2006/metadata/properties" ma:root="true" ma:fieldsID="8170742d2341719c31d0929a5c17f8bb" ns2:_="">
    <xsd:import namespace="00f996c0-c54d-4e74-bd1f-4dc98d288dc1"/>
    <xsd:element name="properties">
      <xsd:complexType>
        <xsd:sequence>
          <xsd:element name="documentManagement">
            <xsd:complexType>
              <xsd:all>
                <xsd:element ref="ns2:Application"/>
                <xsd:element ref="ns2:Module"/>
                <xsd:element ref="ns2:Language"/>
                <xsd:element ref="ns2:Manual" minOccurs="0"/>
                <xsd:element ref="ns2: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f996c0-c54d-4e74-bd1f-4dc98d288dc1" elementFormDefault="qualified">
    <xsd:import namespace="http://schemas.microsoft.com/office/2006/documentManagement/types"/>
    <xsd:import namespace="http://schemas.microsoft.com/office/infopath/2007/PartnerControls"/>
    <xsd:element name="Application" ma:index="8" ma:displayName="Application" ma:format="Dropdown" ma:internalName="Application">
      <xsd:simpleType>
        <xsd:restriction base="dms:Choice">
          <xsd:enumeration value="DAX2009"/>
          <xsd:enumeration value="DAX2012"/>
        </xsd:restriction>
      </xsd:simpleType>
    </xsd:element>
    <xsd:element name="Module" ma:index="9" ma:displayName="Module" ma:default="Purchase" ma:format="Dropdown" ma:internalName="Module">
      <xsd:simpleType>
        <xsd:restriction base="dms:Choice">
          <xsd:enumeration value="Purchase"/>
          <xsd:enumeration value="Logistics"/>
          <xsd:enumeration value="Sales"/>
          <xsd:enumeration value="Production"/>
          <xsd:enumeration value="Finance"/>
          <xsd:enumeration value="YAVEON ProLife"/>
          <xsd:enumeration value="Other"/>
        </xsd:restriction>
      </xsd:simpleType>
    </xsd:element>
    <xsd:element name="Language" ma:index="10" ma:displayName="Language" ma:default="EN" ma:format="Dropdown" ma:internalName="Language">
      <xsd:simpleType>
        <xsd:restriction base="dms:Choice">
          <xsd:enumeration value="DE"/>
          <xsd:enumeration value="EN"/>
          <xsd:enumeration value="IT"/>
        </xsd:restriction>
      </xsd:simpleType>
    </xsd:element>
    <xsd:element name="Manual" ma:index="11" nillable="true" ma:displayName="Manual" ma:internalName="Manual">
      <xsd:simpleType>
        <xsd:restriction base="dms:Text">
          <xsd:maxLength value="255"/>
        </xsd:restriction>
      </xsd:simpleType>
    </xsd:element>
    <xsd:element name="Comment" ma:index="12" nillable="true" ma:displayName="Comment" ma:internalName="Comm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BE2236-5581-4DC9-88C8-7D3CDFC20C7F}">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0f996c0-c54d-4e74-bd1f-4dc98d288dc1"/>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742DA801-DDF4-459E-9485-7A79D9BBB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f996c0-c54d-4e74-bd1f-4dc98d288d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1EB6FD-9432-44B6-B1BD-B86A98CDAA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1567</Words>
  <Application>Microsoft Office PowerPoint</Application>
  <PresentationFormat>On-screen Show (4:3)</PresentationFormat>
  <Paragraphs>266</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Futura Md BT</vt:lpstr>
      <vt:lpstr>Segoe UI</vt:lpstr>
      <vt:lpstr>2011-ppt-Template</vt:lpstr>
      <vt:lpstr>Security in Azure </vt:lpstr>
      <vt:lpstr>PowerPoint Presentation</vt:lpstr>
      <vt:lpstr>PowerPoint Presentation</vt:lpstr>
      <vt:lpstr>OWASP </vt:lpstr>
      <vt:lpstr>PowerPoint Presentation</vt:lpstr>
      <vt:lpstr>PowerPoint Presentation</vt:lpstr>
      <vt:lpstr>PowerPoint Presentation</vt:lpstr>
      <vt:lpstr>Secrets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Encryption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Wuerth-Phoenix S.r.l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 2012 Research Activities Template</dc:title>
  <dc:creator>Wuerth Phoenix S.r.l.</dc:creator>
  <cp:lastModifiedBy>Spano, Davide</cp:lastModifiedBy>
  <cp:revision>301</cp:revision>
  <cp:lastPrinted>2013-06-06T08:00:36Z</cp:lastPrinted>
  <dcterms:created xsi:type="dcterms:W3CDTF">2010-12-29T11:13:46Z</dcterms:created>
  <dcterms:modified xsi:type="dcterms:W3CDTF">2019-05-14T16:10:51Z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0x01010047BE36A7D7E3284AAF54A9304029004A</vt:lpwstr>
  </property>
</Properties>
</file>