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266" r:id="rId6"/>
    <p:sldId id="271" r:id="rId7"/>
    <p:sldId id="272" r:id="rId8"/>
    <p:sldId id="267" r:id="rId9"/>
    <p:sldId id="273" r:id="rId10"/>
    <p:sldId id="268" r:id="rId11"/>
    <p:sldId id="274" r:id="rId12"/>
    <p:sldId id="261" r:id="rId13"/>
    <p:sldId id="258" r:id="rId14"/>
    <p:sldId id="259" r:id="rId15"/>
    <p:sldId id="263" r:id="rId16"/>
    <p:sldId id="262" r:id="rId17"/>
    <p:sldId id="264" r:id="rId18"/>
    <p:sldId id="265" r:id="rId19"/>
    <p:sldId id="270" r:id="rId20"/>
    <p:sldId id="269" r:id="rId21"/>
  </p:sldIdLst>
  <p:sldSz cx="9144000" cy="6858000" type="screen4x3"/>
  <p:notesSz cx="6669088"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F1F2F2"/>
    <a:srgbClr val="807F7F"/>
    <a:srgbClr val="B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719" autoAdjust="0"/>
  </p:normalViewPr>
  <p:slideViewPr>
    <p:cSldViewPr>
      <p:cViewPr varScale="1">
        <p:scale>
          <a:sx n="115" d="100"/>
          <a:sy n="115" d="100"/>
        </p:scale>
        <p:origin x="322" y="8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5" d="100"/>
          <a:sy n="85" d="100"/>
        </p:scale>
        <p:origin x="-3918" y="-72"/>
      </p:cViewPr>
      <p:guideLst>
        <p:guide orient="horz" pos="3127"/>
        <p:guide pos="21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AB929E34-DEA3-4895-846A-C2BBEF4A5080}" type="datetimeFigureOut">
              <a:rPr lang="en-US" smtClean="0"/>
              <a:pPr/>
              <a:t>5/6/2019</a:t>
            </a:fld>
            <a:endParaRPr lang="en-US"/>
          </a:p>
        </p:txBody>
      </p:sp>
      <p:sp>
        <p:nvSpPr>
          <p:cNvPr id="4" name="Footer Placeholder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9A3C84FA-7666-402B-9D2D-1182F6693972}" type="slidenum">
              <a:rPr lang="en-US" smtClean="0"/>
              <a:pPr/>
              <a:t>‹#›</a:t>
            </a:fld>
            <a:endParaRPr lang="en-US"/>
          </a:p>
        </p:txBody>
      </p:sp>
    </p:spTree>
    <p:extLst>
      <p:ext uri="{BB962C8B-B14F-4D97-AF65-F5344CB8AC3E}">
        <p14:creationId xmlns:p14="http://schemas.microsoft.com/office/powerpoint/2010/main" val="29814492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D757427D-1431-4F41-9EB2-74C3A27350CA}" type="datetimeFigureOut">
              <a:rPr lang="en-US" smtClean="0"/>
              <a:pPr/>
              <a:t>5/6/2019</a:t>
            </a:fld>
            <a:endParaRPr lang="en-US"/>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4F396362-DDF9-4E45-9BA4-C3F5F662350E}" type="slidenum">
              <a:rPr lang="en-US" smtClean="0"/>
              <a:pPr/>
              <a:t>‹#›</a:t>
            </a:fld>
            <a:endParaRPr lang="en-US"/>
          </a:p>
        </p:txBody>
      </p:sp>
    </p:spTree>
    <p:extLst>
      <p:ext uri="{BB962C8B-B14F-4D97-AF65-F5344CB8AC3E}">
        <p14:creationId xmlns:p14="http://schemas.microsoft.com/office/powerpoint/2010/main" val="2966272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667000"/>
            <a:ext cx="6400800" cy="2971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1D89EAC-7ACA-4BE3-B5E1-4490AC0DEEC2}" type="datetime1">
              <a:rPr lang="en-US" smtClean="0"/>
              <a:pPr/>
              <a:t>5/6/2019</a:t>
            </a:fld>
            <a:endParaRPr lang="en-US"/>
          </a:p>
        </p:txBody>
      </p:sp>
      <p:sp>
        <p:nvSpPr>
          <p:cNvPr id="6" name="Slide Number Placeholder 5"/>
          <p:cNvSpPr>
            <a:spLocks noGrp="1"/>
          </p:cNvSpPr>
          <p:nvPr>
            <p:ph type="sldNum" sz="quarter" idx="12"/>
          </p:nvPr>
        </p:nvSpPr>
        <p:spPr/>
        <p:txBody>
          <a:bodyPr/>
          <a:lstStyle/>
          <a:p>
            <a:fld id="{02623B3A-910D-43F4-BBA9-9429D5B0014D}" type="slidenum">
              <a:rPr lang="en-US" smtClean="0"/>
              <a:pPr/>
              <a:t>‹#›</a:t>
            </a:fld>
            <a:endParaRPr lang="en-US"/>
          </a:p>
        </p:txBody>
      </p:sp>
      <p:sp>
        <p:nvSpPr>
          <p:cNvPr id="7" name="Title 6"/>
          <p:cNvSpPr>
            <a:spLocks noGrp="1"/>
          </p:cNvSpPr>
          <p:nvPr>
            <p:ph type="title"/>
          </p:nvPr>
        </p:nvSpPr>
        <p:spPr>
          <a:xfrm>
            <a:off x="457200" y="1219200"/>
            <a:ext cx="6934200" cy="8382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184804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8229600" cy="3429000"/>
          </a:xfrm>
          <a:ln w="3175">
            <a:solidFill>
              <a:schemeClr val="bg1"/>
            </a:solidFill>
          </a:ln>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8078618-4CAE-48E8-A205-9D92A68D094A}" type="datetime1">
              <a:rPr lang="en-US" smtClean="0"/>
              <a:pPr/>
              <a:t>5/6/2019</a:t>
            </a:fld>
            <a:endParaRPr lang="en-US"/>
          </a:p>
        </p:txBody>
      </p:sp>
      <p:sp>
        <p:nvSpPr>
          <p:cNvPr id="6" name="Slide Number Placeholder 5"/>
          <p:cNvSpPr>
            <a:spLocks noGrp="1"/>
          </p:cNvSpPr>
          <p:nvPr>
            <p:ph type="sldNum" sz="quarter" idx="12"/>
          </p:nvPr>
        </p:nvSpPr>
        <p:spPr/>
        <p:txBody>
          <a:bodyPr/>
          <a:lstStyle/>
          <a:p>
            <a:fld id="{02623B3A-910D-43F4-BBA9-9429D5B0014D}" type="slidenum">
              <a:rPr lang="en-US" smtClean="0"/>
              <a:pPr/>
              <a:t>‹#›</a:t>
            </a:fld>
            <a:endParaRPr lang="en-US"/>
          </a:p>
        </p:txBody>
      </p:sp>
      <p:sp>
        <p:nvSpPr>
          <p:cNvPr id="8" name="Subtitle 2"/>
          <p:cNvSpPr>
            <a:spLocks noGrp="1"/>
          </p:cNvSpPr>
          <p:nvPr>
            <p:ph type="subTitle" idx="14" hasCustomPrompt="1"/>
          </p:nvPr>
        </p:nvSpPr>
        <p:spPr>
          <a:xfrm>
            <a:off x="1143000" y="1447800"/>
            <a:ext cx="6400800" cy="4572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a:p>
            <a:endParaRPr lang="en-US" dirty="0"/>
          </a:p>
        </p:txBody>
      </p:sp>
    </p:spTree>
    <p:extLst>
      <p:ext uri="{BB962C8B-B14F-4D97-AF65-F5344CB8AC3E}">
        <p14:creationId xmlns:p14="http://schemas.microsoft.com/office/powerpoint/2010/main" val="1674599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6934200" cy="850106"/>
          </a:xfrm>
        </p:spPr>
        <p:txBody>
          <a:bodyPr/>
          <a:lstStyle>
            <a:lvl1pPr>
              <a:defRPr sz="2400">
                <a:solidFill>
                  <a:schemeClr val="tx1"/>
                </a:solidFill>
              </a:defRPr>
            </a:lvl1pPr>
          </a:lstStyle>
          <a:p>
            <a:r>
              <a:rPr lang="en-US" dirty="0" smtClean="0"/>
              <a:t>Click to edit Master title style</a:t>
            </a:r>
            <a:br>
              <a:rPr lang="en-US" dirty="0" smtClean="0"/>
            </a:br>
            <a:r>
              <a:rPr lang="en-US" dirty="0" smtClean="0"/>
              <a:t>Zweite Zeile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078618-4CAE-48E8-A205-9D92A68D094A}" type="datetime1">
              <a:rPr lang="en-US" smtClean="0"/>
              <a:pPr/>
              <a:t>5/6/2019</a:t>
            </a:fld>
            <a:endParaRPr lang="en-US"/>
          </a:p>
        </p:txBody>
      </p:sp>
      <p:sp>
        <p:nvSpPr>
          <p:cNvPr id="6" name="Slide Number Placeholder 5"/>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22496591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00E453-848C-4CB7-9F7F-96588418CD05}" type="datetime1">
              <a:rPr lang="en-US" smtClean="0"/>
              <a:pPr/>
              <a:t>5/6/2019</a:t>
            </a:fld>
            <a:endParaRPr lang="en-US"/>
          </a:p>
        </p:txBody>
      </p:sp>
      <p:sp>
        <p:nvSpPr>
          <p:cNvPr id="7" name="Slide Number Placeholder 6"/>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7244498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05F48F-7385-4145-8996-92AF39DE194F}" type="datetime1">
              <a:rPr lang="en-US" smtClean="0"/>
              <a:pPr/>
              <a:t>5/6/2019</a:t>
            </a:fld>
            <a:endParaRPr lang="en-US"/>
          </a:p>
        </p:txBody>
      </p:sp>
      <p:sp>
        <p:nvSpPr>
          <p:cNvPr id="9" name="Slide Number Placeholder 8"/>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1607981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7843E3-9C32-491F-AC75-91C8E4F20BD2}" type="datetime1">
              <a:rPr lang="en-US" smtClean="0"/>
              <a:pPr/>
              <a:t>5/6/2019</a:t>
            </a:fld>
            <a:endParaRPr lang="en-US"/>
          </a:p>
        </p:txBody>
      </p:sp>
      <p:sp>
        <p:nvSpPr>
          <p:cNvPr id="5" name="Slide Number Placeholder 4"/>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8685692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Rectangle 20"/>
          <p:cNvSpPr>
            <a:spLocks noChangeArrowheads="1"/>
          </p:cNvSpPr>
          <p:nvPr/>
        </p:nvSpPr>
        <p:spPr bwMode="auto">
          <a:xfrm>
            <a:off x="8167688" y="6470650"/>
            <a:ext cx="914400" cy="152400"/>
          </a:xfrm>
          <a:prstGeom prst="rect">
            <a:avLst/>
          </a:prstGeom>
          <a:solidFill>
            <a:srgbClr val="C0C0C0"/>
          </a:solidFill>
          <a:ln w="9525">
            <a:noFill/>
            <a:miter lim="800000"/>
            <a:headEnd/>
            <a:tailEnd/>
          </a:ln>
          <a:effectLst/>
        </p:spPr>
        <p:txBody>
          <a:bodyPr anchor="ctr"/>
          <a:lstStyle/>
          <a:p>
            <a:pPr>
              <a:defRPr/>
            </a:pPr>
            <a:endParaRPr lang="de-DE" sz="800" dirty="0">
              <a:latin typeface="Futura Md BT" pitchFamily="34" charset="0"/>
            </a:endParaRPr>
          </a:p>
        </p:txBody>
      </p:sp>
      <p:sp>
        <p:nvSpPr>
          <p:cNvPr id="17" name="Rectangle 31"/>
          <p:cNvSpPr>
            <a:spLocks noChangeArrowheads="1"/>
          </p:cNvSpPr>
          <p:nvPr/>
        </p:nvSpPr>
        <p:spPr bwMode="auto">
          <a:xfrm>
            <a:off x="409575" y="6470650"/>
            <a:ext cx="1065213" cy="152400"/>
          </a:xfrm>
          <a:prstGeom prst="rect">
            <a:avLst/>
          </a:prstGeom>
          <a:solidFill>
            <a:srgbClr val="C0C0C0"/>
          </a:solidFill>
          <a:ln w="9525">
            <a:noFill/>
            <a:miter lim="800000"/>
            <a:headEnd/>
            <a:tailEnd/>
          </a:ln>
          <a:effectLst/>
        </p:spPr>
        <p:txBody>
          <a:bodyPr anchor="ctr"/>
          <a:lstStyle/>
          <a:p>
            <a:pPr>
              <a:defRPr/>
            </a:pPr>
            <a:endParaRPr lang="de-DE" sz="700" dirty="0">
              <a:latin typeface="Futura Md BT" pitchFamily="34" charset="0"/>
            </a:endParaRPr>
          </a:p>
        </p:txBody>
      </p:sp>
      <p:sp>
        <p:nvSpPr>
          <p:cNvPr id="18" name="Rectangle 5"/>
          <p:cNvSpPr txBox="1">
            <a:spLocks noChangeArrowheads="1"/>
          </p:cNvSpPr>
          <p:nvPr/>
        </p:nvSpPr>
        <p:spPr bwMode="auto">
          <a:xfrm>
            <a:off x="1538288" y="6470650"/>
            <a:ext cx="6553200" cy="152400"/>
          </a:xfrm>
          <a:prstGeom prst="rect">
            <a:avLst/>
          </a:prstGeom>
          <a:solidFill>
            <a:srgbClr val="C0C0C0"/>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800" dirty="0" smtClean="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800" b="0" i="0"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de-DE" sz="800" b="0" i="0" u="none" strike="noStrike" kern="1200" cap="none" spc="0" normalizeH="0" baseline="0" noProof="0" dirty="0" err="1" smtClean="0">
                <a:ln>
                  <a:noFill/>
                </a:ln>
                <a:solidFill>
                  <a:schemeClr val="tx1"/>
                </a:solidFill>
                <a:effectLst/>
                <a:uLnTx/>
                <a:uFillTx/>
                <a:latin typeface="Arial" pitchFamily="34" charset="0"/>
                <a:ea typeface="+mn-ea"/>
                <a:cs typeface="+mn-cs"/>
              </a:rPr>
              <a:t>more</a:t>
            </a:r>
            <a:r>
              <a:rPr kumimoji="0" lang="de-DE" sz="800" b="0" i="0"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de-DE" sz="800" b="0" i="0" u="none" strike="noStrike" kern="1200" cap="none" spc="0" normalizeH="0" baseline="0" noProof="0" dirty="0" err="1" smtClean="0">
                <a:ln>
                  <a:noFill/>
                </a:ln>
                <a:solidFill>
                  <a:schemeClr val="tx1"/>
                </a:solidFill>
                <a:effectLst/>
                <a:uLnTx/>
                <a:uFillTx/>
                <a:latin typeface="Arial" pitchFamily="34" charset="0"/>
                <a:ea typeface="+mn-ea"/>
                <a:cs typeface="+mn-cs"/>
              </a:rPr>
              <a:t>than</a:t>
            </a:r>
            <a:r>
              <a:rPr kumimoji="0" lang="de-DE" sz="800" b="0" i="0"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de-DE" sz="800" b="0" i="0" u="none" strike="noStrike" kern="1200" cap="none" spc="0" normalizeH="0" baseline="0" noProof="0" dirty="0" err="1" smtClean="0">
                <a:ln>
                  <a:noFill/>
                </a:ln>
                <a:solidFill>
                  <a:schemeClr val="tx1"/>
                </a:solidFill>
                <a:effectLst/>
                <a:uLnTx/>
                <a:uFillTx/>
                <a:latin typeface="Arial" pitchFamily="34" charset="0"/>
                <a:ea typeface="+mn-ea"/>
                <a:cs typeface="+mn-cs"/>
              </a:rPr>
              <a:t>software</a:t>
            </a:r>
            <a:endParaRPr kumimoji="0" lang="de-DE" sz="800" b="0" i="0" u="none" strike="noStrike" kern="1200" cap="none" spc="0" normalizeH="0" baseline="0" noProof="0" dirty="0">
              <a:ln>
                <a:noFill/>
              </a:ln>
              <a:solidFill>
                <a:schemeClr val="tx1"/>
              </a:solidFill>
              <a:effectLst/>
              <a:uLnTx/>
              <a:uFillTx/>
              <a:latin typeface="Arial" pitchFamily="34" charset="0"/>
              <a:ea typeface="+mn-ea"/>
              <a:cs typeface="+mn-cs"/>
            </a:endParaRPr>
          </a:p>
        </p:txBody>
      </p:sp>
      <p:sp>
        <p:nvSpPr>
          <p:cNvPr id="2" name="Title Placeholder 1"/>
          <p:cNvSpPr>
            <a:spLocks noGrp="1"/>
          </p:cNvSpPr>
          <p:nvPr>
            <p:ph type="title"/>
          </p:nvPr>
        </p:nvSpPr>
        <p:spPr>
          <a:xfrm>
            <a:off x="430625" y="429026"/>
            <a:ext cx="6934200" cy="8080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30625" y="1437490"/>
            <a:ext cx="8256175" cy="404891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800">
                <a:solidFill>
                  <a:schemeClr val="tx1"/>
                </a:solidFill>
              </a:defRPr>
            </a:lvl1pPr>
          </a:lstStyle>
          <a:p>
            <a:fld id="{967291D2-A40C-4E5C-A267-C4BBED92FF0C}" type="datetime1">
              <a:rPr lang="en-US" smtClean="0"/>
              <a:pPr/>
              <a:t>5/6/2019</a:t>
            </a:fld>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800">
                <a:solidFill>
                  <a:schemeClr val="tx1"/>
                </a:solidFill>
              </a:defRPr>
            </a:lvl1pPr>
          </a:lstStyle>
          <a:p>
            <a:fld id="{02623B3A-910D-43F4-BBA9-9429D5B0014D}" type="slidenum">
              <a:rPr lang="en-US" smtClean="0"/>
              <a:pPr/>
              <a:t>‹#›</a:t>
            </a:fld>
            <a:endParaRPr lang="en-US" dirty="0"/>
          </a:p>
        </p:txBody>
      </p:sp>
      <p:sp>
        <p:nvSpPr>
          <p:cNvPr id="7" name="Rectangle 13"/>
          <p:cNvSpPr>
            <a:spLocks noChangeArrowheads="1"/>
          </p:cNvSpPr>
          <p:nvPr/>
        </p:nvSpPr>
        <p:spPr bwMode="auto">
          <a:xfrm>
            <a:off x="8153400" y="152400"/>
            <a:ext cx="9144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8" name="Rectangle 14"/>
          <p:cNvSpPr>
            <a:spLocks noChangeArrowheads="1"/>
          </p:cNvSpPr>
          <p:nvPr/>
        </p:nvSpPr>
        <p:spPr bwMode="auto">
          <a:xfrm>
            <a:off x="74676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9" name="Rectangle 15"/>
          <p:cNvSpPr>
            <a:spLocks noChangeArrowheads="1"/>
          </p:cNvSpPr>
          <p:nvPr/>
        </p:nvSpPr>
        <p:spPr bwMode="auto">
          <a:xfrm>
            <a:off x="67818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0" name="Rectangle 16"/>
          <p:cNvSpPr>
            <a:spLocks noChangeArrowheads="1"/>
          </p:cNvSpPr>
          <p:nvPr/>
        </p:nvSpPr>
        <p:spPr bwMode="auto">
          <a:xfrm>
            <a:off x="60960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1" name="Rectangle 17"/>
          <p:cNvSpPr>
            <a:spLocks noChangeArrowheads="1"/>
          </p:cNvSpPr>
          <p:nvPr/>
        </p:nvSpPr>
        <p:spPr bwMode="auto">
          <a:xfrm>
            <a:off x="54102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2" name="Rectangle 18"/>
          <p:cNvSpPr>
            <a:spLocks noChangeArrowheads="1"/>
          </p:cNvSpPr>
          <p:nvPr/>
        </p:nvSpPr>
        <p:spPr bwMode="auto">
          <a:xfrm>
            <a:off x="47244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3" name="Rectangle 19"/>
          <p:cNvSpPr>
            <a:spLocks noChangeArrowheads="1"/>
          </p:cNvSpPr>
          <p:nvPr/>
        </p:nvSpPr>
        <p:spPr bwMode="auto">
          <a:xfrm>
            <a:off x="381000" y="152400"/>
            <a:ext cx="35814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4" name="Rectangle 21"/>
          <p:cNvSpPr>
            <a:spLocks noChangeArrowheads="1"/>
          </p:cNvSpPr>
          <p:nvPr/>
        </p:nvSpPr>
        <p:spPr bwMode="auto">
          <a:xfrm>
            <a:off x="40386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85108" y="304800"/>
            <a:ext cx="1645923" cy="626365"/>
          </a:xfrm>
          <a:prstGeom prst="rect">
            <a:avLst/>
          </a:prstGeom>
        </p:spPr>
      </p:pic>
    </p:spTree>
    <p:extLst>
      <p:ext uri="{BB962C8B-B14F-4D97-AF65-F5344CB8AC3E}">
        <p14:creationId xmlns:p14="http://schemas.microsoft.com/office/powerpoint/2010/main" val="1221149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2" r:id="rId4"/>
    <p:sldLayoutId id="2147483653" r:id="rId5"/>
    <p:sldLayoutId id="2147483654" r:id="rId6"/>
  </p:sldLayoutIdLst>
  <p:timing>
    <p:tnLst>
      <p:par>
        <p:cTn id="1" dur="indefinite" restart="never" nodeType="tmRoot"/>
      </p:par>
    </p:tnLst>
  </p:timing>
  <p:hf hdr="0" ftr="0"/>
  <p:txStyles>
    <p:titleStyle>
      <a:lvl1pPr algn="l" defTabSz="914400" rtl="0" eaLnBrk="1" latinLnBrk="0" hangingPunct="1">
        <a:spcBef>
          <a:spcPct val="0"/>
        </a:spcBef>
        <a:buNone/>
        <a:defRPr sz="22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743200"/>
            <a:ext cx="6400800" cy="2438400"/>
          </a:xfrm>
        </p:spPr>
        <p:txBody>
          <a:bodyPr>
            <a:normAutofit/>
          </a:bodyPr>
          <a:lstStyle/>
          <a:p>
            <a:r>
              <a:rPr lang="en-US" dirty="0" smtClean="0">
                <a:solidFill>
                  <a:schemeClr val="accent1">
                    <a:lumMod val="25000"/>
                  </a:schemeClr>
                </a:solidFill>
              </a:rPr>
              <a:t>Securing Data</a:t>
            </a:r>
            <a:endParaRPr lang="en-US" dirty="0" smtClean="0">
              <a:solidFill>
                <a:schemeClr val="accent1">
                  <a:lumMod val="25000"/>
                </a:schemeClr>
              </a:solidFill>
            </a:endParaRPr>
          </a:p>
          <a:p>
            <a:endParaRPr lang="en-US" dirty="0" smtClean="0">
              <a:solidFill>
                <a:schemeClr val="accent1">
                  <a:lumMod val="25000"/>
                </a:schemeClr>
              </a:solidFill>
            </a:endParaRPr>
          </a:p>
          <a:p>
            <a:r>
              <a:rPr lang="en-US" sz="1700" dirty="0" smtClean="0">
                <a:solidFill>
                  <a:schemeClr val="accent1">
                    <a:lumMod val="25000"/>
                  </a:schemeClr>
                </a:solidFill>
              </a:rPr>
              <a:t>Davide Spano</a:t>
            </a:r>
            <a:endParaRPr lang="en-US" sz="1700" dirty="0" smtClean="0">
              <a:solidFill>
                <a:schemeClr val="accent1">
                  <a:lumMod val="25000"/>
                </a:schemeClr>
              </a:solidFill>
            </a:endParaRPr>
          </a:p>
        </p:txBody>
      </p:sp>
      <p:sp>
        <p:nvSpPr>
          <p:cNvPr id="6" name="Date Placeholder 5"/>
          <p:cNvSpPr>
            <a:spLocks noGrp="1"/>
          </p:cNvSpPr>
          <p:nvPr>
            <p:ph type="dt" sz="half" idx="10"/>
          </p:nvPr>
        </p:nvSpPr>
        <p:spPr/>
        <p:txBody>
          <a:bodyPr/>
          <a:lstStyle/>
          <a:p>
            <a:fld id="{DD590542-A0EB-48D5-9722-C0A8052BF4A2}" type="datetime1">
              <a:rPr lang="en-US" smtClean="0"/>
              <a:pPr/>
              <a:t>5/6/2019</a:t>
            </a:fld>
            <a:endParaRPr lang="en-US" dirty="0"/>
          </a:p>
        </p:txBody>
      </p:sp>
      <p:sp>
        <p:nvSpPr>
          <p:cNvPr id="7" name="Slide Number Placeholder 6"/>
          <p:cNvSpPr>
            <a:spLocks noGrp="1"/>
          </p:cNvSpPr>
          <p:nvPr>
            <p:ph type="sldNum" sz="quarter" idx="12"/>
          </p:nvPr>
        </p:nvSpPr>
        <p:spPr/>
        <p:txBody>
          <a:bodyPr/>
          <a:lstStyle/>
          <a:p>
            <a:fld id="{02623B3A-910D-43F4-BBA9-9429D5B0014D}" type="slidenum">
              <a:rPr lang="en-US" smtClean="0"/>
              <a:pPr/>
              <a:t>1</a:t>
            </a:fld>
            <a:endParaRPr lang="en-US" dirty="0"/>
          </a:p>
        </p:txBody>
      </p:sp>
      <p:sp>
        <p:nvSpPr>
          <p:cNvPr id="2" name="Title 1"/>
          <p:cNvSpPr>
            <a:spLocks noGrp="1"/>
          </p:cNvSpPr>
          <p:nvPr>
            <p:ph type="title"/>
          </p:nvPr>
        </p:nvSpPr>
        <p:spPr>
          <a:xfrm>
            <a:off x="685800" y="1524001"/>
            <a:ext cx="7772400" cy="990600"/>
          </a:xfrm>
        </p:spPr>
        <p:txBody>
          <a:bodyPr/>
          <a:lstStyle/>
          <a:p>
            <a:pPr algn="ctr"/>
            <a:r>
              <a:rPr lang="en-US" dirty="0" smtClean="0"/>
              <a:t>Security in Azure</a:t>
            </a:r>
            <a:r>
              <a:rPr lang="en-US" dirty="0" smtClean="0"/>
              <a:t/>
            </a:r>
            <a:br>
              <a:rPr lang="en-US" dirty="0" smtClean="0"/>
            </a:br>
            <a:endParaRPr lang="en-US" dirty="0"/>
          </a:p>
        </p:txBody>
      </p:sp>
    </p:spTree>
    <p:extLst>
      <p:ext uri="{BB962C8B-B14F-4D97-AF65-F5344CB8AC3E}">
        <p14:creationId xmlns:p14="http://schemas.microsoft.com/office/powerpoint/2010/main" val="23675602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marL="285750" indent="0">
              <a:buNone/>
            </a:pPr>
            <a:r>
              <a:rPr lang="en-US" sz="1600" i="1" dirty="0" smtClean="0"/>
              <a:t>which is the business process involved, for example: Purchase order or invoicing, etc</a:t>
            </a:r>
            <a:r>
              <a:rPr lang="en-US" i="1" dirty="0" smtClean="0"/>
              <a:t>. </a:t>
            </a:r>
            <a:r>
              <a:rPr lang="en-US" sz="1600" i="1" dirty="0" smtClean="0"/>
              <a:t>and main process actors</a:t>
            </a:r>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10</a:t>
            </a:fld>
            <a:endParaRPr lang="en-US"/>
          </a:p>
        </p:txBody>
      </p:sp>
      <p:sp>
        <p:nvSpPr>
          <p:cNvPr id="8" name="Sottotitolo 7"/>
          <p:cNvSpPr>
            <a:spLocks noGrp="1"/>
          </p:cNvSpPr>
          <p:nvPr>
            <p:ph type="subTitle" idx="14"/>
          </p:nvPr>
        </p:nvSpPr>
        <p:spPr/>
        <p:txBody>
          <a:bodyPr/>
          <a:lstStyle/>
          <a:p>
            <a:pPr marL="285750"/>
            <a:r>
              <a:rPr lang="en-US" b="1" dirty="0" smtClean="0">
                <a:solidFill>
                  <a:schemeClr val="tx1"/>
                </a:solidFill>
              </a:rPr>
              <a:t>Business Scope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fontScale="92500" lnSpcReduction="10000"/>
          </a:bodyPr>
          <a:lstStyle/>
          <a:p>
            <a:r>
              <a:rPr lang="en-US" sz="1900" i="1" dirty="0" smtClean="0"/>
              <a:t>Description of the new function </a:t>
            </a:r>
          </a:p>
          <a:p>
            <a:r>
              <a:rPr lang="en-US" sz="1900" i="1" dirty="0" smtClean="0"/>
              <a:t>Cases where the function is useful</a:t>
            </a:r>
          </a:p>
          <a:p>
            <a:r>
              <a:rPr lang="en-US" sz="1900" i="1" dirty="0" smtClean="0"/>
              <a:t>Business limitations</a:t>
            </a:r>
          </a:p>
          <a:p>
            <a:endParaRPr lang="en-US" sz="1900" i="1" dirty="0" smtClean="0"/>
          </a:p>
          <a:p>
            <a:pPr>
              <a:buNone/>
            </a:pPr>
            <a:r>
              <a:rPr lang="en-US" sz="1900" i="1" dirty="0" smtClean="0"/>
              <a:t>For example:</a:t>
            </a:r>
          </a:p>
          <a:p>
            <a:pPr>
              <a:buNone/>
            </a:pPr>
            <a:r>
              <a:rPr lang="en-US" sz="1900" i="1" dirty="0" smtClean="0"/>
              <a:t> Additional cost management on purchase order. By this functionality AX can track all additional cost on purchase order such as:</a:t>
            </a:r>
          </a:p>
          <a:p>
            <a:pPr lvl="1"/>
            <a:r>
              <a:rPr lang="en-US" sz="1900" i="1" dirty="0" smtClean="0"/>
              <a:t>packing cost</a:t>
            </a:r>
          </a:p>
          <a:p>
            <a:pPr lvl="1"/>
            <a:r>
              <a:rPr lang="en-US" sz="1900" i="1" dirty="0" smtClean="0"/>
              <a:t>Transportation</a:t>
            </a:r>
          </a:p>
          <a:p>
            <a:pPr lvl="1"/>
            <a:r>
              <a:rPr lang="en-US" sz="1900" i="1" dirty="0" smtClean="0"/>
              <a:t>Insurance</a:t>
            </a:r>
          </a:p>
          <a:p>
            <a:pPr lvl="1"/>
            <a:r>
              <a:rPr lang="en-US" sz="1900" i="1" dirty="0" smtClean="0"/>
              <a:t>Etc.</a:t>
            </a:r>
          </a:p>
          <a:p>
            <a:pPr>
              <a:buNone/>
            </a:pPr>
            <a:endParaRPr lang="en-US" i="1" dirty="0" smtClean="0"/>
          </a:p>
          <a:p>
            <a:pPr>
              <a:buNone/>
            </a:pPr>
            <a:endParaRPr lang="en-US" i="1" dirty="0" smtClean="0"/>
          </a:p>
          <a:p>
            <a:pPr>
              <a:buNone/>
            </a:pPr>
            <a:endParaRPr lang="en-US" i="1" dirty="0" smtClean="0"/>
          </a:p>
          <a:p>
            <a:pPr>
              <a:buNone/>
            </a:pPr>
            <a:endParaRPr lang="en-US" i="1" dirty="0"/>
          </a:p>
        </p:txBody>
      </p:sp>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11</a:t>
            </a:fld>
            <a:endParaRPr lang="en-US"/>
          </a:p>
        </p:txBody>
      </p:sp>
      <p:sp>
        <p:nvSpPr>
          <p:cNvPr id="7" name="Sottotitolo 6"/>
          <p:cNvSpPr>
            <a:spLocks noGrp="1"/>
          </p:cNvSpPr>
          <p:nvPr>
            <p:ph type="subTitle" idx="14"/>
          </p:nvPr>
        </p:nvSpPr>
        <p:spPr/>
        <p:txBody>
          <a:bodyPr/>
          <a:lstStyle/>
          <a:p>
            <a:r>
              <a:rPr lang="en-US" b="1" dirty="0" smtClean="0">
                <a:solidFill>
                  <a:schemeClr val="tx1"/>
                </a:solidFill>
              </a:rPr>
              <a:t>Functionality</a:t>
            </a:r>
            <a:r>
              <a:rPr lang="en-US" dirty="0" smtClean="0">
                <a:solidFill>
                  <a:schemeClr val="tx1"/>
                </a:solidFill>
              </a:rPr>
              <a:t> </a:t>
            </a:r>
            <a:r>
              <a:rPr lang="en-US" b="1" dirty="0" smtClean="0">
                <a:solidFill>
                  <a:schemeClr val="tx1"/>
                </a:solidFill>
              </a:rPr>
              <a:t>description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endParaRPr lang="en-US" dirty="0" smtClean="0"/>
          </a:p>
          <a:p>
            <a:pPr indent="0">
              <a:buNone/>
            </a:pPr>
            <a:r>
              <a:rPr lang="en-US" sz="1600" i="1" dirty="0" smtClean="0"/>
              <a:t>Business Limitations </a:t>
            </a:r>
          </a:p>
          <a:p>
            <a:pPr indent="0">
              <a:buNone/>
            </a:pPr>
            <a:r>
              <a:rPr lang="en-US" sz="1600" i="1" dirty="0" smtClean="0"/>
              <a:t>Example: If the additional cost has to be invoiced to a third party vendor, the functionality doesn't apply </a:t>
            </a:r>
          </a:p>
        </p:txBody>
      </p:sp>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12</a:t>
            </a:fld>
            <a:endParaRPr lang="en-US"/>
          </a:p>
        </p:txBody>
      </p:sp>
      <p:sp>
        <p:nvSpPr>
          <p:cNvPr id="8" name="Sottotitolo 7"/>
          <p:cNvSpPr>
            <a:spLocks noGrp="1"/>
          </p:cNvSpPr>
          <p:nvPr>
            <p:ph type="subTitle" idx="14"/>
          </p:nvPr>
        </p:nvSpPr>
        <p:spPr/>
        <p:txBody>
          <a:bodyPr/>
          <a:lstStyle/>
          <a:p>
            <a:r>
              <a:rPr lang="en-US" b="1" dirty="0" smtClean="0">
                <a:solidFill>
                  <a:schemeClr val="tx1"/>
                </a:solidFill>
              </a:rPr>
              <a:t>Functionality</a:t>
            </a:r>
            <a:r>
              <a:rPr lang="en-US" dirty="0" smtClean="0">
                <a:solidFill>
                  <a:schemeClr val="tx1"/>
                </a:solidFill>
              </a:rPr>
              <a:t> </a:t>
            </a:r>
            <a:r>
              <a:rPr lang="en-US" b="1" dirty="0" smtClean="0">
                <a:solidFill>
                  <a:schemeClr val="tx1"/>
                </a:solidFill>
              </a:rPr>
              <a:t>description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algn="ctr">
              <a:buNone/>
            </a:pPr>
            <a:endParaRPr lang="en-US" b="1" dirty="0" smtClean="0"/>
          </a:p>
          <a:p>
            <a:pPr indent="0">
              <a:buNone/>
            </a:pPr>
            <a:r>
              <a:rPr lang="en-US" sz="1800" i="1" dirty="0" smtClean="0"/>
              <a:t>Main forms and parameters  involved, in order to setup the functionality </a:t>
            </a:r>
          </a:p>
          <a:p>
            <a:pPr indent="0">
              <a:buNone/>
            </a:pPr>
            <a:endParaRPr lang="en-US" i="1" dirty="0" smtClean="0"/>
          </a:p>
          <a:p>
            <a:pPr indent="0">
              <a:buNone/>
            </a:pPr>
            <a:endParaRPr lang="en-US" i="1" dirty="0"/>
          </a:p>
        </p:txBody>
      </p:sp>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13</a:t>
            </a:fld>
            <a:endParaRPr lang="en-US"/>
          </a:p>
        </p:txBody>
      </p:sp>
      <p:sp>
        <p:nvSpPr>
          <p:cNvPr id="8" name="Sottotitolo 7"/>
          <p:cNvSpPr>
            <a:spLocks noGrp="1"/>
          </p:cNvSpPr>
          <p:nvPr>
            <p:ph type="subTitle" idx="14"/>
          </p:nvPr>
        </p:nvSpPr>
        <p:spPr/>
        <p:txBody>
          <a:bodyPr/>
          <a:lstStyle/>
          <a:p>
            <a:r>
              <a:rPr lang="en-US" b="1" dirty="0" smtClean="0"/>
              <a:t>AX modules involved and setup</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a:buNone/>
            </a:pPr>
            <a:r>
              <a:rPr lang="en-US" i="1" dirty="0" smtClean="0"/>
              <a:t>Demo steps</a:t>
            </a:r>
            <a:endParaRPr lang="en-US" i="1" dirty="0"/>
          </a:p>
        </p:txBody>
      </p:sp>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14</a:t>
            </a:fld>
            <a:endParaRPr lang="en-US"/>
          </a:p>
        </p:txBody>
      </p:sp>
      <p:sp>
        <p:nvSpPr>
          <p:cNvPr id="8" name="Sottotitolo 7"/>
          <p:cNvSpPr>
            <a:spLocks noGrp="1"/>
          </p:cNvSpPr>
          <p:nvPr>
            <p:ph type="subTitle" idx="14"/>
          </p:nvPr>
        </p:nvSpPr>
        <p:spPr/>
        <p:txBody>
          <a:bodyPr/>
          <a:lstStyle/>
          <a:p>
            <a:r>
              <a:rPr lang="en-US" b="1" dirty="0" smtClean="0">
                <a:solidFill>
                  <a:schemeClr val="tx1"/>
                </a:solidFill>
              </a:rPr>
              <a:t>Demo</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15</a:t>
            </a:fld>
            <a:endParaRPr 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558" y="1143000"/>
            <a:ext cx="7967326" cy="41148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43000"/>
            <a:ext cx="8055342" cy="4343400"/>
          </a:xfrm>
        </p:spPr>
      </p:pic>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16</a:t>
            </a:fld>
            <a:endParaRPr lang="en-US"/>
          </a:p>
        </p:txBody>
      </p:sp>
    </p:spTree>
    <p:extLst>
      <p:ext uri="{BB962C8B-B14F-4D97-AF65-F5344CB8AC3E}">
        <p14:creationId xmlns:p14="http://schemas.microsoft.com/office/powerpoint/2010/main" val="24345669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7"/>
          <p:cNvSpPr>
            <a:spLocks noGrp="1"/>
          </p:cNvSpPr>
          <p:nvPr>
            <p:ph idx="1"/>
          </p:nvPr>
        </p:nvSpPr>
        <p:spPr/>
        <p:txBody>
          <a:bodyPr/>
          <a:lstStyle/>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17</a:t>
            </a:fld>
            <a:endParaRPr lang="en-US"/>
          </a:p>
        </p:txBody>
      </p:sp>
      <p:sp>
        <p:nvSpPr>
          <p:cNvPr id="7" name="Sottotitolo 6"/>
          <p:cNvSpPr>
            <a:spLocks noGrp="1"/>
          </p:cNvSpPr>
          <p:nvPr>
            <p:ph type="subTitle" idx="14"/>
          </p:nvPr>
        </p:nvSpPr>
        <p:spPr/>
        <p:txBody>
          <a:bodyPr/>
          <a:lstStyle/>
          <a:p>
            <a:r>
              <a:rPr lang="en-US" b="1" dirty="0" smtClean="0">
                <a:solidFill>
                  <a:schemeClr val="tx1"/>
                </a:solidFill>
              </a:rPr>
              <a:t>Q&amp;A</a:t>
            </a:r>
            <a:endParaRPr lang="en-US" b="1" dirty="0">
              <a:solidFill>
                <a:schemeClr val="tx1"/>
              </a:solidFill>
            </a:endParaRPr>
          </a:p>
        </p:txBody>
      </p:sp>
    </p:spTree>
    <p:extLst>
      <p:ext uri="{BB962C8B-B14F-4D97-AF65-F5344CB8AC3E}">
        <p14:creationId xmlns:p14="http://schemas.microsoft.com/office/powerpoint/2010/main" val="3949542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marL="0" indent="0">
              <a:buNone/>
            </a:pPr>
            <a:endParaRPr lang="en-US" i="1" dirty="0"/>
          </a:p>
        </p:txBody>
      </p:sp>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a:t>
            </a:fld>
            <a:endParaRPr lang="en-US"/>
          </a:p>
        </p:txBody>
      </p:sp>
      <p:sp>
        <p:nvSpPr>
          <p:cNvPr id="7" name="Sottotitolo 6"/>
          <p:cNvSpPr>
            <a:spLocks noGrp="1"/>
          </p:cNvSpPr>
          <p:nvPr>
            <p:ph type="subTitle" idx="14"/>
          </p:nvPr>
        </p:nvSpPr>
        <p:spPr/>
        <p:txBody>
          <a:bodyPr/>
          <a:lstStyle/>
          <a:p>
            <a:r>
              <a:rPr lang="en-US" b="1" dirty="0" smtClean="0">
                <a:solidFill>
                  <a:schemeClr val="tx1"/>
                </a:solidFill>
              </a:rPr>
              <a:t>Introduction</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en-US" dirty="0" smtClean="0"/>
              <a:t>It must be kept safe somewhere</a:t>
            </a:r>
          </a:p>
          <a:p>
            <a:r>
              <a:rPr lang="en-US" dirty="0" smtClean="0"/>
              <a:t>It cannot be shared with anyone who should not know</a:t>
            </a:r>
          </a:p>
          <a:p>
            <a:r>
              <a:rPr lang="en-US" dirty="0" smtClean="0"/>
              <a:t>It can be forgotten or lost</a:t>
            </a:r>
          </a:p>
          <a:p>
            <a:r>
              <a:rPr lang="en-US" dirty="0" smtClean="0"/>
              <a:t>If stolen it becomes worthless</a:t>
            </a:r>
          </a:p>
          <a:p>
            <a:r>
              <a:rPr lang="en-US" dirty="0" smtClean="0"/>
              <a:t>Just the suspicion of loss or of a leak makes it worthless</a:t>
            </a:r>
          </a:p>
          <a:p>
            <a:r>
              <a:rPr lang="en-US" dirty="0" smtClean="0"/>
              <a:t>More than one secret and life gets very complicated!</a:t>
            </a: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The Problems with Secrets</a:t>
            </a:r>
            <a:endParaRPr lang="en-US" b="1" dirty="0">
              <a:solidFill>
                <a:schemeClr val="tx1"/>
              </a:solidFill>
            </a:endParaRPr>
          </a:p>
        </p:txBody>
      </p:sp>
    </p:spTree>
    <p:extLst>
      <p:ext uri="{BB962C8B-B14F-4D97-AF65-F5344CB8AC3E}">
        <p14:creationId xmlns:p14="http://schemas.microsoft.com/office/powerpoint/2010/main" val="148647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905000"/>
            <a:ext cx="8229600" cy="3429000"/>
          </a:xfrm>
        </p:spPr>
        <p:txBody>
          <a:bodyPr>
            <a:normAutofit/>
          </a:bodyPr>
          <a:lstStyle/>
          <a:p>
            <a:pPr marL="0" indent="0" algn="just">
              <a:buNone/>
            </a:pPr>
            <a:r>
              <a:rPr lang="en-US" dirty="0" smtClean="0"/>
              <a:t>A storage service used to store </a:t>
            </a:r>
            <a:r>
              <a:rPr lang="en-US" dirty="0"/>
              <a:t>cryptographic keys and secrets </a:t>
            </a:r>
            <a:r>
              <a:rPr lang="en-US" dirty="0" smtClean="0"/>
              <a:t>and keep this </a:t>
            </a:r>
            <a:r>
              <a:rPr lang="en-US" dirty="0"/>
              <a:t>information secure.</a:t>
            </a:r>
            <a:r>
              <a:rPr lang="en-US" dirty="0" smtClean="0"/>
              <a:t> The service offers a software abstraction to solve </a:t>
            </a:r>
            <a:r>
              <a:rPr lang="en-US" dirty="0"/>
              <a:t>the following </a:t>
            </a:r>
            <a:r>
              <a:rPr lang="en-US" dirty="0" smtClean="0"/>
              <a:t>problems. </a:t>
            </a:r>
          </a:p>
          <a:p>
            <a:pPr marL="0" indent="0" algn="just">
              <a:buNone/>
            </a:pPr>
            <a:endParaRPr lang="en-US" dirty="0"/>
          </a:p>
          <a:p>
            <a:r>
              <a:rPr lang="en-US" b="1" dirty="0"/>
              <a:t>Secret </a:t>
            </a:r>
            <a:r>
              <a:rPr lang="en-US" b="1" dirty="0" smtClean="0"/>
              <a:t>and Keys management</a:t>
            </a:r>
            <a:r>
              <a:rPr lang="en-US" dirty="0" smtClean="0"/>
              <a:t> such as access control.</a:t>
            </a:r>
            <a:endParaRPr lang="en-US" dirty="0"/>
          </a:p>
          <a:p>
            <a:r>
              <a:rPr lang="en-US" b="1" dirty="0" smtClean="0"/>
              <a:t>Certificate management</a:t>
            </a:r>
            <a:r>
              <a:rPr lang="en-US" dirty="0"/>
              <a:t> </a:t>
            </a:r>
            <a:r>
              <a:rPr lang="en-US" dirty="0" smtClean="0"/>
              <a:t>including provision</a:t>
            </a:r>
            <a:r>
              <a:rPr lang="en-US" dirty="0"/>
              <a:t> </a:t>
            </a:r>
            <a:r>
              <a:rPr lang="en-US" dirty="0" smtClean="0"/>
              <a:t>and deployment i.e. (SSL/TLS</a:t>
            </a:r>
            <a:r>
              <a:rPr lang="en-US" dirty="0"/>
              <a:t>) certificates </a:t>
            </a:r>
            <a:r>
              <a:rPr lang="en-US" dirty="0" smtClean="0"/>
              <a:t>used within </a:t>
            </a:r>
            <a:r>
              <a:rPr lang="en-US" dirty="0"/>
              <a:t>Azure </a:t>
            </a:r>
            <a:r>
              <a:rPr lang="en-US" dirty="0" smtClean="0"/>
              <a:t>internally connected artifacts.</a:t>
            </a:r>
            <a:endParaRPr lang="en-US" dirty="0"/>
          </a:p>
          <a:p>
            <a:r>
              <a:rPr lang="en-US" b="1" dirty="0"/>
              <a:t>Store secrets </a:t>
            </a:r>
            <a:r>
              <a:rPr lang="en-US" b="1" dirty="0" smtClean="0"/>
              <a:t>and Keys on HSMs</a:t>
            </a:r>
            <a:endParaRPr lang="en-US" dirty="0"/>
          </a:p>
          <a:p>
            <a:pPr marL="0" indent="0" algn="just">
              <a:buNone/>
            </a:pP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4</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What is Azure Key Vault</a:t>
            </a:r>
            <a:endParaRPr lang="en-US" b="1" dirty="0">
              <a:solidFill>
                <a:schemeClr val="tx1"/>
              </a:solidFill>
            </a:endParaRPr>
          </a:p>
        </p:txBody>
      </p:sp>
    </p:spTree>
    <p:extLst>
      <p:ext uri="{BB962C8B-B14F-4D97-AF65-F5344CB8AC3E}">
        <p14:creationId xmlns:p14="http://schemas.microsoft.com/office/powerpoint/2010/main" val="2012090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972" y="1905000"/>
            <a:ext cx="8229600" cy="3657600"/>
          </a:xfrm>
        </p:spPr>
        <p:txBody>
          <a:bodyPr>
            <a:normAutofit/>
          </a:bodyPr>
          <a:lstStyle/>
          <a:p>
            <a:pPr marL="457200" indent="-457200">
              <a:buFont typeface="+mj-lt"/>
              <a:buAutoNum type="arabicPeriod"/>
            </a:pPr>
            <a:r>
              <a:rPr lang="en-US" dirty="0" smtClean="0"/>
              <a:t>Secrets</a:t>
            </a:r>
          </a:p>
          <a:p>
            <a:pPr marL="457200" indent="-457200">
              <a:buFont typeface="+mj-lt"/>
              <a:buAutoNum type="arabicPeriod"/>
            </a:pPr>
            <a:r>
              <a:rPr lang="en-US" dirty="0" smtClean="0"/>
              <a:t>Keys</a:t>
            </a:r>
          </a:p>
          <a:p>
            <a:pPr marL="457200" indent="-457200">
              <a:buFont typeface="+mj-lt"/>
              <a:buAutoNum type="arabicPeriod"/>
            </a:pPr>
            <a:r>
              <a:rPr lang="en-US" dirty="0" smtClean="0"/>
              <a:t>Certificates</a:t>
            </a:r>
            <a:endParaRPr lang="en-US" dirty="0"/>
          </a:p>
          <a:p>
            <a:pPr marL="457200" indent="-457200">
              <a:buFont typeface="+mj-lt"/>
              <a:buAutoNum type="arabicPeriod"/>
            </a:pPr>
            <a:endParaRPr lang="en-US" dirty="0" smtClean="0"/>
          </a:p>
          <a:p>
            <a:pPr marL="0" indent="0">
              <a:buNone/>
            </a:pPr>
            <a:r>
              <a:rPr lang="en-US" dirty="0" smtClean="0"/>
              <a:t>Secrets </a:t>
            </a:r>
            <a:endParaRPr lang="en-US" dirty="0" smtClean="0"/>
          </a:p>
          <a:p>
            <a:pPr marL="0" indent="0">
              <a:buNone/>
            </a:pPr>
            <a:endParaRPr lang="en-US" dirty="0" smtClean="0"/>
          </a:p>
          <a:p>
            <a:pPr marL="0" indent="0" algn="just">
              <a:buNone/>
            </a:pPr>
            <a:r>
              <a:rPr lang="en-US" dirty="0"/>
              <a:t>B</a:t>
            </a:r>
            <a:r>
              <a:rPr lang="en-US" dirty="0" smtClean="0"/>
              <a:t>inary </a:t>
            </a:r>
            <a:r>
              <a:rPr lang="en-US" dirty="0" smtClean="0"/>
              <a:t>sequences with </a:t>
            </a:r>
            <a:r>
              <a:rPr lang="en-US" dirty="0" smtClean="0"/>
              <a:t>no semantic i.e. passwords, connection strings, </a:t>
            </a:r>
            <a:r>
              <a:rPr lang="en-US" dirty="0" smtClean="0"/>
              <a:t>bank details, thumbprints, hashes, etc. Any </a:t>
            </a:r>
            <a:r>
              <a:rPr lang="en-US" dirty="0" smtClean="0"/>
              <a:t>sensitive information that must be protected and access </a:t>
            </a:r>
            <a:r>
              <a:rPr lang="en-US" dirty="0" smtClean="0"/>
              <a:t>controlled. Any </a:t>
            </a:r>
            <a:r>
              <a:rPr lang="en-US" dirty="0" smtClean="0"/>
              <a:t>piece of information that may be versioned and needs to be centrally managed and protected.</a:t>
            </a:r>
            <a:endParaRPr lang="en-US" dirty="0"/>
          </a:p>
          <a:p>
            <a:pPr marL="0" indent="0">
              <a:buNone/>
            </a:pPr>
            <a:endParaRPr lang="en-US" dirty="0" smtClean="0"/>
          </a:p>
          <a:p>
            <a:pPr marL="0" indent="0">
              <a:buNone/>
            </a:pPr>
            <a:endParaRPr lang="en-US" dirty="0" smtClean="0"/>
          </a:p>
        </p:txBody>
      </p:sp>
      <p:sp>
        <p:nvSpPr>
          <p:cNvPr id="3" name="Date Placeholder 2"/>
          <p:cNvSpPr>
            <a:spLocks noGrp="1"/>
          </p:cNvSpPr>
          <p:nvPr>
            <p:ph type="dt" sz="half" idx="10"/>
          </p:nvPr>
        </p:nvSpPr>
        <p:spPr/>
        <p:txBody>
          <a:bodyPr/>
          <a:lstStyle/>
          <a:p>
            <a:fld id="{F8078618-4CAE-48E8-A205-9D92A68D094A}" type="datetime1">
              <a:rPr lang="en-US" smtClean="0"/>
              <a:pPr/>
              <a:t>5/6/2019</a:t>
            </a:fld>
            <a:endParaRPr lang="en-US"/>
          </a:p>
        </p:txBody>
      </p:sp>
      <p:sp>
        <p:nvSpPr>
          <p:cNvPr id="4" name="Slide Number Placeholder 3"/>
          <p:cNvSpPr>
            <a:spLocks noGrp="1"/>
          </p:cNvSpPr>
          <p:nvPr>
            <p:ph type="sldNum" sz="quarter" idx="12"/>
          </p:nvPr>
        </p:nvSpPr>
        <p:spPr/>
        <p:txBody>
          <a:bodyPr/>
          <a:lstStyle/>
          <a:p>
            <a:fld id="{02623B3A-910D-43F4-BBA9-9429D5B0014D}" type="slidenum">
              <a:rPr lang="en-US" smtClean="0"/>
              <a:pPr/>
              <a:t>5</a:t>
            </a:fld>
            <a:endParaRPr lang="en-US"/>
          </a:p>
        </p:txBody>
      </p:sp>
      <p:sp>
        <p:nvSpPr>
          <p:cNvPr id="5" name="Subtitle 4"/>
          <p:cNvSpPr>
            <a:spLocks noGrp="1"/>
          </p:cNvSpPr>
          <p:nvPr>
            <p:ph type="subTitle" idx="14"/>
          </p:nvPr>
        </p:nvSpPr>
        <p:spPr>
          <a:xfrm>
            <a:off x="1219200" y="1050925"/>
            <a:ext cx="6400800" cy="457200"/>
          </a:xfrm>
        </p:spPr>
        <p:txBody>
          <a:bodyPr/>
          <a:lstStyle/>
          <a:p>
            <a:r>
              <a:rPr lang="en-US" dirty="0" smtClean="0"/>
              <a:t>Resource Types in Azure Key Vault</a:t>
            </a:r>
            <a:endParaRPr lang="en-US" dirty="0"/>
          </a:p>
        </p:txBody>
      </p:sp>
    </p:spTree>
    <p:extLst>
      <p:ext uri="{BB962C8B-B14F-4D97-AF65-F5344CB8AC3E}">
        <p14:creationId xmlns:p14="http://schemas.microsoft.com/office/powerpoint/2010/main" val="1550044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972" y="1828800"/>
            <a:ext cx="8229600" cy="3733800"/>
          </a:xfrm>
        </p:spPr>
        <p:txBody>
          <a:bodyPr>
            <a:normAutofit lnSpcReduction="10000"/>
          </a:bodyPr>
          <a:lstStyle/>
          <a:p>
            <a:pPr marL="457200" indent="-457200">
              <a:buFont typeface="+mj-lt"/>
              <a:buAutoNum type="arabicPeriod"/>
            </a:pPr>
            <a:r>
              <a:rPr lang="en-US" dirty="0" smtClean="0"/>
              <a:t>Secrets</a:t>
            </a:r>
          </a:p>
          <a:p>
            <a:pPr marL="457200" indent="-457200">
              <a:buFont typeface="+mj-lt"/>
              <a:buAutoNum type="arabicPeriod"/>
            </a:pPr>
            <a:r>
              <a:rPr lang="en-US" dirty="0" smtClean="0"/>
              <a:t>Keys</a:t>
            </a:r>
          </a:p>
          <a:p>
            <a:pPr marL="457200" indent="-457200">
              <a:buFont typeface="+mj-lt"/>
              <a:buAutoNum type="arabicPeriod"/>
            </a:pPr>
            <a:r>
              <a:rPr lang="en-US" dirty="0" smtClean="0"/>
              <a:t>Certificates</a:t>
            </a:r>
            <a:endParaRPr lang="en-US" dirty="0"/>
          </a:p>
          <a:p>
            <a:pPr marL="457200" indent="-457200">
              <a:buFont typeface="+mj-lt"/>
              <a:buAutoNum type="arabicPeriod"/>
            </a:pPr>
            <a:endParaRPr lang="en-US" dirty="0" smtClean="0"/>
          </a:p>
          <a:p>
            <a:pPr marL="0" indent="0">
              <a:buNone/>
            </a:pPr>
            <a:r>
              <a:rPr lang="en-US" dirty="0" smtClean="0"/>
              <a:t>Cryptographic Keys </a:t>
            </a:r>
          </a:p>
          <a:p>
            <a:pPr marL="0" indent="0">
              <a:buNone/>
            </a:pPr>
            <a:endParaRPr lang="en-US" dirty="0" smtClean="0"/>
          </a:p>
          <a:p>
            <a:pPr marL="0" indent="0" algn="just">
              <a:buNone/>
            </a:pPr>
            <a:r>
              <a:rPr lang="en-US" dirty="0" smtClean="0"/>
              <a:t>Existing RSA or EC Keys. These can either be imported into Azure Key Vault or be directly generated and stored by it. </a:t>
            </a:r>
            <a:r>
              <a:rPr lang="en-US" dirty="0"/>
              <a:t>A cryptographic key is a string of bits used by a cryptographic algorithm to transform plain text into cipher text or vice versa</a:t>
            </a:r>
            <a:r>
              <a:rPr lang="en-US" dirty="0" smtClean="0"/>
              <a:t>. Their format is an </a:t>
            </a:r>
            <a:r>
              <a:rPr lang="en-US" dirty="0"/>
              <a:t>a</a:t>
            </a:r>
            <a:r>
              <a:rPr lang="en-US" dirty="0" smtClean="0"/>
              <a:t>greed industry standard. </a:t>
            </a:r>
            <a:endParaRPr lang="en-US" dirty="0"/>
          </a:p>
          <a:p>
            <a:pPr marL="0" indent="0">
              <a:buNone/>
            </a:pPr>
            <a:endParaRPr lang="en-US" dirty="0" smtClean="0"/>
          </a:p>
          <a:p>
            <a:pPr marL="0" indent="0">
              <a:buNone/>
            </a:pPr>
            <a:endParaRPr lang="en-US" dirty="0" smtClean="0"/>
          </a:p>
        </p:txBody>
      </p:sp>
      <p:sp>
        <p:nvSpPr>
          <p:cNvPr id="3" name="Date Placeholder 2"/>
          <p:cNvSpPr>
            <a:spLocks noGrp="1"/>
          </p:cNvSpPr>
          <p:nvPr>
            <p:ph type="dt" sz="half" idx="10"/>
          </p:nvPr>
        </p:nvSpPr>
        <p:spPr/>
        <p:txBody>
          <a:bodyPr/>
          <a:lstStyle/>
          <a:p>
            <a:fld id="{F8078618-4CAE-48E8-A205-9D92A68D094A}" type="datetime1">
              <a:rPr lang="en-US" smtClean="0"/>
              <a:pPr/>
              <a:t>5/6/2019</a:t>
            </a:fld>
            <a:endParaRPr lang="en-US"/>
          </a:p>
        </p:txBody>
      </p:sp>
      <p:sp>
        <p:nvSpPr>
          <p:cNvPr id="4" name="Slide Number Placeholder 3"/>
          <p:cNvSpPr>
            <a:spLocks noGrp="1"/>
          </p:cNvSpPr>
          <p:nvPr>
            <p:ph type="sldNum" sz="quarter" idx="12"/>
          </p:nvPr>
        </p:nvSpPr>
        <p:spPr/>
        <p:txBody>
          <a:bodyPr/>
          <a:lstStyle/>
          <a:p>
            <a:fld id="{02623B3A-910D-43F4-BBA9-9429D5B0014D}" type="slidenum">
              <a:rPr lang="en-US" smtClean="0"/>
              <a:pPr/>
              <a:t>6</a:t>
            </a:fld>
            <a:endParaRPr lang="en-US"/>
          </a:p>
        </p:txBody>
      </p:sp>
      <p:sp>
        <p:nvSpPr>
          <p:cNvPr id="5" name="Subtitle 4"/>
          <p:cNvSpPr>
            <a:spLocks noGrp="1"/>
          </p:cNvSpPr>
          <p:nvPr>
            <p:ph type="subTitle" idx="14"/>
          </p:nvPr>
        </p:nvSpPr>
        <p:spPr>
          <a:xfrm>
            <a:off x="1373372" y="990600"/>
            <a:ext cx="6400800" cy="457200"/>
          </a:xfrm>
        </p:spPr>
        <p:txBody>
          <a:bodyPr/>
          <a:lstStyle/>
          <a:p>
            <a:r>
              <a:rPr lang="en-US" dirty="0" smtClean="0"/>
              <a:t>Resource Types in Azure Key Vault</a:t>
            </a:r>
            <a:endParaRPr lang="en-US" dirty="0"/>
          </a:p>
        </p:txBody>
      </p:sp>
    </p:spTree>
    <p:extLst>
      <p:ext uri="{BB962C8B-B14F-4D97-AF65-F5344CB8AC3E}">
        <p14:creationId xmlns:p14="http://schemas.microsoft.com/office/powerpoint/2010/main" val="2131702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972" y="1752600"/>
            <a:ext cx="8229600" cy="3810000"/>
          </a:xfrm>
        </p:spPr>
        <p:txBody>
          <a:bodyPr>
            <a:normAutofit lnSpcReduction="10000"/>
          </a:bodyPr>
          <a:lstStyle/>
          <a:p>
            <a:pPr marL="457200" indent="-457200">
              <a:buFont typeface="+mj-lt"/>
              <a:buAutoNum type="arabicPeriod"/>
            </a:pPr>
            <a:r>
              <a:rPr lang="en-US" dirty="0" smtClean="0"/>
              <a:t>Secrets</a:t>
            </a:r>
          </a:p>
          <a:p>
            <a:pPr marL="457200" indent="-457200">
              <a:buFont typeface="+mj-lt"/>
              <a:buAutoNum type="arabicPeriod"/>
            </a:pPr>
            <a:r>
              <a:rPr lang="en-US" dirty="0" smtClean="0"/>
              <a:t>Keys</a:t>
            </a:r>
          </a:p>
          <a:p>
            <a:pPr marL="457200" indent="-457200">
              <a:buFont typeface="+mj-lt"/>
              <a:buAutoNum type="arabicPeriod"/>
            </a:pPr>
            <a:r>
              <a:rPr lang="en-US" dirty="0" smtClean="0"/>
              <a:t>Certificates</a:t>
            </a:r>
            <a:endParaRPr lang="en-US" dirty="0"/>
          </a:p>
          <a:p>
            <a:pPr marL="457200" indent="-457200">
              <a:buFont typeface="+mj-lt"/>
              <a:buAutoNum type="arabicPeriod"/>
            </a:pPr>
            <a:endParaRPr lang="en-US" dirty="0" smtClean="0"/>
          </a:p>
          <a:p>
            <a:pPr marL="0" indent="0">
              <a:buNone/>
            </a:pPr>
            <a:r>
              <a:rPr lang="en-US" dirty="0" smtClean="0"/>
              <a:t>Certificates</a:t>
            </a:r>
            <a:endParaRPr lang="en-US" dirty="0" smtClean="0"/>
          </a:p>
          <a:p>
            <a:pPr marL="0" indent="0">
              <a:buNone/>
            </a:pPr>
            <a:endParaRPr lang="en-US" dirty="0" smtClean="0"/>
          </a:p>
          <a:p>
            <a:pPr marL="0" indent="0" algn="just">
              <a:buNone/>
            </a:pPr>
            <a:r>
              <a:rPr lang="en-US" dirty="0" smtClean="0"/>
              <a:t>Data files which that digitally bind a cryptographic key(s) to an organization and prove ownership. The majority of certificates are Public Key Certificates (PKC) which holds information about the key(s) and their owner(s). The PKC is digitally signed by the Authority that has verified the certificate’s content. The most common format for PKC is X.509.</a:t>
            </a:r>
            <a:endParaRPr lang="en-US" dirty="0" smtClean="0"/>
          </a:p>
        </p:txBody>
      </p:sp>
      <p:sp>
        <p:nvSpPr>
          <p:cNvPr id="3" name="Date Placeholder 2"/>
          <p:cNvSpPr>
            <a:spLocks noGrp="1"/>
          </p:cNvSpPr>
          <p:nvPr>
            <p:ph type="dt" sz="half" idx="10"/>
          </p:nvPr>
        </p:nvSpPr>
        <p:spPr/>
        <p:txBody>
          <a:bodyPr/>
          <a:lstStyle/>
          <a:p>
            <a:fld id="{F8078618-4CAE-48E8-A205-9D92A68D094A}" type="datetime1">
              <a:rPr lang="en-US" smtClean="0"/>
              <a:pPr/>
              <a:t>5/6/2019</a:t>
            </a:fld>
            <a:endParaRPr lang="en-US"/>
          </a:p>
        </p:txBody>
      </p:sp>
      <p:sp>
        <p:nvSpPr>
          <p:cNvPr id="4" name="Slide Number Placeholder 3"/>
          <p:cNvSpPr>
            <a:spLocks noGrp="1"/>
          </p:cNvSpPr>
          <p:nvPr>
            <p:ph type="sldNum" sz="quarter" idx="12"/>
          </p:nvPr>
        </p:nvSpPr>
        <p:spPr/>
        <p:txBody>
          <a:bodyPr/>
          <a:lstStyle/>
          <a:p>
            <a:fld id="{02623B3A-910D-43F4-BBA9-9429D5B0014D}" type="slidenum">
              <a:rPr lang="en-US" smtClean="0"/>
              <a:pPr/>
              <a:t>7</a:t>
            </a:fld>
            <a:endParaRPr lang="en-US"/>
          </a:p>
        </p:txBody>
      </p:sp>
      <p:sp>
        <p:nvSpPr>
          <p:cNvPr id="5" name="Subtitle 4"/>
          <p:cNvSpPr>
            <a:spLocks noGrp="1"/>
          </p:cNvSpPr>
          <p:nvPr>
            <p:ph type="subTitle" idx="14"/>
          </p:nvPr>
        </p:nvSpPr>
        <p:spPr>
          <a:xfrm>
            <a:off x="1447800" y="958850"/>
            <a:ext cx="6400800" cy="457200"/>
          </a:xfrm>
        </p:spPr>
        <p:txBody>
          <a:bodyPr/>
          <a:lstStyle/>
          <a:p>
            <a:r>
              <a:rPr lang="en-US" dirty="0" smtClean="0"/>
              <a:t>Resource Types in Azure Key Vault</a:t>
            </a:r>
            <a:endParaRPr lang="en-US" dirty="0"/>
          </a:p>
        </p:txBody>
      </p:sp>
    </p:spTree>
    <p:extLst>
      <p:ext uri="{BB962C8B-B14F-4D97-AF65-F5344CB8AC3E}">
        <p14:creationId xmlns:p14="http://schemas.microsoft.com/office/powerpoint/2010/main" val="2033253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8</a:t>
            </a:fld>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000" y="1447800"/>
            <a:ext cx="8476906" cy="4648200"/>
          </a:xfrm>
        </p:spPr>
      </p:pic>
      <p:sp>
        <p:nvSpPr>
          <p:cNvPr id="7" name="Subtitle 4"/>
          <p:cNvSpPr>
            <a:spLocks noGrp="1"/>
          </p:cNvSpPr>
          <p:nvPr>
            <p:ph type="subTitle" idx="14"/>
          </p:nvPr>
        </p:nvSpPr>
        <p:spPr>
          <a:xfrm>
            <a:off x="1419053" y="990600"/>
            <a:ext cx="6400800" cy="457200"/>
          </a:xfrm>
        </p:spPr>
        <p:txBody>
          <a:bodyPr/>
          <a:lstStyle/>
          <a:p>
            <a:r>
              <a:rPr lang="en-US" dirty="0" smtClean="0"/>
              <a:t>Symmetric and Asymmetric Encryption</a:t>
            </a:r>
            <a:endParaRPr lang="en-US" dirty="0"/>
          </a:p>
        </p:txBody>
      </p:sp>
    </p:spTree>
    <p:extLst>
      <p:ext uri="{BB962C8B-B14F-4D97-AF65-F5344CB8AC3E}">
        <p14:creationId xmlns:p14="http://schemas.microsoft.com/office/powerpoint/2010/main" val="4058001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algn="ctr">
              <a:buNone/>
            </a:pPr>
            <a:endParaRPr lang="en-US" dirty="0" smtClean="0"/>
          </a:p>
          <a:p>
            <a:r>
              <a:rPr lang="en-US" dirty="0" smtClean="0"/>
              <a:t>Introduction</a:t>
            </a:r>
          </a:p>
          <a:p>
            <a:r>
              <a:rPr lang="en-US" dirty="0" smtClean="0"/>
              <a:t>Business scope </a:t>
            </a:r>
          </a:p>
          <a:p>
            <a:r>
              <a:rPr lang="en-US" dirty="0" smtClean="0"/>
              <a:t>Functionality description</a:t>
            </a:r>
          </a:p>
          <a:p>
            <a:r>
              <a:rPr lang="en-US" dirty="0" smtClean="0"/>
              <a:t>AX modules involved and setup</a:t>
            </a:r>
          </a:p>
          <a:p>
            <a:r>
              <a:rPr lang="en-US" dirty="0" smtClean="0"/>
              <a:t>Demo with AX/Slides</a:t>
            </a:r>
          </a:p>
          <a:p>
            <a:r>
              <a:rPr lang="en-US" dirty="0" smtClean="0"/>
              <a:t>Q&amp;A</a:t>
            </a:r>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9</a:t>
            </a:fld>
            <a:endParaRPr lang="en-US"/>
          </a:p>
        </p:txBody>
      </p:sp>
      <p:sp>
        <p:nvSpPr>
          <p:cNvPr id="8" name="Sottotitolo 7"/>
          <p:cNvSpPr>
            <a:spLocks noGrp="1"/>
          </p:cNvSpPr>
          <p:nvPr>
            <p:ph type="subTitle" idx="14"/>
          </p:nvPr>
        </p:nvSpPr>
        <p:spPr/>
        <p:txBody>
          <a:bodyPr/>
          <a:lstStyle/>
          <a:p>
            <a:r>
              <a:rPr lang="en-US" b="1" dirty="0" smtClean="0">
                <a:solidFill>
                  <a:schemeClr val="tx1"/>
                </a:solidFill>
              </a:rPr>
              <a:t>Summary</a:t>
            </a:r>
            <a:endParaRPr lang="en-US"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011-ppt-Template">
  <a:themeElements>
    <a:clrScheme name="WürthPhoenix">
      <a:dk1>
        <a:sysClr val="windowText" lastClr="000000"/>
      </a:dk1>
      <a:lt1>
        <a:sysClr val="window" lastClr="FFFFFF"/>
      </a:lt1>
      <a:dk2>
        <a:srgbClr val="7F7F7F"/>
      </a:dk2>
      <a:lt2>
        <a:srgbClr val="EEECE1"/>
      </a:lt2>
      <a:accent1>
        <a:srgbClr val="D8D8D8"/>
      </a:accent1>
      <a:accent2>
        <a:srgbClr val="000000"/>
      </a:accent2>
      <a:accent3>
        <a:srgbClr val="FF0000"/>
      </a:accent3>
      <a:accent4>
        <a:srgbClr val="F2F2F2"/>
      </a:accent4>
      <a:accent5>
        <a:srgbClr val="C00000"/>
      </a:accent5>
      <a:accent6>
        <a:srgbClr val="F2F2F2"/>
      </a:accent6>
      <a:hlink>
        <a:srgbClr val="0000FF"/>
      </a:hlink>
      <a:folHlink>
        <a:srgbClr val="C00000"/>
      </a:folHlink>
    </a:clrScheme>
    <a:fontScheme name="WürthPhoenix">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ürthPhoenix">
    <a:dk1>
      <a:sysClr val="windowText" lastClr="000000"/>
    </a:dk1>
    <a:lt1>
      <a:sysClr val="window" lastClr="FFFFFF"/>
    </a:lt1>
    <a:dk2>
      <a:srgbClr val="7F7F7F"/>
    </a:dk2>
    <a:lt2>
      <a:srgbClr val="EEECE1"/>
    </a:lt2>
    <a:accent1>
      <a:srgbClr val="D8D8D8"/>
    </a:accent1>
    <a:accent2>
      <a:srgbClr val="000000"/>
    </a:accent2>
    <a:accent3>
      <a:srgbClr val="FF0000"/>
    </a:accent3>
    <a:accent4>
      <a:srgbClr val="F2F2F2"/>
    </a:accent4>
    <a:accent5>
      <a:srgbClr val="C00000"/>
    </a:accent5>
    <a:accent6>
      <a:srgbClr val="F2F2F2"/>
    </a:accent6>
    <a:hlink>
      <a:srgbClr val="0000FF"/>
    </a:hlink>
    <a:folHlink>
      <a:srgbClr val="C0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00f996c0-c54d-4e74-bd1f-4dc98d288dc1">Other</Module>
    <Comment xmlns="00f996c0-c54d-4e74-bd1f-4dc98d288dc1" xsi:nil="true"/>
    <Manual xmlns="00f996c0-c54d-4e74-bd1f-4dc98d288dc1">Research Activities</Manual>
    <Language xmlns="00f996c0-c54d-4e74-bd1f-4dc98d288dc1">EN</Language>
    <Application xmlns="00f996c0-c54d-4e74-bd1f-4dc98d288dc1">DAX2012</Application>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7BE36A7D7E3284AAF54A9304029004A" ma:contentTypeVersion="5" ma:contentTypeDescription="Create a new document." ma:contentTypeScope="" ma:versionID="c41cecac77d1fce3cca08e421bb73e78">
  <xsd:schema xmlns:xsd="http://www.w3.org/2001/XMLSchema" xmlns:xs="http://www.w3.org/2001/XMLSchema" xmlns:p="http://schemas.microsoft.com/office/2006/metadata/properties" xmlns:ns2="00f996c0-c54d-4e74-bd1f-4dc98d288dc1" targetNamespace="http://schemas.microsoft.com/office/2006/metadata/properties" ma:root="true" ma:fieldsID="8170742d2341719c31d0929a5c17f8bb" ns2:_="">
    <xsd:import namespace="00f996c0-c54d-4e74-bd1f-4dc98d288dc1"/>
    <xsd:element name="properties">
      <xsd:complexType>
        <xsd:sequence>
          <xsd:element name="documentManagement">
            <xsd:complexType>
              <xsd:all>
                <xsd:element ref="ns2:Application"/>
                <xsd:element ref="ns2:Module"/>
                <xsd:element ref="ns2:Language"/>
                <xsd:element ref="ns2:Manual" minOccurs="0"/>
                <xsd:element ref="ns2:Com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f996c0-c54d-4e74-bd1f-4dc98d288dc1" elementFormDefault="qualified">
    <xsd:import namespace="http://schemas.microsoft.com/office/2006/documentManagement/types"/>
    <xsd:import namespace="http://schemas.microsoft.com/office/infopath/2007/PartnerControls"/>
    <xsd:element name="Application" ma:index="8" ma:displayName="Application" ma:format="Dropdown" ma:internalName="Application">
      <xsd:simpleType>
        <xsd:restriction base="dms:Choice">
          <xsd:enumeration value="DAX2009"/>
          <xsd:enumeration value="DAX2012"/>
        </xsd:restriction>
      </xsd:simpleType>
    </xsd:element>
    <xsd:element name="Module" ma:index="9" ma:displayName="Module" ma:default="Purchase" ma:format="Dropdown" ma:internalName="Module">
      <xsd:simpleType>
        <xsd:restriction base="dms:Choice">
          <xsd:enumeration value="Purchase"/>
          <xsd:enumeration value="Logistics"/>
          <xsd:enumeration value="Sales"/>
          <xsd:enumeration value="Production"/>
          <xsd:enumeration value="Finance"/>
          <xsd:enumeration value="YAVEON ProLife"/>
          <xsd:enumeration value="Other"/>
        </xsd:restriction>
      </xsd:simpleType>
    </xsd:element>
    <xsd:element name="Language" ma:index="10" ma:displayName="Language" ma:default="EN" ma:format="Dropdown" ma:internalName="Language">
      <xsd:simpleType>
        <xsd:restriction base="dms:Choice">
          <xsd:enumeration value="DE"/>
          <xsd:enumeration value="EN"/>
          <xsd:enumeration value="IT"/>
        </xsd:restriction>
      </xsd:simpleType>
    </xsd:element>
    <xsd:element name="Manual" ma:index="11" nillable="true" ma:displayName="Manual" ma:internalName="Manual">
      <xsd:simpleType>
        <xsd:restriction base="dms:Text">
          <xsd:maxLength value="255"/>
        </xsd:restriction>
      </xsd:simpleType>
    </xsd:element>
    <xsd:element name="Comment" ma:index="12" nillable="true" ma:displayName="Comment" ma:internalName="Comm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BE2236-5581-4DC9-88C8-7D3CDFC20C7F}">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00f996c0-c54d-4e74-bd1f-4dc98d288dc1"/>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742DA801-DDF4-459E-9485-7A79D9BBB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f996c0-c54d-4e74-bd1f-4dc98d288d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D1EB6FD-9432-44B6-B1BD-B86A98CDAAF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495</Words>
  <Application>Microsoft Office PowerPoint</Application>
  <PresentationFormat>On-screen Show (4:3)</PresentationFormat>
  <Paragraphs>114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Futura Md BT</vt:lpstr>
      <vt:lpstr>2011-ppt-Template</vt:lpstr>
      <vt:lpstr>Security in Azure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Wuerth-Phoenix S.r.l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AX 2012 Research Activities Template</dc:title>
  <dc:creator>Wuerth Phoenix S.r.l.</dc:creator>
  <cp:lastModifiedBy>Spano, Davide</cp:lastModifiedBy>
  <cp:revision>137</cp:revision>
  <cp:lastPrinted>2013-06-06T08:00:36Z</cp:lastPrinted>
  <dcterms:created xsi:type="dcterms:W3CDTF">2010-12-29T11:13:46Z</dcterms:created>
  <dcterms:modified xsi:type="dcterms:W3CDTF">2019-05-06T11:26:40Z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0x01010047BE36A7D7E3284AAF54A9304029004A</vt:lpwstr>
  </property>
</Properties>
</file>