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66" r:id="rId6"/>
    <p:sldId id="280" r:id="rId7"/>
    <p:sldId id="281" r:id="rId8"/>
    <p:sldId id="258" r:id="rId9"/>
    <p:sldId id="271" r:id="rId10"/>
    <p:sldId id="276" r:id="rId11"/>
    <p:sldId id="272" r:id="rId12"/>
    <p:sldId id="267" r:id="rId13"/>
    <p:sldId id="273" r:id="rId14"/>
    <p:sldId id="268" r:id="rId15"/>
    <p:sldId id="275" r:id="rId16"/>
    <p:sldId id="274" r:id="rId17"/>
    <p:sldId id="277" r:id="rId18"/>
    <p:sldId id="269" r:id="rId19"/>
    <p:sldId id="279" r:id="rId20"/>
    <p:sldId id="265" r:id="rId21"/>
    <p:sldId id="270" r:id="rId22"/>
    <p:sldId id="261" r:id="rId23"/>
    <p:sldId id="259" r:id="rId24"/>
    <p:sldId id="263" r:id="rId25"/>
    <p:sldId id="262" r:id="rId26"/>
    <p:sldId id="264" r:id="rId27"/>
    <p:sldId id="278" r:id="rId28"/>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719" autoAdjust="0"/>
  </p:normalViewPr>
  <p:slideViewPr>
    <p:cSldViewPr>
      <p:cViewPr varScale="1">
        <p:scale>
          <a:sx n="150" d="100"/>
          <a:sy n="150" d="100"/>
        </p:scale>
        <p:origin x="451"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5/8/2019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5/8/2019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5/8/2019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5/8/2019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5/8/2019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5/8/2019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5/8/2019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5/8/2019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5/8/2019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5/8/2019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5/8/2019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10</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5/8/2019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11</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13</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14</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a:t>
            </a:r>
            <a:r>
              <a:rPr lang="en-US" b="1" dirty="0" smtClean="0">
                <a:solidFill>
                  <a:schemeClr val="tx1"/>
                </a:solidFill>
                <a:hlinkClick r:id="rId2"/>
              </a:rPr>
              <a:t>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15</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dirty="0" smtClean="0"/>
          </a:p>
          <a:p>
            <a:r>
              <a:rPr lang="en-US" dirty="0" smtClean="0"/>
              <a:t>Introduction</a:t>
            </a:r>
          </a:p>
          <a:p>
            <a:r>
              <a:rPr lang="en-US" dirty="0" smtClean="0"/>
              <a:t>Business scope </a:t>
            </a:r>
          </a:p>
          <a:p>
            <a:r>
              <a:rPr lang="en-US" dirty="0" smtClean="0"/>
              <a:t>Functionality description</a:t>
            </a:r>
          </a:p>
          <a:p>
            <a:r>
              <a:rPr lang="en-US" dirty="0" smtClean="0"/>
              <a:t>AX modules involved and setup</a:t>
            </a:r>
          </a:p>
          <a:p>
            <a:r>
              <a:rPr lang="en-US" dirty="0" smtClean="0"/>
              <a:t>Demo with AX/Slides</a:t>
            </a:r>
          </a:p>
          <a:p>
            <a:r>
              <a:rPr lang="en-US" dirty="0" smtClean="0"/>
              <a:t>Q&amp;A</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Summary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Secure storage and delivery of secrets and operational data</a:t>
            </a:r>
          </a:p>
          <a:p>
            <a:r>
              <a:rPr lang="en-US" dirty="0" smtClean="0"/>
              <a:t>Encryption of data</a:t>
            </a:r>
          </a:p>
          <a:p>
            <a:r>
              <a:rPr lang="en-US" dirty="0" smtClean="0"/>
              <a:t>Authorization</a:t>
            </a:r>
          </a:p>
          <a:p>
            <a:r>
              <a:rPr lang="en-US" dirty="0" smtClean="0"/>
              <a:t>Bad Practices</a:t>
            </a:r>
          </a:p>
          <a:p>
            <a:r>
              <a:rPr lang="en-US" dirty="0" smtClean="0"/>
              <a:t>OWASP</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sz="1900" i="1" dirty="0" smtClean="0"/>
              <a:t>Description of the new function </a:t>
            </a:r>
          </a:p>
          <a:p>
            <a:r>
              <a:rPr lang="en-US" sz="1900" i="1" dirty="0" smtClean="0"/>
              <a:t>Cases where the function is useful</a:t>
            </a:r>
          </a:p>
          <a:p>
            <a:r>
              <a:rPr lang="en-US" sz="1900" i="1" dirty="0" smtClean="0"/>
              <a:t>Business limitations</a:t>
            </a:r>
          </a:p>
          <a:p>
            <a:endParaRPr lang="en-US" sz="1900" i="1" dirty="0" smtClean="0"/>
          </a:p>
          <a:p>
            <a:pPr>
              <a:buNone/>
            </a:pPr>
            <a:r>
              <a:rPr lang="en-US" sz="1900" i="1" dirty="0" smtClean="0"/>
              <a:t>For example:</a:t>
            </a:r>
          </a:p>
          <a:p>
            <a:pPr>
              <a:buNone/>
            </a:pPr>
            <a:r>
              <a:rPr lang="en-US" sz="1900" i="1" dirty="0" smtClean="0"/>
              <a:t> Additional cost management on purchase order. By this functionality AX can track all additional cost on purchase order such as:</a:t>
            </a:r>
          </a:p>
          <a:p>
            <a:pPr lvl="1"/>
            <a:r>
              <a:rPr lang="en-US" sz="1900" i="1" dirty="0" smtClean="0"/>
              <a:t>packing cost</a:t>
            </a:r>
          </a:p>
          <a:p>
            <a:pPr lvl="1"/>
            <a:r>
              <a:rPr lang="en-US" sz="1900" i="1" dirty="0" smtClean="0"/>
              <a:t>Transportation</a:t>
            </a:r>
          </a:p>
          <a:p>
            <a:pPr lvl="1"/>
            <a:r>
              <a:rPr lang="en-US" sz="1900" i="1" dirty="0" smtClean="0"/>
              <a:t>Insurance</a:t>
            </a:r>
          </a:p>
          <a:p>
            <a:pPr lvl="1"/>
            <a:r>
              <a:rPr lang="en-US" sz="1900" i="1" dirty="0" smtClean="0"/>
              <a:t>Etc.</a:t>
            </a:r>
          </a:p>
          <a:p>
            <a:pPr>
              <a:buNone/>
            </a:pPr>
            <a:endParaRPr lang="en-US" i="1" dirty="0" smtClean="0"/>
          </a:p>
          <a:p>
            <a:pPr>
              <a:buNone/>
            </a:pPr>
            <a:endParaRPr lang="en-US" i="1" dirty="0" smtClean="0"/>
          </a:p>
          <a:p>
            <a:pPr>
              <a:buNone/>
            </a:pPr>
            <a:endParaRPr lang="en-US" i="1" dirty="0" smtClean="0"/>
          </a:p>
          <a:p>
            <a:pPr>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en-US" dirty="0" smtClean="0"/>
          </a:p>
          <a:p>
            <a:pPr indent="0">
              <a:buNone/>
            </a:pPr>
            <a:r>
              <a:rPr lang="en-US" sz="1600" i="1" dirty="0" smtClean="0"/>
              <a:t>Business Limitations </a:t>
            </a:r>
          </a:p>
          <a:p>
            <a:pPr indent="0">
              <a:buNone/>
            </a:pPr>
            <a:r>
              <a:rPr lang="en-US" sz="1600" i="1" dirty="0" smtClean="0"/>
              <a:t>Example: If the additional cost has to be invoiced to a third party vendor, the functionality doesn't apply </a:t>
            </a:r>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21</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Functionality</a:t>
            </a:r>
            <a:r>
              <a:rPr lang="en-US" dirty="0" smtClean="0">
                <a:solidFill>
                  <a:schemeClr val="tx1"/>
                </a:solidFill>
              </a:rPr>
              <a:t> </a:t>
            </a:r>
            <a:r>
              <a:rPr lang="en-US" b="1" dirty="0" smtClean="0">
                <a:solidFill>
                  <a:schemeClr val="tx1"/>
                </a:solidFill>
              </a:rPr>
              <a:t>description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lgn="ctr">
              <a:buNone/>
            </a:pPr>
            <a:endParaRPr lang="en-US" b="1" dirty="0" smtClean="0"/>
          </a:p>
          <a:p>
            <a:pPr indent="0">
              <a:buNone/>
            </a:pPr>
            <a:r>
              <a:rPr lang="en-US" sz="1800" i="1" dirty="0" smtClean="0"/>
              <a:t>Main forms and parameters  involved, in order to setup the functionality </a:t>
            </a:r>
          </a:p>
          <a:p>
            <a:pPr indent="0">
              <a:buNone/>
            </a:pPr>
            <a:endParaRPr lang="en-US" i="1" dirty="0" smtClean="0"/>
          </a:p>
          <a:p>
            <a:pPr indent="0">
              <a:buNone/>
            </a:pP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8" name="Sottotitolo 7"/>
          <p:cNvSpPr>
            <a:spLocks noGrp="1"/>
          </p:cNvSpPr>
          <p:nvPr>
            <p:ph type="subTitle" idx="14"/>
          </p:nvPr>
        </p:nvSpPr>
        <p:spPr/>
        <p:txBody>
          <a:bodyPr/>
          <a:lstStyle/>
          <a:p>
            <a:r>
              <a:rPr lang="en-US" b="1" dirty="0" smtClean="0"/>
              <a:t>AX modules involved and setup</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23</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2514600"/>
          </a:xfrm>
        </p:spPr>
        <p:txBody>
          <a:bodyPr/>
          <a:lstStyle/>
          <a:p>
            <a:pPr marL="571500" indent="-285750"/>
            <a:r>
              <a:rPr lang="en-US" sz="1600" dirty="0" smtClean="0"/>
              <a:t>Businesses need to manage a large variety of (sensitive) information</a:t>
            </a:r>
          </a:p>
          <a:p>
            <a:pPr marL="571500" indent="-285750"/>
            <a:r>
              <a:rPr lang="en-US" sz="1600" dirty="0" smtClean="0"/>
              <a:t>The nature of the information is heterogeneous</a:t>
            </a:r>
          </a:p>
          <a:p>
            <a:pPr marL="571500" indent="-285750"/>
            <a:r>
              <a:rPr lang="en-US" sz="1600" dirty="0" smtClean="0"/>
              <a:t>The information might or might not be direct property of the business </a:t>
            </a:r>
          </a:p>
          <a:p>
            <a:pPr marL="571500" indent="-285750"/>
            <a:r>
              <a:rPr lang="en-US" sz="1600" dirty="0" smtClean="0"/>
              <a:t>The responsibility for the handling of the info might be delegated to the business</a:t>
            </a:r>
          </a:p>
          <a:p>
            <a:pPr marL="571500" indent="-285750"/>
            <a:r>
              <a:rPr lang="en-US" sz="1600" dirty="0" smtClean="0"/>
              <a:t>Some info is operational and is used as key to access larger repositories of data</a:t>
            </a:r>
          </a:p>
          <a:p>
            <a:pPr marL="571500" indent="-285750"/>
            <a:r>
              <a:rPr lang="en-US" sz="1600" dirty="0"/>
              <a:t>H</a:t>
            </a:r>
            <a:r>
              <a:rPr lang="en-US" sz="1600" dirty="0" smtClean="0"/>
              <a:t>andling of the information may be regulated by policies and law</a:t>
            </a:r>
          </a:p>
          <a:p>
            <a:pPr marL="571500" indent="-285750"/>
            <a:r>
              <a:rPr lang="en-US" sz="1600" dirty="0" smtClean="0"/>
              <a:t>Some information may be classified as secret </a:t>
            </a:r>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8" name="Sottotitolo 7"/>
          <p:cNvSpPr>
            <a:spLocks noGrp="1"/>
          </p:cNvSpPr>
          <p:nvPr>
            <p:ph type="subTitle" idx="14"/>
          </p:nvPr>
        </p:nvSpPr>
        <p:spPr/>
        <p:txBody>
          <a:bodyPr>
            <a:normAutofit/>
          </a:bodyPr>
          <a:lstStyle/>
          <a:p>
            <a:pPr marL="285750"/>
            <a:r>
              <a:rPr lang="en-US" b="1" dirty="0" smtClean="0">
                <a:solidFill>
                  <a:schemeClr val="tx1"/>
                </a:solidFill>
              </a:rPr>
              <a:t>Information in a business</a:t>
            </a:r>
          </a:p>
          <a:p>
            <a:pPr marL="285750"/>
            <a:endParaRPr lang="en-US" b="1"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6</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5/8/2019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8</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5/8/2019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9</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761</Words>
  <Application>Microsoft Office PowerPoint</Application>
  <PresentationFormat>On-screen Show (4:3)</PresentationFormat>
  <Paragraphs>161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Futura Md BT</vt:lpstr>
      <vt:lpstr>2011-ppt-Template</vt:lpstr>
      <vt:lpstr>Security in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175</cp:revision>
  <cp:lastPrinted>2013-06-06T08:00:36Z</cp:lastPrinted>
  <dcterms:created xsi:type="dcterms:W3CDTF">2010-12-29T11:13:46Z</dcterms:created>
  <dcterms:modified xsi:type="dcterms:W3CDTF">2019-05-08T14:43:22Z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