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66" r:id="rId6"/>
    <p:sldId id="271" r:id="rId7"/>
    <p:sldId id="276" r:id="rId8"/>
    <p:sldId id="272" r:id="rId9"/>
    <p:sldId id="267" r:id="rId10"/>
    <p:sldId id="273" r:id="rId11"/>
    <p:sldId id="268" r:id="rId12"/>
    <p:sldId id="275" r:id="rId13"/>
    <p:sldId id="274" r:id="rId14"/>
    <p:sldId id="261" r:id="rId15"/>
    <p:sldId id="258" r:id="rId16"/>
    <p:sldId id="259" r:id="rId17"/>
    <p:sldId id="263" r:id="rId18"/>
    <p:sldId id="262" r:id="rId19"/>
    <p:sldId id="264" r:id="rId20"/>
    <p:sldId id="265" r:id="rId21"/>
    <p:sldId id="270" r:id="rId22"/>
    <p:sldId id="269" r:id="rId23"/>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F1F2F2"/>
    <a:srgbClr val="807F7F"/>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719" autoAdjust="0"/>
  </p:normalViewPr>
  <p:slideViewPr>
    <p:cSldViewPr>
      <p:cViewPr varScale="1">
        <p:scale>
          <a:sx n="115" d="100"/>
          <a:sy n="115" d="100"/>
        </p:scale>
        <p:origin x="322"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5" d="100"/>
          <a:sy n="85" d="100"/>
        </p:scale>
        <p:origin x="-3918" y="-72"/>
      </p:cViewPr>
      <p:guideLst>
        <p:guide orient="horz" pos="3127"/>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AB929E34-DEA3-4895-846A-C2BBEF4A5080}" type="datetimeFigureOut">
              <a:rPr lang="en-US" smtClean="0"/>
              <a:pPr/>
              <a:t>5/6/2019</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A3C84FA-7666-402B-9D2D-1182F6693972}" type="slidenum">
              <a:rPr lang="en-US" smtClean="0"/>
              <a:pPr/>
              <a:t>‹#›</a:t>
            </a:fld>
            <a:endParaRPr lang="en-US"/>
          </a:p>
        </p:txBody>
      </p:sp>
    </p:spTree>
    <p:extLst>
      <p:ext uri="{BB962C8B-B14F-4D97-AF65-F5344CB8AC3E}">
        <p14:creationId xmlns:p14="http://schemas.microsoft.com/office/powerpoint/2010/main" val="29814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D757427D-1431-4F41-9EB2-74C3A27350CA}" type="datetimeFigureOut">
              <a:rPr lang="en-US" smtClean="0"/>
              <a:pPr/>
              <a:t>5/6/2019</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4F396362-DDF9-4E45-9BA4-C3F5F662350E}" type="slidenum">
              <a:rPr lang="en-US" smtClean="0"/>
              <a:pPr/>
              <a:t>‹#›</a:t>
            </a:fld>
            <a:endParaRPr lang="en-US"/>
          </a:p>
        </p:txBody>
      </p:sp>
    </p:spTree>
    <p:extLst>
      <p:ext uri="{BB962C8B-B14F-4D97-AF65-F5344CB8AC3E}">
        <p14:creationId xmlns:p14="http://schemas.microsoft.com/office/powerpoint/2010/main" val="296627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67000"/>
            <a:ext cx="6400800" cy="2971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1D89EAC-7ACA-4BE3-B5E1-4490AC0DEEC2}" type="datetime1">
              <a:rPr lang="en-US" smtClean="0"/>
              <a:pPr/>
              <a:t>5/6/2019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7" name="Title 6"/>
          <p:cNvSpPr>
            <a:spLocks noGrp="1"/>
          </p:cNvSpPr>
          <p:nvPr>
            <p:ph type="title"/>
          </p:nvPr>
        </p:nvSpPr>
        <p:spPr>
          <a:xfrm>
            <a:off x="457200" y="1219200"/>
            <a:ext cx="6934200"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804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429000"/>
          </a:xfrm>
          <a:ln w="3175">
            <a:solidFill>
              <a:schemeClr val="bg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5/6/2019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8" name="Subtitle 2"/>
          <p:cNvSpPr>
            <a:spLocks noGrp="1"/>
          </p:cNvSpPr>
          <p:nvPr>
            <p:ph type="subTitle" idx="14" hasCustomPrompt="1"/>
          </p:nvPr>
        </p:nvSpPr>
        <p:spPr>
          <a:xfrm>
            <a:off x="1143000" y="1447800"/>
            <a:ext cx="6400800" cy="457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a:p>
            <a:endParaRPr lang="en-US" dirty="0"/>
          </a:p>
        </p:txBody>
      </p:sp>
    </p:spTree>
    <p:extLst>
      <p:ext uri="{BB962C8B-B14F-4D97-AF65-F5344CB8AC3E}">
        <p14:creationId xmlns:p14="http://schemas.microsoft.com/office/powerpoint/2010/main" val="167459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934200" cy="850106"/>
          </a:xfrm>
        </p:spPr>
        <p:txBody>
          <a:bodyPr/>
          <a:lstStyle>
            <a:lvl1pPr>
              <a:defRPr sz="2400">
                <a:solidFill>
                  <a:schemeClr val="tx1"/>
                </a:solidFill>
              </a:defRPr>
            </a:lvl1pPr>
          </a:lstStyle>
          <a:p>
            <a:r>
              <a:rPr lang="en-US" dirty="0" smtClean="0"/>
              <a:t>Click to edit Master title style</a:t>
            </a:r>
            <a:br>
              <a:rPr lang="en-US" dirty="0" smtClean="0"/>
            </a:br>
            <a:r>
              <a:rPr lang="en-US" dirty="0" smtClean="0"/>
              <a:t>Zweite Zeile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5/6/2019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2249659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0E453-848C-4CB7-9F7F-96588418CD05}" type="datetime1">
              <a:rPr lang="en-US" smtClean="0"/>
              <a:pPr/>
              <a:t>5/6/2019</a:t>
            </a:fld>
            <a:endParaRPr lang="en-US"/>
          </a:p>
        </p:txBody>
      </p:sp>
      <p:sp>
        <p:nvSpPr>
          <p:cNvPr id="7" name="Slide Number Placeholder 6"/>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724449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5F48F-7385-4145-8996-92AF39DE194F}" type="datetime1">
              <a:rPr lang="en-US" smtClean="0"/>
              <a:pPr/>
              <a:t>5/6/2019</a:t>
            </a:fld>
            <a:endParaRPr lang="en-US"/>
          </a:p>
        </p:txBody>
      </p:sp>
      <p:sp>
        <p:nvSpPr>
          <p:cNvPr id="9" name="Slide Number Placeholder 8"/>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160798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843E3-9C32-491F-AC75-91C8E4F20BD2}" type="datetime1">
              <a:rPr lang="en-US" smtClean="0"/>
              <a:pPr/>
              <a:t>5/6/2019</a:t>
            </a:fld>
            <a:endParaRPr lang="en-US"/>
          </a:p>
        </p:txBody>
      </p:sp>
      <p:sp>
        <p:nvSpPr>
          <p:cNvPr id="5" name="Slide Number Placeholder 4"/>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868569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20"/>
          <p:cNvSpPr>
            <a:spLocks noChangeArrowheads="1"/>
          </p:cNvSpPr>
          <p:nvPr/>
        </p:nvSpPr>
        <p:spPr bwMode="auto">
          <a:xfrm>
            <a:off x="8167688" y="6470650"/>
            <a:ext cx="914400" cy="152400"/>
          </a:xfrm>
          <a:prstGeom prst="rect">
            <a:avLst/>
          </a:prstGeom>
          <a:solidFill>
            <a:srgbClr val="C0C0C0"/>
          </a:solidFill>
          <a:ln w="9525">
            <a:noFill/>
            <a:miter lim="800000"/>
            <a:headEnd/>
            <a:tailEnd/>
          </a:ln>
          <a:effectLst/>
        </p:spPr>
        <p:txBody>
          <a:bodyPr anchor="ctr"/>
          <a:lstStyle/>
          <a:p>
            <a:pPr>
              <a:defRPr/>
            </a:pPr>
            <a:endParaRPr lang="de-DE" sz="800" dirty="0">
              <a:latin typeface="Futura Md BT" pitchFamily="34" charset="0"/>
            </a:endParaRPr>
          </a:p>
        </p:txBody>
      </p:sp>
      <p:sp>
        <p:nvSpPr>
          <p:cNvPr id="17" name="Rectangle 31"/>
          <p:cNvSpPr>
            <a:spLocks noChangeArrowheads="1"/>
          </p:cNvSpPr>
          <p:nvPr/>
        </p:nvSpPr>
        <p:spPr bwMode="auto">
          <a:xfrm>
            <a:off x="409575" y="6470650"/>
            <a:ext cx="1065213" cy="152400"/>
          </a:xfrm>
          <a:prstGeom prst="rect">
            <a:avLst/>
          </a:prstGeom>
          <a:solidFill>
            <a:srgbClr val="C0C0C0"/>
          </a:solidFill>
          <a:ln w="9525">
            <a:noFill/>
            <a:miter lim="800000"/>
            <a:headEnd/>
            <a:tailEnd/>
          </a:ln>
          <a:effectLst/>
        </p:spPr>
        <p:txBody>
          <a:bodyPr anchor="ctr"/>
          <a:lstStyle/>
          <a:p>
            <a:pPr>
              <a:defRPr/>
            </a:pPr>
            <a:endParaRPr lang="de-DE" sz="700" dirty="0">
              <a:latin typeface="Futura Md BT" pitchFamily="34" charset="0"/>
            </a:endParaRPr>
          </a:p>
        </p:txBody>
      </p:sp>
      <p:sp>
        <p:nvSpPr>
          <p:cNvPr id="18" name="Rectangle 5"/>
          <p:cNvSpPr txBox="1">
            <a:spLocks noChangeArrowheads="1"/>
          </p:cNvSpPr>
          <p:nvPr/>
        </p:nvSpPr>
        <p:spPr bwMode="auto">
          <a:xfrm>
            <a:off x="1538288" y="6470650"/>
            <a:ext cx="6553200" cy="152400"/>
          </a:xfrm>
          <a:prstGeom prst="rect">
            <a:avLst/>
          </a:prstGeom>
          <a:solidFill>
            <a:srgbClr val="C0C0C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dirty="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more</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than</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software</a:t>
            </a:r>
            <a:endParaRPr kumimoji="0" lang="de-DE" sz="8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2" name="Title Placeholder 1"/>
          <p:cNvSpPr>
            <a:spLocks noGrp="1"/>
          </p:cNvSpPr>
          <p:nvPr>
            <p:ph type="title"/>
          </p:nvPr>
        </p:nvSpPr>
        <p:spPr>
          <a:xfrm>
            <a:off x="430625" y="429026"/>
            <a:ext cx="6934200" cy="8080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30625" y="1437490"/>
            <a:ext cx="8256175" cy="40489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solidFill>
              </a:defRPr>
            </a:lvl1pPr>
          </a:lstStyle>
          <a:p>
            <a:fld id="{967291D2-A40C-4E5C-A267-C4BBED92FF0C}" type="datetime1">
              <a:rPr lang="en-US" smtClean="0"/>
              <a:pPr/>
              <a:t>5/6/2019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solidFill>
              </a:defRPr>
            </a:lvl1pPr>
          </a:lstStyle>
          <a:p>
            <a:fld id="{02623B3A-910D-43F4-BBA9-9429D5B0014D}" type="slidenum">
              <a:rPr lang="en-US" smtClean="0"/>
              <a:pPr/>
              <a:t>‹#›</a:t>
            </a:fld>
            <a:endParaRPr lang="en-US" dirty="0"/>
          </a:p>
        </p:txBody>
      </p:sp>
      <p:sp>
        <p:nvSpPr>
          <p:cNvPr id="7" name="Rectangle 13"/>
          <p:cNvSpPr>
            <a:spLocks noChangeArrowheads="1"/>
          </p:cNvSpPr>
          <p:nvPr/>
        </p:nvSpPr>
        <p:spPr bwMode="auto">
          <a:xfrm>
            <a:off x="8153400" y="152400"/>
            <a:ext cx="914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8" name="Rectangle 14"/>
          <p:cNvSpPr>
            <a:spLocks noChangeArrowheads="1"/>
          </p:cNvSpPr>
          <p:nvPr/>
        </p:nvSpPr>
        <p:spPr bwMode="auto">
          <a:xfrm>
            <a:off x="7467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9" name="Rectangle 15"/>
          <p:cNvSpPr>
            <a:spLocks noChangeArrowheads="1"/>
          </p:cNvSpPr>
          <p:nvPr/>
        </p:nvSpPr>
        <p:spPr bwMode="auto">
          <a:xfrm>
            <a:off x="67818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0" name="Rectangle 16"/>
          <p:cNvSpPr>
            <a:spLocks noChangeArrowheads="1"/>
          </p:cNvSpPr>
          <p:nvPr/>
        </p:nvSpPr>
        <p:spPr bwMode="auto">
          <a:xfrm>
            <a:off x="60960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1" name="Rectangle 17"/>
          <p:cNvSpPr>
            <a:spLocks noChangeArrowheads="1"/>
          </p:cNvSpPr>
          <p:nvPr/>
        </p:nvSpPr>
        <p:spPr bwMode="auto">
          <a:xfrm>
            <a:off x="54102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2" name="Rectangle 18"/>
          <p:cNvSpPr>
            <a:spLocks noChangeArrowheads="1"/>
          </p:cNvSpPr>
          <p:nvPr/>
        </p:nvSpPr>
        <p:spPr bwMode="auto">
          <a:xfrm>
            <a:off x="47244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3" name="Rectangle 19"/>
          <p:cNvSpPr>
            <a:spLocks noChangeArrowheads="1"/>
          </p:cNvSpPr>
          <p:nvPr/>
        </p:nvSpPr>
        <p:spPr bwMode="auto">
          <a:xfrm>
            <a:off x="381000" y="152400"/>
            <a:ext cx="3581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4" name="Rectangle 21"/>
          <p:cNvSpPr>
            <a:spLocks noChangeArrowheads="1"/>
          </p:cNvSpPr>
          <p:nvPr/>
        </p:nvSpPr>
        <p:spPr bwMode="auto">
          <a:xfrm>
            <a:off x="4038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5108" y="304800"/>
            <a:ext cx="1645923" cy="626365"/>
          </a:xfrm>
          <a:prstGeom prst="rect">
            <a:avLst/>
          </a:prstGeom>
        </p:spPr>
      </p:pic>
    </p:spTree>
    <p:extLst>
      <p:ext uri="{BB962C8B-B14F-4D97-AF65-F5344CB8AC3E}">
        <p14:creationId xmlns:p14="http://schemas.microsoft.com/office/powerpoint/2010/main" val="122114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3" r:id="rId5"/>
    <p:sldLayoutId id="2147483654" r:id="rId6"/>
  </p:sldLayoutIdLst>
  <p:timing>
    <p:tnLst>
      <p:par>
        <p:cTn id="1" dur="indefinite" restart="never" nodeType="tmRoot"/>
      </p:par>
    </p:tnLst>
  </p:timing>
  <p:hf hdr="0" ftr="0"/>
  <p:txStyles>
    <p:titleStyle>
      <a:lvl1pPr algn="l" defTabSz="914400" rtl="0" eaLnBrk="1" latinLnBrk="0" hangingPunct="1">
        <a:spcBef>
          <a:spcPct val="0"/>
        </a:spcBef>
        <a:buNone/>
        <a:defRPr sz="2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ecurity.stackexchange.com/questions/12332/where-to-store-a-server-side-encryption-ke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2438400"/>
          </a:xfrm>
        </p:spPr>
        <p:txBody>
          <a:bodyPr>
            <a:normAutofit/>
          </a:bodyPr>
          <a:lstStyle/>
          <a:p>
            <a:r>
              <a:rPr lang="en-US" dirty="0" smtClean="0">
                <a:solidFill>
                  <a:schemeClr val="accent1">
                    <a:lumMod val="25000"/>
                  </a:schemeClr>
                </a:solidFill>
              </a:rPr>
              <a:t>Securing Data</a:t>
            </a:r>
            <a:endParaRPr lang="en-US" dirty="0" smtClean="0">
              <a:solidFill>
                <a:schemeClr val="accent1">
                  <a:lumMod val="25000"/>
                </a:schemeClr>
              </a:solidFill>
            </a:endParaRPr>
          </a:p>
          <a:p>
            <a:endParaRPr lang="en-US" dirty="0" smtClean="0">
              <a:solidFill>
                <a:schemeClr val="accent1">
                  <a:lumMod val="25000"/>
                </a:schemeClr>
              </a:solidFill>
            </a:endParaRPr>
          </a:p>
          <a:p>
            <a:r>
              <a:rPr lang="en-US" sz="1700" dirty="0" smtClean="0">
                <a:solidFill>
                  <a:schemeClr val="accent1">
                    <a:lumMod val="25000"/>
                  </a:schemeClr>
                </a:solidFill>
              </a:rPr>
              <a:t>Davide Spano</a:t>
            </a:r>
            <a:endParaRPr lang="en-US" sz="1700" dirty="0" smtClean="0">
              <a:solidFill>
                <a:schemeClr val="accent1">
                  <a:lumMod val="25000"/>
                </a:schemeClr>
              </a:solidFill>
            </a:endParaRPr>
          </a:p>
        </p:txBody>
      </p:sp>
      <p:sp>
        <p:nvSpPr>
          <p:cNvPr id="6" name="Date Placeholder 5"/>
          <p:cNvSpPr>
            <a:spLocks noGrp="1"/>
          </p:cNvSpPr>
          <p:nvPr>
            <p:ph type="dt" sz="half" idx="10"/>
          </p:nvPr>
        </p:nvSpPr>
        <p:spPr/>
        <p:txBody>
          <a:bodyPr/>
          <a:lstStyle/>
          <a:p>
            <a:fld id="{DD590542-A0EB-48D5-9722-C0A8052BF4A2}" type="datetime1">
              <a:rPr lang="en-US" smtClean="0"/>
              <a:pPr/>
              <a:t>5/6/2019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1</a:t>
            </a:fld>
            <a:endParaRPr lang="en-US" dirty="0"/>
          </a:p>
        </p:txBody>
      </p:sp>
      <p:sp>
        <p:nvSpPr>
          <p:cNvPr id="2" name="Title 1"/>
          <p:cNvSpPr>
            <a:spLocks noGrp="1"/>
          </p:cNvSpPr>
          <p:nvPr>
            <p:ph type="title"/>
          </p:nvPr>
        </p:nvSpPr>
        <p:spPr>
          <a:xfrm>
            <a:off x="685800" y="1524001"/>
            <a:ext cx="7772400" cy="990600"/>
          </a:xfrm>
        </p:spPr>
        <p:txBody>
          <a:bodyPr/>
          <a:lstStyle/>
          <a:p>
            <a:pPr algn="ctr"/>
            <a:r>
              <a:rPr lang="en-US" dirty="0" smtClean="0"/>
              <a:t>Security in Azure</a:t>
            </a:r>
            <a:r>
              <a:rPr lang="en-US" dirty="0" smtClean="0"/>
              <a:t/>
            </a:r>
            <a:br>
              <a:rPr lang="en-US" dirty="0" smtClean="0"/>
            </a:br>
            <a:endParaRPr lang="en-US" dirty="0"/>
          </a:p>
        </p:txBody>
      </p:sp>
    </p:spTree>
    <p:extLst>
      <p:ext uri="{BB962C8B-B14F-4D97-AF65-F5344CB8AC3E}">
        <p14:creationId xmlns:p14="http://schemas.microsoft.com/office/powerpoint/2010/main" val="2367560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10</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447800"/>
            <a:ext cx="8476906" cy="4648200"/>
          </a:xfrm>
        </p:spPr>
      </p:pic>
      <p:sp>
        <p:nvSpPr>
          <p:cNvPr id="7" name="Subtitle 4"/>
          <p:cNvSpPr>
            <a:spLocks noGrp="1"/>
          </p:cNvSpPr>
          <p:nvPr>
            <p:ph type="subTitle" idx="14"/>
          </p:nvPr>
        </p:nvSpPr>
        <p:spPr>
          <a:xfrm>
            <a:off x="1419053" y="990600"/>
            <a:ext cx="6400800" cy="457200"/>
          </a:xfrm>
        </p:spPr>
        <p:txBody>
          <a:bodyPr/>
          <a:lstStyle/>
          <a:p>
            <a:r>
              <a:rPr lang="en-US" dirty="0" smtClean="0"/>
              <a:t>Symmetric and Asymmetric Encryption</a:t>
            </a:r>
            <a:endParaRPr lang="en-US" dirty="0"/>
          </a:p>
        </p:txBody>
      </p:sp>
    </p:spTree>
    <p:extLst>
      <p:ext uri="{BB962C8B-B14F-4D97-AF65-F5344CB8AC3E}">
        <p14:creationId xmlns:p14="http://schemas.microsoft.com/office/powerpoint/2010/main" val="4058001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dirty="0" smtClean="0"/>
          </a:p>
          <a:p>
            <a:r>
              <a:rPr lang="en-US" dirty="0" smtClean="0"/>
              <a:t>Introduction</a:t>
            </a:r>
          </a:p>
          <a:p>
            <a:r>
              <a:rPr lang="en-US" dirty="0" smtClean="0"/>
              <a:t>Business scope </a:t>
            </a:r>
          </a:p>
          <a:p>
            <a:r>
              <a:rPr lang="en-US" dirty="0" smtClean="0"/>
              <a:t>Functionality description</a:t>
            </a:r>
          </a:p>
          <a:p>
            <a:r>
              <a:rPr lang="en-US" dirty="0" smtClean="0"/>
              <a:t>AX modules involved and setup</a:t>
            </a:r>
          </a:p>
          <a:p>
            <a:r>
              <a:rPr lang="en-US" dirty="0" smtClean="0"/>
              <a:t>Demo with AX/Slides</a:t>
            </a:r>
          </a:p>
          <a:p>
            <a:r>
              <a:rPr lang="en-US" dirty="0" smtClean="0"/>
              <a:t>Q&amp;A</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11</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Summary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marL="285750" indent="0">
              <a:buNone/>
            </a:pPr>
            <a:r>
              <a:rPr lang="en-US" sz="1600" i="1" dirty="0" smtClean="0"/>
              <a:t>which is the business process involved, for example: Purchase order or invoicing, etc</a:t>
            </a:r>
            <a:r>
              <a:rPr lang="en-US" i="1" dirty="0" smtClean="0"/>
              <a:t>. </a:t>
            </a:r>
            <a:r>
              <a:rPr lang="en-US" sz="1600" i="1" dirty="0" smtClean="0"/>
              <a:t>and main process actors</a:t>
            </a:r>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12</a:t>
            </a:fld>
            <a:endParaRPr lang="en-US"/>
          </a:p>
        </p:txBody>
      </p:sp>
      <p:sp>
        <p:nvSpPr>
          <p:cNvPr id="8" name="Sottotitolo 7"/>
          <p:cNvSpPr>
            <a:spLocks noGrp="1"/>
          </p:cNvSpPr>
          <p:nvPr>
            <p:ph type="subTitle" idx="14"/>
          </p:nvPr>
        </p:nvSpPr>
        <p:spPr/>
        <p:txBody>
          <a:bodyPr/>
          <a:lstStyle/>
          <a:p>
            <a:pPr marL="285750"/>
            <a:r>
              <a:rPr lang="en-US" b="1" dirty="0" smtClean="0">
                <a:solidFill>
                  <a:schemeClr val="tx1"/>
                </a:solidFill>
              </a:rPr>
              <a:t>Business Scope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92500" lnSpcReduction="10000"/>
          </a:bodyPr>
          <a:lstStyle/>
          <a:p>
            <a:r>
              <a:rPr lang="en-US" sz="1900" i="1" dirty="0" smtClean="0"/>
              <a:t>Description of the new function </a:t>
            </a:r>
          </a:p>
          <a:p>
            <a:r>
              <a:rPr lang="en-US" sz="1900" i="1" dirty="0" smtClean="0"/>
              <a:t>Cases where the function is useful</a:t>
            </a:r>
          </a:p>
          <a:p>
            <a:r>
              <a:rPr lang="en-US" sz="1900" i="1" dirty="0" smtClean="0"/>
              <a:t>Business limitations</a:t>
            </a:r>
          </a:p>
          <a:p>
            <a:endParaRPr lang="en-US" sz="1900" i="1" dirty="0" smtClean="0"/>
          </a:p>
          <a:p>
            <a:pPr>
              <a:buNone/>
            </a:pPr>
            <a:r>
              <a:rPr lang="en-US" sz="1900" i="1" dirty="0" smtClean="0"/>
              <a:t>For example:</a:t>
            </a:r>
          </a:p>
          <a:p>
            <a:pPr>
              <a:buNone/>
            </a:pPr>
            <a:r>
              <a:rPr lang="en-US" sz="1900" i="1" dirty="0" smtClean="0"/>
              <a:t> Additional cost management on purchase order. By this functionality AX can track all additional cost on purchase order such as:</a:t>
            </a:r>
          </a:p>
          <a:p>
            <a:pPr lvl="1"/>
            <a:r>
              <a:rPr lang="en-US" sz="1900" i="1" dirty="0" smtClean="0"/>
              <a:t>packing cost</a:t>
            </a:r>
          </a:p>
          <a:p>
            <a:pPr lvl="1"/>
            <a:r>
              <a:rPr lang="en-US" sz="1900" i="1" dirty="0" smtClean="0"/>
              <a:t>Transportation</a:t>
            </a:r>
          </a:p>
          <a:p>
            <a:pPr lvl="1"/>
            <a:r>
              <a:rPr lang="en-US" sz="1900" i="1" dirty="0" smtClean="0"/>
              <a:t>Insurance</a:t>
            </a:r>
          </a:p>
          <a:p>
            <a:pPr lvl="1"/>
            <a:r>
              <a:rPr lang="en-US" sz="1900" i="1" dirty="0" smtClean="0"/>
              <a:t>Etc.</a:t>
            </a:r>
          </a:p>
          <a:p>
            <a:pPr>
              <a:buNone/>
            </a:pPr>
            <a:endParaRPr lang="en-US" i="1" dirty="0" smtClean="0"/>
          </a:p>
          <a:p>
            <a:pPr>
              <a:buNone/>
            </a:pPr>
            <a:endParaRPr lang="en-US" i="1" dirty="0" smtClean="0"/>
          </a:p>
          <a:p>
            <a:pPr>
              <a:buNone/>
            </a:pPr>
            <a:endParaRPr lang="en-US" i="1" dirty="0" smtClean="0"/>
          </a:p>
          <a:p>
            <a:pPr>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13</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en-US" dirty="0" smtClean="0"/>
          </a:p>
          <a:p>
            <a:pPr indent="0">
              <a:buNone/>
            </a:pPr>
            <a:r>
              <a:rPr lang="en-US" sz="1600" i="1" dirty="0" smtClean="0"/>
              <a:t>Business Limitations </a:t>
            </a:r>
          </a:p>
          <a:p>
            <a:pPr indent="0">
              <a:buNone/>
            </a:pPr>
            <a:r>
              <a:rPr lang="en-US" sz="1600" i="1" dirty="0" smtClean="0"/>
              <a:t>Example: If the additional cost has to be invoiced to a third party vendor, the functionality doesn't apply </a:t>
            </a:r>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14</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b="1" dirty="0" smtClean="0"/>
          </a:p>
          <a:p>
            <a:pPr indent="0">
              <a:buNone/>
            </a:pPr>
            <a:r>
              <a:rPr lang="en-US" sz="1800" i="1" dirty="0" smtClean="0"/>
              <a:t>Main forms and parameters  involved, in order to setup the functionality </a:t>
            </a:r>
          </a:p>
          <a:p>
            <a:pPr indent="0">
              <a:buNone/>
            </a:pPr>
            <a:endParaRPr lang="en-US" i="1" dirty="0" smtClean="0"/>
          </a:p>
          <a:p>
            <a:pPr indent="0">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15</a:t>
            </a:fld>
            <a:endParaRPr lang="en-US"/>
          </a:p>
        </p:txBody>
      </p:sp>
      <p:sp>
        <p:nvSpPr>
          <p:cNvPr id="8" name="Sottotitolo 7"/>
          <p:cNvSpPr>
            <a:spLocks noGrp="1"/>
          </p:cNvSpPr>
          <p:nvPr>
            <p:ph type="subTitle" idx="14"/>
          </p:nvPr>
        </p:nvSpPr>
        <p:spPr/>
        <p:txBody>
          <a:bodyPr/>
          <a:lstStyle/>
          <a:p>
            <a:r>
              <a:rPr lang="en-US" b="1" dirty="0" smtClean="0"/>
              <a:t>AX modules involved and setup</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buNone/>
            </a:pPr>
            <a:r>
              <a:rPr lang="en-US" i="1" dirty="0" smtClean="0"/>
              <a:t>Demo steps</a:t>
            </a: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16</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Demo</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17</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055342" cy="4343400"/>
          </a:xfrm>
        </p:spPr>
      </p:pic>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18</a:t>
            </a:fld>
            <a:endParaRPr lang="en-US"/>
          </a:p>
        </p:txBody>
      </p:sp>
    </p:spTree>
    <p:extLst>
      <p:ext uri="{BB962C8B-B14F-4D97-AF65-F5344CB8AC3E}">
        <p14:creationId xmlns:p14="http://schemas.microsoft.com/office/powerpoint/2010/main" val="2434566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19</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Q&amp;A</a:t>
            </a:r>
            <a:endParaRPr lang="en-US" b="1" dirty="0">
              <a:solidFill>
                <a:schemeClr val="tx1"/>
              </a:solidFill>
            </a:endParaRPr>
          </a:p>
        </p:txBody>
      </p:sp>
    </p:spTree>
    <p:extLst>
      <p:ext uri="{BB962C8B-B14F-4D97-AF65-F5344CB8AC3E}">
        <p14:creationId xmlns:p14="http://schemas.microsoft.com/office/powerpoint/2010/main" val="3949542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marL="0" indent="0">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Introduction</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(even accidentally) be shared with anyone who should not know</a:t>
            </a:r>
          </a:p>
          <a:p>
            <a:r>
              <a:rPr lang="en-US" dirty="0" smtClean="0"/>
              <a:t>It can be forgotten, lost, stolen or corrupted in which case becomes worthless and can cause loss of assets</a:t>
            </a:r>
          </a:p>
          <a:p>
            <a:r>
              <a:rPr lang="en-US" dirty="0" smtClean="0"/>
              <a:t>Just the suspicion of loss or of accidental leak makes it worthless and a liability</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The Problems with Secrets</a:t>
            </a:r>
            <a:endParaRPr lang="en-US" b="1" dirty="0">
              <a:solidFill>
                <a:schemeClr val="tx1"/>
              </a:solidFill>
            </a:endParaRPr>
          </a:p>
        </p:txBody>
      </p:sp>
    </p:spTree>
    <p:extLst>
      <p:ext uri="{BB962C8B-B14F-4D97-AF65-F5344CB8AC3E}">
        <p14:creationId xmlns:p14="http://schemas.microsoft.com/office/powerpoint/2010/main" val="148647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60513" y="1752600"/>
            <a:ext cx="8229600" cy="3962400"/>
          </a:xfrm>
        </p:spPr>
        <p:txBody>
          <a:bodyPr/>
          <a:lstStyle/>
          <a:p>
            <a:r>
              <a:rPr lang="en-US" dirty="0" smtClean="0">
                <a:hlinkClick r:id="rId2"/>
              </a:rPr>
              <a:t>Where to store a server side encryption key?</a:t>
            </a:r>
            <a:endParaRPr lang="en-US" dirty="0" smtClean="0"/>
          </a:p>
          <a:p>
            <a:endParaRPr lang="en-US" dirty="0"/>
          </a:p>
          <a:p>
            <a:pPr marL="0" indent="0">
              <a:buNone/>
            </a:pPr>
            <a:r>
              <a:rPr lang="en-US" dirty="0" smtClean="0"/>
              <a:t>This is a good question posed on Stack Exchange Information Security.</a:t>
            </a:r>
          </a:p>
          <a:p>
            <a:pPr marL="0" indent="0">
              <a:buNone/>
            </a:pPr>
            <a:endParaRPr lang="en-US" dirty="0" smtClean="0"/>
          </a:p>
          <a:p>
            <a:pPr marL="457200" indent="-457200">
              <a:buFont typeface="+mj-lt"/>
              <a:buAutoNum type="arabicPeriod"/>
            </a:pPr>
            <a:r>
              <a:rPr lang="en-US" dirty="0"/>
              <a:t>Use an external Hardware Security Module. </a:t>
            </a:r>
            <a:endParaRPr lang="en-US" dirty="0" smtClean="0"/>
          </a:p>
          <a:p>
            <a:pPr marL="457200" indent="-457200">
              <a:buFont typeface="+mj-lt"/>
              <a:buAutoNum type="arabicPeriod"/>
            </a:pPr>
            <a:r>
              <a:rPr lang="en-US" dirty="0"/>
              <a:t>Tie the encryption key to your hardware</a:t>
            </a:r>
            <a:r>
              <a:rPr lang="en-US" dirty="0" smtClean="0"/>
              <a:t>.</a:t>
            </a:r>
          </a:p>
          <a:p>
            <a:pPr marL="457200" indent="-457200">
              <a:buFont typeface="+mj-lt"/>
              <a:buAutoNum type="arabicPeriod"/>
            </a:pPr>
            <a:r>
              <a:rPr lang="en-US" dirty="0"/>
              <a:t>Tie the encryption key to your admin login </a:t>
            </a:r>
            <a:endParaRPr lang="en-US" dirty="0" smtClean="0"/>
          </a:p>
          <a:p>
            <a:pPr marL="457200" indent="-457200">
              <a:buFont typeface="+mj-lt"/>
              <a:buAutoNum type="arabicPeriod"/>
            </a:pPr>
            <a:r>
              <a:rPr lang="en-US" dirty="0"/>
              <a:t>Type in the encryption key when you start up, store it in memory</a:t>
            </a:r>
            <a:r>
              <a:rPr lang="en-US" dirty="0" smtClean="0"/>
              <a:t>.</a:t>
            </a:r>
          </a:p>
          <a:p>
            <a:pPr marL="457200" indent="-457200">
              <a:buFont typeface="+mj-lt"/>
              <a:buAutoNum type="arabicPeriod"/>
            </a:pPr>
            <a:r>
              <a:rPr lang="en-US" dirty="0"/>
              <a:t>Store the key on a different server. </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Where to store a secret?</a:t>
            </a:r>
            <a:endParaRPr lang="en-US" b="1" dirty="0">
              <a:solidFill>
                <a:schemeClr val="tx1"/>
              </a:solidFill>
            </a:endParaRPr>
          </a:p>
        </p:txBody>
      </p:sp>
    </p:spTree>
    <p:extLst>
      <p:ext uri="{BB962C8B-B14F-4D97-AF65-F5344CB8AC3E}">
        <p14:creationId xmlns:p14="http://schemas.microsoft.com/office/powerpoint/2010/main" val="4093124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smtClean="0"/>
              <a:t>A storage service used to store </a:t>
            </a:r>
            <a:r>
              <a:rPr lang="en-US" dirty="0"/>
              <a:t>cryptographic keys and secrets </a:t>
            </a:r>
            <a:r>
              <a:rPr lang="en-US" dirty="0" smtClean="0"/>
              <a:t>and keep this </a:t>
            </a:r>
            <a:r>
              <a:rPr lang="en-US" dirty="0"/>
              <a:t>information secure.</a:t>
            </a:r>
            <a:r>
              <a:rPr lang="en-US" dirty="0" smtClean="0"/>
              <a:t> The service offers a software abstraction to solve </a:t>
            </a:r>
            <a:r>
              <a:rPr lang="en-US" dirty="0"/>
              <a:t>the following </a:t>
            </a:r>
            <a:r>
              <a:rPr lang="en-US" dirty="0" smtClean="0"/>
              <a:t>problems. </a:t>
            </a:r>
          </a:p>
          <a:p>
            <a:pPr marL="0" indent="0" algn="just">
              <a:buNone/>
            </a:pPr>
            <a:endParaRPr lang="en-US" dirty="0"/>
          </a:p>
          <a:p>
            <a:r>
              <a:rPr lang="en-US" b="1" dirty="0"/>
              <a:t>Secret </a:t>
            </a:r>
            <a:r>
              <a:rPr lang="en-US" b="1" dirty="0" smtClean="0"/>
              <a:t>and Keys management</a:t>
            </a:r>
            <a:r>
              <a:rPr lang="en-US" dirty="0" smtClean="0"/>
              <a:t> such as access control.</a:t>
            </a:r>
            <a:endParaRPr lang="en-US" dirty="0"/>
          </a:p>
          <a:p>
            <a:r>
              <a:rPr lang="en-US" b="1" dirty="0" smtClean="0"/>
              <a:t>Certificate management</a:t>
            </a:r>
            <a:r>
              <a:rPr lang="en-US" dirty="0"/>
              <a:t> </a:t>
            </a:r>
            <a:r>
              <a:rPr lang="en-US" dirty="0" smtClean="0"/>
              <a:t>including provision</a:t>
            </a:r>
            <a:r>
              <a:rPr lang="en-US" dirty="0"/>
              <a:t> </a:t>
            </a:r>
            <a:r>
              <a:rPr lang="en-US" dirty="0" smtClean="0"/>
              <a:t>and deployment i.e. (SSL/TLS</a:t>
            </a:r>
            <a:r>
              <a:rPr lang="en-US" dirty="0"/>
              <a:t>) certificates </a:t>
            </a:r>
            <a:r>
              <a:rPr lang="en-US" dirty="0" smtClean="0"/>
              <a:t>used within </a:t>
            </a:r>
            <a:r>
              <a:rPr lang="en-US" dirty="0"/>
              <a:t>Azure </a:t>
            </a:r>
            <a:r>
              <a:rPr lang="en-US" dirty="0" smtClean="0"/>
              <a:t>internally connected artifacts.</a:t>
            </a:r>
            <a:endParaRPr lang="en-US" dirty="0"/>
          </a:p>
          <a:p>
            <a:r>
              <a:rPr lang="en-US" b="1" dirty="0"/>
              <a:t>Store secrets </a:t>
            </a:r>
            <a:r>
              <a:rPr lang="en-US" b="1" dirty="0" smtClean="0"/>
              <a:t>and Keys on HSMs</a:t>
            </a:r>
            <a:endParaRPr lang="en-US" dirty="0"/>
          </a:p>
          <a:p>
            <a:pPr marL="0" indent="0" algn="just">
              <a:buNone/>
            </a:pP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5</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What is Azure Key Vault</a:t>
            </a:r>
            <a:endParaRPr lang="en-US" b="1" dirty="0">
              <a:solidFill>
                <a:schemeClr val="tx1"/>
              </a:solidFill>
            </a:endParaRPr>
          </a:p>
        </p:txBody>
      </p:sp>
    </p:spTree>
    <p:extLst>
      <p:ext uri="{BB962C8B-B14F-4D97-AF65-F5344CB8AC3E}">
        <p14:creationId xmlns:p14="http://schemas.microsoft.com/office/powerpoint/2010/main" val="2012090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905000"/>
            <a:ext cx="8229600" cy="3657600"/>
          </a:xfrm>
        </p:spPr>
        <p:txBody>
          <a:bodyPr>
            <a:normAutofit/>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Secrets </a:t>
            </a:r>
            <a:endParaRPr lang="en-US" dirty="0" smtClean="0"/>
          </a:p>
          <a:p>
            <a:pPr marL="0" indent="0">
              <a:buNone/>
            </a:pPr>
            <a:endParaRPr lang="en-US" dirty="0" smtClean="0"/>
          </a:p>
          <a:p>
            <a:pPr marL="0" indent="0" algn="just">
              <a:buNone/>
            </a:pPr>
            <a:r>
              <a:rPr lang="en-US" dirty="0"/>
              <a:t>B</a:t>
            </a:r>
            <a:r>
              <a:rPr lang="en-US" dirty="0" smtClean="0"/>
              <a:t>inary </a:t>
            </a:r>
            <a:r>
              <a:rPr lang="en-US" dirty="0" smtClean="0"/>
              <a:t>sequences with </a:t>
            </a:r>
            <a:r>
              <a:rPr lang="en-US" dirty="0" smtClean="0"/>
              <a:t>no semantic i.e. passwords, connection strings, </a:t>
            </a:r>
            <a:r>
              <a:rPr lang="en-US" dirty="0" smtClean="0"/>
              <a:t>bank details, thumbprints, hashes, etc. Any </a:t>
            </a:r>
            <a:r>
              <a:rPr lang="en-US" dirty="0" smtClean="0"/>
              <a:t>sensitive information that must be protected and access </a:t>
            </a:r>
            <a:r>
              <a:rPr lang="en-US" dirty="0" smtClean="0"/>
              <a:t>controlled. Any </a:t>
            </a:r>
            <a:r>
              <a:rPr lang="en-US" dirty="0" smtClean="0"/>
              <a:t>piece of information that may be versioned and needs to be centrally managed and protected.</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5/6/2019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6</a:t>
            </a:fld>
            <a:endParaRPr lang="en-US"/>
          </a:p>
        </p:txBody>
      </p:sp>
      <p:sp>
        <p:nvSpPr>
          <p:cNvPr id="5" name="Subtitle 4"/>
          <p:cNvSpPr>
            <a:spLocks noGrp="1"/>
          </p:cNvSpPr>
          <p:nvPr>
            <p:ph type="subTitle" idx="14"/>
          </p:nvPr>
        </p:nvSpPr>
        <p:spPr>
          <a:xfrm>
            <a:off x="1219200" y="1050925"/>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1550044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828800"/>
            <a:ext cx="8229600" cy="37338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Cryptographic Keys </a:t>
            </a:r>
          </a:p>
          <a:p>
            <a:pPr marL="0" indent="0">
              <a:buNone/>
            </a:pPr>
            <a:endParaRPr lang="en-US" dirty="0" smtClean="0"/>
          </a:p>
          <a:p>
            <a:pPr marL="0" indent="0" algn="just">
              <a:buNone/>
            </a:pPr>
            <a:r>
              <a:rPr lang="en-US" dirty="0" smtClean="0"/>
              <a:t>Existing RSA or EC Keys. These can either be imported into Azure Key Vault or be directly generated and stored by it. </a:t>
            </a:r>
            <a:r>
              <a:rPr lang="en-US" dirty="0"/>
              <a:t>A cryptographic key is a string of bits used by a cryptographic algorithm to transform plain text into cipher text or vice versa</a:t>
            </a:r>
            <a:r>
              <a:rPr lang="en-US" dirty="0" smtClean="0"/>
              <a:t>. Their format is an </a:t>
            </a:r>
            <a:r>
              <a:rPr lang="en-US" dirty="0"/>
              <a:t>a</a:t>
            </a:r>
            <a:r>
              <a:rPr lang="en-US" dirty="0" smtClean="0"/>
              <a:t>greed industry standard. </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5/6/2019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7</a:t>
            </a:fld>
            <a:endParaRPr lang="en-US"/>
          </a:p>
        </p:txBody>
      </p:sp>
      <p:sp>
        <p:nvSpPr>
          <p:cNvPr id="5" name="Subtitle 4"/>
          <p:cNvSpPr>
            <a:spLocks noGrp="1"/>
          </p:cNvSpPr>
          <p:nvPr>
            <p:ph type="subTitle" idx="14"/>
          </p:nvPr>
        </p:nvSpPr>
        <p:spPr>
          <a:xfrm>
            <a:off x="1373372" y="99060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131702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752600"/>
            <a:ext cx="8229600" cy="38100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Certificates</a:t>
            </a:r>
            <a:endParaRPr lang="en-US" dirty="0" smtClean="0"/>
          </a:p>
          <a:p>
            <a:pPr marL="0" indent="0">
              <a:buNone/>
            </a:pPr>
            <a:endParaRPr lang="en-US" dirty="0" smtClean="0"/>
          </a:p>
          <a:p>
            <a:pPr marL="0" indent="0" algn="just">
              <a:buNone/>
            </a:pPr>
            <a:r>
              <a:rPr lang="en-US" dirty="0" smtClean="0"/>
              <a:t>Data files which that digitally bind a cryptographic key(s) to an organization and prove ownership. The majority of certificates are Public Key Certificates (PKC) which holds information about the key(s) and their owner(s). The PKC is digitally signed by the Authority that has verified the certificate’s content. The most common format for PKC is X.509.</a:t>
            </a: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5/6/2019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8</a:t>
            </a:fld>
            <a:endParaRPr lang="en-US"/>
          </a:p>
        </p:txBody>
      </p:sp>
      <p:sp>
        <p:nvSpPr>
          <p:cNvPr id="5" name="Subtitle 4"/>
          <p:cNvSpPr>
            <a:spLocks noGrp="1"/>
          </p:cNvSpPr>
          <p:nvPr>
            <p:ph type="subTitle" idx="14"/>
          </p:nvPr>
        </p:nvSpPr>
        <p:spPr>
          <a:xfrm>
            <a:off x="1447800" y="95885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033253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be shared with anyone who should not know</a:t>
            </a:r>
          </a:p>
          <a:p>
            <a:r>
              <a:rPr lang="en-US" dirty="0" smtClean="0"/>
              <a:t>It can be forgotten or lost</a:t>
            </a:r>
          </a:p>
          <a:p>
            <a:r>
              <a:rPr lang="en-US" dirty="0" smtClean="0"/>
              <a:t>If stolen it becomes worthless</a:t>
            </a:r>
          </a:p>
          <a:p>
            <a:r>
              <a:rPr lang="en-US" dirty="0" smtClean="0"/>
              <a:t>Just the suspicion of loss or of a leak makes it worthless</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9</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The Problems with Secrets</a:t>
            </a:r>
            <a:endParaRPr lang="en-US" b="1" dirty="0">
              <a:solidFill>
                <a:schemeClr val="tx1"/>
              </a:solidFill>
            </a:endParaRPr>
          </a:p>
        </p:txBody>
      </p:sp>
    </p:spTree>
    <p:extLst>
      <p:ext uri="{BB962C8B-B14F-4D97-AF65-F5344CB8AC3E}">
        <p14:creationId xmlns:p14="http://schemas.microsoft.com/office/powerpoint/2010/main" val="2203314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1-ppt-Template">
  <a:themeElements>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fontScheme name="WürthPhoeni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00f996c0-c54d-4e74-bd1f-4dc98d288dc1">Other</Module>
    <Comment xmlns="00f996c0-c54d-4e74-bd1f-4dc98d288dc1" xsi:nil="true"/>
    <Manual xmlns="00f996c0-c54d-4e74-bd1f-4dc98d288dc1">Research Activities</Manual>
    <Language xmlns="00f996c0-c54d-4e74-bd1f-4dc98d288dc1">EN</Language>
    <Application xmlns="00f996c0-c54d-4e74-bd1f-4dc98d288dc1">DAX2012</Appli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BE36A7D7E3284AAF54A9304029004A" ma:contentTypeVersion="5" ma:contentTypeDescription="Create a new document." ma:contentTypeScope="" ma:versionID="c41cecac77d1fce3cca08e421bb73e78">
  <xsd:schema xmlns:xsd="http://www.w3.org/2001/XMLSchema" xmlns:xs="http://www.w3.org/2001/XMLSchema" xmlns:p="http://schemas.microsoft.com/office/2006/metadata/properties" xmlns:ns2="00f996c0-c54d-4e74-bd1f-4dc98d288dc1" targetNamespace="http://schemas.microsoft.com/office/2006/metadata/properties" ma:root="true" ma:fieldsID="8170742d2341719c31d0929a5c17f8bb" ns2:_="">
    <xsd:import namespace="00f996c0-c54d-4e74-bd1f-4dc98d288dc1"/>
    <xsd:element name="properties">
      <xsd:complexType>
        <xsd:sequence>
          <xsd:element name="documentManagement">
            <xsd:complexType>
              <xsd:all>
                <xsd:element ref="ns2:Application"/>
                <xsd:element ref="ns2:Module"/>
                <xsd:element ref="ns2:Language"/>
                <xsd:element ref="ns2:Manual"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996c0-c54d-4e74-bd1f-4dc98d288dc1" elementFormDefault="qualified">
    <xsd:import namespace="http://schemas.microsoft.com/office/2006/documentManagement/types"/>
    <xsd:import namespace="http://schemas.microsoft.com/office/infopath/2007/PartnerControls"/>
    <xsd:element name="Application" ma:index="8" ma:displayName="Application" ma:format="Dropdown" ma:internalName="Application">
      <xsd:simpleType>
        <xsd:restriction base="dms:Choice">
          <xsd:enumeration value="DAX2009"/>
          <xsd:enumeration value="DAX2012"/>
        </xsd:restriction>
      </xsd:simpleType>
    </xsd:element>
    <xsd:element name="Module" ma:index="9" ma:displayName="Module" ma:default="Purchase" ma:format="Dropdown" ma:internalName="Module">
      <xsd:simpleType>
        <xsd:restriction base="dms:Choice">
          <xsd:enumeration value="Purchase"/>
          <xsd:enumeration value="Logistics"/>
          <xsd:enumeration value="Sales"/>
          <xsd:enumeration value="Production"/>
          <xsd:enumeration value="Finance"/>
          <xsd:enumeration value="YAVEON ProLife"/>
          <xsd:enumeration value="Other"/>
        </xsd:restriction>
      </xsd:simpleType>
    </xsd:element>
    <xsd:element name="Language" ma:index="10" ma:displayName="Language" ma:default="EN" ma:format="Dropdown" ma:internalName="Language">
      <xsd:simpleType>
        <xsd:restriction base="dms:Choice">
          <xsd:enumeration value="DE"/>
          <xsd:enumeration value="EN"/>
          <xsd:enumeration value="IT"/>
        </xsd:restriction>
      </xsd:simpleType>
    </xsd:element>
    <xsd:element name="Manual" ma:index="11" nillable="true" ma:displayName="Manual" ma:internalName="Manual">
      <xsd:simpleType>
        <xsd:restriction base="dms:Text">
          <xsd:maxLength value="255"/>
        </xsd:restriction>
      </xsd:simpleType>
    </xsd:element>
    <xsd:element name="Comment" ma:index="12" nillable="true" ma:displayName="Comment"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BE2236-5581-4DC9-88C8-7D3CDFC20C7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0f996c0-c54d-4e74-bd1f-4dc98d288dc1"/>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742DA801-DDF4-459E-9485-7A79D9BBB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996c0-c54d-4e74-bd1f-4dc98d288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1EB6FD-9432-44B6-B1BD-B86A98CDA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603</Words>
  <Application>Microsoft Office PowerPoint</Application>
  <PresentationFormat>On-screen Show (4:3)</PresentationFormat>
  <Paragraphs>134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Futura Md BT</vt:lpstr>
      <vt:lpstr>2011-ppt-Template</vt:lpstr>
      <vt:lpstr>Security in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Wuerth-Phoenix S.r.l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 2012 Research Activities Template</dc:title>
  <dc:creator>Wuerth Phoenix S.r.l.</dc:creator>
  <cp:lastModifiedBy>Spano, Davide</cp:lastModifiedBy>
  <cp:revision>143</cp:revision>
  <cp:lastPrinted>2013-06-06T08:00:36Z</cp:lastPrinted>
  <dcterms:created xsi:type="dcterms:W3CDTF">2010-12-29T11:13:46Z</dcterms:created>
  <dcterms:modified xsi:type="dcterms:W3CDTF">2019-05-06T15:54:04Z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0x01010047BE36A7D7E3284AAF54A9304029004A</vt:lpwstr>
  </property>
</Properties>
</file>