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56" r:id="rId5"/>
    <p:sldId id="258" r:id="rId6"/>
    <p:sldId id="266" r:id="rId7"/>
    <p:sldId id="282" r:id="rId8"/>
    <p:sldId id="280" r:id="rId9"/>
    <p:sldId id="281" r:id="rId10"/>
    <p:sldId id="287" r:id="rId11"/>
    <p:sldId id="293" r:id="rId12"/>
    <p:sldId id="271" r:id="rId13"/>
    <p:sldId id="276" r:id="rId14"/>
    <p:sldId id="275" r:id="rId15"/>
    <p:sldId id="272" r:id="rId16"/>
    <p:sldId id="267" r:id="rId17"/>
    <p:sldId id="273" r:id="rId18"/>
    <p:sldId id="268" r:id="rId19"/>
    <p:sldId id="277" r:id="rId20"/>
    <p:sldId id="274" r:id="rId21"/>
    <p:sldId id="269" r:id="rId22"/>
    <p:sldId id="279" r:id="rId23"/>
    <p:sldId id="261" r:id="rId24"/>
    <p:sldId id="286" r:id="rId25"/>
    <p:sldId id="295" r:id="rId26"/>
    <p:sldId id="289" r:id="rId27"/>
    <p:sldId id="288" r:id="rId28"/>
    <p:sldId id="294" r:id="rId29"/>
    <p:sldId id="284" r:id="rId30"/>
    <p:sldId id="290" r:id="rId31"/>
    <p:sldId id="296" r:id="rId32"/>
    <p:sldId id="299" r:id="rId33"/>
    <p:sldId id="265" r:id="rId34"/>
    <p:sldId id="298" r:id="rId35"/>
    <p:sldId id="302" r:id="rId36"/>
    <p:sldId id="270" r:id="rId37"/>
    <p:sldId id="303" r:id="rId38"/>
    <p:sldId id="304" r:id="rId39"/>
    <p:sldId id="301" r:id="rId40"/>
    <p:sldId id="291" r:id="rId41"/>
    <p:sldId id="300" r:id="rId42"/>
    <p:sldId id="264" r:id="rId43"/>
    <p:sldId id="278" r:id="rId44"/>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6" autoAdjust="0"/>
    <p:restoredTop sz="94719" autoAdjust="0"/>
  </p:normalViewPr>
  <p:slideViewPr>
    <p:cSldViewPr>
      <p:cViewPr varScale="1">
        <p:scale>
          <a:sx n="141" d="100"/>
          <a:sy n="141" d="100"/>
        </p:scale>
        <p:origin x="648" y="10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5/14/2019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5/14/2019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5/14/2019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5/14/2019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5/14/2019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5/14/2019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5/14/2019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5/14/2019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5/14/2019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hyperlink" Target="https://security.stackexchange.com/questions/12332/where-to-store-a-server-side-encryption-ke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uperuser.com/questions/620121/what-is-the-difference-between-a-certificate-and-a-key-with-respect-to-ss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services/cach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storage/common/storage-service-encryp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p>
          <a:p>
            <a:endParaRPr lang="en-US" dirty="0" smtClean="0">
              <a:solidFill>
                <a:schemeClr val="accent1">
                  <a:lumMod val="25000"/>
                </a:schemeClr>
              </a:solidFill>
            </a:endParaRPr>
          </a:p>
          <a:p>
            <a:r>
              <a:rPr lang="en-US" sz="1700" dirty="0" smtClean="0">
                <a:solidFill>
                  <a:schemeClr val="accent1">
                    <a:lumMod val="25000"/>
                  </a:schemeClr>
                </a:solidFill>
              </a:rPr>
              <a:t>Davide Spano</a:t>
            </a:r>
          </a:p>
        </p:txBody>
      </p:sp>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0513" y="1752600"/>
            <a:ext cx="8229600" cy="3962400"/>
          </a:xfrm>
        </p:spPr>
        <p:txBody>
          <a:bodyPr/>
          <a:lstStyle/>
          <a:p>
            <a:r>
              <a:rPr lang="en-US" dirty="0" smtClean="0">
                <a:hlinkClick r:id="rId2"/>
              </a:rPr>
              <a:t>Where to store a server side encryption key?</a:t>
            </a:r>
            <a:endParaRPr lang="en-US" dirty="0" smtClean="0"/>
          </a:p>
          <a:p>
            <a:endParaRPr lang="en-US" dirty="0"/>
          </a:p>
          <a:p>
            <a:pPr marL="0" indent="0">
              <a:buNone/>
            </a:pPr>
            <a:r>
              <a:rPr lang="en-US" dirty="0" smtClean="0"/>
              <a:t>This is a good question posed on Stack Exchange Information Security.</a:t>
            </a:r>
          </a:p>
          <a:p>
            <a:pPr marL="0" indent="0">
              <a:buNone/>
            </a:pPr>
            <a:endParaRPr lang="en-US" dirty="0" smtClean="0"/>
          </a:p>
          <a:p>
            <a:pPr marL="457200" indent="-457200">
              <a:buFont typeface="+mj-lt"/>
              <a:buAutoNum type="arabicPeriod"/>
            </a:pPr>
            <a:r>
              <a:rPr lang="en-US" dirty="0"/>
              <a:t>Use an external Hardware Security </a:t>
            </a:r>
            <a:r>
              <a:rPr lang="en-US" dirty="0" smtClean="0"/>
              <a:t>Module.</a:t>
            </a:r>
            <a:r>
              <a:rPr lang="en-US" dirty="0"/>
              <a:t> </a:t>
            </a:r>
            <a:endParaRPr lang="en-US" dirty="0" smtClean="0"/>
          </a:p>
          <a:p>
            <a:pPr marL="457200" indent="-457200">
              <a:buFont typeface="+mj-lt"/>
              <a:buAutoNum type="arabicPeriod"/>
            </a:pPr>
            <a:r>
              <a:rPr lang="en-US" dirty="0"/>
              <a:t>Tie the encryption key to your </a:t>
            </a:r>
            <a:r>
              <a:rPr lang="en-US" dirty="0" smtClean="0"/>
              <a:t>hardware i.e. </a:t>
            </a:r>
            <a:r>
              <a:rPr lang="en-US" dirty="0"/>
              <a:t>TPM chips </a:t>
            </a:r>
            <a:r>
              <a:rPr lang="en-US" dirty="0" smtClean="0"/>
              <a:t>.</a:t>
            </a:r>
          </a:p>
          <a:p>
            <a:pPr marL="457200" indent="-457200">
              <a:buFont typeface="+mj-lt"/>
              <a:buAutoNum type="arabicPeriod"/>
            </a:pPr>
            <a:r>
              <a:rPr lang="en-US" dirty="0"/>
              <a:t>Tie the encryption key to your admin login </a:t>
            </a:r>
            <a:endParaRPr lang="en-US" dirty="0" smtClean="0"/>
          </a:p>
          <a:p>
            <a:pPr marL="457200" indent="-457200">
              <a:buFont typeface="+mj-lt"/>
              <a:buAutoNum type="arabicPeriod"/>
            </a:pPr>
            <a:r>
              <a:rPr lang="en-US" dirty="0"/>
              <a:t>Type in the encryption key when you start up, store it in memory</a:t>
            </a:r>
            <a:r>
              <a:rPr lang="en-US" dirty="0" smtClean="0"/>
              <a:t>.</a:t>
            </a:r>
          </a:p>
          <a:p>
            <a:pPr marL="457200" indent="-457200">
              <a:buFont typeface="+mj-lt"/>
              <a:buAutoNum type="arabicPeriod"/>
            </a:pPr>
            <a:r>
              <a:rPr lang="en-US" dirty="0"/>
              <a:t>Store the key on a different server. </a:t>
            </a:r>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10</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Where to store a secret?</a:t>
            </a:r>
            <a:endParaRPr lang="en-US" b="1" dirty="0">
              <a:solidFill>
                <a:schemeClr val="tx1"/>
              </a:solidFill>
            </a:endParaRPr>
          </a:p>
        </p:txBody>
      </p:sp>
    </p:spTree>
    <p:extLst>
      <p:ext uri="{BB962C8B-B14F-4D97-AF65-F5344CB8AC3E}">
        <p14:creationId xmlns:p14="http://schemas.microsoft.com/office/powerpoint/2010/main" val="4093124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11</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2203314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12</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p>
          <a:p>
            <a:pPr marL="0" indent="0">
              <a:buNone/>
            </a:pPr>
            <a:endParaRPr lang="en-US" dirty="0" smtClean="0"/>
          </a:p>
          <a:p>
            <a:pPr marL="0" indent="0" algn="just">
              <a:buNone/>
            </a:pPr>
            <a:r>
              <a:rPr lang="en-US" dirty="0"/>
              <a:t>B</a:t>
            </a:r>
            <a:r>
              <a:rPr lang="en-US" dirty="0" smtClean="0"/>
              <a:t>inary sequences with no semantic i.e. passwords, connection strings, bank details, thumbprints, hashes, etc. Any sensitive information that must be protected and access controlled. Any 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13</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14</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p>
        </p:txBody>
      </p:sp>
      <p:sp>
        <p:nvSpPr>
          <p:cNvPr id="3" name="Date Placeholder 2"/>
          <p:cNvSpPr>
            <a:spLocks noGrp="1"/>
          </p:cNvSpPr>
          <p:nvPr>
            <p:ph type="dt" sz="half" idx="10"/>
          </p:nvPr>
        </p:nvSpPr>
        <p:spPr/>
        <p:txBody>
          <a:bodyPr/>
          <a:lstStyle/>
          <a:p>
            <a:fld id="{F8078618-4CAE-48E8-A205-9D92A68D094A}" type="datetime1">
              <a:rPr lang="en-US" smtClean="0"/>
              <a:pPr/>
              <a:t>5/14/2019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15</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a:t>A certificate contains a public </a:t>
            </a:r>
            <a:r>
              <a:rPr lang="en-US" dirty="0" smtClean="0"/>
              <a:t>key and additional </a:t>
            </a:r>
            <a:r>
              <a:rPr lang="en-US" dirty="0"/>
              <a:t>information such as issuer, what the certificate is supposed to be used for, and other types of metadata</a:t>
            </a:r>
            <a:r>
              <a:rPr lang="en-US" dirty="0" smtClean="0"/>
              <a:t>. It is signed </a:t>
            </a:r>
            <a:r>
              <a:rPr lang="en-US" dirty="0"/>
              <a:t>by a certificate authority (CA) using CA's private key</a:t>
            </a:r>
            <a:r>
              <a:rPr lang="en-US" dirty="0" smtClean="0"/>
              <a:t>. This allows the recipient of the certificate to verify the authenticity of the certificate itself.</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hlinkClick r:id="rId2"/>
              </a:rPr>
              <a:t>What is Certificate</a:t>
            </a:r>
            <a:endParaRPr lang="en-US" b="1" dirty="0">
              <a:solidFill>
                <a:schemeClr val="tx1"/>
              </a:solidFill>
            </a:endParaRPr>
          </a:p>
        </p:txBody>
      </p:sp>
    </p:spTree>
    <p:extLst>
      <p:ext uri="{BB962C8B-B14F-4D97-AF65-F5344CB8AC3E}">
        <p14:creationId xmlns:p14="http://schemas.microsoft.com/office/powerpoint/2010/main" val="368257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590" y="2057400"/>
            <a:ext cx="3660819" cy="3429000"/>
          </a:xfrm>
        </p:spPr>
      </p:pic>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18</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19</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277" y="2057400"/>
            <a:ext cx="5277445" cy="3429000"/>
          </a:xfrm>
        </p:spPr>
      </p:pic>
    </p:spTree>
    <p:extLst>
      <p:ext uri="{BB962C8B-B14F-4D97-AF65-F5344CB8AC3E}">
        <p14:creationId xmlns:p14="http://schemas.microsoft.com/office/powerpoint/2010/main" val="248386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3276600"/>
          </a:xfrm>
        </p:spPr>
        <p:txBody>
          <a:bodyPr>
            <a:normAutofit/>
          </a:bodyPr>
          <a:lstStyle/>
          <a:p>
            <a:pPr marL="571500" indent="-285750"/>
            <a:r>
              <a:rPr lang="en-US" sz="1600" dirty="0" smtClean="0"/>
              <a:t>Businesses need to manage a </a:t>
            </a:r>
            <a:r>
              <a:rPr lang="en-US" sz="1600" dirty="0" smtClean="0"/>
              <a:t>variety </a:t>
            </a:r>
            <a:r>
              <a:rPr lang="en-US" sz="1600" dirty="0" smtClean="0"/>
              <a:t>of (sensitive) </a:t>
            </a:r>
            <a:r>
              <a:rPr lang="en-US" sz="1600" dirty="0" smtClean="0"/>
              <a:t>information</a:t>
            </a:r>
          </a:p>
          <a:p>
            <a:pPr marL="571500" indent="-285750"/>
            <a:r>
              <a:rPr lang="en-US" sz="1600" dirty="0" smtClean="0"/>
              <a:t>Firms are required to handle security concern adequately to stay in business</a:t>
            </a:r>
          </a:p>
          <a:p>
            <a:pPr marL="571500" indent="-285750"/>
            <a:r>
              <a:rPr lang="en-US" sz="1600" dirty="0"/>
              <a:t>Handling of the information may be regulated by policies and </a:t>
            </a:r>
            <a:r>
              <a:rPr lang="en-US" sz="1600" dirty="0" smtClean="0"/>
              <a:t>law</a:t>
            </a:r>
          </a:p>
          <a:p>
            <a:pPr marL="571500" indent="-285750"/>
            <a:r>
              <a:rPr lang="en-US" sz="1600" dirty="0"/>
              <a:t>Firms are opened to security threats due to the valuable information they </a:t>
            </a:r>
            <a:r>
              <a:rPr lang="en-US" sz="1600" dirty="0" smtClean="0"/>
              <a:t>hold</a:t>
            </a:r>
          </a:p>
          <a:p>
            <a:pPr marL="571500" indent="-285750"/>
            <a:r>
              <a:rPr lang="en-US" sz="1600" dirty="0" smtClean="0"/>
              <a:t>Responsibility </a:t>
            </a:r>
            <a:r>
              <a:rPr lang="en-US" sz="1600" dirty="0"/>
              <a:t>for the handling of the info might be delegated to the </a:t>
            </a:r>
            <a:r>
              <a:rPr lang="en-US" sz="1600" dirty="0" smtClean="0"/>
              <a:t>business</a:t>
            </a:r>
            <a:endParaRPr lang="en-US" sz="1600" dirty="0" smtClean="0"/>
          </a:p>
          <a:p>
            <a:pPr marL="571500" indent="-285750"/>
            <a:r>
              <a:rPr lang="en-US" sz="1600" dirty="0"/>
              <a:t>Information might or might not be direct property of the business </a:t>
            </a:r>
            <a:endParaRPr lang="en-US" sz="1600" dirty="0" smtClean="0"/>
          </a:p>
          <a:p>
            <a:pPr marL="571500" indent="-285750"/>
            <a:r>
              <a:rPr lang="en-US" sz="1600" dirty="0" smtClean="0"/>
              <a:t>Information can be </a:t>
            </a:r>
            <a:r>
              <a:rPr lang="en-US" sz="1600" dirty="0" smtClean="0"/>
              <a:t>heterogeneous</a:t>
            </a:r>
          </a:p>
          <a:p>
            <a:pPr marL="571500" indent="-285750"/>
            <a:r>
              <a:rPr lang="en-US" sz="1600" dirty="0" smtClean="0"/>
              <a:t>Some </a:t>
            </a:r>
            <a:r>
              <a:rPr lang="en-US" sz="1600" dirty="0" smtClean="0"/>
              <a:t>info is operational and is used as key to access larger repositories of data</a:t>
            </a:r>
          </a:p>
          <a:p>
            <a:pPr marL="571500" indent="-285750"/>
            <a:r>
              <a:rPr lang="en-US" sz="1600" dirty="0" smtClean="0"/>
              <a:t>Some </a:t>
            </a:r>
            <a:r>
              <a:rPr lang="en-US" sz="1600" dirty="0" smtClean="0"/>
              <a:t>information may be classified as secret </a:t>
            </a:r>
            <a:r>
              <a:rPr lang="en-US" sz="1600" dirty="0" smtClean="0"/>
              <a:t>and should be handled accordingly</a:t>
            </a:r>
          </a:p>
          <a:p>
            <a:pPr marL="571500" indent="-285750"/>
            <a:r>
              <a:rPr lang="en-US" sz="1600" dirty="0" smtClean="0"/>
              <a:t>Misuse </a:t>
            </a:r>
            <a:r>
              <a:rPr lang="en-US" sz="1600" dirty="0" smtClean="0"/>
              <a:t>or mishandling </a:t>
            </a:r>
            <a:r>
              <a:rPr lang="en-US" sz="1600" dirty="0" smtClean="0"/>
              <a:t>of information can lead to loss</a:t>
            </a:r>
          </a:p>
          <a:p>
            <a:pPr marL="571500" indent="-285750"/>
            <a:r>
              <a:rPr lang="en-US" sz="1600" dirty="0" smtClean="0"/>
              <a:t>Intrusion in secure area of the business or exploitation of data can lead to loss</a:t>
            </a:r>
            <a:endParaRPr lang="en-US" sz="1600" dirty="0" smtClean="0"/>
          </a:p>
          <a:p>
            <a:pPr marL="571500" indent="-285750"/>
            <a:endParaRPr lang="en-US" sz="1600" dirty="0" smtClean="0"/>
          </a:p>
          <a:p>
            <a:pPr marL="285750" indent="0">
              <a:buNone/>
            </a:pPr>
            <a:endParaRPr lang="en-US" sz="1600"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8" name="Sottotitolo 7"/>
          <p:cNvSpPr>
            <a:spLocks noGrp="1"/>
          </p:cNvSpPr>
          <p:nvPr>
            <p:ph type="subTitle" idx="14"/>
          </p:nvPr>
        </p:nvSpPr>
        <p:spPr>
          <a:xfrm>
            <a:off x="1143000" y="1066800"/>
            <a:ext cx="6400800" cy="457200"/>
          </a:xfrm>
        </p:spPr>
        <p:txBody>
          <a:bodyPr>
            <a:normAutofit/>
          </a:bodyPr>
          <a:lstStyle/>
          <a:p>
            <a:pPr marL="285750"/>
            <a:r>
              <a:rPr lang="en-US" b="1" dirty="0" smtClean="0"/>
              <a:t>Introduction</a:t>
            </a:r>
            <a:endParaRPr lang="en-US" b="1" dirty="0" smtClean="0">
              <a:solidFill>
                <a:schemeClr val="tx1"/>
              </a:solidFill>
            </a:endParaRPr>
          </a:p>
          <a:p>
            <a:pPr marL="285750"/>
            <a:endParaRPr lang="en-US" b="1" dirty="0" smtClean="0">
              <a:solidFill>
                <a:schemeClr val="tx1"/>
              </a:solidFill>
            </a:endParaRPr>
          </a:p>
        </p:txBody>
      </p:sp>
      <p:sp>
        <p:nvSpPr>
          <p:cNvPr id="6" name="Subtitle 2"/>
          <p:cNvSpPr txBox="1">
            <a:spLocks/>
          </p:cNvSpPr>
          <p:nvPr/>
        </p:nvSpPr>
        <p:spPr>
          <a:xfrm>
            <a:off x="2705100" y="1524000"/>
            <a:ext cx="37338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The business case for security</a:t>
            </a:r>
            <a:endParaRPr lang="en-US" dirty="0" smtClean="0">
              <a:solidFill>
                <a:schemeClr val="accent1">
                  <a:lumMod val="2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962400"/>
          </a:xfrm>
        </p:spPr>
        <p:txBody>
          <a:bodyPr>
            <a:normAutofit/>
          </a:bodyPr>
          <a:lstStyle/>
          <a:p>
            <a:pPr algn="ctr">
              <a:buNone/>
            </a:pPr>
            <a:endParaRPr lang="en-US" dirty="0" smtClean="0"/>
          </a:p>
          <a:p>
            <a:r>
              <a:rPr lang="en-US" dirty="0" smtClean="0"/>
              <a:t>Based on registering apps with Azure AD </a:t>
            </a:r>
          </a:p>
          <a:p>
            <a:r>
              <a:rPr lang="en-US" dirty="0" smtClean="0"/>
              <a:t>Exchange of client ID and shared secret or certificate based</a:t>
            </a:r>
          </a:p>
          <a:p>
            <a:r>
              <a:rPr lang="en-US" dirty="0" smtClean="0"/>
              <a:t>The secrets still fly over the public/private infrastructure and might need TSL if it is not private only and secure connection.</a:t>
            </a:r>
          </a:p>
          <a:p>
            <a:r>
              <a:rPr lang="en-US" dirty="0" smtClean="0"/>
              <a:t>It is useful for scenarios of interconnected systems on private networks which may be not all part of Azure infrastructure (hybrid)</a:t>
            </a:r>
          </a:p>
          <a:p>
            <a:r>
              <a:rPr lang="en-US" dirty="0" smtClean="0"/>
              <a:t>It is necessary in all cases in which a secret is required to connect two pieces of software but any of the two cannot use Azure AD as authentication service i.e. </a:t>
            </a:r>
            <a:r>
              <a:rPr lang="en-US" dirty="0" smtClean="0">
                <a:hlinkClick r:id="rId2"/>
              </a:rPr>
              <a:t>Azure Cache for </a:t>
            </a:r>
            <a:r>
              <a:rPr lang="en-US" dirty="0" err="1" smtClean="0">
                <a:hlinkClick r:id="rId2"/>
              </a:rPr>
              <a:t>Redis</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20</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t>The Azure Key Vault Approach</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21</a:t>
            </a:fld>
            <a:endParaRPr lang="en-US"/>
          </a:p>
        </p:txBody>
      </p:sp>
      <p:sp>
        <p:nvSpPr>
          <p:cNvPr id="7" name="Sottotitolo 6"/>
          <p:cNvSpPr>
            <a:spLocks noGrp="1"/>
          </p:cNvSpPr>
          <p:nvPr>
            <p:ph type="subTitle" idx="14"/>
          </p:nvPr>
        </p:nvSpPr>
        <p:spPr>
          <a:xfrm>
            <a:off x="1195754" y="1086912"/>
            <a:ext cx="6400800" cy="457200"/>
          </a:xfrm>
        </p:spPr>
        <p:txBody>
          <a:bodyPr/>
          <a:lstStyle/>
          <a:p>
            <a:r>
              <a:rPr lang="en-US" b="1" dirty="0" smtClean="0"/>
              <a:t>The </a:t>
            </a:r>
            <a:r>
              <a:rPr lang="en-US" b="1" dirty="0" smtClean="0"/>
              <a:t>Bank Vault Analogy</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672" y="2057400"/>
            <a:ext cx="7838655" cy="3429000"/>
          </a:xfrm>
        </p:spPr>
      </p:pic>
    </p:spTree>
    <p:extLst>
      <p:ext uri="{BB962C8B-B14F-4D97-AF65-F5344CB8AC3E}">
        <p14:creationId xmlns:p14="http://schemas.microsoft.com/office/powerpoint/2010/main" val="2617281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22</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t>The Key Vault Approach</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381" y="2057400"/>
            <a:ext cx="7747237" cy="3429000"/>
          </a:xfrm>
        </p:spPr>
      </p:pic>
    </p:spTree>
    <p:extLst>
      <p:ext uri="{BB962C8B-B14F-4D97-AF65-F5344CB8AC3E}">
        <p14:creationId xmlns:p14="http://schemas.microsoft.com/office/powerpoint/2010/main" val="1747010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Based on registering apps and Services with Azure AD </a:t>
            </a:r>
          </a:p>
          <a:p>
            <a:r>
              <a:rPr lang="en-US" dirty="0" smtClean="0"/>
              <a:t>No need for client ID, shared secret, certificates or configuration files</a:t>
            </a:r>
          </a:p>
          <a:p>
            <a:r>
              <a:rPr lang="en-US" dirty="0" smtClean="0"/>
              <a:t>Authentication and Authorization happen within Azure infrastructure</a:t>
            </a:r>
          </a:p>
          <a:p>
            <a:r>
              <a:rPr lang="en-US" dirty="0" smtClean="0"/>
              <a:t>Lower complexity compared with the Azure Key Vault approach</a:t>
            </a:r>
          </a:p>
          <a:p>
            <a:r>
              <a:rPr lang="en-US" dirty="0" smtClean="0">
                <a:hlinkClick r:id="rId2"/>
              </a:rPr>
              <a:t>Ever expanding number of Azure services support this </a:t>
            </a:r>
            <a:r>
              <a:rPr lang="en-US" dirty="0" smtClean="0">
                <a:hlinkClick r:id="rId2"/>
              </a:rPr>
              <a:t>model</a:t>
            </a:r>
            <a:endParaRPr lang="en-US" dirty="0" smtClean="0"/>
          </a:p>
          <a:p>
            <a:r>
              <a:rPr lang="en-US" dirty="0" smtClean="0"/>
              <a:t>Fined grained control over authorization via role-based access control (RBAC) </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23</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t>The Managed Service Identity Approach</a:t>
            </a:r>
            <a:endParaRPr lang="en-US" dirty="0">
              <a:solidFill>
                <a:schemeClr val="tx1"/>
              </a:solidFill>
            </a:endParaRPr>
          </a:p>
        </p:txBody>
      </p:sp>
    </p:spTree>
    <p:extLst>
      <p:ext uri="{BB962C8B-B14F-4D97-AF65-F5344CB8AC3E}">
        <p14:creationId xmlns:p14="http://schemas.microsoft.com/office/powerpoint/2010/main" val="411710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24</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t>The Managed Service Identity Approach</a:t>
            </a:r>
            <a:endParaRPr lang="en-US" b="1" dirty="0">
              <a:solidFill>
                <a:schemeClr val="tx1"/>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92" y="1981200"/>
            <a:ext cx="8807213" cy="4087326"/>
          </a:xfrm>
        </p:spPr>
      </p:pic>
    </p:spTree>
    <p:extLst>
      <p:ext uri="{BB962C8B-B14F-4D97-AF65-F5344CB8AC3E}">
        <p14:creationId xmlns:p14="http://schemas.microsoft.com/office/powerpoint/2010/main" val="804145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normAutofit lnSpcReduction="10000"/>
          </a:bodyPr>
          <a:lstStyle/>
          <a:p>
            <a:pPr algn="ctr">
              <a:buNone/>
            </a:pPr>
            <a:endParaRPr lang="en-US" dirty="0" smtClean="0"/>
          </a:p>
          <a:p>
            <a:r>
              <a:rPr lang="en-US" dirty="0" smtClean="0"/>
              <a:t>Some business information can be qualified as Secrets</a:t>
            </a:r>
          </a:p>
          <a:p>
            <a:r>
              <a:rPr lang="en-US" dirty="0" smtClean="0"/>
              <a:t>Secrets are generally some form of cryptographic key</a:t>
            </a:r>
          </a:p>
          <a:p>
            <a:r>
              <a:rPr lang="en-US" dirty="0" smtClean="0"/>
              <a:t>Secrets must be stored and accessed securely</a:t>
            </a:r>
          </a:p>
          <a:p>
            <a:r>
              <a:rPr lang="en-US" dirty="0" smtClean="0"/>
              <a:t>Secrets must not be accidentally or intentionally leaked</a:t>
            </a:r>
          </a:p>
          <a:p>
            <a:r>
              <a:rPr lang="en-US" dirty="0" smtClean="0"/>
              <a:t>Secrets should be versioned and rotated</a:t>
            </a:r>
          </a:p>
          <a:p>
            <a:r>
              <a:rPr lang="en-US" dirty="0" smtClean="0"/>
              <a:t>Secrets should not be accidentally lost or </a:t>
            </a:r>
            <a:r>
              <a:rPr lang="en-US" dirty="0" smtClean="0"/>
              <a:t>deleted</a:t>
            </a:r>
          </a:p>
          <a:p>
            <a:r>
              <a:rPr lang="en-US" dirty="0" smtClean="0"/>
              <a:t>Secrets must be exchanged securely</a:t>
            </a:r>
            <a:endParaRPr lang="en-US" dirty="0" smtClean="0"/>
          </a:p>
          <a:p>
            <a:r>
              <a:rPr lang="en-US" dirty="0" smtClean="0"/>
              <a:t>Azure Key Vault provides a solution to all these </a:t>
            </a:r>
            <a:r>
              <a:rPr lang="en-US" dirty="0" smtClean="0"/>
              <a:t>requirements</a:t>
            </a:r>
            <a:endParaRPr lang="en-US" dirty="0" smtClean="0"/>
          </a:p>
          <a:p>
            <a:r>
              <a:rPr lang="en-US" dirty="0" smtClean="0"/>
              <a:t>Managed Service Identity (MSI</a:t>
            </a:r>
            <a:r>
              <a:rPr lang="en-US" dirty="0" smtClean="0"/>
              <a:t>) is a better solution when applicable</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25</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on Secrets</a:t>
            </a:r>
            <a:endParaRPr lang="en-US" dirty="0">
              <a:solidFill>
                <a:schemeClr val="tx1"/>
              </a:solidFill>
            </a:endParaRPr>
          </a:p>
        </p:txBody>
      </p:sp>
    </p:spTree>
    <p:extLst>
      <p:ext uri="{BB962C8B-B14F-4D97-AF65-F5344CB8AC3E}">
        <p14:creationId xmlns:p14="http://schemas.microsoft.com/office/powerpoint/2010/main" val="3678630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26</a:t>
            </a:fld>
            <a:endParaRPr lang="en-US" dirty="0"/>
          </a:p>
        </p:txBody>
      </p:sp>
      <p:sp>
        <p:nvSpPr>
          <p:cNvPr id="2" name="Title 1"/>
          <p:cNvSpPr>
            <a:spLocks noGrp="1"/>
          </p:cNvSpPr>
          <p:nvPr>
            <p:ph type="title"/>
          </p:nvPr>
        </p:nvSpPr>
        <p:spPr>
          <a:xfrm>
            <a:off x="762000" y="2743200"/>
            <a:ext cx="7772400" cy="990600"/>
          </a:xfrm>
        </p:spPr>
        <p:txBody>
          <a:bodyPr/>
          <a:lstStyle/>
          <a:p>
            <a:pPr algn="ctr"/>
            <a:r>
              <a:rPr lang="en-US" dirty="0" smtClean="0"/>
              <a:t>Encryption</a:t>
            </a:r>
            <a:endParaRPr lang="en-US" dirty="0"/>
          </a:p>
        </p:txBody>
      </p:sp>
    </p:spTree>
    <p:extLst>
      <p:ext uri="{BB962C8B-B14F-4D97-AF65-F5344CB8AC3E}">
        <p14:creationId xmlns:p14="http://schemas.microsoft.com/office/powerpoint/2010/main" val="2872964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27</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0"/>
            <a:ext cx="7990941" cy="4012050"/>
          </a:xfrm>
        </p:spPr>
      </p:pic>
    </p:spTree>
    <p:extLst>
      <p:ext uri="{BB962C8B-B14F-4D97-AF65-F5344CB8AC3E}">
        <p14:creationId xmlns:p14="http://schemas.microsoft.com/office/powerpoint/2010/main" val="4275377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3429000"/>
          </a:xfrm>
        </p:spPr>
        <p:txBody>
          <a:bodyPr>
            <a:normAutofit fontScale="85000" lnSpcReduction="10000"/>
          </a:bodyPr>
          <a:lstStyle/>
          <a:p>
            <a:pPr algn="just"/>
            <a:r>
              <a:rPr lang="en-US" b="1" dirty="0" smtClean="0">
                <a:solidFill>
                  <a:srgbClr val="000000"/>
                </a:solidFill>
                <a:latin typeface="Segoe UI" panose="020B0502040204020203" pitchFamily="34" charset="0"/>
              </a:rPr>
              <a:t>Transparently</a:t>
            </a:r>
            <a:r>
              <a:rPr lang="en-US" dirty="0" smtClean="0">
                <a:solidFill>
                  <a:srgbClr val="000000"/>
                </a:solidFill>
                <a:latin typeface="Segoe UI" panose="020B0502040204020203" pitchFamily="34" charset="0"/>
              </a:rPr>
              <a:t> </a:t>
            </a:r>
            <a:r>
              <a:rPr lang="en-US" dirty="0">
                <a:solidFill>
                  <a:srgbClr val="000000"/>
                </a:solidFill>
                <a:latin typeface="Segoe UI" panose="020B0502040204020203" pitchFamily="34" charset="0"/>
              </a:rPr>
              <a:t>encrypts your data when persisting it to the cloud. </a:t>
            </a:r>
            <a:endParaRPr lang="en-US" dirty="0" smtClean="0">
              <a:solidFill>
                <a:srgbClr val="000000"/>
              </a:solidFill>
              <a:latin typeface="Segoe UI" panose="020B0502040204020203" pitchFamily="34" charset="0"/>
            </a:endParaRPr>
          </a:p>
          <a:p>
            <a:pPr algn="just"/>
            <a:r>
              <a:rPr lang="en-US" u="sng" dirty="0" smtClean="0">
                <a:solidFill>
                  <a:srgbClr val="000000"/>
                </a:solidFill>
                <a:latin typeface="Segoe UI" panose="020B0502040204020203" pitchFamily="34" charset="0"/>
              </a:rPr>
              <a:t>Helps </a:t>
            </a:r>
            <a:r>
              <a:rPr lang="en-US" u="sng" dirty="0" smtClean="0">
                <a:solidFill>
                  <a:srgbClr val="000000"/>
                </a:solidFill>
                <a:latin typeface="Segoe UI" panose="020B0502040204020203" pitchFamily="34" charset="0"/>
              </a:rPr>
              <a:t>to </a:t>
            </a:r>
            <a:r>
              <a:rPr lang="en-US" u="sng" dirty="0">
                <a:solidFill>
                  <a:srgbClr val="000000"/>
                </a:solidFill>
                <a:latin typeface="Segoe UI" panose="020B0502040204020203" pitchFamily="34" charset="0"/>
              </a:rPr>
              <a:t>meet </a:t>
            </a:r>
            <a:r>
              <a:rPr lang="en-US" u="sng" dirty="0" smtClean="0">
                <a:solidFill>
                  <a:srgbClr val="000000"/>
                </a:solidFill>
                <a:latin typeface="Segoe UI" panose="020B0502040204020203" pitchFamily="34" charset="0"/>
              </a:rPr>
              <a:t>organizational </a:t>
            </a:r>
            <a:r>
              <a:rPr lang="en-US" u="sng" dirty="0">
                <a:solidFill>
                  <a:srgbClr val="000000"/>
                </a:solidFill>
                <a:latin typeface="Segoe UI" panose="020B0502040204020203" pitchFamily="34" charset="0"/>
              </a:rPr>
              <a:t>security and compliance commitments</a:t>
            </a:r>
            <a:r>
              <a:rPr lang="en-US" dirty="0">
                <a:solidFill>
                  <a:srgbClr val="000000"/>
                </a:solidFill>
                <a:latin typeface="Segoe UI" panose="020B0502040204020203" pitchFamily="34" charset="0"/>
              </a:rPr>
              <a:t>. </a:t>
            </a:r>
            <a:endParaRPr lang="en-US" dirty="0" smtClean="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Data </a:t>
            </a:r>
            <a:r>
              <a:rPr lang="en-US" dirty="0">
                <a:solidFill>
                  <a:srgbClr val="000000"/>
                </a:solidFill>
                <a:latin typeface="Segoe UI" panose="020B0502040204020203" pitchFamily="34" charset="0"/>
              </a:rPr>
              <a:t>in Azure Storage is encrypted and decrypted transparently using </a:t>
            </a:r>
            <a:r>
              <a:rPr lang="en-US" dirty="0" smtClean="0">
                <a:solidFill>
                  <a:srgbClr val="000000"/>
                </a:solidFill>
                <a:latin typeface="Segoe UI" panose="020B0502040204020203" pitchFamily="34" charset="0"/>
              </a:rPr>
              <a:t>256-bit</a:t>
            </a:r>
            <a:r>
              <a:rPr lang="en-US" dirty="0">
                <a:solidFill>
                  <a:srgbClr val="000000"/>
                </a:solidFill>
                <a:latin typeface="Segoe UI" panose="020B0502040204020203" pitchFamily="34" charset="0"/>
              </a:rPr>
              <a:t> </a:t>
            </a:r>
            <a:r>
              <a:rPr lang="en-US" dirty="0" smtClean="0">
                <a:solidFill>
                  <a:srgbClr val="000000"/>
                </a:solidFill>
                <a:latin typeface="Segoe UI" panose="020B0502040204020203" pitchFamily="34" charset="0"/>
              </a:rPr>
              <a:t>Advanced Encryption Standard (AES)</a:t>
            </a:r>
          </a:p>
          <a:p>
            <a:pPr algn="just"/>
            <a:r>
              <a:rPr lang="en-US" dirty="0" smtClean="0">
                <a:solidFill>
                  <a:srgbClr val="000000"/>
                </a:solidFill>
                <a:latin typeface="Segoe UI" panose="020B0502040204020203" pitchFamily="34" charset="0"/>
              </a:rPr>
              <a:t>It </a:t>
            </a:r>
            <a:r>
              <a:rPr lang="en-US" dirty="0" smtClean="0">
                <a:solidFill>
                  <a:srgbClr val="000000"/>
                </a:solidFill>
                <a:latin typeface="Segoe UI" panose="020B0502040204020203" pitchFamily="34" charset="0"/>
              </a:rPr>
              <a:t>is </a:t>
            </a:r>
            <a:r>
              <a:rPr lang="en-US" b="1" dirty="0" smtClean="0">
                <a:solidFill>
                  <a:srgbClr val="000000"/>
                </a:solidFill>
                <a:latin typeface="Segoe UI" panose="020B0502040204020203" pitchFamily="34" charset="0"/>
              </a:rPr>
              <a:t>enabled by default and cannot be disabled </a:t>
            </a:r>
            <a:r>
              <a:rPr lang="en-US" dirty="0" smtClean="0">
                <a:solidFill>
                  <a:srgbClr val="000000"/>
                </a:solidFill>
                <a:latin typeface="Segoe UI" panose="020B0502040204020203" pitchFamily="34" charset="0"/>
              </a:rPr>
              <a:t>for </a:t>
            </a:r>
            <a:r>
              <a:rPr lang="en-US" b="1" dirty="0" smtClean="0">
                <a:solidFill>
                  <a:srgbClr val="000000"/>
                </a:solidFill>
                <a:latin typeface="Segoe UI" panose="020B0502040204020203" pitchFamily="34" charset="0"/>
              </a:rPr>
              <a:t>any storage account</a:t>
            </a:r>
            <a:endParaRPr lang="en-US" b="1" dirty="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It</a:t>
            </a:r>
            <a:r>
              <a:rPr lang="en-US" dirty="0" smtClean="0">
                <a:solidFill>
                  <a:srgbClr val="000000"/>
                </a:solidFill>
                <a:latin typeface="Segoe UI" panose="020B0502040204020203" pitchFamily="34" charset="0"/>
              </a:rPr>
              <a:t> </a:t>
            </a:r>
            <a:r>
              <a:rPr lang="en-US" dirty="0" smtClean="0">
                <a:solidFill>
                  <a:srgbClr val="000000"/>
                </a:solidFill>
                <a:latin typeface="Segoe UI" panose="020B0502040204020203" pitchFamily="34" charset="0"/>
              </a:rPr>
              <a:t>encrypts </a:t>
            </a:r>
            <a:r>
              <a:rPr lang="en-US" u="sng" dirty="0" smtClean="0">
                <a:solidFill>
                  <a:srgbClr val="000000"/>
                </a:solidFill>
                <a:latin typeface="Segoe UI" panose="020B0502040204020203" pitchFamily="34" charset="0"/>
              </a:rPr>
              <a:t>blobs</a:t>
            </a:r>
            <a:r>
              <a:rPr lang="en-US" u="sng" dirty="0">
                <a:solidFill>
                  <a:srgbClr val="000000"/>
                </a:solidFill>
                <a:latin typeface="Segoe UI" panose="020B0502040204020203" pitchFamily="34" charset="0"/>
              </a:rPr>
              <a:t>, disks, files, queues, </a:t>
            </a:r>
            <a:r>
              <a:rPr lang="en-US" u="sng" dirty="0" smtClean="0">
                <a:solidFill>
                  <a:srgbClr val="000000"/>
                </a:solidFill>
                <a:latin typeface="Segoe UI" panose="020B0502040204020203" pitchFamily="34" charset="0"/>
              </a:rPr>
              <a:t>tables and Azure Managed Disks</a:t>
            </a:r>
            <a:r>
              <a:rPr lang="en-US" dirty="0" smtClean="0">
                <a:solidFill>
                  <a:srgbClr val="000000"/>
                </a:solidFill>
                <a:latin typeface="Segoe UI" panose="020B0502040204020203" pitchFamily="34" charset="0"/>
              </a:rPr>
              <a:t> and any metadata pertaining to these artifacts.</a:t>
            </a:r>
            <a:endParaRPr lang="en-US" dirty="0">
              <a:solidFill>
                <a:srgbClr val="000000"/>
              </a:solidFill>
              <a:latin typeface="Segoe UI" panose="020B0502040204020203" pitchFamily="34" charset="0"/>
            </a:endParaRPr>
          </a:p>
          <a:p>
            <a:pPr algn="just"/>
            <a:r>
              <a:rPr lang="en-US" u="sng" dirty="0" smtClean="0">
                <a:solidFill>
                  <a:srgbClr val="000000"/>
                </a:solidFill>
                <a:latin typeface="Segoe UI" panose="020B0502040204020203" pitchFamily="34" charset="0"/>
              </a:rPr>
              <a:t>It</a:t>
            </a:r>
            <a:r>
              <a:rPr lang="en-US" u="sng" dirty="0" smtClean="0">
                <a:solidFill>
                  <a:srgbClr val="000000"/>
                </a:solidFill>
                <a:latin typeface="Segoe UI" panose="020B0502040204020203" pitchFamily="34" charset="0"/>
              </a:rPr>
              <a:t> </a:t>
            </a:r>
            <a:r>
              <a:rPr lang="en-US" u="sng" dirty="0" smtClean="0">
                <a:solidFill>
                  <a:srgbClr val="000000"/>
                </a:solidFill>
                <a:latin typeface="Segoe UI" panose="020B0502040204020203" pitchFamily="34" charset="0"/>
              </a:rPr>
              <a:t>does not cause performance loss</a:t>
            </a:r>
            <a:r>
              <a:rPr lang="en-US" dirty="0" smtClean="0">
                <a:solidFill>
                  <a:srgbClr val="000000"/>
                </a:solidFill>
                <a:latin typeface="Segoe UI" panose="020B0502040204020203" pitchFamily="34" charset="0"/>
              </a:rPr>
              <a:t> and </a:t>
            </a:r>
            <a:r>
              <a:rPr lang="en-US" u="sng" dirty="0" smtClean="0">
                <a:solidFill>
                  <a:srgbClr val="000000"/>
                </a:solidFill>
                <a:latin typeface="Segoe UI" panose="020B0502040204020203" pitchFamily="34" charset="0"/>
              </a:rPr>
              <a:t>it’s free</a:t>
            </a:r>
          </a:p>
          <a:p>
            <a:pPr algn="just"/>
            <a:r>
              <a:rPr lang="en-US" dirty="0" smtClean="0">
                <a:solidFill>
                  <a:srgbClr val="000000"/>
                </a:solidFill>
                <a:latin typeface="Segoe UI" panose="020B0502040204020203" pitchFamily="34" charset="0"/>
              </a:rPr>
              <a:t>Works with </a:t>
            </a:r>
            <a:r>
              <a:rPr lang="en-US" b="1" dirty="0" smtClean="0">
                <a:solidFill>
                  <a:srgbClr val="000000"/>
                </a:solidFill>
                <a:latin typeface="Segoe UI" panose="020B0502040204020203" pitchFamily="34" charset="0"/>
              </a:rPr>
              <a:t>Managed and Customer keys </a:t>
            </a:r>
            <a:r>
              <a:rPr lang="en-US" dirty="0" smtClean="0">
                <a:solidFill>
                  <a:srgbClr val="000000"/>
                </a:solidFill>
                <a:latin typeface="Segoe UI" panose="020B0502040204020203" pitchFamily="34" charset="0"/>
              </a:rPr>
              <a:t>thus can be rotated, audited, etc. in which case the customer key is stored in Key Vault and accessed via </a:t>
            </a:r>
            <a:r>
              <a:rPr lang="en-US" dirty="0" smtClean="0">
                <a:solidFill>
                  <a:srgbClr val="000000"/>
                </a:solidFill>
                <a:latin typeface="Segoe UI" panose="020B0502040204020203" pitchFamily="34" charset="0"/>
              </a:rPr>
              <a:t>Managed Service Identity (MSI).</a:t>
            </a:r>
          </a:p>
          <a:p>
            <a:pPr algn="just"/>
            <a:r>
              <a:rPr lang="en-US" u="sng" dirty="0" smtClean="0">
                <a:solidFill>
                  <a:srgbClr val="000000"/>
                </a:solidFill>
                <a:latin typeface="Segoe UI" panose="020B0502040204020203" pitchFamily="34" charset="0"/>
              </a:rPr>
              <a:t>It does not cover SQL Server</a:t>
            </a:r>
            <a:endParaRPr lang="en-US" u="sng" dirty="0">
              <a:solidFill>
                <a:srgbClr val="000000"/>
              </a:solidFill>
              <a:latin typeface="Segoe UI" panose="020B0502040204020203" pitchFamily="34" charset="0"/>
            </a:endParaRPr>
          </a:p>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28</a:t>
            </a:fld>
            <a:endParaRPr lang="en-US"/>
          </a:p>
        </p:txBody>
      </p:sp>
      <p:sp>
        <p:nvSpPr>
          <p:cNvPr id="8" name="Sottotitolo 7"/>
          <p:cNvSpPr>
            <a:spLocks noGrp="1"/>
          </p:cNvSpPr>
          <p:nvPr>
            <p:ph type="subTitle" idx="14"/>
          </p:nvPr>
        </p:nvSpPr>
        <p:spPr>
          <a:xfrm>
            <a:off x="838200" y="1165225"/>
            <a:ext cx="7239000" cy="457200"/>
          </a:xfrm>
        </p:spPr>
        <p:txBody>
          <a:bodyPr>
            <a:normAutofit/>
          </a:bodyPr>
          <a:lstStyle/>
          <a:p>
            <a:r>
              <a:rPr lang="en-US" b="1" dirty="0" smtClean="0">
                <a:hlinkClick r:id="rId2"/>
              </a:rPr>
              <a:t>Azure Storage Service Encryption (SSE</a:t>
            </a:r>
            <a:r>
              <a:rPr lang="en-US" b="1" dirty="0" smtClean="0">
                <a:hlinkClick r:id="rId2"/>
              </a:rPr>
              <a:t>)</a:t>
            </a:r>
            <a:endParaRPr lang="en-US" dirty="0">
              <a:solidFill>
                <a:schemeClr val="tx1"/>
              </a:solidFill>
            </a:endParaRPr>
          </a:p>
        </p:txBody>
      </p:sp>
      <p:sp>
        <p:nvSpPr>
          <p:cNvPr id="6" name="Subtitle 2"/>
          <p:cNvSpPr txBox="1">
            <a:spLocks/>
          </p:cNvSpPr>
          <p:nvPr/>
        </p:nvSpPr>
        <p:spPr>
          <a:xfrm>
            <a:off x="2266950" y="1622425"/>
            <a:ext cx="43815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Encryption of data at rest for PaaS</a:t>
            </a:r>
            <a:endParaRPr lang="en-US" dirty="0" smtClean="0">
              <a:solidFill>
                <a:schemeClr val="accent1">
                  <a:lumMod val="25000"/>
                </a:schemeClr>
              </a:solidFill>
            </a:endParaRPr>
          </a:p>
        </p:txBody>
      </p:sp>
    </p:spTree>
    <p:extLst>
      <p:ext uri="{BB962C8B-B14F-4D97-AF65-F5344CB8AC3E}">
        <p14:creationId xmlns:p14="http://schemas.microsoft.com/office/powerpoint/2010/main" val="2816780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29</a:t>
            </a:fld>
            <a:endParaRPr lang="en-US"/>
          </a:p>
        </p:txBody>
      </p:sp>
      <p:sp>
        <p:nvSpPr>
          <p:cNvPr id="6" name="Sottotitolo 7"/>
          <p:cNvSpPr>
            <a:spLocks noGrp="1"/>
          </p:cNvSpPr>
          <p:nvPr>
            <p:ph type="subTitle" idx="14"/>
          </p:nvPr>
        </p:nvSpPr>
        <p:spPr>
          <a:xfrm>
            <a:off x="2514600" y="974725"/>
            <a:ext cx="4267200" cy="457200"/>
          </a:xfrm>
        </p:spPr>
        <p:txBody>
          <a:bodyPr/>
          <a:lstStyle/>
          <a:p>
            <a:r>
              <a:rPr lang="en-US" dirty="0" smtClean="0">
                <a:solidFill>
                  <a:schemeClr val="tx1"/>
                </a:solidFill>
              </a:rPr>
              <a:t>How does SSE work?</a:t>
            </a:r>
            <a:endParaRPr lang="en-US" dirty="0">
              <a:solidFill>
                <a:schemeClr val="tx1"/>
              </a:solidFill>
            </a:endParaRP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752600"/>
            <a:ext cx="7972576" cy="3962400"/>
          </a:xfrm>
        </p:spPr>
      </p:pic>
    </p:spTree>
    <p:extLst>
      <p:ext uri="{BB962C8B-B14F-4D97-AF65-F5344CB8AC3E}">
        <p14:creationId xmlns:p14="http://schemas.microsoft.com/office/powerpoint/2010/main" val="4174909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a:t>Open Web Application Security </a:t>
            </a:r>
            <a:r>
              <a:rPr lang="en-US" dirty="0" smtClean="0"/>
              <a:t>Project (OWASP)</a:t>
            </a:r>
            <a:endParaRPr lang="en-US" dirty="0"/>
          </a:p>
          <a:p>
            <a:r>
              <a:rPr lang="en-US" dirty="0" smtClean="0"/>
              <a:t>Secure Secrets </a:t>
            </a:r>
            <a:endParaRPr lang="en-US" dirty="0" smtClean="0"/>
          </a:p>
          <a:p>
            <a:r>
              <a:rPr lang="en-US" dirty="0" smtClean="0"/>
              <a:t>Encryption</a:t>
            </a:r>
            <a:endParaRPr lang="en-US" dirty="0" smtClean="0"/>
          </a:p>
          <a:p>
            <a:r>
              <a:rPr lang="en-US" dirty="0" smtClean="0"/>
              <a:t>Authorization</a:t>
            </a:r>
          </a:p>
          <a:p>
            <a:r>
              <a:rPr lang="en-US" dirty="0" smtClean="0"/>
              <a:t>Bad </a:t>
            </a:r>
            <a:r>
              <a:rPr lang="en-US" dirty="0" smtClean="0"/>
              <a:t>Practices</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Overview</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30</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31</a:t>
            </a:fld>
            <a:endParaRPr lang="en-US"/>
          </a:p>
        </p:txBody>
      </p:sp>
      <p:sp>
        <p:nvSpPr>
          <p:cNvPr id="8" name="Sottotitolo 7"/>
          <p:cNvSpPr>
            <a:spLocks noGrp="1"/>
          </p:cNvSpPr>
          <p:nvPr>
            <p:ph type="subTitle" idx="14"/>
          </p:nvPr>
        </p:nvSpPr>
        <p:spPr>
          <a:xfrm>
            <a:off x="1295400" y="1187450"/>
            <a:ext cx="6400800" cy="457200"/>
          </a:xfrm>
        </p:spPr>
        <p:txBody>
          <a:bodyPr/>
          <a:lstStyle/>
          <a:p>
            <a:r>
              <a:rPr lang="en-US" dirty="0" smtClean="0">
                <a:solidFill>
                  <a:schemeClr val="tx1"/>
                </a:solidFill>
              </a:rPr>
              <a:t>Azure SQL Server Always-Encrypted technology</a:t>
            </a:r>
            <a:endParaRPr lang="en-US" dirty="0">
              <a:solidFill>
                <a:schemeClr val="tx1"/>
              </a:solidFill>
            </a:endParaRPr>
          </a:p>
        </p:txBody>
      </p:sp>
      <p:sp>
        <p:nvSpPr>
          <p:cNvPr id="2" name="Content Placeholder 1"/>
          <p:cNvSpPr>
            <a:spLocks noGrp="1"/>
          </p:cNvSpPr>
          <p:nvPr>
            <p:ph idx="1"/>
          </p:nvPr>
        </p:nvSpPr>
        <p:spPr>
          <a:xfrm>
            <a:off x="457200" y="1981200"/>
            <a:ext cx="7924800" cy="3657600"/>
          </a:xfrm>
        </p:spPr>
        <p:txBody>
          <a:bodyPr/>
          <a:lstStyle/>
          <a:p>
            <a:pPr algn="just"/>
            <a:r>
              <a:rPr lang="en-US" dirty="0">
                <a:solidFill>
                  <a:srgbClr val="000000"/>
                </a:solidFill>
                <a:latin typeface="Segoe UI" panose="020B0502040204020203" pitchFamily="34" charset="0"/>
              </a:rPr>
              <a:t>Encryption technology for Azure SQL </a:t>
            </a:r>
            <a:r>
              <a:rPr lang="en-US" dirty="0" smtClean="0">
                <a:solidFill>
                  <a:srgbClr val="000000"/>
                </a:solidFill>
                <a:latin typeface="Segoe UI" panose="020B0502040204020203" pitchFamily="34" charset="0"/>
              </a:rPr>
              <a:t>Server</a:t>
            </a:r>
          </a:p>
          <a:p>
            <a:pPr algn="just"/>
            <a:r>
              <a:rPr lang="en-US" dirty="0">
                <a:solidFill>
                  <a:srgbClr val="000000"/>
                </a:solidFill>
                <a:latin typeface="Segoe UI" panose="020B0502040204020203" pitchFamily="34" charset="0"/>
              </a:rPr>
              <a:t>Info can be saved in Azure SQL Server Database in plain </a:t>
            </a:r>
            <a:r>
              <a:rPr lang="en-US" dirty="0" smtClean="0">
                <a:solidFill>
                  <a:srgbClr val="000000"/>
                </a:solidFill>
                <a:latin typeface="Segoe UI" panose="020B0502040204020203" pitchFamily="34" charset="0"/>
              </a:rPr>
              <a:t>format</a:t>
            </a:r>
          </a:p>
          <a:p>
            <a:pPr algn="just"/>
            <a:r>
              <a:rPr lang="en-US" dirty="0" smtClean="0">
                <a:solidFill>
                  <a:srgbClr val="000000"/>
                </a:solidFill>
                <a:latin typeface="Segoe UI" panose="020B0502040204020203" pitchFamily="34" charset="0"/>
              </a:rPr>
              <a:t>Some information is </a:t>
            </a:r>
            <a:r>
              <a:rPr lang="en-US" b="1" dirty="0" smtClean="0">
                <a:solidFill>
                  <a:srgbClr val="000000"/>
                </a:solidFill>
                <a:latin typeface="Segoe UI" panose="020B0502040204020203" pitchFamily="34" charset="0"/>
              </a:rPr>
              <a:t>sensitive</a:t>
            </a:r>
            <a:r>
              <a:rPr lang="en-US" dirty="0" smtClean="0">
                <a:solidFill>
                  <a:srgbClr val="000000"/>
                </a:solidFill>
                <a:latin typeface="Segoe UI" panose="020B0502040204020203" pitchFamily="34" charset="0"/>
              </a:rPr>
              <a:t> and should not be stored in plain format in a database i.e. SSN, financials, personal data, passwords, DOBs, salaries, etc.</a:t>
            </a:r>
          </a:p>
          <a:p>
            <a:pPr algn="just"/>
            <a:r>
              <a:rPr lang="en-US" dirty="0" smtClean="0">
                <a:solidFill>
                  <a:srgbClr val="000000"/>
                </a:solidFill>
                <a:latin typeface="Segoe UI" panose="020B0502040204020203" pitchFamily="34" charset="0"/>
              </a:rPr>
              <a:t>Protect the sensitive information i.e. DBAs need not know</a:t>
            </a:r>
          </a:p>
          <a:p>
            <a:pPr algn="just"/>
            <a:r>
              <a:rPr lang="en-US" b="1" dirty="0" smtClean="0">
                <a:solidFill>
                  <a:srgbClr val="000000"/>
                </a:solidFill>
                <a:latin typeface="Segoe UI" panose="020B0502040204020203" pitchFamily="34" charset="0"/>
              </a:rPr>
              <a:t>Encryption of sensitive columns of a database</a:t>
            </a:r>
          </a:p>
          <a:p>
            <a:pPr algn="just"/>
            <a:r>
              <a:rPr lang="en-US" dirty="0" smtClean="0">
                <a:solidFill>
                  <a:srgbClr val="000000"/>
                </a:solidFill>
                <a:latin typeface="Segoe UI" panose="020B0502040204020203" pitchFamily="34" charset="0"/>
              </a:rPr>
              <a:t>It’s a </a:t>
            </a:r>
            <a:r>
              <a:rPr lang="en-US" b="1" dirty="0" smtClean="0">
                <a:solidFill>
                  <a:srgbClr val="000000"/>
                </a:solidFill>
                <a:latin typeface="Segoe UI" panose="020B0502040204020203" pitchFamily="34" charset="0"/>
              </a:rPr>
              <a:t>client-side</a:t>
            </a:r>
            <a:r>
              <a:rPr lang="en-US" dirty="0" smtClean="0">
                <a:solidFill>
                  <a:srgbClr val="000000"/>
                </a:solidFill>
                <a:latin typeface="Segoe UI" panose="020B0502040204020203" pitchFamily="34" charset="0"/>
              </a:rPr>
              <a:t> technology that is the data is </a:t>
            </a:r>
            <a:r>
              <a:rPr lang="en-US" b="1" dirty="0" smtClean="0">
                <a:solidFill>
                  <a:srgbClr val="000000"/>
                </a:solidFill>
                <a:latin typeface="Segoe UI" panose="020B0502040204020203" pitchFamily="34" charset="0"/>
              </a:rPr>
              <a:t>encrypted in transit </a:t>
            </a:r>
            <a:r>
              <a:rPr lang="en-US" dirty="0" smtClean="0">
                <a:solidFill>
                  <a:srgbClr val="000000"/>
                </a:solidFill>
                <a:latin typeface="Segoe UI" panose="020B0502040204020203" pitchFamily="34" charset="0"/>
              </a:rPr>
              <a:t>and decrypted/encrypted on the client site</a:t>
            </a:r>
            <a:endParaRPr lang="en-US" dirty="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endParaRPr lang="en-US" dirty="0" smtClean="0"/>
          </a:p>
        </p:txBody>
      </p:sp>
    </p:spTree>
    <p:extLst>
      <p:ext uri="{BB962C8B-B14F-4D97-AF65-F5344CB8AC3E}">
        <p14:creationId xmlns:p14="http://schemas.microsoft.com/office/powerpoint/2010/main" val="1281746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32</a:t>
            </a:fld>
            <a:endParaRPr lang="en-US"/>
          </a:p>
        </p:txBody>
      </p:sp>
      <p:sp>
        <p:nvSpPr>
          <p:cNvPr id="8" name="Sottotitolo 7"/>
          <p:cNvSpPr>
            <a:spLocks noGrp="1"/>
          </p:cNvSpPr>
          <p:nvPr>
            <p:ph type="subTitle" idx="14"/>
          </p:nvPr>
        </p:nvSpPr>
        <p:spPr>
          <a:xfrm>
            <a:off x="1295400" y="1066800"/>
            <a:ext cx="6400800" cy="457200"/>
          </a:xfrm>
        </p:spPr>
        <p:txBody>
          <a:bodyPr/>
          <a:lstStyle/>
          <a:p>
            <a:r>
              <a:rPr lang="en-US" dirty="0" smtClean="0">
                <a:solidFill>
                  <a:schemeClr val="tx1"/>
                </a:solidFill>
              </a:rPr>
              <a:t>How does Always-Encrypted work?</a:t>
            </a:r>
            <a:endParaRPr lang="en-US" dirty="0">
              <a:solidFill>
                <a:schemeClr val="tx1"/>
              </a:solidFill>
            </a:endParaRPr>
          </a:p>
        </p:txBody>
      </p:sp>
      <p:sp>
        <p:nvSpPr>
          <p:cNvPr id="6" name="Segnaposto contenuto 2"/>
          <p:cNvSpPr txBox="1">
            <a:spLocks/>
          </p:cNvSpPr>
          <p:nvPr/>
        </p:nvSpPr>
        <p:spPr>
          <a:xfrm>
            <a:off x="457200" y="1905000"/>
            <a:ext cx="8229600" cy="38862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solidFill>
                  <a:srgbClr val="000000"/>
                </a:solidFill>
                <a:latin typeface="Segoe UI" panose="020B0502040204020203" pitchFamily="34" charset="0"/>
              </a:rPr>
              <a:t>There are two keys involved the CEK and the CMK</a:t>
            </a:r>
          </a:p>
          <a:p>
            <a:pPr algn="just"/>
            <a:r>
              <a:rPr lang="en-US" dirty="0" smtClean="0">
                <a:solidFill>
                  <a:srgbClr val="000000"/>
                </a:solidFill>
                <a:latin typeface="Segoe UI" panose="020B0502040204020203" pitchFamily="34" charset="0"/>
              </a:rPr>
              <a:t>These keys can be created using SSMS</a:t>
            </a:r>
          </a:p>
          <a:p>
            <a:pPr algn="just"/>
            <a:r>
              <a:rPr lang="en-US" dirty="0" smtClean="0">
                <a:solidFill>
                  <a:srgbClr val="000000"/>
                </a:solidFill>
                <a:latin typeface="Segoe UI" panose="020B0502040204020203" pitchFamily="34" charset="0"/>
              </a:rPr>
              <a:t>The </a:t>
            </a:r>
            <a:r>
              <a:rPr lang="en-US" b="1" dirty="0" smtClean="0">
                <a:solidFill>
                  <a:srgbClr val="000000"/>
                </a:solidFill>
                <a:latin typeface="Segoe UI" panose="020B0502040204020203" pitchFamily="34" charset="0"/>
              </a:rPr>
              <a:t>CMK</a:t>
            </a:r>
            <a:r>
              <a:rPr lang="en-US" dirty="0" smtClean="0">
                <a:solidFill>
                  <a:srgbClr val="000000"/>
                </a:solidFill>
                <a:latin typeface="Segoe UI" panose="020B0502040204020203" pitchFamily="34" charset="0"/>
              </a:rPr>
              <a:t> is stored on Azure Key Vault</a:t>
            </a:r>
          </a:p>
          <a:p>
            <a:pPr algn="just"/>
            <a:r>
              <a:rPr lang="en-US" dirty="0">
                <a:solidFill>
                  <a:srgbClr val="000000"/>
                </a:solidFill>
                <a:latin typeface="Segoe UI" panose="020B0502040204020203" pitchFamily="34" charset="0"/>
              </a:rPr>
              <a:t>The </a:t>
            </a:r>
            <a:r>
              <a:rPr lang="en-US" b="1" dirty="0">
                <a:solidFill>
                  <a:srgbClr val="000000"/>
                </a:solidFill>
                <a:latin typeface="Segoe UI" panose="020B0502040204020203" pitchFamily="34" charset="0"/>
              </a:rPr>
              <a:t>CMK</a:t>
            </a:r>
            <a:r>
              <a:rPr lang="en-US" dirty="0">
                <a:solidFill>
                  <a:srgbClr val="000000"/>
                </a:solidFill>
                <a:latin typeface="Segoe UI" panose="020B0502040204020203" pitchFamily="34" charset="0"/>
              </a:rPr>
              <a:t> is </a:t>
            </a:r>
            <a:r>
              <a:rPr lang="en-US" dirty="0" smtClean="0">
                <a:solidFill>
                  <a:srgbClr val="000000"/>
                </a:solidFill>
                <a:latin typeface="Segoe UI" panose="020B0502040204020203" pitchFamily="34" charset="0"/>
              </a:rPr>
              <a:t>used to encrypt and decrypt the </a:t>
            </a:r>
            <a:r>
              <a:rPr lang="en-US" b="1" dirty="0" smtClean="0">
                <a:solidFill>
                  <a:srgbClr val="000000"/>
                </a:solidFill>
                <a:latin typeface="Segoe UI" panose="020B0502040204020203" pitchFamily="34" charset="0"/>
              </a:rPr>
              <a:t>CEK </a:t>
            </a:r>
            <a:r>
              <a:rPr lang="en-US" dirty="0" smtClean="0">
                <a:solidFill>
                  <a:srgbClr val="000000"/>
                </a:solidFill>
                <a:latin typeface="Segoe UI" panose="020B0502040204020203" pitchFamily="34" charset="0"/>
              </a:rPr>
              <a:t>on the client side</a:t>
            </a:r>
          </a:p>
          <a:p>
            <a:pPr algn="just"/>
            <a:r>
              <a:rPr lang="en-US" dirty="0" smtClean="0">
                <a:solidFill>
                  <a:srgbClr val="000000"/>
                </a:solidFill>
                <a:latin typeface="Segoe UI" panose="020B0502040204020203" pitchFamily="34" charset="0"/>
              </a:rPr>
              <a:t>The </a:t>
            </a:r>
            <a:r>
              <a:rPr lang="en-US" b="1" dirty="0" smtClean="0">
                <a:solidFill>
                  <a:srgbClr val="000000"/>
                </a:solidFill>
                <a:latin typeface="Segoe UI" panose="020B0502040204020203" pitchFamily="34" charset="0"/>
              </a:rPr>
              <a:t>CEK</a:t>
            </a:r>
            <a:r>
              <a:rPr lang="en-US" dirty="0" smtClean="0">
                <a:solidFill>
                  <a:srgbClr val="000000"/>
                </a:solidFill>
                <a:latin typeface="Segoe UI" panose="020B0502040204020203" pitchFamily="34" charset="0"/>
              </a:rPr>
              <a:t> is stored in the database </a:t>
            </a:r>
            <a:r>
              <a:rPr lang="en-US" u="sng" dirty="0" smtClean="0">
                <a:solidFill>
                  <a:srgbClr val="000000"/>
                </a:solidFill>
                <a:latin typeface="Segoe UI" panose="020B0502040204020203" pitchFamily="34" charset="0"/>
              </a:rPr>
              <a:t>as encrypted key</a:t>
            </a:r>
          </a:p>
          <a:p>
            <a:pPr algn="just"/>
            <a:r>
              <a:rPr lang="en-US" dirty="0" smtClean="0">
                <a:solidFill>
                  <a:srgbClr val="000000"/>
                </a:solidFill>
                <a:latin typeface="Segoe UI" panose="020B0502040204020203" pitchFamily="34" charset="0"/>
              </a:rPr>
              <a:t>Clients read data from the database </a:t>
            </a:r>
            <a:r>
              <a:rPr lang="en-US" u="sng" dirty="0" smtClean="0">
                <a:solidFill>
                  <a:srgbClr val="000000"/>
                </a:solidFill>
                <a:latin typeface="Segoe UI" panose="020B0502040204020203" pitchFamily="34" charset="0"/>
              </a:rPr>
              <a:t>together with the encrypted CEK</a:t>
            </a:r>
            <a:r>
              <a:rPr lang="en-US" dirty="0" smtClean="0">
                <a:solidFill>
                  <a:srgbClr val="000000"/>
                </a:solidFill>
                <a:latin typeface="Segoe UI" panose="020B0502040204020203" pitchFamily="34" charset="0"/>
              </a:rPr>
              <a:t> but need the CMK to decrypt encrypted columns</a:t>
            </a:r>
            <a:endParaRPr lang="en-US" u="sng" dirty="0" smtClean="0">
              <a:solidFill>
                <a:srgbClr val="000000"/>
              </a:solidFill>
              <a:latin typeface="Segoe UI" panose="020B0502040204020203" pitchFamily="34" charset="0"/>
            </a:endParaRPr>
          </a:p>
          <a:p>
            <a:pPr algn="just"/>
            <a:r>
              <a:rPr lang="en-US" dirty="0">
                <a:solidFill>
                  <a:srgbClr val="000000"/>
                </a:solidFill>
                <a:latin typeface="Segoe UI" panose="020B0502040204020203" pitchFamily="34" charset="0"/>
              </a:rPr>
              <a:t>Any </a:t>
            </a:r>
            <a:r>
              <a:rPr lang="en-US" b="1" dirty="0">
                <a:solidFill>
                  <a:srgbClr val="000000"/>
                </a:solidFill>
                <a:latin typeface="Segoe UI" panose="020B0502040204020203" pitchFamily="34" charset="0"/>
              </a:rPr>
              <a:t>registered Azure AD </a:t>
            </a:r>
            <a:r>
              <a:rPr lang="en-US" b="1" dirty="0" smtClean="0">
                <a:solidFill>
                  <a:srgbClr val="000000"/>
                </a:solidFill>
                <a:latin typeface="Segoe UI" panose="020B0502040204020203" pitchFamily="34" charset="0"/>
              </a:rPr>
              <a:t>identity </a:t>
            </a:r>
            <a:r>
              <a:rPr lang="en-US" dirty="0" smtClean="0">
                <a:solidFill>
                  <a:srgbClr val="000000"/>
                </a:solidFill>
                <a:latin typeface="Segoe UI" panose="020B0502040204020203" pitchFamily="34" charset="0"/>
              </a:rPr>
              <a:t>with </a:t>
            </a:r>
            <a:r>
              <a:rPr lang="en-US" dirty="0">
                <a:solidFill>
                  <a:srgbClr val="000000"/>
                </a:solidFill>
                <a:latin typeface="Segoe UI" panose="020B0502040204020203" pitchFamily="34" charset="0"/>
              </a:rPr>
              <a:t>proper </a:t>
            </a:r>
            <a:r>
              <a:rPr lang="en-US" dirty="0" smtClean="0">
                <a:solidFill>
                  <a:srgbClr val="000000"/>
                </a:solidFill>
                <a:latin typeface="Segoe UI" panose="020B0502040204020203" pitchFamily="34" charset="0"/>
              </a:rPr>
              <a:t>claims to read the </a:t>
            </a:r>
            <a:r>
              <a:rPr lang="en-US" b="1" dirty="0" smtClean="0">
                <a:solidFill>
                  <a:srgbClr val="000000"/>
                </a:solidFill>
                <a:latin typeface="Segoe UI" panose="020B0502040204020203" pitchFamily="34" charset="0"/>
              </a:rPr>
              <a:t>CMK</a:t>
            </a:r>
            <a:r>
              <a:rPr lang="en-US" dirty="0" smtClean="0">
                <a:solidFill>
                  <a:srgbClr val="000000"/>
                </a:solidFill>
                <a:latin typeface="Segoe UI" panose="020B0502040204020203" pitchFamily="34" charset="0"/>
              </a:rPr>
              <a:t> is able to decrypt the CEK and decrypt/encrypt data for protected columns</a:t>
            </a:r>
          </a:p>
          <a:p>
            <a:pPr algn="just"/>
            <a:endParaRPr lang="en-US" dirty="0" smtClean="0">
              <a:solidFill>
                <a:srgbClr val="000000"/>
              </a:solidFill>
              <a:latin typeface="Segoe UI" panose="020B0502040204020203" pitchFamily="34" charset="0"/>
            </a:endParaRPr>
          </a:p>
          <a:p>
            <a:pPr algn="just"/>
            <a:endParaRPr lang="en-US" dirty="0" smtClean="0"/>
          </a:p>
          <a:p>
            <a:endParaRPr lang="en-US" dirty="0" smtClean="0"/>
          </a:p>
          <a:p>
            <a:endParaRPr lang="en-US" dirty="0"/>
          </a:p>
        </p:txBody>
      </p:sp>
    </p:spTree>
    <p:extLst>
      <p:ext uri="{BB962C8B-B14F-4D97-AF65-F5344CB8AC3E}">
        <p14:creationId xmlns:p14="http://schemas.microsoft.com/office/powerpoint/2010/main" val="304834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33</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algn="ctr">
              <a:buNone/>
            </a:pPr>
            <a:endParaRPr lang="en-US" dirty="0" smtClean="0"/>
          </a:p>
          <a:p>
            <a:r>
              <a:rPr lang="en-US" dirty="0" smtClean="0"/>
              <a:t>It offers two modes of columns encryption </a:t>
            </a:r>
            <a:r>
              <a:rPr lang="en-US" b="1" dirty="0" smtClean="0"/>
              <a:t>deterministic vs randomized</a:t>
            </a:r>
          </a:p>
          <a:p>
            <a:r>
              <a:rPr lang="en-US" b="1" dirty="0" smtClean="0"/>
              <a:t>Randomized</a:t>
            </a:r>
            <a:r>
              <a:rPr lang="en-US" dirty="0" smtClean="0"/>
              <a:t> offers higher security but it prevents some typical SQL operations such as joins, indexes, etc.</a:t>
            </a:r>
          </a:p>
          <a:p>
            <a:r>
              <a:rPr lang="en-US" b="1" dirty="0" smtClean="0"/>
              <a:t>Deterministic </a:t>
            </a:r>
            <a:r>
              <a:rPr lang="en-US" dirty="0" smtClean="0"/>
              <a:t>is less secure but it makes it possible to employ the usual SQL constructs i.e. joins, indexes, etc.</a:t>
            </a:r>
            <a:endParaRPr lang="en-US" b="1"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34</a:t>
            </a:fld>
            <a:endParaRPr lang="en-US"/>
          </a:p>
        </p:txBody>
      </p:sp>
      <p:sp>
        <p:nvSpPr>
          <p:cNvPr id="8" name="Sottotitolo 7"/>
          <p:cNvSpPr>
            <a:spLocks noGrp="1"/>
          </p:cNvSpPr>
          <p:nvPr>
            <p:ph type="subTitle" idx="14"/>
          </p:nvPr>
        </p:nvSpPr>
        <p:spPr>
          <a:xfrm>
            <a:off x="1295400" y="1066800"/>
            <a:ext cx="6400800" cy="457200"/>
          </a:xfrm>
        </p:spPr>
        <p:txBody>
          <a:bodyPr/>
          <a:lstStyle/>
          <a:p>
            <a:r>
              <a:rPr lang="en-US" dirty="0" smtClean="0">
                <a:solidFill>
                  <a:schemeClr val="tx1"/>
                </a:solidFill>
              </a:rPr>
              <a:t>Always-Encrypted bonus</a:t>
            </a:r>
            <a:endParaRPr lang="en-US" dirty="0">
              <a:solidFill>
                <a:schemeClr val="tx1"/>
              </a:solidFill>
            </a:endParaRPr>
          </a:p>
        </p:txBody>
      </p:sp>
      <p:sp>
        <p:nvSpPr>
          <p:cNvPr id="6" name="Segnaposto contenuto 2"/>
          <p:cNvSpPr txBox="1">
            <a:spLocks/>
          </p:cNvSpPr>
          <p:nvPr/>
        </p:nvSpPr>
        <p:spPr>
          <a:xfrm>
            <a:off x="457200" y="1905000"/>
            <a:ext cx="8229600" cy="38862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dirty="0" smtClean="0">
              <a:solidFill>
                <a:srgbClr val="000000"/>
              </a:solidFill>
              <a:latin typeface="Segoe UI" panose="020B0502040204020203" pitchFamily="34" charset="0"/>
            </a:endParaRPr>
          </a:p>
          <a:p>
            <a:pPr algn="just"/>
            <a:endParaRPr lang="en-US" dirty="0" smtClean="0"/>
          </a:p>
          <a:p>
            <a:endParaRPr lang="en-US" dirty="0" smtClean="0"/>
          </a:p>
          <a:p>
            <a:endParaRPr lang="en-US" dirty="0"/>
          </a:p>
        </p:txBody>
      </p:sp>
    </p:spTree>
    <p:extLst>
      <p:ext uri="{BB962C8B-B14F-4D97-AF65-F5344CB8AC3E}">
        <p14:creationId xmlns:p14="http://schemas.microsoft.com/office/powerpoint/2010/main" val="22529380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35</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extLst>
      <p:ext uri="{BB962C8B-B14F-4D97-AF65-F5344CB8AC3E}">
        <p14:creationId xmlns:p14="http://schemas.microsoft.com/office/powerpoint/2010/main" val="3054435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36</a:t>
            </a:fld>
            <a:endParaRPr lang="en-US"/>
          </a:p>
        </p:txBody>
      </p:sp>
      <p:sp>
        <p:nvSpPr>
          <p:cNvPr id="8" name="Sottotitolo 7"/>
          <p:cNvSpPr>
            <a:spLocks noGrp="1"/>
          </p:cNvSpPr>
          <p:nvPr>
            <p:ph type="subTitle" idx="14"/>
          </p:nvPr>
        </p:nvSpPr>
        <p:spPr>
          <a:xfrm>
            <a:off x="1143000" y="1111250"/>
            <a:ext cx="6400800" cy="457200"/>
          </a:xfrm>
        </p:spPr>
        <p:txBody>
          <a:bodyPr/>
          <a:lstStyle/>
          <a:p>
            <a:r>
              <a:rPr lang="en-US" dirty="0" smtClean="0">
                <a:solidFill>
                  <a:schemeClr val="tx1"/>
                </a:solidFill>
              </a:rPr>
              <a:t>Azure SQL Server Transparent Data Encryption (TDE)</a:t>
            </a:r>
            <a:endParaRPr lang="en-US" dirty="0">
              <a:solidFill>
                <a:schemeClr val="tx1"/>
              </a:solidFill>
            </a:endParaRPr>
          </a:p>
        </p:txBody>
      </p:sp>
      <p:sp>
        <p:nvSpPr>
          <p:cNvPr id="6" name="Segnaposto contenuto 2"/>
          <p:cNvSpPr txBox="1">
            <a:spLocks/>
          </p:cNvSpPr>
          <p:nvPr/>
        </p:nvSpPr>
        <p:spPr>
          <a:xfrm>
            <a:off x="457200" y="1905000"/>
            <a:ext cx="8229600" cy="38862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solidFill>
                  <a:srgbClr val="000000"/>
                </a:solidFill>
                <a:latin typeface="Segoe UI" panose="020B0502040204020203" pitchFamily="34" charset="0"/>
              </a:rPr>
              <a:t>Encryption technology for Azure SQL Server (at rest)</a:t>
            </a:r>
          </a:p>
          <a:p>
            <a:pPr algn="just"/>
            <a:r>
              <a:rPr lang="en-US" b="1" dirty="0" smtClean="0">
                <a:solidFill>
                  <a:srgbClr val="000000"/>
                </a:solidFill>
                <a:latin typeface="Segoe UI" panose="020B0502040204020203" pitchFamily="34" charset="0"/>
              </a:rPr>
              <a:t>It encrypts the database files</a:t>
            </a:r>
          </a:p>
          <a:p>
            <a:pPr algn="just"/>
            <a:r>
              <a:rPr lang="en-US" dirty="0" smtClean="0">
                <a:solidFill>
                  <a:srgbClr val="000000"/>
                </a:solidFill>
                <a:latin typeface="Segoe UI" panose="020B0502040204020203" pitchFamily="34" charset="0"/>
              </a:rPr>
              <a:t>Azure SQL databases, Azure SQL Data Warehouse and data files</a:t>
            </a:r>
          </a:p>
          <a:p>
            <a:pPr algn="just"/>
            <a:r>
              <a:rPr lang="en-US" dirty="0" smtClean="0">
                <a:solidFill>
                  <a:srgbClr val="000000"/>
                </a:solidFill>
                <a:latin typeface="Segoe UI" panose="020B0502040204020203" pitchFamily="34" charset="0"/>
              </a:rPr>
              <a:t>It is on by default on any Azure SQL Server database</a:t>
            </a:r>
          </a:p>
          <a:p>
            <a:pPr algn="just"/>
            <a:r>
              <a:rPr lang="en-US" dirty="0" smtClean="0">
                <a:solidFill>
                  <a:srgbClr val="000000"/>
                </a:solidFill>
                <a:latin typeface="Segoe UI" panose="020B0502040204020203" pitchFamily="34" charset="0"/>
              </a:rPr>
              <a:t>It is similar in concept to </a:t>
            </a:r>
            <a:r>
              <a:rPr lang="en-US" b="1" dirty="0" smtClean="0">
                <a:solidFill>
                  <a:srgbClr val="000000"/>
                </a:solidFill>
                <a:latin typeface="Segoe UI" panose="020B0502040204020203" pitchFamily="34" charset="0"/>
              </a:rPr>
              <a:t>Storage Service Encryption (SSE)</a:t>
            </a:r>
            <a:r>
              <a:rPr lang="en-US" dirty="0" smtClean="0">
                <a:solidFill>
                  <a:srgbClr val="000000"/>
                </a:solidFill>
                <a:latin typeface="Segoe UI" panose="020B0502040204020203" pitchFamily="34" charset="0"/>
              </a:rPr>
              <a:t> that is the analogous technology available on Azure storage accounts</a:t>
            </a:r>
          </a:p>
          <a:p>
            <a:pPr algn="just"/>
            <a:r>
              <a:rPr lang="en-US" dirty="0" smtClean="0">
                <a:solidFill>
                  <a:srgbClr val="000000"/>
                </a:solidFill>
                <a:latin typeface="Segoe UI" panose="020B0502040204020203" pitchFamily="34" charset="0"/>
              </a:rPr>
              <a:t>Can use managed or customer encryption keys as for SSE. </a:t>
            </a:r>
            <a:endParaRPr lang="en-US" dirty="0" smtClean="0"/>
          </a:p>
          <a:p>
            <a:endParaRPr lang="en-US" dirty="0" smtClean="0"/>
          </a:p>
          <a:p>
            <a:endParaRPr lang="en-US" dirty="0"/>
          </a:p>
        </p:txBody>
      </p:sp>
    </p:spTree>
    <p:extLst>
      <p:ext uri="{BB962C8B-B14F-4D97-AF65-F5344CB8AC3E}">
        <p14:creationId xmlns:p14="http://schemas.microsoft.com/office/powerpoint/2010/main" val="392950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To encrypt VMs</a:t>
            </a: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37</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Azure Disk Encryption for IaaS</a:t>
            </a:r>
            <a:endParaRPr lang="en-US" dirty="0">
              <a:solidFill>
                <a:schemeClr val="tx1"/>
              </a:solidFill>
            </a:endParaRPr>
          </a:p>
        </p:txBody>
      </p:sp>
    </p:spTree>
    <p:extLst>
      <p:ext uri="{BB962C8B-B14F-4D97-AF65-F5344CB8AC3E}">
        <p14:creationId xmlns:p14="http://schemas.microsoft.com/office/powerpoint/2010/main" val="1940513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Storage Accounts are transparently encrypted at rest via SSE</a:t>
            </a:r>
          </a:p>
          <a:p>
            <a:r>
              <a:rPr lang="en-US" dirty="0" smtClean="0"/>
              <a:t>For </a:t>
            </a:r>
            <a:r>
              <a:rPr lang="en-US" dirty="0"/>
              <a:t>Azure SQL Server </a:t>
            </a:r>
            <a:r>
              <a:rPr lang="en-US" dirty="0" smtClean="0"/>
              <a:t> Azure </a:t>
            </a:r>
            <a:r>
              <a:rPr lang="en-US" dirty="0" smtClean="0"/>
              <a:t>Transparent Data Encryption (TDE) as server-side default encryption for data at rest. It encrypts the whole server or the database files with either a custom or managed key</a:t>
            </a:r>
            <a:r>
              <a:rPr lang="en-US" dirty="0" smtClean="0"/>
              <a:t>.</a:t>
            </a:r>
          </a:p>
          <a:p>
            <a:r>
              <a:rPr lang="en-US" dirty="0"/>
              <a:t>For Azure SQL Server Always-Encrypted Client Technology based on CMK &amp;CEK</a:t>
            </a:r>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38</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on </a:t>
            </a:r>
            <a:r>
              <a:rPr lang="en-US" b="1" dirty="0" smtClean="0"/>
              <a:t>Encryption</a:t>
            </a:r>
            <a:endParaRPr lang="en-US" dirty="0">
              <a:solidFill>
                <a:schemeClr val="tx1"/>
              </a:solidFill>
            </a:endParaRPr>
          </a:p>
        </p:txBody>
      </p:sp>
    </p:spTree>
    <p:extLst>
      <p:ext uri="{BB962C8B-B14F-4D97-AF65-F5344CB8AC3E}">
        <p14:creationId xmlns:p14="http://schemas.microsoft.com/office/powerpoint/2010/main" val="3669624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39</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4</a:t>
            </a:fld>
            <a:endParaRPr lang="en-US" dirty="0"/>
          </a:p>
        </p:txBody>
      </p:sp>
      <p:sp>
        <p:nvSpPr>
          <p:cNvPr id="2" name="Title 1"/>
          <p:cNvSpPr>
            <a:spLocks noGrp="1"/>
          </p:cNvSpPr>
          <p:nvPr>
            <p:ph type="title"/>
          </p:nvPr>
        </p:nvSpPr>
        <p:spPr>
          <a:xfrm>
            <a:off x="685800" y="2133600"/>
            <a:ext cx="7772400" cy="990600"/>
          </a:xfrm>
        </p:spPr>
        <p:txBody>
          <a:bodyPr/>
          <a:lstStyle/>
          <a:p>
            <a:pPr algn="ctr"/>
            <a:r>
              <a:rPr lang="en-US" dirty="0" smtClean="0"/>
              <a:t>OWASP</a:t>
            </a:r>
            <a:r>
              <a:rPr lang="en-US" dirty="0" smtClean="0"/>
              <a:t/>
            </a:r>
            <a:br>
              <a:rPr lang="en-US" dirty="0" smtClean="0"/>
            </a:br>
            <a:endParaRPr lang="en-US" dirty="0"/>
          </a:p>
        </p:txBody>
      </p:sp>
      <p:sp>
        <p:nvSpPr>
          <p:cNvPr id="5" name="Subtitle 2"/>
          <p:cNvSpPr>
            <a:spLocks noGrp="1"/>
          </p:cNvSpPr>
          <p:nvPr>
            <p:ph type="subTitle" idx="1"/>
          </p:nvPr>
        </p:nvSpPr>
        <p:spPr>
          <a:xfrm>
            <a:off x="1371600" y="2971800"/>
            <a:ext cx="6400800" cy="609600"/>
          </a:xfrm>
        </p:spPr>
        <p:txBody>
          <a:bodyPr>
            <a:normAutofit/>
          </a:bodyPr>
          <a:lstStyle/>
          <a:p>
            <a:r>
              <a:rPr lang="en-US" dirty="0"/>
              <a:t>Open Web Application Security </a:t>
            </a:r>
            <a:r>
              <a:rPr lang="en-US" dirty="0" smtClean="0"/>
              <a:t>Project</a:t>
            </a:r>
            <a:endParaRPr lang="en-US" dirty="0" smtClean="0">
              <a:solidFill>
                <a:schemeClr val="accent1">
                  <a:lumMod val="25000"/>
                </a:schemeClr>
              </a:solidFill>
            </a:endParaRPr>
          </a:p>
        </p:txBody>
      </p:sp>
    </p:spTree>
    <p:extLst>
      <p:ext uri="{BB962C8B-B14F-4D97-AF65-F5344CB8AC3E}">
        <p14:creationId xmlns:p14="http://schemas.microsoft.com/office/powerpoint/2010/main" val="33987096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40</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2068919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5702381" cy="4539096"/>
          </a:xfrm>
        </p:spPr>
      </p:pic>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5</a:t>
            </a:fld>
            <a:endParaRPr lang="en-US"/>
          </a:p>
        </p:txBody>
      </p:sp>
      <p:sp>
        <p:nvSpPr>
          <p:cNvPr id="7" name="Sottotitolo 6"/>
          <p:cNvSpPr>
            <a:spLocks noGrp="1"/>
          </p:cNvSpPr>
          <p:nvPr>
            <p:ph type="subTitle" idx="14"/>
          </p:nvPr>
        </p:nvSpPr>
        <p:spPr>
          <a:xfrm>
            <a:off x="1219200" y="1050304"/>
            <a:ext cx="6400800" cy="457200"/>
          </a:xfrm>
        </p:spPr>
        <p:txBody>
          <a:bodyPr/>
          <a:lstStyle/>
          <a:p>
            <a:r>
              <a:rPr lang="en-US" b="1" dirty="0" smtClean="0">
                <a:solidFill>
                  <a:schemeClr val="tx1"/>
                </a:solidFill>
              </a:rPr>
              <a:t>Threats</a:t>
            </a:r>
            <a:endParaRPr lang="en-US" b="1" dirty="0">
              <a:solidFill>
                <a:schemeClr val="tx1"/>
              </a:solidFill>
            </a:endParaRPr>
          </a:p>
        </p:txBody>
      </p:sp>
    </p:spTree>
    <p:extLst>
      <p:ext uri="{BB962C8B-B14F-4D97-AF65-F5344CB8AC3E}">
        <p14:creationId xmlns:p14="http://schemas.microsoft.com/office/powerpoint/2010/main" val="3822237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6</a:t>
            </a:fld>
            <a:endParaRPr lang="en-US"/>
          </a:p>
        </p:txBody>
      </p:sp>
      <p:sp>
        <p:nvSpPr>
          <p:cNvPr id="7" name="Sottotitolo 6"/>
          <p:cNvSpPr>
            <a:spLocks noGrp="1"/>
          </p:cNvSpPr>
          <p:nvPr>
            <p:ph type="subTitle" idx="14"/>
          </p:nvPr>
        </p:nvSpPr>
        <p:spPr>
          <a:xfrm>
            <a:off x="1600200" y="990600"/>
            <a:ext cx="6400800" cy="457200"/>
          </a:xfrm>
        </p:spPr>
        <p:txBody>
          <a:bodyPr/>
          <a:lstStyle/>
          <a:p>
            <a:r>
              <a:rPr lang="en-US" b="1" dirty="0" smtClean="0">
                <a:solidFill>
                  <a:schemeClr val="tx1"/>
                </a:solidFill>
              </a:rPr>
              <a:t>OWASP Table</a:t>
            </a:r>
            <a:endParaRPr lang="en-US" b="1" dirty="0">
              <a:solidFill>
                <a:schemeClr val="tx1"/>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592730"/>
            <a:ext cx="7467600" cy="4639009"/>
          </a:xfrm>
        </p:spPr>
      </p:pic>
    </p:spTree>
    <p:extLst>
      <p:ext uri="{BB962C8B-B14F-4D97-AF65-F5344CB8AC3E}">
        <p14:creationId xmlns:p14="http://schemas.microsoft.com/office/powerpoint/2010/main" val="2675536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514600"/>
            <a:ext cx="8229600" cy="3429000"/>
          </a:xfrm>
        </p:spPr>
        <p:txBody>
          <a:bodyPr/>
          <a:lstStyle/>
          <a:p>
            <a:pPr algn="ctr">
              <a:buNone/>
            </a:pPr>
            <a:endParaRPr lang="en-US" dirty="0" smtClean="0"/>
          </a:p>
          <a:p>
            <a:pPr algn="just"/>
            <a:r>
              <a:rPr lang="en-US" dirty="0" smtClean="0"/>
              <a:t>An online </a:t>
            </a:r>
            <a:r>
              <a:rPr lang="en-US" dirty="0"/>
              <a:t>community that produces freely-available articles, methodologies, documentation, tools, and technologies in the field of </a:t>
            </a:r>
            <a:r>
              <a:rPr lang="en-US" dirty="0" smtClean="0"/>
              <a:t>web application security.</a:t>
            </a:r>
          </a:p>
          <a:p>
            <a:pPr algn="just"/>
            <a:r>
              <a:rPr lang="en-US" dirty="0" smtClean="0"/>
              <a:t>A frame of reference to keep up-to-date with security threats.</a:t>
            </a: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7</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a:t>
            </a:r>
            <a:r>
              <a:rPr lang="en-US" b="1" dirty="0" smtClean="0"/>
              <a:t>on OWASP</a:t>
            </a:r>
            <a:endParaRPr lang="en-US" dirty="0">
              <a:solidFill>
                <a:schemeClr val="tx1"/>
              </a:solidFill>
            </a:endParaRPr>
          </a:p>
        </p:txBody>
      </p:sp>
      <p:sp>
        <p:nvSpPr>
          <p:cNvPr id="7" name="Subtitle 2"/>
          <p:cNvSpPr txBox="1">
            <a:spLocks/>
          </p:cNvSpPr>
          <p:nvPr/>
        </p:nvSpPr>
        <p:spPr>
          <a:xfrm>
            <a:off x="2133600" y="1714500"/>
            <a:ext cx="48768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Open Web Application Security Project</a:t>
            </a:r>
            <a:endParaRPr lang="en-US" dirty="0" smtClean="0">
              <a:solidFill>
                <a:schemeClr val="accent1">
                  <a:lumMod val="25000"/>
                </a:schemeClr>
              </a:solidFill>
            </a:endParaRPr>
          </a:p>
        </p:txBody>
      </p:sp>
    </p:spTree>
    <p:extLst>
      <p:ext uri="{BB962C8B-B14F-4D97-AF65-F5344CB8AC3E}">
        <p14:creationId xmlns:p14="http://schemas.microsoft.com/office/powerpoint/2010/main" val="1103391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5/14/2019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8</a:t>
            </a:fld>
            <a:endParaRPr lang="en-US" dirty="0"/>
          </a:p>
        </p:txBody>
      </p:sp>
      <p:sp>
        <p:nvSpPr>
          <p:cNvPr id="2" name="Title 1"/>
          <p:cNvSpPr>
            <a:spLocks noGrp="1"/>
          </p:cNvSpPr>
          <p:nvPr>
            <p:ph type="title"/>
          </p:nvPr>
        </p:nvSpPr>
        <p:spPr>
          <a:xfrm>
            <a:off x="762000" y="2743200"/>
            <a:ext cx="7772400" cy="990600"/>
          </a:xfrm>
        </p:spPr>
        <p:txBody>
          <a:bodyPr/>
          <a:lstStyle/>
          <a:p>
            <a:pPr algn="ctr"/>
            <a:r>
              <a:rPr lang="en-US" dirty="0" smtClean="0"/>
              <a:t>Secrets</a:t>
            </a:r>
            <a:br>
              <a:rPr lang="en-US" dirty="0" smtClean="0"/>
            </a:br>
            <a:endParaRPr lang="en-US" dirty="0"/>
          </a:p>
        </p:txBody>
      </p:sp>
    </p:spTree>
    <p:extLst>
      <p:ext uri="{BB962C8B-B14F-4D97-AF65-F5344CB8AC3E}">
        <p14:creationId xmlns:p14="http://schemas.microsoft.com/office/powerpoint/2010/main" val="34867292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(even accidentally) be shared with anyone who should not know</a:t>
            </a:r>
          </a:p>
          <a:p>
            <a:r>
              <a:rPr lang="en-US" dirty="0" smtClean="0"/>
              <a:t>It can be forgotten, lost, stolen or corrupted in which case becomes worthless and/or can cause loss of assets</a:t>
            </a:r>
          </a:p>
          <a:p>
            <a:r>
              <a:rPr lang="en-US" dirty="0" smtClean="0"/>
              <a:t>Just the suspicion of loss or of accidental leak makes it worthless and a liability</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5/14/2019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9</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2.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3.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4.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1560</Words>
  <Application>Microsoft Office PowerPoint</Application>
  <PresentationFormat>On-screen Show (4:3)</PresentationFormat>
  <Paragraphs>265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Futura Md BT</vt:lpstr>
      <vt:lpstr>Segoe UI</vt:lpstr>
      <vt:lpstr>2011-ppt-Template</vt:lpstr>
      <vt:lpstr>Security in Azure </vt:lpstr>
      <vt:lpstr>PowerPoint Presentation</vt:lpstr>
      <vt:lpstr>PowerPoint Presentation</vt:lpstr>
      <vt:lpstr>OWASP </vt:lpstr>
      <vt:lpstr>PowerPoint Presentation</vt:lpstr>
      <vt:lpstr>PowerPoint Presentation</vt:lpstr>
      <vt:lpstr>PowerPoint Presentation</vt:lpstr>
      <vt:lpstr>Secrets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Encryption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300</cp:revision>
  <cp:lastPrinted>2013-06-06T08:00:36Z</cp:lastPrinted>
  <dcterms:created xsi:type="dcterms:W3CDTF">2010-12-29T11:13:46Z</dcterms:created>
  <dcterms:modified xsi:type="dcterms:W3CDTF">2019-05-14T11:46:34Z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