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Divya</a:t>
            </a:r>
            <a:r>
              <a:rPr dirty="0" sz="2400" lang="en-US"/>
              <a:t>.</a:t>
            </a:r>
            <a:r>
              <a:rPr dirty="0" sz="2400" lang="en-US"/>
              <a:t> </a:t>
            </a:r>
            <a:r>
              <a:rPr dirty="0" sz="2400" lang="en-US"/>
              <a:t>S</a:t>
            </a:r>
            <a:endParaRPr altLang="en-US" lang="zh-CN"/>
          </a:p>
          <a:p>
            <a:r>
              <a:rPr dirty="0" sz="2400" lang="en-US"/>
              <a:t>REGISTER NO:3122159</a:t>
            </a:r>
            <a:r>
              <a:rPr dirty="0" sz="2400" lang="en-US"/>
              <a:t>6</a:t>
            </a:r>
            <a:r>
              <a:rPr dirty="0" sz="2400" lang="en-US"/>
              <a:t>1</a:t>
            </a:r>
            <a:endParaRPr altLang="en-US" lang="zh-CN"/>
          </a:p>
          <a:p>
            <a:r>
              <a:rPr dirty="0" sz="2400" lang="en-US"/>
              <a:t>DEPARTMENT: </a:t>
            </a:r>
            <a:r>
              <a:rPr dirty="0" sz="2400" lang="en-US" err="1"/>
              <a:t>B.Com</a:t>
            </a:r>
            <a:r>
              <a:rPr dirty="0" sz="2400" lang="en-US"/>
              <a:t> (general)</a:t>
            </a:r>
          </a:p>
          <a:p>
            <a:r>
              <a:rPr dirty="0" sz="2400" lang="en-US"/>
              <a:t>COLLEGE Shri Shankar </a:t>
            </a:r>
            <a:r>
              <a:rPr dirty="0" sz="2400" lang="en-US" err="1"/>
              <a:t>Sundarbai</a:t>
            </a:r>
            <a:r>
              <a:rPr dirty="0" sz="2400" lang="en-US"/>
              <a:t> </a:t>
            </a:r>
            <a:r>
              <a:rPr dirty="0" sz="2400" lang="en-US" err="1"/>
              <a:t>Shasun</a:t>
            </a:r>
            <a:r>
              <a:rPr dirty="0" sz="2400" lang="en-US"/>
              <a:t>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Title 1"/>
          <p:cNvSpPr>
            <a:spLocks noGrp="1"/>
          </p:cNvSpPr>
          <p:nvPr>
            <p:ph type="title"/>
          </p:nvPr>
        </p:nvSpPr>
        <p:spPr/>
        <p:txBody>
          <a:bodyPr/>
          <a:p>
            <a:endParaRPr dirty="0" lang="en-IN"/>
          </a:p>
        </p:txBody>
      </p:sp>
      <p:sp>
        <p:nvSpPr>
          <p:cNvPr id="1048688" name="Text Placeholder 2"/>
          <p:cNvSpPr>
            <a:spLocks noGrp="1"/>
          </p:cNvSpPr>
          <p:nvPr>
            <p:ph type="body" idx="1"/>
          </p:nvPr>
        </p:nvSpPr>
        <p:spPr>
          <a:xfrm>
            <a:off x="609600" y="1577340"/>
            <a:ext cx="10972800" cy="3016210"/>
          </a:xfrm>
        </p:spPr>
        <p:txBody>
          <a:bodyPr/>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Defining objectives</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User Segmentation</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Program design </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Personalization</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Delivery channels</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Incentives and engagement</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Text Placeholder 1"/>
          <p:cNvSpPr>
            <a:spLocks noGrp="1"/>
          </p:cNvSpPr>
          <p:nvPr>
            <p:ph type="body" idx="1"/>
          </p:nvPr>
        </p:nvSpPr>
        <p:spPr>
          <a:xfrm>
            <a:off x="609600" y="1577340"/>
            <a:ext cx="10972800" cy="3447098"/>
          </a:xfrm>
        </p:spPr>
        <p:txBody>
          <a:bodyPr/>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Improved employee health</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Increased engagement</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Enhanced productivity</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Reduced absenteeism</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Positive workplace culture</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Lower healthcare costs</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Employee retention and satisfaction</a:t>
            </a:r>
          </a:p>
          <a:p>
            <a:pPr indent="-285750" marL="285750">
              <a:buFont typeface="Arial" panose="020B0604020202020204" pitchFamily="34" charset="0"/>
              <a:buChar char="•"/>
            </a:pPr>
            <a:endParaRPr dirty="0" sz="2800" lang="en-IN">
              <a:latin typeface="Times New Roman" panose="02020603050405020304" pitchFamily="18" charset="0"/>
              <a:cs typeface="Times New Roman" panose="02020603050405020304" pitchFamily="18" charset="0"/>
            </a:endParaRP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Text Placeholder 2"/>
          <p:cNvSpPr>
            <a:spLocks noGrp="1"/>
          </p:cNvSpPr>
          <p:nvPr>
            <p:ph type="body" idx="1"/>
          </p:nvPr>
        </p:nvSpPr>
        <p:spPr>
          <a:xfrm>
            <a:off x="609600" y="1577340"/>
            <a:ext cx="10972800" cy="3447098"/>
          </a:xfrm>
        </p:spPr>
        <p:txBody>
          <a:bodyPr/>
          <a:p>
            <a:r>
              <a:rPr dirty="0" sz="2800" lang="en-GB">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dirty="0" sz="2800" lang="en-GB" err="1">
                <a:latin typeface="Times New Roman" panose="02020603050405020304" pitchFamily="18" charset="0"/>
                <a:cs typeface="Times New Roman" panose="02020603050405020304" pitchFamily="18" charset="0"/>
              </a:rPr>
              <a:t>centered</a:t>
            </a:r>
            <a:r>
              <a:rPr dirty="0" sz="2800" lang="en-GB">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dirty="0" lang="en-GB"/>
              <a:t>.</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8"/>
          <p:cNvSpPr>
            <a:spLocks noGrp="1"/>
          </p:cNvSpPr>
          <p:nvPr>
            <p:ph type="body" idx="1"/>
          </p:nvPr>
        </p:nvSpPr>
        <p:spPr>
          <a:xfrm>
            <a:off x="609600" y="1577340"/>
            <a:ext cx="10972800" cy="2514599"/>
          </a:xfrm>
        </p:spPr>
        <p:txBody>
          <a:bodyPr/>
          <a:p>
            <a:r>
              <a:rPr dirty="0" sz="2800" lang="en-GB">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dirty="0" sz="2800" lang="en-IN">
              <a:latin typeface="Times New Roman" panose="02020603050405020304" pitchFamily="18" charset="0"/>
              <a:cs typeface="Times New Roman" panose="02020603050405020304" pitchFamily="18" charset="0"/>
            </a:endParaRPr>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990600" y="2133600"/>
            <a:ext cx="7924800" cy="471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GB">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b="1" dirty="0" sz="2400" lang="en-GB" u="sng">
                <a:latin typeface="Times New Roman" panose="02020603050405020304" pitchFamily="18" charset="0"/>
                <a:cs typeface="Times New Roman" panose="02020603050405020304" pitchFamily="18" charset="0"/>
              </a:rPr>
              <a:t>*Cardio (3-5 times/week):*</a:t>
            </a:r>
            <a:r>
              <a:rPr dirty="0" sz="2400" lang="en-GB">
                <a:latin typeface="Times New Roman" panose="02020603050405020304" pitchFamily="18" charset="0"/>
                <a:cs typeface="Times New Roman" panose="02020603050405020304" pitchFamily="18" charset="0"/>
              </a:rPr>
              <a:t> Running, cycling, or HIIT for 20-60 minutes.- </a:t>
            </a:r>
            <a:r>
              <a:rPr b="1" dirty="0" sz="2400" lang="en-GB" u="sng">
                <a:latin typeface="Times New Roman" panose="02020603050405020304" pitchFamily="18" charset="0"/>
                <a:cs typeface="Times New Roman" panose="02020603050405020304" pitchFamily="18" charset="0"/>
              </a:rPr>
              <a:t>*Strength Training (2-4 times/week):* </a:t>
            </a:r>
            <a:r>
              <a:rPr dirty="0" sz="2400" lang="en-GB">
                <a:latin typeface="Times New Roman" panose="02020603050405020304" pitchFamily="18" charset="0"/>
                <a:cs typeface="Times New Roman" panose="02020603050405020304" pitchFamily="18" charset="0"/>
              </a:rPr>
              <a:t>Focus on major muscle groups with compound exercises.- </a:t>
            </a:r>
            <a:r>
              <a:rPr b="1" dirty="0" sz="2400" lang="en-GB" u="sng">
                <a:latin typeface="Times New Roman" panose="02020603050405020304" pitchFamily="18" charset="0"/>
                <a:cs typeface="Times New Roman" panose="02020603050405020304" pitchFamily="18" charset="0"/>
              </a:rPr>
              <a:t>*Flexibility/Mobility (Daily):*</a:t>
            </a:r>
            <a:r>
              <a:rPr dirty="0" sz="2400" lang="en-GB">
                <a:latin typeface="Times New Roman" panose="02020603050405020304" pitchFamily="18" charset="0"/>
                <a:cs typeface="Times New Roman" panose="02020603050405020304" pitchFamily="18" charset="0"/>
              </a:rPr>
              <a:t> Stretching, yoga, or foam rolling.- </a:t>
            </a:r>
            <a:r>
              <a:rPr b="1" dirty="0" sz="2400" lang="en-GB" u="sng">
                <a:latin typeface="Times New Roman" panose="02020603050405020304" pitchFamily="18" charset="0"/>
                <a:cs typeface="Times New Roman" panose="02020603050405020304" pitchFamily="18" charset="0"/>
              </a:rPr>
              <a:t>*Core Workouts (2-3 times/week):* </a:t>
            </a:r>
            <a:r>
              <a:rPr dirty="0" sz="2400" lang="en-GB">
                <a:latin typeface="Times New Roman" panose="02020603050405020304" pitchFamily="18" charset="0"/>
                <a:cs typeface="Times New Roman" panose="02020603050405020304" pitchFamily="18" charset="0"/>
              </a:rPr>
              <a:t>Planks, twists, and leg </a:t>
            </a:r>
            <a:r>
              <a:rPr dirty="0" sz="2400" lang="en-GB" err="1">
                <a:latin typeface="Times New Roman" panose="02020603050405020304" pitchFamily="18" charset="0"/>
                <a:cs typeface="Times New Roman" panose="02020603050405020304" pitchFamily="18" charset="0"/>
              </a:rPr>
              <a:t>raises.Consistency</a:t>
            </a:r>
            <a:r>
              <a:rPr dirty="0" sz="2400" lang="en-GB">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Text Placeholder 6"/>
          <p:cNvSpPr>
            <a:spLocks noGrp="1"/>
          </p:cNvSpPr>
          <p:nvPr>
            <p:ph type="body" idx="1"/>
          </p:nvPr>
        </p:nvSpPr>
        <p:spPr>
          <a:xfrm>
            <a:off x="609600" y="1577340"/>
            <a:ext cx="10972800" cy="3352800"/>
          </a:xfrm>
        </p:spPr>
        <p:txBody>
          <a:bodyPr/>
          <a:p>
            <a:pPr indent="-457200" marL="45720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Office workers</a:t>
            </a:r>
          </a:p>
          <a:p>
            <a:pPr indent="-457200" marL="45720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Field workers</a:t>
            </a:r>
          </a:p>
          <a:p>
            <a:pPr indent="-457200" marL="45720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Remote workers</a:t>
            </a:r>
          </a:p>
          <a:p>
            <a:pPr indent="-457200" marL="45720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Managers and Supervisors</a:t>
            </a:r>
          </a:p>
          <a:p>
            <a:pPr indent="-457200" marL="45720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HR Department</a:t>
            </a:r>
          </a:p>
          <a:p>
            <a:pPr indent="-457200" marL="45720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Corporate Health Advisors</a:t>
            </a:r>
          </a:p>
          <a:p>
            <a:pPr indent="-457200" marL="45720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Executives and Leadership Teams</a:t>
            </a:r>
          </a:p>
          <a:p>
            <a:endParaRPr dirty="0" sz="2800" lang="en-IN">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609600" y="1577340"/>
            <a:ext cx="10972800" cy="3016210"/>
          </a:xfrm>
        </p:spPr>
        <p:txBody>
          <a:bodyPr/>
          <a:p>
            <a:pPr algn="ctr"/>
            <a:r>
              <a:rPr dirty="0" sz="2800" lang="en-IN">
                <a:latin typeface="Times New Roman" panose="02020603050405020304" pitchFamily="18" charset="0"/>
                <a:cs typeface="Times New Roman" panose="02020603050405020304" pitchFamily="18" charset="0"/>
              </a:rPr>
              <a:t>                                                 </a:t>
            </a:r>
            <a:r>
              <a:rPr dirty="0" sz="2800" lang="en-GB">
                <a:latin typeface="Times New Roman" panose="02020603050405020304" pitchFamily="18" charset="0"/>
                <a:cs typeface="Times New Roman" panose="02020603050405020304" pitchFamily="18" charset="0"/>
              </a:rPr>
              <a:t>Summary </a:t>
            </a:r>
            <a:r>
              <a:rPr dirty="0" sz="2800" lang="en-GB" err="1">
                <a:latin typeface="Times New Roman" panose="02020603050405020304" pitchFamily="18" charset="0"/>
                <a:cs typeface="Times New Roman" panose="02020603050405020304" pitchFamily="18" charset="0"/>
              </a:rPr>
              <a:t>Solution:The</a:t>
            </a:r>
            <a:r>
              <a:rPr dirty="0" sz="2800" lang="en-GB">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dirty="0" lang="en-GB"/>
              <a:t>.</a:t>
            </a:r>
          </a:p>
          <a:p>
            <a:pPr algn="ctr"/>
            <a:r>
              <a:rPr dirty="0" lang="en-GB"/>
              <a:t>                                                                             </a:t>
            </a:r>
            <a:r>
              <a:rPr dirty="0" sz="2800" lang="en-GB">
                <a:latin typeface="Times New Roman" panose="02020603050405020304" pitchFamily="18" charset="0"/>
                <a:cs typeface="Times New Roman" panose="02020603050405020304" pitchFamily="18" charset="0"/>
              </a:rPr>
              <a:t>Value </a:t>
            </a:r>
            <a:r>
              <a:rPr dirty="0" sz="2800" lang="en-GB" err="1">
                <a:latin typeface="Times New Roman" panose="02020603050405020304" pitchFamily="18" charset="0"/>
                <a:cs typeface="Times New Roman" panose="02020603050405020304" pitchFamily="18" charset="0"/>
              </a:rPr>
              <a:t>Proposition:The</a:t>
            </a:r>
            <a:r>
              <a:rPr dirty="0" sz="2800" lang="en-GB">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dirty="0" lang="en-GB"/>
              <a:t>. </a:t>
            </a:r>
            <a:endParaRPr dirty="0" lang="en-IN"/>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Text Placeholder 2"/>
          <p:cNvSpPr>
            <a:spLocks noGrp="1"/>
          </p:cNvSpPr>
          <p:nvPr>
            <p:ph type="body" idx="1"/>
          </p:nvPr>
        </p:nvSpPr>
        <p:spPr>
          <a:xfrm>
            <a:off x="609600" y="1577340"/>
            <a:ext cx="10972800" cy="2585323"/>
          </a:xfrm>
        </p:spPr>
        <p:txBody>
          <a:bodyPr/>
          <a:p>
            <a:r>
              <a:rPr dirty="0" sz="2800" lang="en-IN">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sz="2800" lang="en-IN">
                <a:latin typeface="Times New Roman" panose="02020603050405020304" pitchFamily="18" charset="0"/>
                <a:cs typeface="Times New Roman" panose="02020603050405020304" pitchFamily="18" charset="0"/>
              </a:rPr>
              <a:t>of body fat.</a:t>
            </a: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609600" y="1577340"/>
            <a:ext cx="10972800" cy="2154436"/>
          </a:xfrm>
        </p:spPr>
        <p:txBody>
          <a:bodyPr/>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Personalisation at scale</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Integrated wellness ecosystem</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Gamification and rewards</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Seamless accessibility</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Visible leadership support</a:t>
            </a: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Dharshini Siva kumar</cp:lastModifiedBy>
  <dcterms:created xsi:type="dcterms:W3CDTF">2024-03-29T04:07:22Z</dcterms:created>
  <dcterms:modified xsi:type="dcterms:W3CDTF">2024-09-12T06:53:35Z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3f21ccb234d44f65965827dec8157c43</vt:lpwstr>
  </property>
</Properties>
</file>