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2" r:id="rId4"/>
    <p:sldMasterId id="2147483912" r:id="rId5"/>
  </p:sldMasterIdLst>
  <p:notesMasterIdLst>
    <p:notesMasterId r:id="rId11"/>
  </p:notesMasterIdLst>
  <p:handoutMasterIdLst>
    <p:handoutMasterId r:id="rId12"/>
  </p:handoutMasterIdLst>
  <p:sldIdLst>
    <p:sldId id="258" r:id="rId6"/>
    <p:sldId id="259" r:id="rId7"/>
    <p:sldId id="260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94D"/>
    <a:srgbClr val="FCAF17"/>
    <a:srgbClr val="9AD1F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6FD15-60BD-448E-93F3-E9C0354025CB}" type="datetimeFigureOut">
              <a:rPr lang="hu-HU" smtClean="0"/>
              <a:t>2024. 04. 27.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2A67F-A7A0-4250-B5C2-9F4A9845D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82350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779A9-2F62-41F1-8D39-20DA253901A2}" type="datetimeFigureOut">
              <a:rPr lang="hu-HU" smtClean="0"/>
              <a:t>2024. 04. 27.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21E38-7EB9-41BA-9711-131DF6B1D9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458820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6520" y="840261"/>
            <a:ext cx="8777574" cy="2347781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Diplomamunka címe magyarul</a:t>
            </a:r>
            <a:endParaRPr lang="en-US" dirty="0"/>
          </a:p>
        </p:txBody>
      </p:sp>
      <p:sp>
        <p:nvSpPr>
          <p:cNvPr id="9" name="Szöveg helye 5"/>
          <p:cNvSpPr>
            <a:spLocks noGrp="1"/>
          </p:cNvSpPr>
          <p:nvPr>
            <p:ph type="body" sz="quarter" idx="13" hasCustomPrompt="1"/>
          </p:nvPr>
        </p:nvSpPr>
        <p:spPr>
          <a:xfrm>
            <a:off x="156519" y="3703170"/>
            <a:ext cx="8777575" cy="97866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buFontTx/>
              <a:buNone/>
              <a:defRPr sz="24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Specializáció megnevezése</a:t>
            </a:r>
            <a:br>
              <a:rPr lang="hu-HU" dirty="0"/>
            </a:br>
            <a:r>
              <a:rPr lang="hu-HU" dirty="0"/>
              <a:t>Gipsz Jakab – N3PK0D</a:t>
            </a:r>
          </a:p>
        </p:txBody>
      </p:sp>
      <p:sp>
        <p:nvSpPr>
          <p:cNvPr id="10" name="Szöveg helye 5"/>
          <p:cNvSpPr>
            <a:spLocks noGrp="1"/>
          </p:cNvSpPr>
          <p:nvPr>
            <p:ph type="body" sz="quarter" idx="14" hasCustomPrompt="1"/>
          </p:nvPr>
        </p:nvSpPr>
        <p:spPr>
          <a:xfrm>
            <a:off x="156518" y="5193678"/>
            <a:ext cx="4333104" cy="84905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Témavezető</a:t>
            </a:r>
            <a:br>
              <a:rPr lang="hu-HU" dirty="0"/>
            </a:br>
            <a:r>
              <a:rPr lang="hu-HU" dirty="0"/>
              <a:t>Prof. Dr. Vezetéknév Keresztnév</a:t>
            </a:r>
          </a:p>
          <a:p>
            <a:pPr lvl="0"/>
            <a:endParaRPr lang="hu-HU" dirty="0"/>
          </a:p>
        </p:txBody>
      </p:sp>
      <p:sp>
        <p:nvSpPr>
          <p:cNvPr id="14" name="Szöveg helye 5"/>
          <p:cNvSpPr>
            <a:spLocks noGrp="1"/>
          </p:cNvSpPr>
          <p:nvPr>
            <p:ph type="body" sz="quarter" idx="15" hasCustomPrompt="1"/>
          </p:nvPr>
        </p:nvSpPr>
        <p:spPr>
          <a:xfrm>
            <a:off x="4600989" y="5193678"/>
            <a:ext cx="4333104" cy="84905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Külső konzulens </a:t>
            </a:r>
            <a:br>
              <a:rPr lang="hu-HU" dirty="0"/>
            </a:br>
            <a:r>
              <a:rPr lang="hu-HU" dirty="0"/>
              <a:t>Dr. habil. Vezetéknév Keresztnév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463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9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6518" y="1726557"/>
            <a:ext cx="8777575" cy="44813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28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összehasonlítás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92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összehasonlítás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484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összehasonlítás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>
              <a:defRPr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9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összehasonlítás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1D294D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355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 összehasonlítás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736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 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868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7 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0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2432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592432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977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8 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0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2432" y="1862398"/>
            <a:ext cx="4341663" cy="823912"/>
          </a:xfrm>
          <a:prstGeom prst="rect">
            <a:avLst/>
          </a:prstGeom>
          <a:solidFill>
            <a:srgbClr val="FCAF17"/>
          </a:solidFill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592432" y="2726723"/>
            <a:ext cx="4341663" cy="3339371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  <a:endParaRPr lang="hu-HU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57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9 összehasonlítás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0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2432" y="1862398"/>
            <a:ext cx="4341663" cy="823912"/>
          </a:xfrm>
          <a:prstGeom prst="rect">
            <a:avLst/>
          </a:prstGeom>
          <a:solidFill>
            <a:srgbClr val="9AD1F0"/>
          </a:solidFill>
        </p:spPr>
        <p:txBody>
          <a:bodyPr anchor="b"/>
          <a:lstStyle>
            <a:lvl1pPr marL="0" indent="0">
              <a:buNone/>
              <a:defRPr sz="2200" b="1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592432" y="2726723"/>
            <a:ext cx="4341663" cy="3339371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 marL="0" indent="0">
              <a:buNone/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_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56518" y="1630663"/>
            <a:ext cx="8777575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31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38833" y="1713470"/>
            <a:ext cx="5095262" cy="453446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1713470"/>
            <a:ext cx="3422500" cy="4534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80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38833" y="1713470"/>
            <a:ext cx="5095262" cy="4534466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1713470"/>
            <a:ext cx="3422500" cy="4534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99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38833" y="1713470"/>
            <a:ext cx="5095262" cy="4534466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>
              <a:defRPr sz="3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1713470"/>
            <a:ext cx="3422500" cy="4534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5425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6518" y="1660654"/>
            <a:ext cx="8777575" cy="461319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61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6519" y="696827"/>
            <a:ext cx="8777575" cy="57960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655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64757" y="827478"/>
            <a:ext cx="8769337" cy="2730836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64757" y="3566984"/>
            <a:ext cx="8769337" cy="2730836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401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32116" y="691978"/>
            <a:ext cx="4401978" cy="580089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30138" y="691977"/>
            <a:ext cx="4401978" cy="580089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218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56434" y="831715"/>
            <a:ext cx="4377659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54457" y="3525797"/>
            <a:ext cx="4401977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idx="14" hasCustomPrompt="1"/>
          </p:nvPr>
        </p:nvSpPr>
        <p:spPr>
          <a:xfrm>
            <a:off x="161683" y="831715"/>
            <a:ext cx="4377659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4572206" y="3525797"/>
            <a:ext cx="4377659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048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tartalom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32116" y="840261"/>
            <a:ext cx="4401978" cy="377434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4" hasCustomPrompt="1"/>
          </p:nvPr>
        </p:nvSpPr>
        <p:spPr>
          <a:xfrm>
            <a:off x="156519" y="840261"/>
            <a:ext cx="4375597" cy="377434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80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tartalom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426941" y="2061455"/>
            <a:ext cx="5507153" cy="381158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2061455"/>
            <a:ext cx="3250726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51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_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56519" y="3395878"/>
            <a:ext cx="8777575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8" y="1668657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1008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tartalom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601730" y="1716492"/>
            <a:ext cx="3332364" cy="450151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8" y="1716492"/>
            <a:ext cx="5445211" cy="45015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>
                <a:solidFill>
                  <a:schemeClr val="bg1"/>
                </a:solidFill>
              </a:rPr>
              <a:t>Diacím szerkesztése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7988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tartalom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32116" y="840261"/>
            <a:ext cx="4401978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840263"/>
            <a:ext cx="4375598" cy="2685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4532116" y="3542270"/>
            <a:ext cx="4401978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56520" y="3542270"/>
            <a:ext cx="4375596" cy="26855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0272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 tartalom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 txBox="1">
            <a:spLocks/>
          </p:cNvSpPr>
          <p:nvPr userDrawn="1"/>
        </p:nvSpPr>
        <p:spPr>
          <a:xfrm>
            <a:off x="4556434" y="3533910"/>
            <a:ext cx="4377659" cy="26857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56434" y="840261"/>
            <a:ext cx="4377659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54457" y="3525797"/>
            <a:ext cx="4401977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 txBox="1">
            <a:spLocks/>
          </p:cNvSpPr>
          <p:nvPr userDrawn="1"/>
        </p:nvSpPr>
        <p:spPr>
          <a:xfrm>
            <a:off x="154457" y="836016"/>
            <a:ext cx="4377659" cy="26857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1302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felsorolás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rtalom helye 2"/>
          <p:cNvSpPr>
            <a:spLocks noGrp="1"/>
          </p:cNvSpPr>
          <p:nvPr>
            <p:ph idx="1" hasCustomPrompt="1"/>
          </p:nvPr>
        </p:nvSpPr>
        <p:spPr>
          <a:xfrm>
            <a:off x="156518" y="1791580"/>
            <a:ext cx="8777575" cy="4351338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Második szint</a:t>
            </a:r>
          </a:p>
          <a:p>
            <a:pPr lvl="0"/>
            <a:endParaRPr lang="hu-HU" dirty="0"/>
          </a:p>
          <a:p>
            <a:pPr lvl="0"/>
            <a:r>
              <a:rPr lang="hu-HU" dirty="0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Második szint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>
                <a:solidFill>
                  <a:schemeClr val="bg1"/>
                </a:solidFill>
              </a:rPr>
              <a:t>Diacím szerkesztése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939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felsorolás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rtalom helye 2"/>
          <p:cNvSpPr>
            <a:spLocks noGrp="1"/>
          </p:cNvSpPr>
          <p:nvPr>
            <p:ph idx="1" hasCustomPrompt="1"/>
          </p:nvPr>
        </p:nvSpPr>
        <p:spPr>
          <a:xfrm>
            <a:off x="156518" y="1791580"/>
            <a:ext cx="8777575" cy="4351338"/>
          </a:xfrm>
          <a:prstGeom prst="rect">
            <a:avLst/>
          </a:prstGeom>
        </p:spPr>
        <p:txBody>
          <a:bodyPr/>
          <a:lstStyle>
            <a:lvl1pPr marL="171450" indent="0" algn="just">
              <a:lnSpc>
                <a:spcPct val="150000"/>
              </a:lnSpc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18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 dirty="0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 dirty="0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 dirty="0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 dirty="0"/>
              <a:t>Diaszöveg szerkesztése</a:t>
            </a:r>
          </a:p>
          <a:p>
            <a:pPr lvl="0"/>
            <a:r>
              <a:rPr lang="hu-HU" dirty="0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 dirty="0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 dirty="0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 dirty="0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 dirty="0"/>
              <a:t>Diaszöveg szerkesztése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>
                <a:solidFill>
                  <a:schemeClr val="bg1"/>
                </a:solidFill>
              </a:rPr>
              <a:t>Diacím szerkesztése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0485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ivatkozás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artalom helye 2"/>
          <p:cNvSpPr>
            <a:spLocks noGrp="1"/>
          </p:cNvSpPr>
          <p:nvPr>
            <p:ph idx="1" hasCustomPrompt="1"/>
          </p:nvPr>
        </p:nvSpPr>
        <p:spPr>
          <a:xfrm>
            <a:off x="156518" y="1791580"/>
            <a:ext cx="8777575" cy="4351338"/>
          </a:xfrm>
          <a:prstGeom prst="rect">
            <a:avLst/>
          </a:prstGeom>
        </p:spPr>
        <p:txBody>
          <a:bodyPr/>
          <a:lstStyle>
            <a:lvl1pPr marL="171450" indent="0" algn="just">
              <a:lnSpc>
                <a:spcPct val="150000"/>
              </a:lnSpc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1800" baseline="0">
                <a:solidFill>
                  <a:srgbClr val="1D294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r>
              <a:rPr lang="hu-HU" sz="2000" dirty="0"/>
              <a:t>Dia száma. dia: hivatkozás, utoljára megtekintve: dátum</a:t>
            </a:r>
          </a:p>
          <a:p>
            <a:r>
              <a:rPr lang="hu-HU" sz="2000" dirty="0"/>
              <a:t>Dia száma. dia: hivatkozás, utoljára megtekintve: dátum</a:t>
            </a:r>
          </a:p>
          <a:p>
            <a:r>
              <a:rPr lang="hu-HU" sz="2000" dirty="0"/>
              <a:t>Dia száma. dia: hivatkozás, utoljára megtekintve: dátum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>
                <a:solidFill>
                  <a:schemeClr val="bg1"/>
                </a:solidFill>
              </a:rPr>
              <a:t>Hivatkozások/képek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0621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Záró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42950" y="3163329"/>
            <a:ext cx="7772400" cy="799071"/>
          </a:xfrm>
          <a:prstGeom prst="rect">
            <a:avLst/>
          </a:prstGeom>
        </p:spPr>
        <p:txBody>
          <a:bodyPr anchor="b"/>
          <a:lstStyle>
            <a:lvl1pPr algn="ctr">
              <a:defRPr sz="4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KÖSZÖNÖM A FIGYELMET!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297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6520" y="840261"/>
            <a:ext cx="8777574" cy="2347781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Diplomamunka címe magyarul</a:t>
            </a:r>
            <a:endParaRPr lang="en-US" dirty="0"/>
          </a:p>
        </p:txBody>
      </p:sp>
      <p:sp>
        <p:nvSpPr>
          <p:cNvPr id="9" name="Szöveg helye 5"/>
          <p:cNvSpPr>
            <a:spLocks noGrp="1"/>
          </p:cNvSpPr>
          <p:nvPr>
            <p:ph type="body" sz="quarter" idx="13" hasCustomPrompt="1"/>
          </p:nvPr>
        </p:nvSpPr>
        <p:spPr>
          <a:xfrm>
            <a:off x="156519" y="3703170"/>
            <a:ext cx="8777575" cy="97866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buFontTx/>
              <a:buNone/>
              <a:defRPr sz="2400"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Specializáció megnevezése</a:t>
            </a:r>
            <a:br>
              <a:rPr lang="hu-HU" dirty="0"/>
            </a:br>
            <a:r>
              <a:rPr lang="hu-HU" dirty="0"/>
              <a:t>Gipsz Jakab – N3PK0D</a:t>
            </a:r>
          </a:p>
        </p:txBody>
      </p:sp>
      <p:sp>
        <p:nvSpPr>
          <p:cNvPr id="10" name="Szöveg helye 5"/>
          <p:cNvSpPr>
            <a:spLocks noGrp="1"/>
          </p:cNvSpPr>
          <p:nvPr>
            <p:ph type="body" sz="quarter" idx="14" hasCustomPrompt="1"/>
          </p:nvPr>
        </p:nvSpPr>
        <p:spPr>
          <a:xfrm>
            <a:off x="156518" y="5193678"/>
            <a:ext cx="4333104" cy="84905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Témavezető</a:t>
            </a:r>
            <a:br>
              <a:rPr lang="hu-HU" dirty="0"/>
            </a:br>
            <a:r>
              <a:rPr lang="hu-HU" dirty="0"/>
              <a:t>Prof. Dr. Vezetéknév Keresztnév</a:t>
            </a:r>
          </a:p>
          <a:p>
            <a:pPr lvl="0"/>
            <a:endParaRPr lang="hu-HU" dirty="0"/>
          </a:p>
        </p:txBody>
      </p:sp>
      <p:sp>
        <p:nvSpPr>
          <p:cNvPr id="14" name="Szöveg helye 5"/>
          <p:cNvSpPr>
            <a:spLocks noGrp="1"/>
          </p:cNvSpPr>
          <p:nvPr>
            <p:ph type="body" sz="quarter" idx="15" hasCustomPrompt="1"/>
          </p:nvPr>
        </p:nvSpPr>
        <p:spPr>
          <a:xfrm>
            <a:off x="4600989" y="5193678"/>
            <a:ext cx="4333104" cy="84905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hu-HU"/>
              <a:t>Külső konzulens </a:t>
            </a:r>
            <a:br>
              <a:rPr lang="hu-HU" dirty="0"/>
            </a:br>
            <a:r>
              <a:rPr lang="hu-HU" dirty="0"/>
              <a:t>Dr. habil. Vezetéknév Keresztnév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33524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_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56518" y="1630663"/>
            <a:ext cx="8777575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5887880"/>
      </p:ext>
    </p:extLst>
  </p:cSld>
  <p:clrMapOvr>
    <a:masterClrMapping/>
  </p:clrMapOvr>
  <p:hf hd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_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56519" y="3395878"/>
            <a:ext cx="8777575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8" y="1668657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756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_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6" y="1668657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0829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_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6" y="1668657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68960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_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214313" marR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Diaszöveg szerkesztése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6" y="1668657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36920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5_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>
                <a:solidFill>
                  <a:srgbClr val="1D294D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>
                <a:solidFill>
                  <a:srgbClr val="1D294D"/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6" y="1668657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10570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6_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8" y="1668657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5" y="3395878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75375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7_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dirty="0"/>
              <a:t>Diaszöveg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Diaszöveg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Diaszöveg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Diaszöveg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Diaszöveg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Diaszöveg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Diaszöveg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Diaszöveg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Diaszöveg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Diaszöveg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Diaszöveg szerkesztése</a:t>
            </a:r>
          </a:p>
          <a:p>
            <a:pPr lvl="0"/>
            <a:endParaRPr lang="hu-HU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07595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8_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6518" y="1726557"/>
            <a:ext cx="8777575" cy="44813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601017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9_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6518" y="1726557"/>
            <a:ext cx="8777575" cy="44813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35487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_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1135868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_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1D294D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370725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_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20362" y="649094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779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_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214313" marR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Diaszöveg szerkesztése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6" y="1668657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0795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_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>
              <a:defRPr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05897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5_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1D294D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42550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6_összehasonlítá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44496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7_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009556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8_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0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2432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592432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184912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9_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0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2432" y="1862398"/>
            <a:ext cx="4341663" cy="823912"/>
          </a:xfrm>
          <a:prstGeom prst="rect">
            <a:avLst/>
          </a:prstGeom>
          <a:solidFill>
            <a:srgbClr val="1D294D"/>
          </a:solidFill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592432" y="2726723"/>
            <a:ext cx="4341663" cy="3339371"/>
          </a:xfrm>
          <a:prstGeom prst="rect">
            <a:avLst/>
          </a:prstGeom>
          <a:solidFill>
            <a:srgbClr val="1D294D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41045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0_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0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2432" y="1862398"/>
            <a:ext cx="4341663" cy="823912"/>
          </a:xfrm>
          <a:prstGeom prst="rect">
            <a:avLst/>
          </a:prstGeom>
          <a:solidFill>
            <a:srgbClr val="FCAF17"/>
          </a:solidFill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592432" y="2726723"/>
            <a:ext cx="4341663" cy="3339371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1315218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1_összehasonlítá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0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2432" y="1862398"/>
            <a:ext cx="4341663" cy="823912"/>
          </a:xfrm>
          <a:prstGeom prst="rect">
            <a:avLst/>
          </a:prstGeom>
          <a:solidFill>
            <a:srgbClr val="9AD1F0"/>
          </a:solidFill>
        </p:spPr>
        <p:txBody>
          <a:bodyPr anchor="b"/>
          <a:lstStyle>
            <a:lvl1pPr marL="0" indent="0">
              <a:buNone/>
              <a:defRPr sz="2200" b="1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592432" y="2726723"/>
            <a:ext cx="4341663" cy="3339371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 marL="0" indent="0">
              <a:buNone/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191761522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38833" y="1713470"/>
            <a:ext cx="5095262" cy="453446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1713470"/>
            <a:ext cx="3422500" cy="4534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81442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38833" y="1713470"/>
            <a:ext cx="5095262" cy="4534466"/>
          </a:xfrm>
          <a:prstGeom prst="rect">
            <a:avLst/>
          </a:prstGeom>
          <a:solidFill>
            <a:srgbClr val="1D294D"/>
          </a:solidFill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1713470"/>
            <a:ext cx="3422500" cy="4534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192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_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6" y="1668657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62082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 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38833" y="1713470"/>
            <a:ext cx="5095262" cy="4534466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1713470"/>
            <a:ext cx="3422500" cy="4534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0325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38833" y="1713470"/>
            <a:ext cx="5095262" cy="4534466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>
              <a:defRPr sz="3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dirty="0"/>
              <a:t>Első szint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1713470"/>
            <a:ext cx="3422500" cy="4534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6244209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6518" y="1660654"/>
            <a:ext cx="8777575" cy="461319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51933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6519" y="696827"/>
            <a:ext cx="8777575" cy="57960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900581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64757" y="827478"/>
            <a:ext cx="8769337" cy="2730836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64757" y="3566984"/>
            <a:ext cx="8769337" cy="2730836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40310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32116" y="691978"/>
            <a:ext cx="4401978" cy="580089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30138" y="691977"/>
            <a:ext cx="4401978" cy="580089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8344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5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32116" y="840261"/>
            <a:ext cx="4401978" cy="377434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4" hasCustomPrompt="1"/>
          </p:nvPr>
        </p:nvSpPr>
        <p:spPr>
          <a:xfrm>
            <a:off x="156519" y="840261"/>
            <a:ext cx="4375597" cy="377434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16803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6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56434" y="840261"/>
            <a:ext cx="4377659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54457" y="3525797"/>
            <a:ext cx="4401977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idx="14" hasCustomPrompt="1"/>
          </p:nvPr>
        </p:nvSpPr>
        <p:spPr>
          <a:xfrm>
            <a:off x="178775" y="840261"/>
            <a:ext cx="4377659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4580752" y="3525797"/>
            <a:ext cx="4377659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6569470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tartalom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426941" y="2061455"/>
            <a:ext cx="5507153" cy="381158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2061455"/>
            <a:ext cx="3250726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842203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tartalom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601730" y="1716492"/>
            <a:ext cx="3332364" cy="450151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8" y="1716492"/>
            <a:ext cx="5445211" cy="45015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464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_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8" y="1668657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5" y="3395878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7999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 tartalom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32116" y="840261"/>
            <a:ext cx="4401978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840263"/>
            <a:ext cx="4375598" cy="2685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4532116" y="3542270"/>
            <a:ext cx="4401978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56520" y="3542270"/>
            <a:ext cx="4375596" cy="26855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9919387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tartalom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 txBox="1">
            <a:spLocks/>
          </p:cNvSpPr>
          <p:nvPr userDrawn="1"/>
        </p:nvSpPr>
        <p:spPr>
          <a:xfrm>
            <a:off x="4556434" y="3533910"/>
            <a:ext cx="4377659" cy="26857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56434" y="840261"/>
            <a:ext cx="4377659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54457" y="3525797"/>
            <a:ext cx="4401977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A kép beszúrásához kattintson az ikonra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 txBox="1">
            <a:spLocks/>
          </p:cNvSpPr>
          <p:nvPr userDrawn="1"/>
        </p:nvSpPr>
        <p:spPr>
          <a:xfrm>
            <a:off x="154457" y="836016"/>
            <a:ext cx="4377659" cy="26857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0060855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felsorolás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rtalom helye 2"/>
          <p:cNvSpPr>
            <a:spLocks noGrp="1"/>
          </p:cNvSpPr>
          <p:nvPr>
            <p:ph idx="1" hasCustomPrompt="1"/>
          </p:nvPr>
        </p:nvSpPr>
        <p:spPr>
          <a:xfrm>
            <a:off x="156518" y="1791580"/>
            <a:ext cx="8777575" cy="4351338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Második szint</a:t>
            </a:r>
          </a:p>
          <a:p>
            <a:pPr lvl="0"/>
            <a:endParaRPr lang="hu-HU" dirty="0"/>
          </a:p>
          <a:p>
            <a:pPr lvl="0"/>
            <a:r>
              <a:rPr lang="hu-HU" dirty="0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Második szint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74632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ivatkozás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1D294D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/39</a:t>
            </a:r>
            <a:endParaRPr lang="hu-HU" dirty="0"/>
          </a:p>
        </p:txBody>
      </p:sp>
      <p:sp>
        <p:nvSpPr>
          <p:cNvPr id="8" name="Tartalom helye 2"/>
          <p:cNvSpPr>
            <a:spLocks noGrp="1"/>
          </p:cNvSpPr>
          <p:nvPr>
            <p:ph idx="1" hasCustomPrompt="1"/>
          </p:nvPr>
        </p:nvSpPr>
        <p:spPr>
          <a:xfrm>
            <a:off x="156518" y="1791580"/>
            <a:ext cx="8777575" cy="4351338"/>
          </a:xfrm>
          <a:prstGeom prst="rect">
            <a:avLst/>
          </a:prstGeom>
        </p:spPr>
        <p:txBody>
          <a:bodyPr/>
          <a:lstStyle>
            <a:lvl1pPr marL="171450" indent="0" algn="just">
              <a:lnSpc>
                <a:spcPct val="150000"/>
              </a:lnSpc>
              <a:buFont typeface="Wingdings" panose="05000000000000000000" pitchFamily="2" charset="2"/>
              <a:buNone/>
              <a:defRPr sz="2000" baseline="0">
                <a:solidFill>
                  <a:srgbClr val="1D294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1800" baseline="0">
                <a:solidFill>
                  <a:srgbClr val="1D294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r>
              <a:rPr lang="hu-HU" sz="2000" dirty="0"/>
              <a:t>Dia száma. dia: hivatkozás, utoljára megtekintve: dátum</a:t>
            </a:r>
          </a:p>
          <a:p>
            <a:r>
              <a:rPr lang="hu-HU" sz="2000" dirty="0"/>
              <a:t>Dia száma. dia: hivatkozás, utoljára megtekintve: dátum</a:t>
            </a:r>
          </a:p>
          <a:p>
            <a:r>
              <a:rPr lang="hu-HU" sz="2000" dirty="0"/>
              <a:t>Dia száma. dia: hivatkozás, utoljára megtekintve: dátum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Hivatkozások/képek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>
                <a:solidFill>
                  <a:srgbClr val="1D294D"/>
                </a:solidFill>
              </a:rPr>
              <a:t>2024. április 27.</a:t>
            </a:fld>
            <a:endParaRPr lang="hu-HU" dirty="0">
              <a:solidFill>
                <a:srgbClr val="1D29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49694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Záró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42950" y="3163329"/>
            <a:ext cx="7772400" cy="799071"/>
          </a:xfrm>
          <a:prstGeom prst="rect">
            <a:avLst/>
          </a:prstGeom>
        </p:spPr>
        <p:txBody>
          <a:bodyPr anchor="b"/>
          <a:lstStyle>
            <a:lvl1pPr algn="ctr">
              <a:defRPr sz="4800" b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KÖSZÖNÖM A FIGYELMET!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0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7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dirty="0"/>
              <a:t>Diaszöveg szerkesztése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13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8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6518" y="1726557"/>
            <a:ext cx="8777575" cy="44813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A megjeleníteni kívánt elem beszúrásához kattintson a megfelelő ikonra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Diacím szerkesztése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 dirty="0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április 27.</a:t>
            </a:fld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7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9" Type="http://schemas.openxmlformats.org/officeDocument/2006/relationships/theme" Target="../theme/theme2.xml"/><Relationship Id="rId21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0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41" Type="http://schemas.openxmlformats.org/officeDocument/2006/relationships/image" Target="../media/image2.jpe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37" Type="http://schemas.openxmlformats.org/officeDocument/2006/relationships/slideLayout" Target="../slideLayouts/slideLayout73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36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35" Type="http://schemas.openxmlformats.org/officeDocument/2006/relationships/slideLayout" Target="../slideLayouts/slideLayout71.xml"/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9.xml"/><Relationship Id="rId38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/>
          <p:cNvPicPr>
            <a:picLocks noChangeAspect="1"/>
          </p:cNvPicPr>
          <p:nvPr userDrawn="1"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2" y="104582"/>
            <a:ext cx="2808626" cy="482811"/>
          </a:xfrm>
          <a:prstGeom prst="rect">
            <a:avLst/>
          </a:prstGeom>
        </p:spPr>
      </p:pic>
      <p:sp>
        <p:nvSpPr>
          <p:cNvPr id="3" name="Élőláb helye 4"/>
          <p:cNvSpPr txBox="1">
            <a:spLocks/>
          </p:cNvSpPr>
          <p:nvPr userDrawn="1"/>
        </p:nvSpPr>
        <p:spPr>
          <a:xfrm>
            <a:off x="4687330" y="104582"/>
            <a:ext cx="4302015" cy="509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ctr" defTabSz="914400" rtl="0" eaLnBrk="1" latinLnBrk="0" hangingPunct="1">
              <a:spcBef>
                <a:spcPts val="200"/>
              </a:spcBef>
              <a:spcAft>
                <a:spcPts val="200"/>
              </a:spcAft>
              <a:defRPr sz="1100" b="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1000" b="1" spc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Mérnökinformatikus MSc képzés</a:t>
            </a:r>
          </a:p>
        </p:txBody>
      </p:sp>
    </p:spTree>
    <p:extLst>
      <p:ext uri="{BB962C8B-B14F-4D97-AF65-F5344CB8AC3E}">
        <p14:creationId xmlns:p14="http://schemas.microsoft.com/office/powerpoint/2010/main" val="391937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52" r:id="rId18"/>
    <p:sldLayoutId id="2147483853" r:id="rId19"/>
    <p:sldLayoutId id="2147483854" r:id="rId20"/>
    <p:sldLayoutId id="2147483856" r:id="rId21"/>
    <p:sldLayoutId id="2147483857" r:id="rId22"/>
    <p:sldLayoutId id="2147483858" r:id="rId23"/>
    <p:sldLayoutId id="2147483859" r:id="rId24"/>
    <p:sldLayoutId id="2147483860" r:id="rId25"/>
    <p:sldLayoutId id="2147483861" r:id="rId26"/>
    <p:sldLayoutId id="2147483872" r:id="rId27"/>
    <p:sldLayoutId id="2147483862" r:id="rId28"/>
    <p:sldLayoutId id="2147483863" r:id="rId29"/>
    <p:sldLayoutId id="2147483864" r:id="rId30"/>
    <p:sldLayoutId id="2147483865" r:id="rId31"/>
    <p:sldLayoutId id="2147483866" r:id="rId32"/>
    <p:sldLayoutId id="2147483867" r:id="rId33"/>
    <p:sldLayoutId id="2147483868" r:id="rId34"/>
    <p:sldLayoutId id="2147483871" r:id="rId35"/>
    <p:sldLayoutId id="214748386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/>
          <p:cNvPicPr>
            <a:picLocks noChangeAspect="1"/>
          </p:cNvPicPr>
          <p:nvPr userDrawn="1"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2" y="104582"/>
            <a:ext cx="2808626" cy="482811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 userDrawn="1"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3" y="104582"/>
            <a:ext cx="2808625" cy="482811"/>
          </a:xfrm>
          <a:prstGeom prst="rect">
            <a:avLst/>
          </a:prstGeom>
        </p:spPr>
      </p:pic>
      <p:sp>
        <p:nvSpPr>
          <p:cNvPr id="4" name="Élőláb helye 4"/>
          <p:cNvSpPr txBox="1">
            <a:spLocks/>
          </p:cNvSpPr>
          <p:nvPr userDrawn="1"/>
        </p:nvSpPr>
        <p:spPr>
          <a:xfrm>
            <a:off x="4687330" y="104582"/>
            <a:ext cx="4302015" cy="509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ctr" defTabSz="914400" rtl="0" eaLnBrk="1" latinLnBrk="0" hangingPunct="1">
              <a:spcBef>
                <a:spcPts val="200"/>
              </a:spcBef>
              <a:spcAft>
                <a:spcPts val="200"/>
              </a:spcAft>
              <a:defRPr sz="1100" b="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1000" b="1" spc="0" dirty="0">
                <a:solidFill>
                  <a:srgbClr val="1D294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Mérnökinformatikus MSc képzés</a:t>
            </a:r>
          </a:p>
        </p:txBody>
      </p:sp>
    </p:spTree>
    <p:extLst>
      <p:ext uri="{BB962C8B-B14F-4D97-AF65-F5344CB8AC3E}">
        <p14:creationId xmlns:p14="http://schemas.microsoft.com/office/powerpoint/2010/main" val="253248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  <p:sldLayoutId id="2147483930" r:id="rId18"/>
    <p:sldLayoutId id="2147483931" r:id="rId19"/>
    <p:sldLayoutId id="2147483932" r:id="rId20"/>
    <p:sldLayoutId id="2147483933" r:id="rId21"/>
    <p:sldLayoutId id="2147483934" r:id="rId22"/>
    <p:sldLayoutId id="2147483935" r:id="rId23"/>
    <p:sldLayoutId id="2147483936" r:id="rId24"/>
    <p:sldLayoutId id="2147483937" r:id="rId25"/>
    <p:sldLayoutId id="2147483938" r:id="rId26"/>
    <p:sldLayoutId id="2147483939" r:id="rId27"/>
    <p:sldLayoutId id="2147483940" r:id="rId28"/>
    <p:sldLayoutId id="2147483941" r:id="rId29"/>
    <p:sldLayoutId id="2147483942" r:id="rId30"/>
    <p:sldLayoutId id="2147483943" r:id="rId31"/>
    <p:sldLayoutId id="2147483944" r:id="rId32"/>
    <p:sldLayoutId id="2147483945" r:id="rId33"/>
    <p:sldLayoutId id="2147483946" r:id="rId34"/>
    <p:sldLayoutId id="2147483947" r:id="rId35"/>
    <p:sldLayoutId id="2147483948" r:id="rId36"/>
    <p:sldLayoutId id="2147483949" r:id="rId37"/>
    <p:sldLayoutId id="2147483950" r:id="rId3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Felhő alapú </a:t>
            </a:r>
            <a:r>
              <a:rPr lang="hu-HU" dirty="0" err="1"/>
              <a:t>IoT</a:t>
            </a:r>
            <a:r>
              <a:rPr lang="hu-HU" dirty="0"/>
              <a:t> és Big Data platformok</a:t>
            </a:r>
            <a:br>
              <a:rPr lang="hu-HU" dirty="0"/>
            </a:br>
            <a:r>
              <a:rPr lang="hu-HU" dirty="0"/>
              <a:t>Beadandó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Sipos Levente - D985ET</a:t>
            </a:r>
          </a:p>
        </p:txBody>
      </p:sp>
    </p:spTree>
    <p:extLst>
      <p:ext uri="{BB962C8B-B14F-4D97-AF65-F5344CB8AC3E}">
        <p14:creationId xmlns:p14="http://schemas.microsoft.com/office/powerpoint/2010/main" val="30743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3EAF3716-C62D-44BB-BBE4-3A489F180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Téma alapjai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7037988-1024-4298-90B8-6A01396F53E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hu-HU" sz="1800" dirty="0"/>
              <a:t>Adatok előrejelzése korábbi adatokból.</a:t>
            </a:r>
          </a:p>
          <a:p>
            <a:r>
              <a:rPr lang="hu-HU" sz="1800" dirty="0"/>
              <a:t>Adatok monitorozása.</a:t>
            </a:r>
          </a:p>
          <a:p>
            <a:r>
              <a:rPr lang="hu-HU" sz="1800" dirty="0"/>
              <a:t>Adatok(</a:t>
            </a:r>
            <a:r>
              <a:rPr lang="hu-HU" sz="1800" dirty="0" err="1"/>
              <a:t>MySQL</a:t>
            </a:r>
            <a:r>
              <a:rPr lang="hu-HU" sz="1800" dirty="0"/>
              <a:t>) -&gt; </a:t>
            </a:r>
            <a:r>
              <a:rPr lang="hu-HU" sz="1800" dirty="0" err="1"/>
              <a:t>Interface</a:t>
            </a:r>
            <a:r>
              <a:rPr lang="hu-HU" sz="1800" dirty="0"/>
              <a:t> (Springboot) -&gt; Feldolgozás(Prometheus) -&gt; Megjelenítés/Riasztás (</a:t>
            </a:r>
            <a:r>
              <a:rPr lang="hu-HU" sz="1800" dirty="0" err="1"/>
              <a:t>Alertmanager</a:t>
            </a:r>
            <a:r>
              <a:rPr lang="hu-HU" sz="1800" dirty="0"/>
              <a:t>)</a:t>
            </a:r>
          </a:p>
          <a:p>
            <a:r>
              <a:rPr lang="hu-HU" sz="1800" dirty="0"/>
              <a:t>Megoldás kell az „</a:t>
            </a:r>
            <a:r>
              <a:rPr lang="hu-HU" sz="1800" dirty="0" err="1"/>
              <a:t>alert</a:t>
            </a:r>
            <a:r>
              <a:rPr lang="hu-HU" sz="1800" dirty="0"/>
              <a:t> </a:t>
            </a:r>
            <a:r>
              <a:rPr lang="hu-HU" sz="1800" dirty="0" err="1"/>
              <a:t>fatigue</a:t>
            </a:r>
            <a:r>
              <a:rPr lang="hu-HU" sz="1800" dirty="0"/>
              <a:t>” és a késői riasztásokra való reagálás ellen.</a:t>
            </a:r>
          </a:p>
          <a:p>
            <a:r>
              <a:rPr lang="hu-HU" sz="1800" dirty="0" err="1"/>
              <a:t>Machine</a:t>
            </a:r>
            <a:r>
              <a:rPr lang="hu-HU" sz="1800" dirty="0"/>
              <a:t> </a:t>
            </a:r>
            <a:r>
              <a:rPr lang="hu-HU" sz="1800" dirty="0" err="1"/>
              <a:t>Learning</a:t>
            </a:r>
            <a:r>
              <a:rPr lang="hu-HU" sz="1800" dirty="0"/>
              <a:t> algoritmusok (Facebook </a:t>
            </a:r>
            <a:r>
              <a:rPr lang="hu-HU" sz="1800" dirty="0" err="1"/>
              <a:t>Prophet</a:t>
            </a:r>
            <a:r>
              <a:rPr lang="hu-HU" sz="1800" dirty="0"/>
              <a:t>, </a:t>
            </a:r>
            <a:r>
              <a:rPr lang="hu-HU" sz="1800" dirty="0" err="1"/>
              <a:t>Arima</a:t>
            </a:r>
            <a:r>
              <a:rPr lang="hu-HU" sz="1800" dirty="0"/>
              <a:t>).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FFDFBD0-B38A-4B52-9919-AF9662D3F8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15" y="3817206"/>
            <a:ext cx="4756746" cy="26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5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0552AFAC-198A-46F5-8496-0CEF9B438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Komponensek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606C90-A4C7-4E41-B397-4F49FED93F9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hu-HU" dirty="0"/>
              <a:t>Springboot és Prometheus.</a:t>
            </a:r>
          </a:p>
          <a:p>
            <a:r>
              <a:rPr lang="hu-HU" dirty="0"/>
              <a:t>Springboot: Java keretrendszer, API (DB-Prometheus)</a:t>
            </a:r>
          </a:p>
          <a:p>
            <a:r>
              <a:rPr lang="hu-HU" dirty="0"/>
              <a:t>Prometheus: Adatgyűjtő, (</a:t>
            </a:r>
            <a:r>
              <a:rPr lang="hu-HU" dirty="0" err="1"/>
              <a:t>promql</a:t>
            </a:r>
            <a:r>
              <a:rPr lang="hu-HU" dirty="0"/>
              <a:t>).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EC43BA4A-AB1A-4B09-A9BE-6C0D251CE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30" y="2961314"/>
            <a:ext cx="7290663" cy="328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3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9AE16E0C-BD52-42EC-B7A6-B680D64CF8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93DA152-04C0-43BF-8C92-C438B819A47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hu-HU" dirty="0"/>
              <a:t>Jelenleg </a:t>
            </a:r>
            <a:r>
              <a:rPr lang="hu-HU" dirty="0" err="1"/>
              <a:t>localhostban</a:t>
            </a:r>
            <a:r>
              <a:rPr lang="hu-HU" dirty="0"/>
              <a:t> van.</a:t>
            </a:r>
          </a:p>
          <a:p>
            <a:r>
              <a:rPr lang="hu-HU" dirty="0"/>
              <a:t>Átlagos tábla van (aapl1)  és ezekből az adatokból előre tudunk következtetni a következő n napra.</a:t>
            </a:r>
          </a:p>
          <a:p>
            <a:r>
              <a:rPr lang="hu-HU" dirty="0" err="1"/>
              <a:t>Yhat_lower</a:t>
            </a:r>
            <a:r>
              <a:rPr lang="hu-HU" dirty="0"/>
              <a:t>, </a:t>
            </a:r>
            <a:r>
              <a:rPr lang="hu-HU" dirty="0" err="1"/>
              <a:t>yhat_upper</a:t>
            </a:r>
            <a:r>
              <a:rPr lang="hu-HU" dirty="0"/>
              <a:t> határértékek.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40E3284-D0AF-4AC2-9CA2-43235150B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29" y="3045728"/>
            <a:ext cx="4140141" cy="375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6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7B759732-5AFF-4A2E-9A96-8C33A004A2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Dockerizálás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1678C7-D39B-4A07-B492-7A3617B7A1C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hu-HU" dirty="0"/>
              <a:t>Dockerfile -&gt; Inicializálást végzi. Java-hoz.</a:t>
            </a:r>
          </a:p>
          <a:p>
            <a:r>
              <a:rPr lang="hu-HU" dirty="0"/>
              <a:t>Docker-</a:t>
            </a:r>
            <a:r>
              <a:rPr lang="hu-HU" dirty="0" err="1"/>
              <a:t>compose</a:t>
            </a:r>
            <a:r>
              <a:rPr lang="hu-HU" dirty="0"/>
              <a:t> -&gt; Portok meghirdetése és Prometheus összekötése Java-</a:t>
            </a:r>
            <a:r>
              <a:rPr lang="hu-HU" dirty="0" err="1"/>
              <a:t>val</a:t>
            </a:r>
            <a:r>
              <a:rPr lang="hu-HU" dirty="0"/>
              <a:t>.</a:t>
            </a:r>
          </a:p>
          <a:p>
            <a:r>
              <a:rPr lang="hu-HU" dirty="0" err="1"/>
              <a:t>Prometheus.yml</a:t>
            </a:r>
            <a:r>
              <a:rPr lang="hu-HU" dirty="0"/>
              <a:t> -&gt; Port, web </a:t>
            </a:r>
            <a:r>
              <a:rPr lang="hu-HU" dirty="0" err="1"/>
              <a:t>url</a:t>
            </a:r>
            <a:r>
              <a:rPr lang="hu-HU" dirty="0"/>
              <a:t>, </a:t>
            </a:r>
            <a:r>
              <a:rPr lang="hu-HU" dirty="0" err="1"/>
              <a:t>scrape_interval</a:t>
            </a:r>
            <a:r>
              <a:rPr lang="hu-HU" dirty="0"/>
              <a:t> (3 sec)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8F828F1-57C3-4008-841D-C7F9FDAD9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19" y="3084641"/>
            <a:ext cx="3039687" cy="164301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A2031A1-7B29-4EA0-8BD7-F4DEC102F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388" y="4760724"/>
            <a:ext cx="3019987" cy="191471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8B05A7E5-662C-4C97-88F5-D5F820EE4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723" y="3066109"/>
            <a:ext cx="4311941" cy="164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4819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D85537E2BC684E4CB48FCF53F4B4CBEB" ma:contentTypeVersion="12" ma:contentTypeDescription="Új dokumentum létrehozása." ma:contentTypeScope="" ma:versionID="c967132ec71c0edc86ebf36835a8e30b">
  <xsd:schema xmlns:xsd="http://www.w3.org/2001/XMLSchema" xmlns:xs="http://www.w3.org/2001/XMLSchema" xmlns:p="http://schemas.microsoft.com/office/2006/metadata/properties" xmlns:ns2="352cea9a-acf1-42c8-87a7-9f9b9b79dc8d" xmlns:ns3="0d310032-7070-4466-91db-2794e74236da" targetNamespace="http://schemas.microsoft.com/office/2006/metadata/properties" ma:root="true" ma:fieldsID="662f5e83681f2eba83ba7bd70d5fa99a" ns2:_="" ns3:_="">
    <xsd:import namespace="352cea9a-acf1-42c8-87a7-9f9b9b79dc8d"/>
    <xsd:import namespace="0d310032-7070-4466-91db-2794e74236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cea9a-acf1-42c8-87a7-9f9b9b79dc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310032-7070-4466-91db-2794e74236d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C949FE-007E-4126-B53D-A10884DC05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2cea9a-acf1-42c8-87a7-9f9b9b79dc8d"/>
    <ds:schemaRef ds:uri="0d310032-7070-4466-91db-2794e74236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A90AFA-6493-4E92-A203-C960BF1326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BBDA88-63DB-4ADD-947A-EE786A40A67F}">
  <ds:schemaRefs>
    <ds:schemaRef ds:uri="http://schemas.microsoft.com/office/2006/documentManagement/types"/>
    <ds:schemaRef ds:uri="http://purl.org/dc/elements/1.1/"/>
    <ds:schemaRef ds:uri="http://www.w3.org/XML/1998/namespace"/>
    <ds:schemaRef ds:uri="0d310032-7070-4466-91db-2794e74236da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352cea9a-acf1-42c8-87a7-9f9b9b79dc8d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975</TotalTime>
  <Words>154</Words>
  <Application>Microsoft Office PowerPoint</Application>
  <PresentationFormat>Diavetítés a képernyőre (4:3 oldalarány)</PresentationFormat>
  <Paragraphs>20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2</vt:i4>
      </vt:variant>
      <vt:variant>
        <vt:lpstr>Diacímek</vt:lpstr>
      </vt:variant>
      <vt:variant>
        <vt:i4>5</vt:i4>
      </vt:variant>
    </vt:vector>
  </HeadingPairs>
  <TitlesOfParts>
    <vt:vector size="12" baseType="lpstr">
      <vt:lpstr>Arial</vt:lpstr>
      <vt:lpstr>Calibri</vt:lpstr>
      <vt:lpstr>Open Sans</vt:lpstr>
      <vt:lpstr>Open Sans Light</vt:lpstr>
      <vt:lpstr>Wingdings</vt:lpstr>
      <vt:lpstr>2_Office-téma</vt:lpstr>
      <vt:lpstr>3_Office-téma</vt:lpstr>
      <vt:lpstr>Felhő alapú IoT és Big Data platformok Beadandó</vt:lpstr>
      <vt:lpstr>Téma alapjai</vt:lpstr>
      <vt:lpstr>Komponensek</vt:lpstr>
      <vt:lpstr>Adatbázis</vt:lpstr>
      <vt:lpstr>Dockerizálás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Árgyelán Mária</dc:creator>
  <cp:lastModifiedBy>Sipos Levente</cp:lastModifiedBy>
  <cp:revision>91</cp:revision>
  <dcterms:created xsi:type="dcterms:W3CDTF">2022-03-25T09:59:45Z</dcterms:created>
  <dcterms:modified xsi:type="dcterms:W3CDTF">2024-04-27T07:22:44Z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0x010100D85537E2BC684E4CB48FCF53F4B4CBEB</vt:lpwstr>
  </property>
</Properties>
</file>