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43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D080-05FD-4A39-8279-73F82C122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4BDE2-E9DE-4E6A-AD75-8E7C2268B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26E1-E5D4-44DD-9262-855B9614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71C9-B116-4D8D-BCEC-516885C4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00894-DB13-4040-89FD-8C7AC082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6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14CF-6500-413B-973F-3CB2F47E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3B5EC-AC20-4940-84D6-D68A5F009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83F6-C5EE-440B-9246-DC844AE2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3A1C6-2099-49E3-BDC6-902BE6F9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B8FB5-509F-4047-A873-713A2D04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1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FF982-9B98-4A7F-978A-8905EBA7C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13620-5250-4FAA-BD72-958B2B306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54566-28C2-4C21-B9A3-941BFCFE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F1B5-663A-46DE-B56D-0696E626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EC4CE-2F47-4F02-835E-4A9AEAD4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87F6-2CFC-4523-8838-E3CE4206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22FB-4C0D-4854-99DB-88F75AC28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0F9C-77E9-43BE-AA85-5E9B6C42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1F0FB-B2CC-47FC-B336-CD4323E5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2EA31-EFE9-4977-9ACA-585D4566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7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3A82-DF5A-47EF-BEBC-3E718803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50002-62A7-4ACF-B19D-EFB3B6AC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A4E46-7C76-4C8B-A274-A0EF6C33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0E435-01F3-4D40-8D72-C53C60D0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EC4C1-091F-4467-B52B-3CC65803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8C39-957E-48A8-95A8-F66A5B6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24E9-0538-4A3A-B514-D76852D03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73E78-65DC-413B-88FA-A3801EE6C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6A2DA-F334-4744-A8F1-6C24CC26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8EA-F57B-480F-B13B-30E3CC0F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8B84D-2025-4569-AABE-B140CC13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6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E1E2-E98E-4922-AB26-02F1088A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B090B-4AE5-4FA2-9973-B0F5557D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0D32C-5247-4272-A34F-A024AAE54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DF802-08ED-44E1-B0FB-2A39A569A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E4F71-BD54-4DBA-AA6F-5D7981E8C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C1A4C-E190-4FE1-9599-889D6F1D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091C0-9ACA-4DEE-9773-D5EF62C5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B5431-2340-441F-9234-DDFD640C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2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77E8-5F73-4F5B-BA58-B8329574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E3928-51FF-4F5C-846C-C29299CF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D879F-8AC0-446F-9345-E43576A0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CC7E3-1C59-4AB8-8B5A-59A66D04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9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D17E1-3E7F-4D51-83CE-0F3D4F2E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73EAF-BA88-4741-8138-6F23632A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ADA0B-34D6-4D3F-87F7-2864D794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6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C95B-13F9-4B28-AC36-831DEF6F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5960-7ACE-419E-BD9D-3F69D1B44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68D67-3953-4C2D-8C42-673406422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AA6AA-513B-48FD-B6B0-708C5E5A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C5B93-1768-4E07-A5F6-C18255CC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AD7FD-BD0F-4E50-B30E-14E851C8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0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C45E-87D8-4920-BF0B-AE8A8D87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2C59E-A1FE-40D6-B1FB-CE55F9272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80F7C-84C9-47CC-804F-D34FCC27B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0998E-248F-4635-8BB7-9D8D31FE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FA78-E51A-49E2-990F-E947D0DE068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44772-844D-4B50-99E9-DA933714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30444-0A9F-4E71-8856-2A414B89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7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4298E-6C24-43D1-8D13-BDADC569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0F8E3-62DE-4E40-B5B5-D91F16A3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38E8A-B427-4D64-929F-E2284C1C7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EFA78-E51A-49E2-990F-E947D0DE068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C526-9660-4A86-8973-9F284F1C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F89EB-C411-4AED-9D70-AC87841B9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AEEA9-FD49-4EC3-A587-20CD0907C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4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7872B-437B-45DF-95BB-A96844F50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Capstone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72CB3-E07B-4327-BF72-72341B39F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SpringBoard First Project</a:t>
            </a:r>
          </a:p>
        </p:txBody>
      </p:sp>
    </p:spTree>
    <p:extLst>
      <p:ext uri="{BB962C8B-B14F-4D97-AF65-F5344CB8AC3E}">
        <p14:creationId xmlns:p14="http://schemas.microsoft.com/office/powerpoint/2010/main" val="3712236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87A8A86-7CAD-40F1-BD8D-25321467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516" y="952500"/>
            <a:ext cx="6778895" cy="4829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B8D6BA-B7CB-4976-87B1-9EDCFCDB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Non Linear Regression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1D02A9-02EC-489B-B775-E042331C7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Decision Tree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89063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F6D4E46-0BDC-4727-AFE4-8CA6D14D1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815" y="952500"/>
            <a:ext cx="5872296" cy="4829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3E3AD0-80ED-4E11-B60C-773DCF5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Non Linear Regression Models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C1C1C8C-0767-4A2B-AF00-58ADD935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Random Forest Regressor</a:t>
            </a:r>
          </a:p>
        </p:txBody>
      </p:sp>
    </p:spTree>
    <p:extLst>
      <p:ext uri="{BB962C8B-B14F-4D97-AF65-F5344CB8AC3E}">
        <p14:creationId xmlns:p14="http://schemas.microsoft.com/office/powerpoint/2010/main" val="63476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C537F13-3660-46A5-97EE-08A520100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955" y="952500"/>
            <a:ext cx="6662017" cy="4829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23D332-2E9D-463A-B4F5-822D7CF3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Non Linear Regression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2AD5FC-5488-4B06-A6D1-E25ADEA3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Nueral Networks Regression Model (MLP Regressor)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689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CF25-6334-4DF8-BC77-282D4CA9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C2AC-5638-4EC2-AC63-68526CA9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D64858C-9E9C-4BF1-9A13-4DEF8FF0A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3" r="22922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276A0D-461A-4C12-9ECF-C027AD41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Correlation matrix Heat map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54A636-3BBD-4C17-AD71-F23C26A5D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3681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64F6814-96D5-4463-898E-405CC0C4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1687D0D-F926-4C79-8459-D335AF32E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5" r="825" b="4"/>
          <a:stretch/>
        </p:blipFill>
        <p:spPr>
          <a:xfrm>
            <a:off x="7829551" y="306909"/>
            <a:ext cx="4042409" cy="2286000"/>
          </a:xfrm>
          <a:prstGeom prst="rect">
            <a:avLst/>
          </a:prstGeom>
        </p:spPr>
      </p:pic>
      <p:pic>
        <p:nvPicPr>
          <p:cNvPr id="6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043AA032-2219-47D6-97B3-BA263C1898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41" r="18494" b="-1"/>
          <a:stretch/>
        </p:blipFill>
        <p:spPr>
          <a:xfrm>
            <a:off x="7829551" y="2828925"/>
            <a:ext cx="4042410" cy="3388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28DEB8-41B3-4710-B54F-E4E619B2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dirty="0"/>
              <a:t>Credit scores and Interest Rates trend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27C5D2-4DD8-4F79-8EE5-D7BAF4560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1749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C0E101A9-4D85-46B4-8E7A-30D2593B1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03" r="2" b="16751"/>
          <a:stretch/>
        </p:blipFill>
        <p:spPr>
          <a:xfrm>
            <a:off x="7341208" y="3942685"/>
            <a:ext cx="4313663" cy="1925546"/>
          </a:xfrm>
          <a:prstGeom prst="rect">
            <a:avLst/>
          </a:prstGeom>
        </p:spPr>
      </p:pic>
      <p:pic>
        <p:nvPicPr>
          <p:cNvPr id="7" name="Content Placeholder 3" descr="A picture containing antenna, object&#10;&#10;Description generated with high confidence">
            <a:extLst>
              <a:ext uri="{FF2B5EF4-FFF2-40B4-BE49-F238E27FC236}">
                <a16:creationId xmlns:a16="http://schemas.microsoft.com/office/drawing/2014/main" id="{1BD6DBAE-AC14-4ECF-AF42-D25DF86D4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318"/>
          <a:stretch/>
        </p:blipFill>
        <p:spPr>
          <a:xfrm>
            <a:off x="7284900" y="2087858"/>
            <a:ext cx="4313663" cy="14576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A44708-645D-47A8-B14D-479DE732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DTI(Debt to Income Ratio) Vs Origination Rates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E59565-4A3B-4A72-AD2E-95C231E5B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7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FEAD9258-0E4B-495C-AB58-0CE5BDE9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1" y="454466"/>
            <a:ext cx="4042409" cy="1990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A057F1-34E8-40E6-A479-8D449AC07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3512819"/>
            <a:ext cx="4042410" cy="20212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A2221-D429-4E74-9DFE-FBD10B9D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dirty="0"/>
              <a:t>Origination Amounts Vs Origination Rates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3FEC9D1-8A8E-4169-8B99-2C16DBE5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9352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 descr="A close up of a logo&#10;&#10;Description generated with high confidence">
            <a:extLst>
              <a:ext uri="{FF2B5EF4-FFF2-40B4-BE49-F238E27FC236}">
                <a16:creationId xmlns:a16="http://schemas.microsoft.com/office/drawing/2014/main" id="{D4F3F382-50E0-43C4-B3CC-C9F37A5C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123771"/>
            <a:ext cx="6903723" cy="44874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7BBAF6-96B7-4A2D-B925-9E7EA505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Orig</a:t>
            </a:r>
            <a:r>
              <a:rPr lang="en-US" sz="3200" dirty="0">
                <a:solidFill>
                  <a:srgbClr val="FFFFFF"/>
                </a:solidFill>
              </a:rPr>
              <a:t> Month Vs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 err="1">
                <a:solidFill>
                  <a:srgbClr val="FFFFFF"/>
                </a:solidFill>
              </a:rPr>
              <a:t>Orig</a:t>
            </a:r>
            <a:r>
              <a:rPr lang="en-US" sz="3200" dirty="0">
                <a:solidFill>
                  <a:srgbClr val="FFFFFF"/>
                </a:solidFill>
              </a:rPr>
              <a:t> Rate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40AE30-632D-46B5-9FE1-14357F05B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123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A9B507D-58B5-418F-B406-6DEE12878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701958"/>
            <a:ext cx="6903723" cy="3331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A92713-A9CD-48F8-8BF9-687CCA9E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Num of Borrowers Vs </a:t>
            </a:r>
            <a:r>
              <a:rPr lang="en-US" sz="3200" dirty="0" err="1">
                <a:solidFill>
                  <a:srgbClr val="FFFFFF"/>
                </a:solidFill>
              </a:rPr>
              <a:t>Orig</a:t>
            </a:r>
            <a:r>
              <a:rPr lang="en-US" sz="3200" dirty="0">
                <a:solidFill>
                  <a:srgbClr val="FFFFFF"/>
                </a:solidFill>
              </a:rPr>
              <a:t> 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C6A64C-C1B9-4155-BEA9-F8E30B4F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0381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46F5324-7B25-4983-A296-332683CC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701958"/>
            <a:ext cx="6903723" cy="3331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39107-E12D-4521-8978-2B9BF7F4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Num of Units Vs </a:t>
            </a:r>
            <a:r>
              <a:rPr lang="en-US" sz="3200" dirty="0" err="1">
                <a:solidFill>
                  <a:srgbClr val="FFFFFF"/>
                </a:solidFill>
              </a:rPr>
              <a:t>Orig</a:t>
            </a:r>
            <a:r>
              <a:rPr lang="en-US" sz="3200" dirty="0">
                <a:solidFill>
                  <a:srgbClr val="FFFFFF"/>
                </a:solidFill>
              </a:rPr>
              <a:t> 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73AEA9-736A-4DB3-8BB0-4DDFECFB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9421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47499-5B7D-4FBE-BC34-A54AAE38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955" y="952500"/>
            <a:ext cx="6662017" cy="4829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A62EF4-14B1-4D64-A9A3-DC6C7EC7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Linear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5035-73E8-478A-9EF6-6DFA54C0F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OLS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52547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3759</TotalTime>
  <Words>78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Capstone 2</vt:lpstr>
      <vt:lpstr>Correlation matrix Heat map</vt:lpstr>
      <vt:lpstr>Credit scores and Interest Rates trend</vt:lpstr>
      <vt:lpstr>DTI(Debt to Income Ratio) Vs Origination Rates</vt:lpstr>
      <vt:lpstr>Origination Amounts Vs Origination Rates</vt:lpstr>
      <vt:lpstr>Orig Month Vs Orig Rate</vt:lpstr>
      <vt:lpstr>Num of Borrowers Vs Orig Rt</vt:lpstr>
      <vt:lpstr>Num of Units Vs Orig Rt</vt:lpstr>
      <vt:lpstr>Linear Regression Models</vt:lpstr>
      <vt:lpstr>Non Linear Regression Models</vt:lpstr>
      <vt:lpstr>Non Linear Regression Models</vt:lpstr>
      <vt:lpstr>Non Linear Regression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Habeeb A Mohammed</dc:creator>
  <cp:lastModifiedBy>Habeeb A Mohammed</cp:lastModifiedBy>
  <cp:revision>11</cp:revision>
  <dcterms:created xsi:type="dcterms:W3CDTF">2018-06-20T02:08:42Z</dcterms:created>
  <dcterms:modified xsi:type="dcterms:W3CDTF">2018-09-09T17:03:08Z</dcterms:modified>
</cp:coreProperties>
</file>