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55"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D080-05FD-4A39-8279-73F82C122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94BDE2-E9DE-4E6A-AD75-8E7C2268B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D826E1-E5D4-44DD-9262-855B96140391}"/>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5" name="Footer Placeholder 4">
            <a:extLst>
              <a:ext uri="{FF2B5EF4-FFF2-40B4-BE49-F238E27FC236}">
                <a16:creationId xmlns:a16="http://schemas.microsoft.com/office/drawing/2014/main" id="{FDFF71C9-B116-4D8D-BCEC-516885C45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00894-DB13-4040-89FD-8C7AC0822107}"/>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40029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14CF-6500-413B-973F-3CB2F47E65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3B5EC-AC20-4940-84D6-D68A5F009B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483F6-C5EE-440B-9246-DC844AE23565}"/>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5" name="Footer Placeholder 4">
            <a:extLst>
              <a:ext uri="{FF2B5EF4-FFF2-40B4-BE49-F238E27FC236}">
                <a16:creationId xmlns:a16="http://schemas.microsoft.com/office/drawing/2014/main" id="{9063A1C6-2099-49E3-BDC6-902BE6F93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B8FB5-509F-4047-A873-713A2D04B5FC}"/>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2615418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FF982-9B98-4A7F-978A-8905EBA7CE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713620-5250-4FAA-BD72-958B2B3069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54566-28C2-4C21-B9A3-941BFCFE99A0}"/>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5" name="Footer Placeholder 4">
            <a:extLst>
              <a:ext uri="{FF2B5EF4-FFF2-40B4-BE49-F238E27FC236}">
                <a16:creationId xmlns:a16="http://schemas.microsoft.com/office/drawing/2014/main" id="{2DD0F1B5-663A-46DE-B56D-0696E6269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EC4CE-2F47-4F02-835E-4A9AEAD48A59}"/>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359118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87F6-2CFC-4523-8838-E3CE4206D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BF22FB-4C0D-4854-99DB-88F75AC285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10F9C-77E9-43BE-AA85-5E9B6C426F35}"/>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5" name="Footer Placeholder 4">
            <a:extLst>
              <a:ext uri="{FF2B5EF4-FFF2-40B4-BE49-F238E27FC236}">
                <a16:creationId xmlns:a16="http://schemas.microsoft.com/office/drawing/2014/main" id="{3C21F0FB-B2CC-47FC-B336-CD4323E58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2EA31-EFE9-4977-9ACA-585D45668D2A}"/>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314097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3A82-DF5A-47EF-BEBC-3E7188033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350002-62A7-4ACF-B19D-EFB3B6ACB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9A4E46-7C76-4C8B-A274-A0EF6C33F087}"/>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5" name="Footer Placeholder 4">
            <a:extLst>
              <a:ext uri="{FF2B5EF4-FFF2-40B4-BE49-F238E27FC236}">
                <a16:creationId xmlns:a16="http://schemas.microsoft.com/office/drawing/2014/main" id="{F550E435-01F3-4D40-8D72-C53C60D07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EC4C1-091F-4467-B52B-3CC65803D8FF}"/>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3973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8C39-957E-48A8-95A8-F66A5B6B8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C24E9-0538-4A3A-B514-D76852D03A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773E78-65DC-413B-88FA-A3801EE6C3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76A2DA-F334-4744-A8F1-6C24CC261489}"/>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6" name="Footer Placeholder 5">
            <a:extLst>
              <a:ext uri="{FF2B5EF4-FFF2-40B4-BE49-F238E27FC236}">
                <a16:creationId xmlns:a16="http://schemas.microsoft.com/office/drawing/2014/main" id="{0D2608EA-F57B-480F-B13B-30E3CC0F4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8B84D-2025-4569-AABE-B140CC135A5B}"/>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240046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E1E2-E98E-4922-AB26-02F1088A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1B090B-4AE5-4FA2-9973-B0F5557D4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B0D32C-5247-4272-A34F-A024AAE544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DF802-08ED-44E1-B0FB-2A39A569A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6E4F71-BD54-4DBA-AA6F-5D7981E8CA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3C1A4C-E190-4FE1-9599-889D6F1DB990}"/>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8" name="Footer Placeholder 7">
            <a:extLst>
              <a:ext uri="{FF2B5EF4-FFF2-40B4-BE49-F238E27FC236}">
                <a16:creationId xmlns:a16="http://schemas.microsoft.com/office/drawing/2014/main" id="{306091C0-9ACA-4DEE-9773-D5EF62C514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B5431-2340-441F-9234-DDFD640C93B5}"/>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307142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77E8-5F73-4F5B-BA58-B83295744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EE3928-51FF-4F5C-846C-C29299CF99CB}"/>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4" name="Footer Placeholder 3">
            <a:extLst>
              <a:ext uri="{FF2B5EF4-FFF2-40B4-BE49-F238E27FC236}">
                <a16:creationId xmlns:a16="http://schemas.microsoft.com/office/drawing/2014/main" id="{E08D879F-8AC0-446F-9345-E43576A088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7CC7E3-1C59-4AB8-8B5A-59A66D043BE0}"/>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58239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D17E1-3E7F-4D51-83CE-0F3D4F2E076B}"/>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3" name="Footer Placeholder 2">
            <a:extLst>
              <a:ext uri="{FF2B5EF4-FFF2-40B4-BE49-F238E27FC236}">
                <a16:creationId xmlns:a16="http://schemas.microsoft.com/office/drawing/2014/main" id="{27E73EAF-BA88-4741-8138-6F23632A8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EADA0B-34D6-4D3F-87F7-2864D79406B0}"/>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296606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C95B-13F9-4B28-AC36-831DEF6FF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95960-7ACE-419E-BD9D-3F69D1B442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68D67-3953-4C2D-8C42-673406422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BAA6AA-513B-48FD-B6B0-708C5E5A6497}"/>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6" name="Footer Placeholder 5">
            <a:extLst>
              <a:ext uri="{FF2B5EF4-FFF2-40B4-BE49-F238E27FC236}">
                <a16:creationId xmlns:a16="http://schemas.microsoft.com/office/drawing/2014/main" id="{28BC5B93-1768-4E07-A5F6-C18255CCF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AD7FD-BD0F-4E50-B30E-14E851C8E15D}"/>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112600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C45E-87D8-4920-BF0B-AE8A8D878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62C59E-A1FE-40D6-B1FB-CE55F9272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80F7C-84C9-47CC-804F-D34FCC27B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20998E-248F-4635-8BB7-9D8D31FEFCA1}"/>
              </a:ext>
            </a:extLst>
          </p:cNvPr>
          <p:cNvSpPr>
            <a:spLocks noGrp="1"/>
          </p:cNvSpPr>
          <p:nvPr>
            <p:ph type="dt" sz="half" idx="10"/>
          </p:nvPr>
        </p:nvSpPr>
        <p:spPr/>
        <p:txBody>
          <a:bodyPr/>
          <a:lstStyle/>
          <a:p>
            <a:fld id="{A08EFA78-E51A-49E2-990F-E947D0DE0680}" type="datetimeFigureOut">
              <a:rPr lang="en-US" smtClean="0"/>
              <a:t>9/2/2018</a:t>
            </a:fld>
            <a:endParaRPr lang="en-US"/>
          </a:p>
        </p:txBody>
      </p:sp>
      <p:sp>
        <p:nvSpPr>
          <p:cNvPr id="6" name="Footer Placeholder 5">
            <a:extLst>
              <a:ext uri="{FF2B5EF4-FFF2-40B4-BE49-F238E27FC236}">
                <a16:creationId xmlns:a16="http://schemas.microsoft.com/office/drawing/2014/main" id="{D9E44772-844D-4B50-99E9-DA9337147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30444-0A9F-4E71-8856-2A414B895448}"/>
              </a:ext>
            </a:extLst>
          </p:cNvPr>
          <p:cNvSpPr>
            <a:spLocks noGrp="1"/>
          </p:cNvSpPr>
          <p:nvPr>
            <p:ph type="sldNum" sz="quarter" idx="12"/>
          </p:nvPr>
        </p:nvSpPr>
        <p:spPr/>
        <p:txBody>
          <a:bodyPr/>
          <a:lstStyle/>
          <a:p>
            <a:fld id="{BAAAEEA9-FD49-4EC3-A587-20CD0907C4A7}" type="slidenum">
              <a:rPr lang="en-US" smtClean="0"/>
              <a:t>‹#›</a:t>
            </a:fld>
            <a:endParaRPr lang="en-US"/>
          </a:p>
        </p:txBody>
      </p:sp>
    </p:spTree>
    <p:extLst>
      <p:ext uri="{BB962C8B-B14F-4D97-AF65-F5344CB8AC3E}">
        <p14:creationId xmlns:p14="http://schemas.microsoft.com/office/powerpoint/2010/main" val="115757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4298E-6C24-43D1-8D13-BDADC569A9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0F8E3-62DE-4E40-B5B5-D91F16A3B1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38E8A-B427-4D64-929F-E2284C1C7C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EFA78-E51A-49E2-990F-E947D0DE0680}" type="datetimeFigureOut">
              <a:rPr lang="en-US" smtClean="0"/>
              <a:t>9/2/2018</a:t>
            </a:fld>
            <a:endParaRPr lang="en-US"/>
          </a:p>
        </p:txBody>
      </p:sp>
      <p:sp>
        <p:nvSpPr>
          <p:cNvPr id="5" name="Footer Placeholder 4">
            <a:extLst>
              <a:ext uri="{FF2B5EF4-FFF2-40B4-BE49-F238E27FC236}">
                <a16:creationId xmlns:a16="http://schemas.microsoft.com/office/drawing/2014/main" id="{B42CC526-9660-4A86-8973-9F284F1C3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1F89EB-C411-4AED-9D70-AC87841B9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EEA9-FD49-4EC3-A587-20CD0907C4A7}" type="slidenum">
              <a:rPr lang="en-US" smtClean="0"/>
              <a:t>‹#›</a:t>
            </a:fld>
            <a:endParaRPr lang="en-US"/>
          </a:p>
        </p:txBody>
      </p:sp>
    </p:spTree>
    <p:extLst>
      <p:ext uri="{BB962C8B-B14F-4D97-AF65-F5344CB8AC3E}">
        <p14:creationId xmlns:p14="http://schemas.microsoft.com/office/powerpoint/2010/main" val="3814648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0"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07872B-437B-45DF-95BB-A96844F50EBF}"/>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Capstone 1</a:t>
            </a:r>
          </a:p>
        </p:txBody>
      </p:sp>
      <p:sp>
        <p:nvSpPr>
          <p:cNvPr id="3" name="Subtitle 2">
            <a:extLst>
              <a:ext uri="{FF2B5EF4-FFF2-40B4-BE49-F238E27FC236}">
                <a16:creationId xmlns:a16="http://schemas.microsoft.com/office/drawing/2014/main" id="{0DB72CB3-E07B-4327-BF72-72341B39FE37}"/>
              </a:ext>
            </a:extLst>
          </p:cNvPr>
          <p:cNvSpPr>
            <a:spLocks noGrp="1"/>
          </p:cNvSpPr>
          <p:nvPr>
            <p:ph type="subTitle" idx="1"/>
          </p:nvPr>
        </p:nvSpPr>
        <p:spPr>
          <a:xfrm>
            <a:off x="1524000" y="4495800"/>
            <a:ext cx="9144000" cy="762000"/>
          </a:xfrm>
        </p:spPr>
        <p:txBody>
          <a:bodyPr>
            <a:normAutofit/>
          </a:bodyPr>
          <a:lstStyle/>
          <a:p>
            <a:r>
              <a:rPr lang="en-US" sz="1800"/>
              <a:t>SpringBoard First Project</a:t>
            </a:r>
          </a:p>
        </p:txBody>
      </p:sp>
    </p:spTree>
    <p:extLst>
      <p:ext uri="{BB962C8B-B14F-4D97-AF65-F5344CB8AC3E}">
        <p14:creationId xmlns:p14="http://schemas.microsoft.com/office/powerpoint/2010/main" val="37122361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a:extLst>
              <a:ext uri="{FF2B5EF4-FFF2-40B4-BE49-F238E27FC236}">
                <a16:creationId xmlns:a16="http://schemas.microsoft.com/office/drawing/2014/main" id="{A87A8A86-7CAD-40F1-BD8D-25321467034D}"/>
              </a:ext>
            </a:extLst>
          </p:cNvPr>
          <p:cNvPicPr>
            <a:picLocks noChangeAspect="1"/>
          </p:cNvPicPr>
          <p:nvPr/>
        </p:nvPicPr>
        <p:blipFill>
          <a:blip r:embed="rId2"/>
          <a:stretch>
            <a:fillRect/>
          </a:stretch>
        </p:blipFill>
        <p:spPr>
          <a:xfrm>
            <a:off x="4724516" y="952500"/>
            <a:ext cx="6778895" cy="4829963"/>
          </a:xfrm>
          <a:prstGeom prst="rect">
            <a:avLst/>
          </a:prstGeom>
        </p:spPr>
      </p:pic>
      <p:sp>
        <p:nvSpPr>
          <p:cNvPr id="2" name="Title 1">
            <a:extLst>
              <a:ext uri="{FF2B5EF4-FFF2-40B4-BE49-F238E27FC236}">
                <a16:creationId xmlns:a16="http://schemas.microsoft.com/office/drawing/2014/main" id="{36B8D6BA-B7CB-4976-87B1-9EDCFCDB1768}"/>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Non Linear Regression Models</a:t>
            </a:r>
          </a:p>
        </p:txBody>
      </p:sp>
      <p:sp>
        <p:nvSpPr>
          <p:cNvPr id="9" name="Content Placeholder 8">
            <a:extLst>
              <a:ext uri="{FF2B5EF4-FFF2-40B4-BE49-F238E27FC236}">
                <a16:creationId xmlns:a16="http://schemas.microsoft.com/office/drawing/2014/main" id="{191D02A9-02EC-489B-B775-E042331C7A38}"/>
              </a:ext>
            </a:extLst>
          </p:cNvPr>
          <p:cNvSpPr>
            <a:spLocks noGrp="1"/>
          </p:cNvSpPr>
          <p:nvPr>
            <p:ph idx="1"/>
          </p:nvPr>
        </p:nvSpPr>
        <p:spPr>
          <a:xfrm>
            <a:off x="966951" y="3355130"/>
            <a:ext cx="2669407" cy="2427333"/>
          </a:xfrm>
        </p:spPr>
        <p:txBody>
          <a:bodyPr>
            <a:normAutofit/>
          </a:bodyPr>
          <a:lstStyle/>
          <a:p>
            <a:r>
              <a:rPr lang="en-US" sz="1600" dirty="0"/>
              <a:t>Decision Tree Regression Model gave a </a:t>
            </a:r>
            <a:r>
              <a:rPr lang="en-US" sz="1600" dirty="0" err="1"/>
              <a:t>predtiction</a:t>
            </a:r>
            <a:r>
              <a:rPr lang="en-US" sz="1600" dirty="0"/>
              <a:t> accuracy of 59% which is much better than the OLS model.</a:t>
            </a:r>
          </a:p>
        </p:txBody>
      </p:sp>
    </p:spTree>
    <p:extLst>
      <p:ext uri="{BB962C8B-B14F-4D97-AF65-F5344CB8AC3E}">
        <p14:creationId xmlns:p14="http://schemas.microsoft.com/office/powerpoint/2010/main" val="289063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a:extLst>
              <a:ext uri="{FF2B5EF4-FFF2-40B4-BE49-F238E27FC236}">
                <a16:creationId xmlns:a16="http://schemas.microsoft.com/office/drawing/2014/main" id="{9F6D4E46-0BDC-4727-AFE4-8CA6D14D1BCD}"/>
              </a:ext>
            </a:extLst>
          </p:cNvPr>
          <p:cNvPicPr>
            <a:picLocks noChangeAspect="1"/>
          </p:cNvPicPr>
          <p:nvPr/>
        </p:nvPicPr>
        <p:blipFill>
          <a:blip r:embed="rId2"/>
          <a:stretch>
            <a:fillRect/>
          </a:stretch>
        </p:blipFill>
        <p:spPr>
          <a:xfrm>
            <a:off x="5177815" y="952500"/>
            <a:ext cx="5872296" cy="4829963"/>
          </a:xfrm>
          <a:prstGeom prst="rect">
            <a:avLst/>
          </a:prstGeom>
        </p:spPr>
      </p:pic>
      <p:sp>
        <p:nvSpPr>
          <p:cNvPr id="2" name="Title 1">
            <a:extLst>
              <a:ext uri="{FF2B5EF4-FFF2-40B4-BE49-F238E27FC236}">
                <a16:creationId xmlns:a16="http://schemas.microsoft.com/office/drawing/2014/main" id="{793E3AD0-80ED-4E11-B60C-773DCF5C7FFB}"/>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Non Linear Regression Models</a:t>
            </a:r>
          </a:p>
        </p:txBody>
      </p:sp>
      <p:sp>
        <p:nvSpPr>
          <p:cNvPr id="15" name="Content Placeholder 8">
            <a:extLst>
              <a:ext uri="{FF2B5EF4-FFF2-40B4-BE49-F238E27FC236}">
                <a16:creationId xmlns:a16="http://schemas.microsoft.com/office/drawing/2014/main" id="{CC1C1C8C-0767-4A2B-AF00-58ADD9357528}"/>
              </a:ext>
            </a:extLst>
          </p:cNvPr>
          <p:cNvSpPr>
            <a:spLocks noGrp="1"/>
          </p:cNvSpPr>
          <p:nvPr>
            <p:ph idx="1"/>
          </p:nvPr>
        </p:nvSpPr>
        <p:spPr>
          <a:xfrm>
            <a:off x="966951" y="3355130"/>
            <a:ext cx="2669407" cy="2427333"/>
          </a:xfrm>
        </p:spPr>
        <p:txBody>
          <a:bodyPr>
            <a:normAutofit/>
          </a:bodyPr>
          <a:lstStyle/>
          <a:p>
            <a:r>
              <a:rPr lang="en-US" sz="1600" dirty="0"/>
              <a:t>Random Forest Regressor improved the prediction capacity to 60%</a:t>
            </a:r>
          </a:p>
        </p:txBody>
      </p:sp>
    </p:spTree>
    <p:extLst>
      <p:ext uri="{BB962C8B-B14F-4D97-AF65-F5344CB8AC3E}">
        <p14:creationId xmlns:p14="http://schemas.microsoft.com/office/powerpoint/2010/main" val="63476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a:extLst>
              <a:ext uri="{FF2B5EF4-FFF2-40B4-BE49-F238E27FC236}">
                <a16:creationId xmlns:a16="http://schemas.microsoft.com/office/drawing/2014/main" id="{AC537F13-3660-46A5-97EE-08A520100EEF}"/>
              </a:ext>
            </a:extLst>
          </p:cNvPr>
          <p:cNvPicPr>
            <a:picLocks noChangeAspect="1"/>
          </p:cNvPicPr>
          <p:nvPr/>
        </p:nvPicPr>
        <p:blipFill>
          <a:blip r:embed="rId2"/>
          <a:stretch>
            <a:fillRect/>
          </a:stretch>
        </p:blipFill>
        <p:spPr>
          <a:xfrm>
            <a:off x="4782955" y="952500"/>
            <a:ext cx="6662017" cy="4829963"/>
          </a:xfrm>
          <a:prstGeom prst="rect">
            <a:avLst/>
          </a:prstGeom>
        </p:spPr>
      </p:pic>
      <p:sp>
        <p:nvSpPr>
          <p:cNvPr id="2" name="Title 1">
            <a:extLst>
              <a:ext uri="{FF2B5EF4-FFF2-40B4-BE49-F238E27FC236}">
                <a16:creationId xmlns:a16="http://schemas.microsoft.com/office/drawing/2014/main" id="{4123D332-2E9D-463A-B4F5-822D7CF387AC}"/>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Non Linear Regression Models</a:t>
            </a:r>
          </a:p>
        </p:txBody>
      </p:sp>
      <p:sp>
        <p:nvSpPr>
          <p:cNvPr id="9" name="Content Placeholder 8">
            <a:extLst>
              <a:ext uri="{FF2B5EF4-FFF2-40B4-BE49-F238E27FC236}">
                <a16:creationId xmlns:a16="http://schemas.microsoft.com/office/drawing/2014/main" id="{2D2AD5FC-5488-4B06-A6D1-E25ADEA38A91}"/>
              </a:ext>
            </a:extLst>
          </p:cNvPr>
          <p:cNvSpPr>
            <a:spLocks noGrp="1"/>
          </p:cNvSpPr>
          <p:nvPr>
            <p:ph idx="1"/>
          </p:nvPr>
        </p:nvSpPr>
        <p:spPr>
          <a:xfrm>
            <a:off x="966951" y="3355130"/>
            <a:ext cx="2669407" cy="2427333"/>
          </a:xfrm>
        </p:spPr>
        <p:txBody>
          <a:bodyPr>
            <a:normAutofit/>
          </a:bodyPr>
          <a:lstStyle/>
          <a:p>
            <a:r>
              <a:rPr lang="en-US" sz="1600" dirty="0"/>
              <a:t>Nueral Networks Regression Model (MLP </a:t>
            </a:r>
            <a:r>
              <a:rPr lang="en-US" sz="1600"/>
              <a:t>Regressor) </a:t>
            </a:r>
            <a:r>
              <a:rPr lang="en-US" sz="1600" dirty="0"/>
              <a:t>improved the prediction capacity to 60%</a:t>
            </a:r>
          </a:p>
          <a:p>
            <a:endParaRPr lang="en-US" sz="1600" dirty="0"/>
          </a:p>
          <a:p>
            <a:endParaRPr lang="en-US" sz="1600" i="1" dirty="0"/>
          </a:p>
        </p:txBody>
      </p:sp>
    </p:spTree>
    <p:extLst>
      <p:ext uri="{BB962C8B-B14F-4D97-AF65-F5344CB8AC3E}">
        <p14:creationId xmlns:p14="http://schemas.microsoft.com/office/powerpoint/2010/main" val="299689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CF25-6334-4DF8-BC77-282D4CA9FD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4C2AC-5638-4EC2-AC63-68526CA939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126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3" descr="A screenshot of a cell phone&#10;&#10;Description generated with high confidence">
            <a:extLst>
              <a:ext uri="{FF2B5EF4-FFF2-40B4-BE49-F238E27FC236}">
                <a16:creationId xmlns:a16="http://schemas.microsoft.com/office/drawing/2014/main" id="{2D64858C-9E9C-4BF1-9A13-4DEF8FF0A537}"/>
              </a:ext>
            </a:extLst>
          </p:cNvPr>
          <p:cNvPicPr>
            <a:picLocks noGrp="1" noChangeAspect="1"/>
          </p:cNvPicPr>
          <p:nvPr>
            <p:ph idx="1"/>
          </p:nvPr>
        </p:nvPicPr>
        <p:blipFill rotWithShape="1">
          <a:blip r:embed="rId2"/>
          <a:srcRect b="13128"/>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846BCE7F-7065-4D45-B806-1AA71CD68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76250"/>
            <a:ext cx="3703320" cy="94683"/>
          </a:xfrm>
          <a:prstGeom prst="rect">
            <a:avLst/>
          </a:prstGeom>
          <a:solidFill>
            <a:srgbClr val="46584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C0AD23-CA51-429D-BF79-AA894B081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36585"/>
            <a:ext cx="3702134" cy="5581335"/>
          </a:xfrm>
          <a:prstGeom prst="rect">
            <a:avLst/>
          </a:prstGeom>
          <a:solidFill>
            <a:srgbClr val="465844"/>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276A0D-461A-4C12-9ECF-C027AD4127F3}"/>
              </a:ext>
            </a:extLst>
          </p:cNvPr>
          <p:cNvSpPr>
            <a:spLocks noGrp="1"/>
          </p:cNvSpPr>
          <p:nvPr>
            <p:ph type="title"/>
          </p:nvPr>
        </p:nvSpPr>
        <p:spPr>
          <a:xfrm>
            <a:off x="880946" y="762000"/>
            <a:ext cx="3155796" cy="3915103"/>
          </a:xfrm>
        </p:spPr>
        <p:txBody>
          <a:bodyPr vert="horz" lIns="91440" tIns="45720" rIns="91440" bIns="45720" rtlCol="0" anchor="b">
            <a:normAutofit/>
          </a:bodyPr>
          <a:lstStyle/>
          <a:p>
            <a:r>
              <a:rPr lang="en-US" sz="4000">
                <a:solidFill>
                  <a:srgbClr val="FFFFFF"/>
                </a:solidFill>
              </a:rPr>
              <a:t>Correlation matrix Heat map</a:t>
            </a:r>
          </a:p>
        </p:txBody>
      </p:sp>
    </p:spTree>
    <p:extLst>
      <p:ext uri="{BB962C8B-B14F-4D97-AF65-F5344CB8AC3E}">
        <p14:creationId xmlns:p14="http://schemas.microsoft.com/office/powerpoint/2010/main" val="103681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1687D0D-F926-4C79-8459-D335AF32EF6E}"/>
              </a:ext>
            </a:extLst>
          </p:cNvPr>
          <p:cNvPicPr>
            <a:picLocks noChangeAspect="1"/>
          </p:cNvPicPr>
          <p:nvPr/>
        </p:nvPicPr>
        <p:blipFill rotWithShape="1">
          <a:blip r:embed="rId2"/>
          <a:srcRect l="13415" r="825" b="4"/>
          <a:stretch/>
        </p:blipFill>
        <p:spPr>
          <a:xfrm>
            <a:off x="7829551" y="306909"/>
            <a:ext cx="4042409" cy="2286000"/>
          </a:xfrm>
          <a:prstGeom prst="rect">
            <a:avLst/>
          </a:prstGeom>
        </p:spPr>
      </p:pic>
      <p:pic>
        <p:nvPicPr>
          <p:cNvPr id="6" name="Picture 5" descr="A picture containing screenshot&#10;&#10;Description generated with very high confidence">
            <a:extLst>
              <a:ext uri="{FF2B5EF4-FFF2-40B4-BE49-F238E27FC236}">
                <a16:creationId xmlns:a16="http://schemas.microsoft.com/office/drawing/2014/main" id="{043AA032-2219-47D6-97B3-BA263C1898CF}"/>
              </a:ext>
            </a:extLst>
          </p:cNvPr>
          <p:cNvPicPr>
            <a:picLocks noChangeAspect="1"/>
          </p:cNvPicPr>
          <p:nvPr/>
        </p:nvPicPr>
        <p:blipFill rotWithShape="1">
          <a:blip r:embed="rId3"/>
          <a:srcRect l="9341" r="18494" b="-1"/>
          <a:stretch/>
        </p:blipFill>
        <p:spPr>
          <a:xfrm>
            <a:off x="7829551" y="2828925"/>
            <a:ext cx="4042410" cy="3388994"/>
          </a:xfrm>
          <a:prstGeom prst="rect">
            <a:avLst/>
          </a:prstGeom>
        </p:spPr>
      </p:pic>
      <p:sp>
        <p:nvSpPr>
          <p:cNvPr id="2" name="Title 1">
            <a:extLst>
              <a:ext uri="{FF2B5EF4-FFF2-40B4-BE49-F238E27FC236}">
                <a16:creationId xmlns:a16="http://schemas.microsoft.com/office/drawing/2014/main" id="{EE28DEB8-41B3-4710-B54F-E4E619B21E7F}"/>
              </a:ext>
            </a:extLst>
          </p:cNvPr>
          <p:cNvSpPr>
            <a:spLocks noGrp="1"/>
          </p:cNvSpPr>
          <p:nvPr>
            <p:ph type="title"/>
          </p:nvPr>
        </p:nvSpPr>
        <p:spPr>
          <a:xfrm>
            <a:off x="821516" y="640263"/>
            <a:ext cx="6204984" cy="1344975"/>
          </a:xfrm>
        </p:spPr>
        <p:txBody>
          <a:bodyPr>
            <a:normAutofit/>
          </a:bodyPr>
          <a:lstStyle/>
          <a:p>
            <a:r>
              <a:rPr lang="en-US" sz="4000" dirty="0"/>
              <a:t>Credit scores and Interest Rates trend</a:t>
            </a:r>
          </a:p>
        </p:txBody>
      </p:sp>
      <p:sp>
        <p:nvSpPr>
          <p:cNvPr id="9" name="Content Placeholder 8">
            <a:extLst>
              <a:ext uri="{FF2B5EF4-FFF2-40B4-BE49-F238E27FC236}">
                <a16:creationId xmlns:a16="http://schemas.microsoft.com/office/drawing/2014/main" id="{CE27C5D2-4DD8-4F79-8EE5-D7BAF4560DB6}"/>
              </a:ext>
            </a:extLst>
          </p:cNvPr>
          <p:cNvSpPr>
            <a:spLocks noGrp="1"/>
          </p:cNvSpPr>
          <p:nvPr>
            <p:ph idx="1"/>
          </p:nvPr>
        </p:nvSpPr>
        <p:spPr>
          <a:xfrm>
            <a:off x="821515" y="2121762"/>
            <a:ext cx="6204984" cy="3626917"/>
          </a:xfrm>
        </p:spPr>
        <p:txBody>
          <a:bodyPr>
            <a:normAutofit/>
          </a:bodyPr>
          <a:lstStyle/>
          <a:p>
            <a:r>
              <a:rPr lang="en-US" sz="2400" dirty="0"/>
              <a:t>As the graph indicate, as the scores increases rates tend to decrease.</a:t>
            </a:r>
          </a:p>
        </p:txBody>
      </p:sp>
    </p:spTree>
    <p:extLst>
      <p:ext uri="{BB962C8B-B14F-4D97-AF65-F5344CB8AC3E}">
        <p14:creationId xmlns:p14="http://schemas.microsoft.com/office/powerpoint/2010/main" val="131749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video game&#10;&#10;Description generated with high confidence">
            <a:extLst>
              <a:ext uri="{FF2B5EF4-FFF2-40B4-BE49-F238E27FC236}">
                <a16:creationId xmlns:a16="http://schemas.microsoft.com/office/drawing/2014/main" id="{C0E101A9-4D85-46B4-8E7A-30D2593B14BA}"/>
              </a:ext>
            </a:extLst>
          </p:cNvPr>
          <p:cNvPicPr>
            <a:picLocks noChangeAspect="1"/>
          </p:cNvPicPr>
          <p:nvPr/>
        </p:nvPicPr>
        <p:blipFill rotWithShape="1">
          <a:blip r:embed="rId2"/>
          <a:srcRect t="13503" r="2" b="16751"/>
          <a:stretch/>
        </p:blipFill>
        <p:spPr>
          <a:xfrm>
            <a:off x="7341208" y="3942685"/>
            <a:ext cx="4313663" cy="1925546"/>
          </a:xfrm>
          <a:prstGeom prst="rect">
            <a:avLst/>
          </a:prstGeom>
        </p:spPr>
      </p:pic>
      <p:pic>
        <p:nvPicPr>
          <p:cNvPr id="7" name="Content Placeholder 3" descr="A picture containing antenna, object&#10;&#10;Description generated with high confidence">
            <a:extLst>
              <a:ext uri="{FF2B5EF4-FFF2-40B4-BE49-F238E27FC236}">
                <a16:creationId xmlns:a16="http://schemas.microsoft.com/office/drawing/2014/main" id="{1BD6DBAE-AC14-4ECF-AF42-D25DF86D4D78}"/>
              </a:ext>
            </a:extLst>
          </p:cNvPr>
          <p:cNvPicPr>
            <a:picLocks noChangeAspect="1"/>
          </p:cNvPicPr>
          <p:nvPr/>
        </p:nvPicPr>
        <p:blipFill rotWithShape="1">
          <a:blip r:embed="rId3"/>
          <a:srcRect r="22318"/>
          <a:stretch/>
        </p:blipFill>
        <p:spPr>
          <a:xfrm>
            <a:off x="7284900" y="2087858"/>
            <a:ext cx="4313663" cy="1457657"/>
          </a:xfrm>
          <a:prstGeom prst="rect">
            <a:avLst/>
          </a:prstGeom>
        </p:spPr>
      </p:pic>
      <p:sp>
        <p:nvSpPr>
          <p:cNvPr id="2" name="Title 1">
            <a:extLst>
              <a:ext uri="{FF2B5EF4-FFF2-40B4-BE49-F238E27FC236}">
                <a16:creationId xmlns:a16="http://schemas.microsoft.com/office/drawing/2014/main" id="{B3A44708-645D-47A8-B14D-479DE7324E85}"/>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DTI(Debt to Income Ratio) Vs Origination Rates</a:t>
            </a:r>
          </a:p>
        </p:txBody>
      </p:sp>
      <p:sp>
        <p:nvSpPr>
          <p:cNvPr id="9" name="Content Placeholder 8">
            <a:extLst>
              <a:ext uri="{FF2B5EF4-FFF2-40B4-BE49-F238E27FC236}">
                <a16:creationId xmlns:a16="http://schemas.microsoft.com/office/drawing/2014/main" id="{67E59565-4A3B-4A72-AD2E-95C231E5B07D}"/>
              </a:ext>
            </a:extLst>
          </p:cNvPr>
          <p:cNvSpPr>
            <a:spLocks noGrp="1"/>
          </p:cNvSpPr>
          <p:nvPr>
            <p:ph idx="1"/>
          </p:nvPr>
        </p:nvSpPr>
        <p:spPr>
          <a:xfrm>
            <a:off x="838200" y="2021249"/>
            <a:ext cx="5707565" cy="4155713"/>
          </a:xfrm>
        </p:spPr>
        <p:txBody>
          <a:bodyPr>
            <a:normAutofit/>
          </a:bodyPr>
          <a:lstStyle/>
          <a:p>
            <a:r>
              <a:rPr lang="en-US" sz="2000" dirty="0"/>
              <a:t>As the graph indicate, as the DTI increases rates tend to </a:t>
            </a:r>
            <a:r>
              <a:rPr lang="en-US" sz="2000" dirty="0" err="1"/>
              <a:t>iecrease</a:t>
            </a:r>
            <a:r>
              <a:rPr lang="en-US" sz="2000" dirty="0"/>
              <a:t>.</a:t>
            </a:r>
          </a:p>
          <a:p>
            <a:endParaRPr lang="en-US" sz="2000" dirty="0">
              <a:solidFill>
                <a:srgbClr val="FFFFFF"/>
              </a:solidFill>
            </a:endParaRPr>
          </a:p>
        </p:txBody>
      </p:sp>
    </p:spTree>
    <p:extLst>
      <p:ext uri="{BB962C8B-B14F-4D97-AF65-F5344CB8AC3E}">
        <p14:creationId xmlns:p14="http://schemas.microsoft.com/office/powerpoint/2010/main" val="700876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3">
            <a:extLst>
              <a:ext uri="{FF2B5EF4-FFF2-40B4-BE49-F238E27FC236}">
                <a16:creationId xmlns:a16="http://schemas.microsoft.com/office/drawing/2014/main" id="{FEAD9258-0E4B-495C-AB58-0CE5BDE9E483}"/>
              </a:ext>
            </a:extLst>
          </p:cNvPr>
          <p:cNvPicPr>
            <a:picLocks noChangeAspect="1"/>
          </p:cNvPicPr>
          <p:nvPr/>
        </p:nvPicPr>
        <p:blipFill>
          <a:blip r:embed="rId2"/>
          <a:stretch>
            <a:fillRect/>
          </a:stretch>
        </p:blipFill>
        <p:spPr>
          <a:xfrm>
            <a:off x="7829551" y="454466"/>
            <a:ext cx="4042409" cy="1990886"/>
          </a:xfrm>
          <a:prstGeom prst="rect">
            <a:avLst/>
          </a:prstGeom>
        </p:spPr>
      </p:pic>
      <p:pic>
        <p:nvPicPr>
          <p:cNvPr id="5" name="Picture 4">
            <a:extLst>
              <a:ext uri="{FF2B5EF4-FFF2-40B4-BE49-F238E27FC236}">
                <a16:creationId xmlns:a16="http://schemas.microsoft.com/office/drawing/2014/main" id="{FFA057F1-34E8-40E6-A479-8D449AC07135}"/>
              </a:ext>
            </a:extLst>
          </p:cNvPr>
          <p:cNvPicPr>
            <a:picLocks noChangeAspect="1"/>
          </p:cNvPicPr>
          <p:nvPr/>
        </p:nvPicPr>
        <p:blipFill>
          <a:blip r:embed="rId3"/>
          <a:stretch>
            <a:fillRect/>
          </a:stretch>
        </p:blipFill>
        <p:spPr>
          <a:xfrm>
            <a:off x="7829551" y="3512819"/>
            <a:ext cx="4042410" cy="2021205"/>
          </a:xfrm>
          <a:prstGeom prst="rect">
            <a:avLst/>
          </a:prstGeom>
        </p:spPr>
      </p:pic>
      <p:sp>
        <p:nvSpPr>
          <p:cNvPr id="2" name="Title 1">
            <a:extLst>
              <a:ext uri="{FF2B5EF4-FFF2-40B4-BE49-F238E27FC236}">
                <a16:creationId xmlns:a16="http://schemas.microsoft.com/office/drawing/2014/main" id="{F62A2221-D429-4E74-9DFE-FBD10B9D9E24}"/>
              </a:ext>
            </a:extLst>
          </p:cNvPr>
          <p:cNvSpPr>
            <a:spLocks noGrp="1"/>
          </p:cNvSpPr>
          <p:nvPr>
            <p:ph type="title"/>
          </p:nvPr>
        </p:nvSpPr>
        <p:spPr>
          <a:xfrm>
            <a:off x="821516" y="640263"/>
            <a:ext cx="6204984" cy="1344975"/>
          </a:xfrm>
        </p:spPr>
        <p:txBody>
          <a:bodyPr>
            <a:normAutofit/>
          </a:bodyPr>
          <a:lstStyle/>
          <a:p>
            <a:r>
              <a:rPr lang="en-US" sz="4000" dirty="0"/>
              <a:t>Origination Amounts Vs Origination Rates</a:t>
            </a:r>
          </a:p>
        </p:txBody>
      </p:sp>
      <p:sp>
        <p:nvSpPr>
          <p:cNvPr id="10" name="Content Placeholder 9">
            <a:extLst>
              <a:ext uri="{FF2B5EF4-FFF2-40B4-BE49-F238E27FC236}">
                <a16:creationId xmlns:a16="http://schemas.microsoft.com/office/drawing/2014/main" id="{03FEC9D1-8A8E-4169-8B99-2C16DBE5A27C}"/>
              </a:ext>
            </a:extLst>
          </p:cNvPr>
          <p:cNvSpPr>
            <a:spLocks noGrp="1"/>
          </p:cNvSpPr>
          <p:nvPr>
            <p:ph idx="1"/>
          </p:nvPr>
        </p:nvSpPr>
        <p:spPr>
          <a:xfrm>
            <a:off x="821515" y="2121762"/>
            <a:ext cx="6204984" cy="3626917"/>
          </a:xfrm>
        </p:spPr>
        <p:txBody>
          <a:bodyPr>
            <a:normAutofit/>
          </a:bodyPr>
          <a:lstStyle/>
          <a:p>
            <a:r>
              <a:rPr lang="en-US" sz="2400" dirty="0"/>
              <a:t>As the graph indicate, as the origination amount increases , rates tend to decrease.</a:t>
            </a:r>
          </a:p>
          <a:p>
            <a:endParaRPr lang="en-US" sz="2400" b="1" dirty="0"/>
          </a:p>
        </p:txBody>
      </p:sp>
    </p:spTree>
    <p:extLst>
      <p:ext uri="{BB962C8B-B14F-4D97-AF65-F5344CB8AC3E}">
        <p14:creationId xmlns:p14="http://schemas.microsoft.com/office/powerpoint/2010/main" val="59352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descr="A close up of a logo&#10;&#10;Description generated with high confidence">
            <a:extLst>
              <a:ext uri="{FF2B5EF4-FFF2-40B4-BE49-F238E27FC236}">
                <a16:creationId xmlns:a16="http://schemas.microsoft.com/office/drawing/2014/main" id="{D4F3F382-50E0-43C4-B3CC-C9F37A5C6282}"/>
              </a:ext>
            </a:extLst>
          </p:cNvPr>
          <p:cNvPicPr>
            <a:picLocks noChangeAspect="1"/>
          </p:cNvPicPr>
          <p:nvPr/>
        </p:nvPicPr>
        <p:blipFill>
          <a:blip r:embed="rId2"/>
          <a:stretch>
            <a:fillRect/>
          </a:stretch>
        </p:blipFill>
        <p:spPr>
          <a:xfrm>
            <a:off x="4662102" y="1123771"/>
            <a:ext cx="6903723" cy="4487420"/>
          </a:xfrm>
          <a:prstGeom prst="rect">
            <a:avLst/>
          </a:prstGeom>
        </p:spPr>
      </p:pic>
      <p:sp>
        <p:nvSpPr>
          <p:cNvPr id="2" name="Title 1">
            <a:extLst>
              <a:ext uri="{FF2B5EF4-FFF2-40B4-BE49-F238E27FC236}">
                <a16:creationId xmlns:a16="http://schemas.microsoft.com/office/drawing/2014/main" id="{B27BBAF6-96B7-4A2D-B925-9E7EA5057B51}"/>
              </a:ext>
            </a:extLst>
          </p:cNvPr>
          <p:cNvSpPr>
            <a:spLocks noGrp="1"/>
          </p:cNvSpPr>
          <p:nvPr>
            <p:ph type="title"/>
          </p:nvPr>
        </p:nvSpPr>
        <p:spPr>
          <a:xfrm>
            <a:off x="966952" y="1204108"/>
            <a:ext cx="2669406" cy="1781175"/>
          </a:xfrm>
        </p:spPr>
        <p:txBody>
          <a:bodyPr>
            <a:normAutofit/>
          </a:bodyPr>
          <a:lstStyle/>
          <a:p>
            <a:r>
              <a:rPr lang="en-US" sz="3200" dirty="0" err="1">
                <a:solidFill>
                  <a:srgbClr val="FFFFFF"/>
                </a:solidFill>
              </a:rPr>
              <a:t>Orig</a:t>
            </a:r>
            <a:r>
              <a:rPr lang="en-US" sz="3200" dirty="0">
                <a:solidFill>
                  <a:srgbClr val="FFFFFF"/>
                </a:solidFill>
              </a:rPr>
              <a:t> Month Vs</a:t>
            </a:r>
            <a:br>
              <a:rPr lang="en-US" sz="3200" dirty="0">
                <a:solidFill>
                  <a:srgbClr val="FFFFFF"/>
                </a:solidFill>
              </a:rPr>
            </a:br>
            <a:r>
              <a:rPr lang="en-US" sz="3200" dirty="0" err="1">
                <a:solidFill>
                  <a:srgbClr val="FFFFFF"/>
                </a:solidFill>
              </a:rPr>
              <a:t>Orig</a:t>
            </a:r>
            <a:r>
              <a:rPr lang="en-US" sz="3200" dirty="0">
                <a:solidFill>
                  <a:srgbClr val="FFFFFF"/>
                </a:solidFill>
              </a:rPr>
              <a:t> Rate</a:t>
            </a:r>
          </a:p>
        </p:txBody>
      </p:sp>
      <p:sp>
        <p:nvSpPr>
          <p:cNvPr id="9" name="Content Placeholder 8">
            <a:extLst>
              <a:ext uri="{FF2B5EF4-FFF2-40B4-BE49-F238E27FC236}">
                <a16:creationId xmlns:a16="http://schemas.microsoft.com/office/drawing/2014/main" id="{2140AE30-632D-46B5-9FE1-14357F05B99B}"/>
              </a:ext>
            </a:extLst>
          </p:cNvPr>
          <p:cNvSpPr>
            <a:spLocks noGrp="1"/>
          </p:cNvSpPr>
          <p:nvPr>
            <p:ph idx="1"/>
          </p:nvPr>
        </p:nvSpPr>
        <p:spPr>
          <a:xfrm>
            <a:off x="966951" y="3355130"/>
            <a:ext cx="2669407" cy="2427333"/>
          </a:xfrm>
        </p:spPr>
        <p:txBody>
          <a:bodyPr>
            <a:normAutofit/>
          </a:bodyPr>
          <a:lstStyle/>
          <a:p>
            <a:r>
              <a:rPr lang="en-US" sz="1600" dirty="0"/>
              <a:t>Origination month does not typically have an impact on the rates. But it does indicate if the house was sold in good selling season vs low selling season. Low selling season is typically cold winter times when people don’t sell their homes.</a:t>
            </a:r>
          </a:p>
        </p:txBody>
      </p:sp>
    </p:spTree>
    <p:extLst>
      <p:ext uri="{BB962C8B-B14F-4D97-AF65-F5344CB8AC3E}">
        <p14:creationId xmlns:p14="http://schemas.microsoft.com/office/powerpoint/2010/main" val="27123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a:extLst>
              <a:ext uri="{FF2B5EF4-FFF2-40B4-BE49-F238E27FC236}">
                <a16:creationId xmlns:a16="http://schemas.microsoft.com/office/drawing/2014/main" id="{BA9B507D-58B5-418F-B406-6DEE1287842A}"/>
              </a:ext>
            </a:extLst>
          </p:cNvPr>
          <p:cNvPicPr>
            <a:picLocks noChangeAspect="1"/>
          </p:cNvPicPr>
          <p:nvPr/>
        </p:nvPicPr>
        <p:blipFill>
          <a:blip r:embed="rId2"/>
          <a:stretch>
            <a:fillRect/>
          </a:stretch>
        </p:blipFill>
        <p:spPr>
          <a:xfrm>
            <a:off x="4662102" y="1701958"/>
            <a:ext cx="6903723" cy="3331046"/>
          </a:xfrm>
          <a:prstGeom prst="rect">
            <a:avLst/>
          </a:prstGeom>
        </p:spPr>
      </p:pic>
      <p:sp>
        <p:nvSpPr>
          <p:cNvPr id="2" name="Title 1">
            <a:extLst>
              <a:ext uri="{FF2B5EF4-FFF2-40B4-BE49-F238E27FC236}">
                <a16:creationId xmlns:a16="http://schemas.microsoft.com/office/drawing/2014/main" id="{F8A92713-A9CD-48F8-8BF9-687CCA9E626A}"/>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Num of Borrowers Vs </a:t>
            </a:r>
            <a:r>
              <a:rPr lang="en-US" sz="3200" dirty="0" err="1">
                <a:solidFill>
                  <a:srgbClr val="FFFFFF"/>
                </a:solidFill>
              </a:rPr>
              <a:t>Orig</a:t>
            </a:r>
            <a:r>
              <a:rPr lang="en-US" sz="3200" dirty="0">
                <a:solidFill>
                  <a:srgbClr val="FFFFFF"/>
                </a:solidFill>
              </a:rPr>
              <a:t> Rt</a:t>
            </a:r>
          </a:p>
        </p:txBody>
      </p:sp>
      <p:sp>
        <p:nvSpPr>
          <p:cNvPr id="9" name="Content Placeholder 8">
            <a:extLst>
              <a:ext uri="{FF2B5EF4-FFF2-40B4-BE49-F238E27FC236}">
                <a16:creationId xmlns:a16="http://schemas.microsoft.com/office/drawing/2014/main" id="{C9C6A64C-C1B9-4155-BEA9-F8E30B4FFBD8}"/>
              </a:ext>
            </a:extLst>
          </p:cNvPr>
          <p:cNvSpPr>
            <a:spLocks noGrp="1"/>
          </p:cNvSpPr>
          <p:nvPr>
            <p:ph idx="1"/>
          </p:nvPr>
        </p:nvSpPr>
        <p:spPr>
          <a:xfrm>
            <a:off x="966951" y="3355130"/>
            <a:ext cx="2669407" cy="2427333"/>
          </a:xfrm>
        </p:spPr>
        <p:txBody>
          <a:bodyPr>
            <a:normAutofit/>
          </a:bodyPr>
          <a:lstStyle/>
          <a:p>
            <a:pPr marL="0" indent="0">
              <a:buNone/>
            </a:pPr>
            <a:r>
              <a:rPr lang="en-US" sz="1600" dirty="0"/>
              <a:t>As the graph indicate, as the number of borrowers increase rates tend to increase as well.</a:t>
            </a:r>
          </a:p>
          <a:p>
            <a:pPr marL="0" indent="0">
              <a:buNone/>
            </a:pPr>
            <a:endParaRPr lang="en-US" sz="1600" dirty="0"/>
          </a:p>
        </p:txBody>
      </p:sp>
    </p:spTree>
    <p:extLst>
      <p:ext uri="{BB962C8B-B14F-4D97-AF65-F5344CB8AC3E}">
        <p14:creationId xmlns:p14="http://schemas.microsoft.com/office/powerpoint/2010/main" val="380381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3">
            <a:extLst>
              <a:ext uri="{FF2B5EF4-FFF2-40B4-BE49-F238E27FC236}">
                <a16:creationId xmlns:a16="http://schemas.microsoft.com/office/drawing/2014/main" id="{446F5324-7B25-4983-A296-332683CCFB07}"/>
              </a:ext>
            </a:extLst>
          </p:cNvPr>
          <p:cNvPicPr>
            <a:picLocks noChangeAspect="1"/>
          </p:cNvPicPr>
          <p:nvPr/>
        </p:nvPicPr>
        <p:blipFill>
          <a:blip r:embed="rId2"/>
          <a:stretch>
            <a:fillRect/>
          </a:stretch>
        </p:blipFill>
        <p:spPr>
          <a:xfrm>
            <a:off x="4662102" y="1701958"/>
            <a:ext cx="6903723" cy="3331046"/>
          </a:xfrm>
          <a:prstGeom prst="rect">
            <a:avLst/>
          </a:prstGeom>
        </p:spPr>
      </p:pic>
      <p:sp>
        <p:nvSpPr>
          <p:cNvPr id="2" name="Title 1">
            <a:extLst>
              <a:ext uri="{FF2B5EF4-FFF2-40B4-BE49-F238E27FC236}">
                <a16:creationId xmlns:a16="http://schemas.microsoft.com/office/drawing/2014/main" id="{E1339107-E12D-4521-8978-2B9BF7F4392E}"/>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Num of Units Vs </a:t>
            </a:r>
            <a:r>
              <a:rPr lang="en-US" sz="3200" dirty="0" err="1">
                <a:solidFill>
                  <a:srgbClr val="FFFFFF"/>
                </a:solidFill>
              </a:rPr>
              <a:t>Orig</a:t>
            </a:r>
            <a:r>
              <a:rPr lang="en-US" sz="3200" dirty="0">
                <a:solidFill>
                  <a:srgbClr val="FFFFFF"/>
                </a:solidFill>
              </a:rPr>
              <a:t> Rt</a:t>
            </a:r>
          </a:p>
        </p:txBody>
      </p:sp>
      <p:sp>
        <p:nvSpPr>
          <p:cNvPr id="9" name="Content Placeholder 8">
            <a:extLst>
              <a:ext uri="{FF2B5EF4-FFF2-40B4-BE49-F238E27FC236}">
                <a16:creationId xmlns:a16="http://schemas.microsoft.com/office/drawing/2014/main" id="{3773AEA9-736A-4DB3-8BB0-4DDFECFB710A}"/>
              </a:ext>
            </a:extLst>
          </p:cNvPr>
          <p:cNvSpPr>
            <a:spLocks noGrp="1"/>
          </p:cNvSpPr>
          <p:nvPr>
            <p:ph idx="1"/>
          </p:nvPr>
        </p:nvSpPr>
        <p:spPr>
          <a:xfrm>
            <a:off x="966951" y="3355130"/>
            <a:ext cx="2669407" cy="2427333"/>
          </a:xfrm>
        </p:spPr>
        <p:txBody>
          <a:bodyPr>
            <a:normAutofit/>
          </a:bodyPr>
          <a:lstStyle/>
          <a:p>
            <a:pPr marL="0" indent="0">
              <a:buNone/>
            </a:pPr>
            <a:r>
              <a:rPr lang="en-US" sz="1600" dirty="0"/>
              <a:t>As the graph indicate, as the number of units increase, rates tend to increase as well.</a:t>
            </a:r>
          </a:p>
          <a:p>
            <a:pPr marL="0" indent="0">
              <a:buNone/>
            </a:pPr>
            <a:endParaRPr lang="en-US" sz="1600" dirty="0"/>
          </a:p>
          <a:p>
            <a:endParaRPr lang="en-US" sz="1600" dirty="0"/>
          </a:p>
        </p:txBody>
      </p:sp>
    </p:spTree>
    <p:extLst>
      <p:ext uri="{BB962C8B-B14F-4D97-AF65-F5344CB8AC3E}">
        <p14:creationId xmlns:p14="http://schemas.microsoft.com/office/powerpoint/2010/main" val="389421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9C47499-5B7D-4FBE-BC34-A54AAE385E69}"/>
              </a:ext>
            </a:extLst>
          </p:cNvPr>
          <p:cNvPicPr>
            <a:picLocks noChangeAspect="1"/>
          </p:cNvPicPr>
          <p:nvPr/>
        </p:nvPicPr>
        <p:blipFill>
          <a:blip r:embed="rId2"/>
          <a:stretch>
            <a:fillRect/>
          </a:stretch>
        </p:blipFill>
        <p:spPr>
          <a:xfrm>
            <a:off x="4782955" y="952500"/>
            <a:ext cx="6662017" cy="4829963"/>
          </a:xfrm>
          <a:prstGeom prst="rect">
            <a:avLst/>
          </a:prstGeom>
        </p:spPr>
      </p:pic>
      <p:sp>
        <p:nvSpPr>
          <p:cNvPr id="2" name="Title 1">
            <a:extLst>
              <a:ext uri="{FF2B5EF4-FFF2-40B4-BE49-F238E27FC236}">
                <a16:creationId xmlns:a16="http://schemas.microsoft.com/office/drawing/2014/main" id="{56A62EF4-14B1-4D64-A9A3-DC6C7EC79137}"/>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Linear Regression Models</a:t>
            </a:r>
          </a:p>
        </p:txBody>
      </p:sp>
      <p:sp>
        <p:nvSpPr>
          <p:cNvPr id="3" name="Content Placeholder 2">
            <a:extLst>
              <a:ext uri="{FF2B5EF4-FFF2-40B4-BE49-F238E27FC236}">
                <a16:creationId xmlns:a16="http://schemas.microsoft.com/office/drawing/2014/main" id="{2EE25035-73E8-478A-9EF6-6DFA54C0FCCA}"/>
              </a:ext>
            </a:extLst>
          </p:cNvPr>
          <p:cNvSpPr>
            <a:spLocks noGrp="1"/>
          </p:cNvSpPr>
          <p:nvPr>
            <p:ph idx="1"/>
          </p:nvPr>
        </p:nvSpPr>
        <p:spPr>
          <a:xfrm>
            <a:off x="966951" y="3355130"/>
            <a:ext cx="2669407" cy="2427333"/>
          </a:xfrm>
        </p:spPr>
        <p:txBody>
          <a:bodyPr>
            <a:normAutofit/>
          </a:bodyPr>
          <a:lstStyle/>
          <a:p>
            <a:r>
              <a:rPr lang="en-US" sz="1600" dirty="0"/>
              <a:t>OLS Regression Model gave a success ratio of 53%</a:t>
            </a:r>
          </a:p>
        </p:txBody>
      </p:sp>
    </p:spTree>
    <p:extLst>
      <p:ext uri="{BB962C8B-B14F-4D97-AF65-F5344CB8AC3E}">
        <p14:creationId xmlns:p14="http://schemas.microsoft.com/office/powerpoint/2010/main" val="525472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3756</TotalTime>
  <Words>241</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Capstone 1</vt:lpstr>
      <vt:lpstr>Correlation matrix Heat map</vt:lpstr>
      <vt:lpstr>Credit scores and Interest Rates trend</vt:lpstr>
      <vt:lpstr>DTI(Debt to Income Ratio) Vs Origination Rates</vt:lpstr>
      <vt:lpstr>Origination Amounts Vs Origination Rates</vt:lpstr>
      <vt:lpstr>Orig Month Vs Orig Rate</vt:lpstr>
      <vt:lpstr>Num of Borrowers Vs Orig Rt</vt:lpstr>
      <vt:lpstr>Num of Units Vs Orig Rt</vt:lpstr>
      <vt:lpstr>Linear Regression Models</vt:lpstr>
      <vt:lpstr>Non Linear Regression Models</vt:lpstr>
      <vt:lpstr>Non Linear Regression Models</vt:lpstr>
      <vt:lpstr>Non Linear Regression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Habeeb A Mohammed</dc:creator>
  <cp:lastModifiedBy>Habeeb A Mohammed</cp:lastModifiedBy>
  <cp:revision>9</cp:revision>
  <dcterms:created xsi:type="dcterms:W3CDTF">2018-06-20T02:08:42Z</dcterms:created>
  <dcterms:modified xsi:type="dcterms:W3CDTF">2018-09-02T21:11:39Z</dcterms:modified>
</cp:coreProperties>
</file>