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2" d="100"/>
          <a:sy n="112" d="100"/>
        </p:scale>
        <p:origin x="-1714"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cribbr.com/methodology/cluster-sampli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438400" y="1905000"/>
            <a:ext cx="3962400" cy="3334296"/>
          </a:xfrm>
          <a:prstGeom prst="rect">
            <a:avLst/>
          </a:prstGeom>
          <a:noFill/>
          <a:ln w="9525">
            <a:noFill/>
            <a:miter lim="800000"/>
            <a:headEnd/>
            <a:tailEnd/>
          </a:ln>
          <a:effectLst/>
        </p:spPr>
      </p:pic>
      <p:sp>
        <p:nvSpPr>
          <p:cNvPr id="3" name="TextBox 2"/>
          <p:cNvSpPr txBox="1"/>
          <p:nvPr/>
        </p:nvSpPr>
        <p:spPr>
          <a:xfrm>
            <a:off x="152400" y="2286000"/>
            <a:ext cx="2362200" cy="553998"/>
          </a:xfrm>
          <a:prstGeom prst="rect">
            <a:avLst/>
          </a:prstGeom>
          <a:noFill/>
        </p:spPr>
        <p:txBody>
          <a:bodyPr wrap="square" rtlCol="0">
            <a:spAutoFit/>
          </a:bodyPr>
          <a:lstStyle/>
          <a:p>
            <a:pPr>
              <a:buFont typeface="Arial" pitchFamily="34" charset="0"/>
              <a:buChar char="•"/>
            </a:pPr>
            <a:r>
              <a:rPr lang="en-US" sz="1000" dirty="0" smtClean="0">
                <a:latin typeface="Bahnschrift Light" pitchFamily="34" charset="0"/>
              </a:rPr>
              <a:t> Equal chance of being selected</a:t>
            </a:r>
          </a:p>
          <a:p>
            <a:pPr>
              <a:buFont typeface="Arial" pitchFamily="34" charset="0"/>
              <a:buChar char="•"/>
            </a:pPr>
            <a:r>
              <a:rPr lang="en-US" sz="1000" dirty="0" smtClean="0">
                <a:latin typeface="Bahnschrift Light" pitchFamily="34" charset="0"/>
              </a:rPr>
              <a:t> Sampling frame should include the whole population</a:t>
            </a:r>
          </a:p>
        </p:txBody>
      </p:sp>
      <p:sp>
        <p:nvSpPr>
          <p:cNvPr id="4" name="TextBox 3"/>
          <p:cNvSpPr txBox="1"/>
          <p:nvPr/>
        </p:nvSpPr>
        <p:spPr>
          <a:xfrm>
            <a:off x="6314379" y="2209800"/>
            <a:ext cx="3046027" cy="707886"/>
          </a:xfrm>
          <a:prstGeom prst="rect">
            <a:avLst/>
          </a:prstGeom>
        </p:spPr>
        <p:txBody>
          <a:bodyPr wrap="none" rtlCol="0">
            <a:spAutoFit/>
          </a:bodyPr>
          <a:lstStyle/>
          <a:p>
            <a:pPr>
              <a:buFont typeface="Arial" pitchFamily="34" charset="0"/>
              <a:buChar char="•"/>
            </a:pPr>
            <a:r>
              <a:rPr lang="en-US" sz="1000" dirty="0" smtClean="0">
                <a:latin typeface="Bahnschrift Light" pitchFamily="34" charset="0"/>
              </a:rPr>
              <a:t> Individuals are chosen at regular intervals</a:t>
            </a:r>
          </a:p>
          <a:p>
            <a:pPr>
              <a:buFont typeface="Arial" pitchFamily="34" charset="0"/>
              <a:buChar char="•"/>
            </a:pPr>
            <a:r>
              <a:rPr lang="en-US" sz="1000" dirty="0" smtClean="0">
                <a:latin typeface="Bahnschrift Light" pitchFamily="34" charset="0"/>
              </a:rPr>
              <a:t> If you use this technique, it is important to make </a:t>
            </a:r>
          </a:p>
          <a:p>
            <a:r>
              <a:rPr lang="en-US" sz="1000" dirty="0" smtClean="0">
                <a:latin typeface="Bahnschrift Light" pitchFamily="34" charset="0"/>
              </a:rPr>
              <a:t>sure that there is no hidden pattern in the list that </a:t>
            </a:r>
          </a:p>
          <a:p>
            <a:r>
              <a:rPr lang="en-US" sz="1000" dirty="0" smtClean="0">
                <a:latin typeface="Bahnschrift Light" pitchFamily="34" charset="0"/>
              </a:rPr>
              <a:t>might skew the sample</a:t>
            </a:r>
          </a:p>
        </p:txBody>
      </p:sp>
      <p:sp>
        <p:nvSpPr>
          <p:cNvPr id="5" name="Rectangle 4"/>
          <p:cNvSpPr/>
          <p:nvPr/>
        </p:nvSpPr>
        <p:spPr>
          <a:xfrm>
            <a:off x="228600" y="3962400"/>
            <a:ext cx="2209800" cy="1015663"/>
          </a:xfrm>
          <a:prstGeom prst="rect">
            <a:avLst/>
          </a:prstGeom>
        </p:spPr>
        <p:txBody>
          <a:bodyPr wrap="square">
            <a:spAutoFit/>
          </a:bodyPr>
          <a:lstStyle/>
          <a:p>
            <a:r>
              <a:rPr lang="en-US" sz="1000" dirty="0" smtClean="0">
                <a:latin typeface="Bahnschrift Light" pitchFamily="34" charset="0"/>
              </a:rPr>
              <a:t>To use this sampling method, you divide the population into subgroups (called strata) based on the relevant characteristic (e.g. gender, age range, income bracket, job role)</a:t>
            </a:r>
          </a:p>
        </p:txBody>
      </p:sp>
      <p:sp>
        <p:nvSpPr>
          <p:cNvPr id="6" name="TextBox 5"/>
          <p:cNvSpPr txBox="1"/>
          <p:nvPr/>
        </p:nvSpPr>
        <p:spPr>
          <a:xfrm>
            <a:off x="6400800" y="3886200"/>
            <a:ext cx="2438400" cy="707886"/>
          </a:xfrm>
          <a:prstGeom prst="rect">
            <a:avLst/>
          </a:prstGeom>
          <a:noFill/>
        </p:spPr>
        <p:txBody>
          <a:bodyPr wrap="square" rtlCol="0">
            <a:spAutoFit/>
          </a:bodyPr>
          <a:lstStyle/>
          <a:p>
            <a:r>
              <a:rPr lang="en-US" sz="1000" dirty="0" smtClean="0">
                <a:latin typeface="Bahnschrift Light" pitchFamily="34" charset="0"/>
                <a:hlinkClick r:id="rId3"/>
              </a:rPr>
              <a:t>Cluster sampling</a:t>
            </a:r>
            <a:r>
              <a:rPr lang="en-US" sz="1000" dirty="0" smtClean="0">
                <a:latin typeface="Bahnschrift Light" pitchFamily="34" charset="0"/>
              </a:rPr>
              <a:t> also involves dividing the population into subgroups, but each subgroup should have similar characteristics to the whole sample.</a:t>
            </a:r>
          </a:p>
        </p:txBody>
      </p:sp>
      <p:sp>
        <p:nvSpPr>
          <p:cNvPr id="7" name="Rectangle 6"/>
          <p:cNvSpPr/>
          <p:nvPr/>
        </p:nvSpPr>
        <p:spPr>
          <a:xfrm>
            <a:off x="4724400" y="5334000"/>
            <a:ext cx="2209800" cy="1477328"/>
          </a:xfrm>
          <a:prstGeom prst="rect">
            <a:avLst/>
          </a:prstGeom>
        </p:spPr>
        <p:txBody>
          <a:bodyPr wrap="square">
            <a:spAutoFit/>
          </a:bodyPr>
          <a:lstStyle/>
          <a:p>
            <a:r>
              <a:rPr lang="en-IN" sz="1000" dirty="0" smtClean="0">
                <a:latin typeface="Bahnschrift Light" pitchFamily="34" charset="0"/>
              </a:rPr>
              <a:t>Example</a:t>
            </a:r>
            <a:endParaRPr lang="en-US" sz="1000" dirty="0" smtClean="0">
              <a:latin typeface="Bahnschrift Light" pitchFamily="34" charset="0"/>
            </a:endParaRPr>
          </a:p>
          <a:p>
            <a:r>
              <a:rPr lang="en-US" sz="1000" dirty="0" smtClean="0">
                <a:latin typeface="Bahnschrift Light" pitchFamily="34" charset="0"/>
              </a:rPr>
              <a:t>The company has offices in 10 cities across the country (all with roughly the same number of employees in similar roles). You don’t have the capacity to travel to every office to collect your data, so you use random sampling to select 3 offices – these are your clusters.</a:t>
            </a:r>
          </a:p>
        </p:txBody>
      </p:sp>
      <p:sp>
        <p:nvSpPr>
          <p:cNvPr id="8" name="TextBox 7"/>
          <p:cNvSpPr txBox="1"/>
          <p:nvPr/>
        </p:nvSpPr>
        <p:spPr>
          <a:xfrm>
            <a:off x="1371600" y="5334000"/>
            <a:ext cx="2819400" cy="1477328"/>
          </a:xfrm>
          <a:prstGeom prst="rect">
            <a:avLst/>
          </a:prstGeom>
          <a:noFill/>
        </p:spPr>
        <p:txBody>
          <a:bodyPr wrap="square" rtlCol="0">
            <a:spAutoFit/>
          </a:bodyPr>
          <a:lstStyle/>
          <a:p>
            <a:r>
              <a:rPr lang="en-IN" sz="1000" dirty="0" smtClean="0">
                <a:latin typeface="Bahnschrift Light" pitchFamily="34" charset="0"/>
              </a:rPr>
              <a:t>Example</a:t>
            </a:r>
            <a:endParaRPr lang="en-US" sz="1000" dirty="0" smtClean="0">
              <a:latin typeface="Bahnschrift Light" pitchFamily="34" charset="0"/>
            </a:endParaRPr>
          </a:p>
          <a:p>
            <a:r>
              <a:rPr lang="en-US" sz="1000" dirty="0" smtClean="0">
                <a:latin typeface="Bahnschrift Light" pitchFamily="34" charset="0"/>
              </a:rPr>
              <a:t>The company has 800 female employees and 200 male employees. You want to ensure that the sample reflects the gender balance of the company, so you sort the population into two strata based on gender. Then you use random sampling on each group, selecting 80 women and 20 men, which gives you a representative sample of 100 people.</a:t>
            </a:r>
          </a:p>
        </p:txBody>
      </p:sp>
      <p:sp>
        <p:nvSpPr>
          <p:cNvPr id="9" name="Rectangle 8"/>
          <p:cNvSpPr/>
          <p:nvPr/>
        </p:nvSpPr>
        <p:spPr>
          <a:xfrm>
            <a:off x="4495800" y="685800"/>
            <a:ext cx="2590800" cy="1323439"/>
          </a:xfrm>
          <a:prstGeom prst="rect">
            <a:avLst/>
          </a:prstGeom>
        </p:spPr>
        <p:txBody>
          <a:bodyPr wrap="square">
            <a:spAutoFit/>
          </a:bodyPr>
          <a:lstStyle/>
          <a:p>
            <a:r>
              <a:rPr lang="en-IN" sz="1000" dirty="0" smtClean="0">
                <a:latin typeface="Bahnschrift Light" pitchFamily="34" charset="0"/>
              </a:rPr>
              <a:t>Example </a:t>
            </a:r>
          </a:p>
          <a:p>
            <a:r>
              <a:rPr lang="en-US" sz="1000" dirty="0" smtClean="0">
                <a:latin typeface="Bahnschrift Light" pitchFamily="34" charset="0"/>
              </a:rPr>
              <a:t>All employees of the company are listed in alphabetical order. From the first 10 numbers, you randomly select a starting point: number 6. From number 6 onwards, every 10th person on the list is selected (6, 16, 26, 36, and so on), and you end up with a sample of 100 people.</a:t>
            </a:r>
          </a:p>
        </p:txBody>
      </p:sp>
      <p:sp>
        <p:nvSpPr>
          <p:cNvPr id="10" name="Rectangle 9"/>
          <p:cNvSpPr/>
          <p:nvPr/>
        </p:nvSpPr>
        <p:spPr>
          <a:xfrm>
            <a:off x="1524000" y="838200"/>
            <a:ext cx="2743200" cy="1015663"/>
          </a:xfrm>
          <a:prstGeom prst="rect">
            <a:avLst/>
          </a:prstGeom>
        </p:spPr>
        <p:txBody>
          <a:bodyPr wrap="square">
            <a:spAutoFit/>
          </a:bodyPr>
          <a:lstStyle/>
          <a:p>
            <a:r>
              <a:rPr lang="en-IN" sz="1000" dirty="0" smtClean="0">
                <a:latin typeface="Bahnschrift Light" pitchFamily="34" charset="0"/>
              </a:rPr>
              <a:t>Example</a:t>
            </a:r>
            <a:endParaRPr lang="en-US" sz="1000" dirty="0" smtClean="0">
              <a:latin typeface="Bahnschrift Light" pitchFamily="34" charset="0"/>
            </a:endParaRPr>
          </a:p>
          <a:p>
            <a:r>
              <a:rPr lang="en-US" sz="1000" dirty="0" smtClean="0">
                <a:latin typeface="Bahnschrift Light" pitchFamily="34" charset="0"/>
              </a:rPr>
              <a:t>You </a:t>
            </a:r>
            <a:r>
              <a:rPr lang="en-US" sz="1000" dirty="0" smtClean="0">
                <a:latin typeface="Bahnschrift Light" pitchFamily="34" charset="0"/>
              </a:rPr>
              <a:t>want to select a simple random sample of 100 employees of Company X. You assign a number to every employee in the company database from 1 to 1000, and use a random number generator to select 100 numbers.</a:t>
            </a:r>
            <a:endParaRPr lang="en-US" sz="1000" dirty="0">
              <a:latin typeface="Bahnschrift Light" pitchFamily="34" charset="0"/>
            </a:endParaRPr>
          </a:p>
        </p:txBody>
      </p:sp>
      <p:sp>
        <p:nvSpPr>
          <p:cNvPr id="11" name="Rectangle 10"/>
          <p:cNvSpPr/>
          <p:nvPr/>
        </p:nvSpPr>
        <p:spPr>
          <a:xfrm>
            <a:off x="7010400" y="6629400"/>
            <a:ext cx="2057400" cy="184666"/>
          </a:xfrm>
          <a:prstGeom prst="rect">
            <a:avLst/>
          </a:prstGeom>
        </p:spPr>
        <p:txBody>
          <a:bodyPr wrap="square">
            <a:spAutoFit/>
          </a:bodyPr>
          <a:lstStyle/>
          <a:p>
            <a:r>
              <a:rPr lang="en-US" sz="600" dirty="0" smtClean="0"/>
              <a:t>https://www.scribbr.com/methodology/sampling-methods/</a:t>
            </a:r>
            <a:endParaRPr lang="en-US" sz="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316</Words>
  <Application>Microsoft Office PowerPoint</Application>
  <PresentationFormat>On-screen Show (4:3)</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Kishor Chaudhari</dc:creator>
  <cp:lastModifiedBy>Kishor Chaudhari</cp:lastModifiedBy>
  <cp:revision>2</cp:revision>
  <dcterms:created xsi:type="dcterms:W3CDTF">2006-08-16T00:00:00Z</dcterms:created>
  <dcterms:modified xsi:type="dcterms:W3CDTF">2022-09-08T14:14:01Z</dcterms:modified>
</cp:coreProperties>
</file>