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1581" r:id="rId5"/>
    <p:sldId id="1962" r:id="rId6"/>
    <p:sldId id="2126" r:id="rId7"/>
    <p:sldId id="1963" r:id="rId8"/>
    <p:sldId id="1961" r:id="rId9"/>
    <p:sldId id="2142" r:id="rId10"/>
    <p:sldId id="2143" r:id="rId11"/>
    <p:sldId id="2144" r:id="rId12"/>
    <p:sldId id="2127" r:id="rId13"/>
    <p:sldId id="1987" r:id="rId14"/>
    <p:sldId id="1969" r:id="rId15"/>
    <p:sldId id="2128" r:id="rId16"/>
    <p:sldId id="2145" r:id="rId17"/>
    <p:sldId id="2129" r:id="rId18"/>
    <p:sldId id="2146" r:id="rId19"/>
    <p:sldId id="2130" r:id="rId20"/>
    <p:sldId id="2147" r:id="rId21"/>
    <p:sldId id="2131" r:id="rId22"/>
    <p:sldId id="1997" r:id="rId23"/>
    <p:sldId id="1970" r:id="rId24"/>
    <p:sldId id="2148" r:id="rId25"/>
    <p:sldId id="2151" r:id="rId26"/>
    <p:sldId id="2149" r:id="rId27"/>
    <p:sldId id="2152" r:id="rId28"/>
    <p:sldId id="2150" r:id="rId29"/>
    <p:sldId id="2153" r:id="rId30"/>
    <p:sldId id="2137" r:id="rId31"/>
    <p:sldId id="2093" r:id="rId32"/>
    <p:sldId id="2091" r:id="rId33"/>
    <p:sldId id="2138" r:id="rId34"/>
    <p:sldId id="2154" r:id="rId35"/>
    <p:sldId id="2140" r:id="rId36"/>
    <p:sldId id="2155" r:id="rId37"/>
    <p:sldId id="2156" r:id="rId38"/>
    <p:sldId id="1960" r:id="rId3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FF"/>
    <a:srgbClr val="FF9933"/>
    <a:srgbClr val="008000"/>
    <a:srgbClr val="000099"/>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7F110-2046-49ED-98FC-06E4C06812F1}" v="29" dt="2024-12-10T07:40:59.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1156" autoAdjust="0"/>
  </p:normalViewPr>
  <p:slideViewPr>
    <p:cSldViewPr>
      <p:cViewPr varScale="1">
        <p:scale>
          <a:sx n="75" d="100"/>
          <a:sy n="75" d="100"/>
        </p:scale>
        <p:origin x="773" y="53"/>
      </p:cViewPr>
      <p:guideLst>
        <p:guide orient="horz" pos="2160"/>
        <p:guide pos="3840"/>
      </p:guideLst>
    </p:cSldViewPr>
  </p:slideViewPr>
  <p:notesTextViewPr>
    <p:cViewPr>
      <p:scale>
        <a:sx n="100" d="100"/>
        <a:sy n="100" d="100"/>
      </p:scale>
      <p:origin x="0" y="0"/>
    </p:cViewPr>
  </p:notesText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0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hasCustomPrompt="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lvl="0"/>
            <a:r>
              <a:rPr lang="en-US"/>
              <a:t>Click to edit Master text styles</a:t>
            </a:r>
          </a:p>
        </p:txBody>
      </p:sp>
    </p:spTree>
    <p:extLst>
      <p:ext uri="{BB962C8B-B14F-4D97-AF65-F5344CB8AC3E}">
        <p14:creationId xmlns:p14="http://schemas.microsoft.com/office/powerpoint/2010/main" val="203037026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Content Placeholder 2">
            <a:extLst>
              <a:ext uri="{FF2B5EF4-FFF2-40B4-BE49-F238E27FC236}">
                <a16:creationId xmlns:a16="http://schemas.microsoft.com/office/drawing/2014/main" id="{EC143EFF-2D7C-66B4-AFBA-F0B1D61C26BE}"/>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8542277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0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304799"/>
            <a:ext cx="10972800" cy="58213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6749198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0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304799"/>
            <a:ext cx="10972800" cy="55822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endParaRPr lang="vi-VN"/>
          </a:p>
        </p:txBody>
      </p:sp>
      <p:sp>
        <p:nvSpPr>
          <p:cNvPr id="2" name="Content Placeholder 2">
            <a:extLst>
              <a:ext uri="{FF2B5EF4-FFF2-40B4-BE49-F238E27FC236}">
                <a16:creationId xmlns:a16="http://schemas.microsoft.com/office/drawing/2014/main" id="{6A22855E-2136-B0AC-54BE-3BB2AF005D9A}"/>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8460930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5625991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6197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B16425CE-E883-3624-A5E7-4BF4CB536FFC}"/>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235993890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7543800" y="1600201"/>
            <a:ext cx="40386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4142537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7543800" y="1600201"/>
            <a:ext cx="40386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028212B4-9DFE-2A94-C8E6-5E7E3C27E079}"/>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9896229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4724400" y="1600200"/>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9636457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40583111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4724400" y="1600200"/>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797E723B-E223-C420-ED51-5B5A20516705}"/>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3736763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8" name="Content Placeholder 2">
            <a:extLst>
              <a:ext uri="{FF2B5EF4-FFF2-40B4-BE49-F238E27FC236}">
                <a16:creationId xmlns:a16="http://schemas.microsoft.com/office/drawing/2014/main" id="{F597A347-30EE-4B72-93DA-C4CBE7049AF0}"/>
              </a:ext>
            </a:extLst>
          </p:cNvPr>
          <p:cNvSpPr>
            <a:spLocks noGrp="1"/>
          </p:cNvSpPr>
          <p:nvPr>
            <p:ph idx="13"/>
          </p:nvPr>
        </p:nvSpPr>
        <p:spPr>
          <a:xfrm>
            <a:off x="304800" y="3886200"/>
            <a:ext cx="5715000"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p:txBody>
      </p:sp>
      <p:sp>
        <p:nvSpPr>
          <p:cNvPr id="9" name="Content Placeholder 2">
            <a:extLst>
              <a:ext uri="{FF2B5EF4-FFF2-40B4-BE49-F238E27FC236}">
                <a16:creationId xmlns:a16="http://schemas.microsoft.com/office/drawing/2014/main" id="{CCF626F4-8319-BB9A-3962-FB52D8DEB450}"/>
              </a:ext>
            </a:extLst>
          </p:cNvPr>
          <p:cNvSpPr>
            <a:spLocks noGrp="1"/>
          </p:cNvSpPr>
          <p:nvPr>
            <p:ph idx="14"/>
          </p:nvPr>
        </p:nvSpPr>
        <p:spPr>
          <a:xfrm>
            <a:off x="6172200" y="3886200"/>
            <a:ext cx="5715002"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p:txBody>
      </p:sp>
    </p:spTree>
    <p:extLst>
      <p:ext uri="{BB962C8B-B14F-4D97-AF65-F5344CB8AC3E}">
        <p14:creationId xmlns:p14="http://schemas.microsoft.com/office/powerpoint/2010/main" val="200981924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307704203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2868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286863"/>
          </a:xfrm>
        </p:spPr>
        <p:txBody>
          <a:bodyPr/>
          <a:lstStyle>
            <a:lvl1pPr>
              <a:defRPr sz="2800"/>
            </a:lvl1pPr>
            <a:lvl2pPr>
              <a:defRPr sz="2400"/>
            </a:lvl2pPr>
          </a:lstStyle>
          <a:p>
            <a:pPr lvl="0"/>
            <a:r>
              <a:rPr lang="en-US"/>
              <a:t>Click to edit Master text styles</a:t>
            </a:r>
          </a:p>
        </p:txBody>
      </p:sp>
      <p:sp>
        <p:nvSpPr>
          <p:cNvPr id="4" name="Content Placeholder 2">
            <a:extLst>
              <a:ext uri="{FF2B5EF4-FFF2-40B4-BE49-F238E27FC236}">
                <a16:creationId xmlns:a16="http://schemas.microsoft.com/office/drawing/2014/main" id="{BCC583C3-4424-7F8E-3E7B-CA6ADF0427B0}"/>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51624889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2359152" cy="4525963"/>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3124200" y="1600200"/>
            <a:ext cx="8458200" cy="4525963"/>
          </a:xfrm>
        </p:spPr>
        <p:txBody>
          <a:bodyPr/>
          <a:lstStyle>
            <a:lvl1pPr>
              <a:defRPr sz="2800"/>
            </a:lvl1pPr>
            <a:lvl2pPr>
              <a:defRPr sz="2800"/>
            </a:lvl2pPr>
            <a:lvl3pPr>
              <a:defRPr sz="2800"/>
            </a:lvl3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262023714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2"/>
            <a:ext cx="2359152" cy="4286864"/>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3124200" y="1600201"/>
            <a:ext cx="8458200" cy="4286864"/>
          </a:xfrm>
        </p:spPr>
        <p:txBody>
          <a:bodyPr/>
          <a:lstStyle>
            <a:lvl1pPr>
              <a:defRPr sz="2800"/>
            </a:lvl1pPr>
            <a:lvl2pPr>
              <a:defRPr sz="2800"/>
            </a:lvl2pPr>
            <a:lvl3pPr>
              <a:defRPr sz="2800"/>
            </a:lvl3pPr>
          </a:lstStyle>
          <a:p>
            <a:pPr lvl="0"/>
            <a:r>
              <a:rPr lang="en-US"/>
              <a:t>Click to edit Master text styles</a:t>
            </a:r>
          </a:p>
          <a:p>
            <a:pPr lvl="1"/>
            <a:r>
              <a:rPr lang="en-US"/>
              <a:t>Second level</a:t>
            </a:r>
          </a:p>
          <a:p>
            <a:pPr lvl="2"/>
            <a:r>
              <a:rPr lang="en-US"/>
              <a:t>Third level</a:t>
            </a:r>
            <a:endParaRPr lang="vi-VN"/>
          </a:p>
        </p:txBody>
      </p:sp>
      <p:sp>
        <p:nvSpPr>
          <p:cNvPr id="4" name="Content Placeholder 2">
            <a:extLst>
              <a:ext uri="{FF2B5EF4-FFF2-40B4-BE49-F238E27FC236}">
                <a16:creationId xmlns:a16="http://schemas.microsoft.com/office/drawing/2014/main" id="{55D3D54F-B6A2-F83D-2883-0F1C5B49BCD4}"/>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516330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Two Content 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90127688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7" name="Content Placeholder 2">
            <a:extLst>
              <a:ext uri="{FF2B5EF4-FFF2-40B4-BE49-F238E27FC236}">
                <a16:creationId xmlns:a16="http://schemas.microsoft.com/office/drawing/2014/main" id="{895A939C-68D5-2DF8-CDA1-EB138EB7C0CD}"/>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7755776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285875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E44EB4D9-43E9-2D6E-F53C-2767330A2DF4}"/>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49616116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01">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599"/>
            <a:ext cx="6815667" cy="5153025"/>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663990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02">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600"/>
            <a:ext cx="6815667" cy="4896464"/>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endParaRPr lang="vi-VN"/>
          </a:p>
        </p:txBody>
      </p:sp>
      <p:sp>
        <p:nvSpPr>
          <p:cNvPr id="4" name="Text Placeholder 3"/>
          <p:cNvSpPr>
            <a:spLocks noGrp="1"/>
          </p:cNvSpPr>
          <p:nvPr>
            <p:ph type="body" sz="half" idx="2"/>
          </p:nvPr>
        </p:nvSpPr>
        <p:spPr>
          <a:xfrm>
            <a:off x="609601" y="1435101"/>
            <a:ext cx="4011084" cy="44519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2">
            <a:extLst>
              <a:ext uri="{FF2B5EF4-FFF2-40B4-BE49-F238E27FC236}">
                <a16:creationId xmlns:a16="http://schemas.microsoft.com/office/drawing/2014/main" id="{10B9B77A-A705-2B88-D26C-888E54B9A2A2}"/>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72131758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7" name="Content Placeholder 2">
            <a:extLst>
              <a:ext uri="{FF2B5EF4-FFF2-40B4-BE49-F238E27FC236}">
                <a16:creationId xmlns:a16="http://schemas.microsoft.com/office/drawing/2014/main" id="{9C027E77-6012-42D7-99B0-1D322EEAFE5D}"/>
              </a:ext>
            </a:extLst>
          </p:cNvPr>
          <p:cNvSpPr>
            <a:spLocks noGrp="1"/>
          </p:cNvSpPr>
          <p:nvPr>
            <p:ph idx="12"/>
          </p:nvPr>
        </p:nvSpPr>
        <p:spPr>
          <a:xfrm>
            <a:off x="4086803"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
        <p:nvSpPr>
          <p:cNvPr id="8" name="Content Placeholder 2">
            <a:extLst>
              <a:ext uri="{FF2B5EF4-FFF2-40B4-BE49-F238E27FC236}">
                <a16:creationId xmlns:a16="http://schemas.microsoft.com/office/drawing/2014/main" id="{F597A347-30EE-4B72-93DA-C4CBE7049AF0}"/>
              </a:ext>
            </a:extLst>
          </p:cNvPr>
          <p:cNvSpPr>
            <a:spLocks noGrp="1"/>
          </p:cNvSpPr>
          <p:nvPr>
            <p:ph idx="13"/>
          </p:nvPr>
        </p:nvSpPr>
        <p:spPr>
          <a:xfrm>
            <a:off x="0"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
        <p:nvSpPr>
          <p:cNvPr id="9" name="Content Placeholder 2">
            <a:extLst>
              <a:ext uri="{FF2B5EF4-FFF2-40B4-BE49-F238E27FC236}">
                <a16:creationId xmlns:a16="http://schemas.microsoft.com/office/drawing/2014/main" id="{CCF626F4-8319-BB9A-3962-FB52D8DEB450}"/>
              </a:ext>
            </a:extLst>
          </p:cNvPr>
          <p:cNvSpPr>
            <a:spLocks noGrp="1"/>
          </p:cNvSpPr>
          <p:nvPr>
            <p:ph idx="14"/>
          </p:nvPr>
        </p:nvSpPr>
        <p:spPr>
          <a:xfrm>
            <a:off x="8192656"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Tree>
    <p:extLst>
      <p:ext uri="{BB962C8B-B14F-4D97-AF65-F5344CB8AC3E}">
        <p14:creationId xmlns:p14="http://schemas.microsoft.com/office/powerpoint/2010/main" val="99995483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Up Down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9456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921189"/>
            <a:ext cx="10972800" cy="2194560"/>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804096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Up Down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0312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781425"/>
            <a:ext cx="10972800" cy="2103120"/>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57311796-72DC-4BB7-31C2-CB4F68F76B24}"/>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72918828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Up Down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119376"/>
            <a:ext cx="10972800" cy="3014661"/>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861306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Up Down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119377"/>
            <a:ext cx="10972800" cy="2767688"/>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DD504C8E-CD1E-7326-602A-6498C81631E4}"/>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7954282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Up Down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301752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4726052"/>
            <a:ext cx="10972800" cy="1335024"/>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991901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Up Down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819397"/>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4552950"/>
            <a:ext cx="10972800" cy="1335024"/>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D4A4C1F9-81CD-D56F-EC94-62A54EC01336}"/>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78855404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ir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ir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06246569"/>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0697005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2">
            <a:extLst>
              <a:ext uri="{FF2B5EF4-FFF2-40B4-BE49-F238E27FC236}">
                <a16:creationId xmlns:a16="http://schemas.microsoft.com/office/drawing/2014/main" id="{166FD81B-D664-FF76-F971-91B15C5A35D7}"/>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61333859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endParaRPr lang="en-US"/>
          </a:p>
        </p:txBody>
      </p:sp>
    </p:spTree>
    <p:extLst>
      <p:ext uri="{BB962C8B-B14F-4D97-AF65-F5344CB8AC3E}">
        <p14:creationId xmlns:p14="http://schemas.microsoft.com/office/powerpoint/2010/main" val="180967635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4112719614"/>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reative 0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87566929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reative 0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215058400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reative 03">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914400"/>
            <a:ext cx="5994400" cy="52578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46990384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reative 04">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303610944"/>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71942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2130426"/>
            <a:ext cx="11811000" cy="3508374"/>
          </a:xfrm>
        </p:spPr>
        <p:txBody>
          <a:bodyPr/>
          <a:lstStyle>
            <a:lvl1pPr>
              <a:defRPr sz="2000"/>
            </a:lvl1pPr>
          </a:lstStyle>
          <a:p>
            <a:r>
              <a:rPr lang="en-US" sz="4800"/>
              <a:t>Cảm ơn quí vị đã lắng nghe</a:t>
            </a:r>
            <a:br>
              <a:rPr lang="en-US" sz="4800"/>
            </a:br>
            <a:br>
              <a:rPr lang="en-US" sz="4800"/>
            </a:br>
            <a:r>
              <a:rPr lang="en-US" sz="4800">
                <a:solidFill>
                  <a:srgbClr val="0066FF"/>
                </a:solidFill>
              </a:rPr>
              <a:t>ĐẠI HỌC QUỐC GIA TP.HCM</a:t>
            </a:r>
            <a:br>
              <a:rPr lang="en-US" sz="4800">
                <a:solidFill>
                  <a:srgbClr val="0066FF"/>
                </a:solidFill>
              </a:rPr>
            </a:br>
            <a:r>
              <a:rPr lang="en-US" sz="4400">
                <a:solidFill>
                  <a:srgbClr val="FF0000"/>
                </a:solidFill>
              </a:rPr>
              <a:t>TR</a:t>
            </a:r>
            <a:r>
              <a:rPr lang="vi-VN" sz="4400">
                <a:solidFill>
                  <a:srgbClr val="FF0000"/>
                </a:solidFill>
              </a:rPr>
              <a:t>Ư</a:t>
            </a:r>
            <a:r>
              <a:rPr lang="en-US" sz="4400">
                <a:solidFill>
                  <a:srgbClr val="FF0000"/>
                </a:solidFill>
              </a:rPr>
              <a:t>ỜNG ĐH CÔNG NGHỆ THÔNG TIN</a:t>
            </a:r>
            <a:br>
              <a:rPr lang="en-US" sz="4400">
                <a:solidFill>
                  <a:srgbClr val="FF0000"/>
                </a:solidFill>
              </a:rPr>
            </a:br>
            <a:r>
              <a:rPr lang="en-US" sz="4400">
                <a:solidFill>
                  <a:srgbClr val="0066FF"/>
                </a:solidFill>
              </a:rPr>
              <a:t>TOÀN DIỆN – SÁNG TẠO – PHỤNG SỰ</a:t>
            </a:r>
            <a:r>
              <a:rPr lang="en-US" sz="4400"/>
              <a:t> </a:t>
            </a:r>
            <a:endParaRPr lang="vi-VN"/>
          </a:p>
        </p:txBody>
      </p:sp>
    </p:spTree>
    <p:extLst>
      <p:ext uri="{BB962C8B-B14F-4D97-AF65-F5344CB8AC3E}">
        <p14:creationId xmlns:p14="http://schemas.microsoft.com/office/powerpoint/2010/main" val="239446408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Slide 05">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3508374"/>
          </a:xfrm>
        </p:spPr>
        <p:txBody>
          <a:bodyPr/>
          <a:lstStyle>
            <a:lvl1pPr>
              <a:defRPr>
                <a:solidFill>
                  <a:srgbClr val="FF0000"/>
                </a:solidFill>
              </a:defRPr>
            </a:lvl1pPr>
          </a:lstStyle>
          <a:p>
            <a:r>
              <a:rPr lang="en-US"/>
              <a:t>Click to edit Master title style</a:t>
            </a:r>
            <a:endParaRPr lang="vi-VN"/>
          </a:p>
        </p:txBody>
      </p:sp>
    </p:spTree>
    <p:extLst>
      <p:ext uri="{BB962C8B-B14F-4D97-AF65-F5344CB8AC3E}">
        <p14:creationId xmlns:p14="http://schemas.microsoft.com/office/powerpoint/2010/main" val="260179132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7655369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Content Placeholder 2">
            <a:extLst>
              <a:ext uri="{FF2B5EF4-FFF2-40B4-BE49-F238E27FC236}">
                <a16:creationId xmlns:a16="http://schemas.microsoft.com/office/drawing/2014/main" id="{5204C06E-4BFD-7AE1-C5B0-925E1CA3A006}"/>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3041032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70909198"/>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1">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1" r:id="rId2"/>
    <p:sldLayoutId id="2147483723" r:id="rId3"/>
    <p:sldLayoutId id="2147483652" r:id="rId4"/>
    <p:sldLayoutId id="2147483650" r:id="rId5"/>
    <p:sldLayoutId id="2147483677" r:id="rId6"/>
    <p:sldLayoutId id="2147483691" r:id="rId7"/>
    <p:sldLayoutId id="2147483724" r:id="rId8"/>
    <p:sldLayoutId id="2147483699" r:id="rId9"/>
    <p:sldLayoutId id="2147483725" r:id="rId10"/>
    <p:sldLayoutId id="2147483717" r:id="rId11"/>
    <p:sldLayoutId id="2147483726" r:id="rId12"/>
    <p:sldLayoutId id="2147483653" r:id="rId13"/>
    <p:sldLayoutId id="2147483727" r:id="rId14"/>
    <p:sldLayoutId id="2147483706" r:id="rId15"/>
    <p:sldLayoutId id="2147483728" r:id="rId16"/>
    <p:sldLayoutId id="2147483708" r:id="rId17"/>
    <p:sldLayoutId id="2147483739" r:id="rId18"/>
    <p:sldLayoutId id="2147483729" r:id="rId19"/>
    <p:sldLayoutId id="2147483700" r:id="rId20"/>
    <p:sldLayoutId id="2147483730" r:id="rId21"/>
    <p:sldLayoutId id="2147483707" r:id="rId22"/>
    <p:sldLayoutId id="2147483731" r:id="rId23"/>
    <p:sldLayoutId id="2147483712" r:id="rId24"/>
    <p:sldLayoutId id="2147483732" r:id="rId25"/>
    <p:sldLayoutId id="2147483713" r:id="rId26"/>
    <p:sldLayoutId id="2147483733" r:id="rId27"/>
    <p:sldLayoutId id="2147483715" r:id="rId28"/>
    <p:sldLayoutId id="2147483734" r:id="rId29"/>
    <p:sldLayoutId id="2147483701" r:id="rId30"/>
    <p:sldLayoutId id="2147483735" r:id="rId31"/>
    <p:sldLayoutId id="2147483710" r:id="rId32"/>
    <p:sldLayoutId id="2147483736" r:id="rId33"/>
    <p:sldLayoutId id="2147483737" r:id="rId34"/>
    <p:sldLayoutId id="2147483711" r:id="rId35"/>
    <p:sldLayoutId id="2147483686" r:id="rId36"/>
    <p:sldLayoutId id="2147483718" r:id="rId37"/>
    <p:sldLayoutId id="2147483694" r:id="rId38"/>
    <p:sldLayoutId id="2147483688" r:id="rId39"/>
    <p:sldLayoutId id="2147483719" r:id="rId40"/>
    <p:sldLayoutId id="2147483687" r:id="rId41"/>
    <p:sldLayoutId id="2147483655" r:id="rId42"/>
    <p:sldLayoutId id="2147483702" r:id="rId43"/>
    <p:sldLayoutId id="2147483703" r:id="rId44"/>
    <p:sldLayoutId id="2147483704" r:id="rId45"/>
    <p:sldLayoutId id="2147483705" r:id="rId46"/>
    <p:sldLayoutId id="2147483716" r:id="rId47"/>
    <p:sldLayoutId id="2147483720" r:id="rId48"/>
    <p:sldLayoutId id="2147483738" r:id="rId49"/>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just"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just" rtl="0" eaLnBrk="0" fontAlgn="base" hangingPunct="0">
        <a:spcBef>
          <a:spcPct val="20000"/>
        </a:spcBef>
        <a:spcAft>
          <a:spcPct val="0"/>
        </a:spcAft>
        <a:buFont typeface="Arial" panose="020B0604020202020204" pitchFamily="34" charset="0"/>
        <a:buChar char="+"/>
        <a:defRPr sz="2800">
          <a:solidFill>
            <a:srgbClr val="FF0000"/>
          </a:solidFill>
          <a:latin typeface="+mn-lt"/>
        </a:defRPr>
      </a:lvl2pPr>
      <a:lvl3pPr marL="1143000" indent="-228600" algn="just"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4C86-7609-D4A3-1353-AEB012BFE77C}"/>
              </a:ext>
            </a:extLst>
          </p:cNvPr>
          <p:cNvSpPr>
            <a:spLocks noGrp="1"/>
          </p:cNvSpPr>
          <p:nvPr>
            <p:ph type="ctrTitle"/>
          </p:nvPr>
        </p:nvSpPr>
        <p:spPr/>
        <p:txBody>
          <a:bodyPr/>
          <a:lstStyle/>
          <a:p>
            <a:r>
              <a:rPr lang="en-US" dirty="0" err="1"/>
              <a:t>Chương</a:t>
            </a:r>
            <a:r>
              <a:rPr lang="en-US" dirty="0"/>
              <a:t> 11.6 </a:t>
            </a:r>
            <a:br>
              <a:rPr lang="en-US" dirty="0"/>
            </a:br>
            <a:r>
              <a:rPr lang="en-US" dirty="0"/>
              <a:t>THỰC HIỆN PHẢN HỒI RỦI RO</a:t>
            </a:r>
          </a:p>
        </p:txBody>
      </p:sp>
      <p:sp>
        <p:nvSpPr>
          <p:cNvPr id="3" name="Subtitle 2">
            <a:extLst>
              <a:ext uri="{FF2B5EF4-FFF2-40B4-BE49-F238E27FC236}">
                <a16:creationId xmlns:a16="http://schemas.microsoft.com/office/drawing/2014/main" id="{57C4F488-B428-666E-969C-22FA8787B94D}"/>
              </a:ext>
            </a:extLst>
          </p:cNvPr>
          <p:cNvSpPr>
            <a:spLocks noGrp="1"/>
          </p:cNvSpPr>
          <p:nvPr>
            <p:ph type="subTitle" idx="1"/>
          </p:nvPr>
        </p:nvSpPr>
        <p:spPr/>
        <p:txBody>
          <a:bodyPr/>
          <a:lstStyle/>
          <a:p>
            <a:r>
              <a:rPr lang="en-US" dirty="0" err="1"/>
              <a:t>Trần</a:t>
            </a:r>
            <a:r>
              <a:rPr lang="en-US" dirty="0"/>
              <a:t> </a:t>
            </a:r>
            <a:r>
              <a:rPr lang="en-US" dirty="0" err="1"/>
              <a:t>Đình</a:t>
            </a:r>
            <a:r>
              <a:rPr lang="en-US" dirty="0"/>
              <a:t> </a:t>
            </a:r>
            <a:r>
              <a:rPr lang="en-US" dirty="0" err="1"/>
              <a:t>Phương</a:t>
            </a:r>
            <a:r>
              <a:rPr lang="en-US" dirty="0"/>
              <a:t> Linh – 22520778</a:t>
            </a:r>
          </a:p>
          <a:p>
            <a:r>
              <a:rPr lang="en-US" dirty="0">
                <a:solidFill>
                  <a:srgbClr val="FF0000"/>
                </a:solidFill>
              </a:rPr>
              <a:t>GVHD: Nguyễn Tấn Trần Minh Khang</a:t>
            </a:r>
          </a:p>
          <a:p>
            <a:r>
              <a:rPr lang="en-US" dirty="0"/>
              <a:t>GVHD: Quan Chí Khánh An</a:t>
            </a:r>
          </a:p>
        </p:txBody>
      </p:sp>
    </p:spTree>
    <p:extLst>
      <p:ext uri="{BB962C8B-B14F-4D97-AF65-F5344CB8AC3E}">
        <p14:creationId xmlns:p14="http://schemas.microsoft.com/office/powerpoint/2010/main" val="1962140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1A7F5-C4DE-2AE3-645C-990AF003D5A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2B38B9-DBD9-35D2-C5B6-4A382FCB2786}"/>
              </a:ext>
            </a:extLst>
          </p:cNvPr>
          <p:cNvSpPr>
            <a:spLocks noGrp="1"/>
          </p:cNvSpPr>
          <p:nvPr>
            <p:ph type="title"/>
          </p:nvPr>
        </p:nvSpPr>
        <p:spPr/>
        <p:txBody>
          <a:bodyPr/>
          <a:lstStyle/>
          <a:p>
            <a:r>
              <a:rPr lang="en-US" dirty="0"/>
              <a:t>Đầu vào của quy trình</a:t>
            </a:r>
          </a:p>
        </p:txBody>
      </p:sp>
      <p:sp>
        <p:nvSpPr>
          <p:cNvPr id="5" name="Text Placeholder 4">
            <a:extLst>
              <a:ext uri="{FF2B5EF4-FFF2-40B4-BE49-F238E27FC236}">
                <a16:creationId xmlns:a16="http://schemas.microsoft.com/office/drawing/2014/main" id="{0C0D374E-EBE6-B013-255D-A743B74AF4BD}"/>
              </a:ext>
            </a:extLst>
          </p:cNvPr>
          <p:cNvSpPr>
            <a:spLocks noGrp="1"/>
          </p:cNvSpPr>
          <p:nvPr>
            <p:ph type="body" idx="1"/>
          </p:nvPr>
        </p:nvSpPr>
        <p:spPr/>
        <p:txBody>
          <a:bodyPr/>
          <a:lstStyle/>
          <a:p>
            <a:r>
              <a:rPr lang="en-US" dirty="0"/>
              <a:t>Inputs</a:t>
            </a:r>
          </a:p>
        </p:txBody>
      </p:sp>
    </p:spTree>
    <p:extLst>
      <p:ext uri="{BB962C8B-B14F-4D97-AF65-F5344CB8AC3E}">
        <p14:creationId xmlns:p14="http://schemas.microsoft.com/office/powerpoint/2010/main" val="21224172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C77AA-1C25-42BC-6C61-51F681BD2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010CE-AD36-A8DD-C9B8-F4A42545E686}"/>
              </a:ext>
            </a:extLst>
          </p:cNvPr>
          <p:cNvSpPr>
            <a:spLocks noGrp="1"/>
          </p:cNvSpPr>
          <p:nvPr>
            <p:ph type="title"/>
          </p:nvPr>
        </p:nvSpPr>
        <p:spPr/>
        <p:txBody>
          <a:bodyPr/>
          <a:lstStyle/>
          <a:p>
            <a:r>
              <a:rPr lang="en-US" dirty="0" err="1"/>
              <a:t>Đầu</a:t>
            </a:r>
            <a:r>
              <a:rPr lang="en-US" dirty="0"/>
              <a:t> </a:t>
            </a:r>
            <a:r>
              <a:rPr lang="en-US" dirty="0" err="1"/>
              <a:t>vào</a:t>
            </a:r>
            <a:r>
              <a:rPr lang="en-US" dirty="0"/>
              <a:t> </a:t>
            </a:r>
            <a:r>
              <a:rPr lang="en-US" dirty="0" err="1"/>
              <a:t>của</a:t>
            </a:r>
            <a:r>
              <a:rPr lang="en-US" dirty="0"/>
              <a:t> </a:t>
            </a:r>
            <a:r>
              <a:rPr lang="en-US" dirty="0" err="1"/>
              <a:t>quy</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B1C62381-9A93-53BB-BCC6-5711FE618E16}"/>
              </a:ext>
            </a:extLst>
          </p:cNvPr>
          <p:cNvSpPr>
            <a:spLocks noGrp="1"/>
          </p:cNvSpPr>
          <p:nvPr>
            <p:ph idx="1"/>
          </p:nvPr>
        </p:nvSpPr>
        <p:spPr/>
        <p:txBody>
          <a:bodyPr/>
          <a:lstStyle/>
          <a:p>
            <a:pPr marL="514350" indent="-514350">
              <a:buFont typeface="+mj-lt"/>
              <a:buAutoNum type="arabicPeriod"/>
            </a:pPr>
            <a:r>
              <a:rPr lang="en-US" dirty="0"/>
              <a:t>Project management plan - Kế hoạch quản lý dự án.</a:t>
            </a:r>
          </a:p>
          <a:p>
            <a:pPr marL="514350" indent="-514350">
              <a:buFont typeface="+mj-lt"/>
              <a:buAutoNum type="arabicPeriod"/>
            </a:pPr>
            <a:r>
              <a:rPr lang="en-US" dirty="0">
                <a:solidFill>
                  <a:srgbClr val="FF0000"/>
                </a:solidFill>
              </a:rPr>
              <a:t>Project documents - Tài liệu dự án.</a:t>
            </a:r>
          </a:p>
          <a:p>
            <a:pPr marL="514350" indent="-514350">
              <a:buFont typeface="+mj-lt"/>
              <a:buAutoNum type="arabicPeriod"/>
            </a:pPr>
            <a:r>
              <a:rPr lang="en-US" dirty="0"/>
              <a:t>Organizational process assets - Tài sản quy trình tổ chức.</a:t>
            </a:r>
          </a:p>
        </p:txBody>
      </p:sp>
    </p:spTree>
    <p:extLst>
      <p:ext uri="{BB962C8B-B14F-4D97-AF65-F5344CB8AC3E}">
        <p14:creationId xmlns:p14="http://schemas.microsoft.com/office/powerpoint/2010/main" val="30600329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4B775-CA33-3CD1-B71B-191EFA56E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56C0E-6133-362F-4258-C0588B7BBB90}"/>
              </a:ext>
            </a:extLst>
          </p:cNvPr>
          <p:cNvSpPr>
            <a:spLocks noGrp="1"/>
          </p:cNvSpPr>
          <p:nvPr>
            <p:ph type="title"/>
          </p:nvPr>
        </p:nvSpPr>
        <p:spPr/>
        <p:txBody>
          <a:bodyPr/>
          <a:lstStyle/>
          <a:p>
            <a:r>
              <a:rPr lang="en-US" dirty="0" err="1"/>
              <a:t>Đầu</a:t>
            </a:r>
            <a:r>
              <a:rPr lang="en-US" dirty="0"/>
              <a:t> </a:t>
            </a:r>
            <a:r>
              <a:rPr lang="en-US" dirty="0" err="1"/>
              <a:t>vào</a:t>
            </a:r>
            <a:r>
              <a:rPr lang="en-US" dirty="0"/>
              <a:t> </a:t>
            </a:r>
            <a:r>
              <a:rPr lang="en-US" dirty="0" err="1"/>
              <a:t>của</a:t>
            </a:r>
            <a:r>
              <a:rPr lang="en-US" dirty="0"/>
              <a:t> </a:t>
            </a:r>
            <a:r>
              <a:rPr lang="en-US" dirty="0" err="1"/>
              <a:t>quy</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1BCE2C05-667A-ECD8-50BD-E5D21421FA8E}"/>
              </a:ext>
            </a:extLst>
          </p:cNvPr>
          <p:cNvSpPr>
            <a:spLocks noGrp="1"/>
          </p:cNvSpPr>
          <p:nvPr>
            <p:ph idx="1"/>
          </p:nvPr>
        </p:nvSpPr>
        <p:spPr/>
        <p:txBody>
          <a:bodyPr/>
          <a:lstStyle/>
          <a:p>
            <a:pPr marL="514350" indent="-514350">
              <a:buFont typeface="+mj-lt"/>
              <a:buAutoNum type="arabicPeriod"/>
            </a:pPr>
            <a:r>
              <a:rPr lang="en-US" dirty="0">
                <a:highlight>
                  <a:srgbClr val="FFFF00"/>
                </a:highlight>
              </a:rPr>
              <a:t>Project management plan - Kế hoạch quản lý dự án.</a:t>
            </a:r>
          </a:p>
          <a:p>
            <a:pPr marL="514350" indent="-514350">
              <a:buFont typeface="+mj-lt"/>
              <a:buAutoNum type="arabicPeriod"/>
            </a:pPr>
            <a:r>
              <a:rPr lang="en-US" dirty="0">
                <a:solidFill>
                  <a:srgbClr val="FF0000"/>
                </a:solidFill>
              </a:rPr>
              <a:t>Project documents - Tài liệu dự án.</a:t>
            </a:r>
          </a:p>
          <a:p>
            <a:pPr marL="514350" indent="-514350">
              <a:buFont typeface="+mj-lt"/>
              <a:buAutoNum type="arabicPeriod"/>
            </a:pPr>
            <a:r>
              <a:rPr lang="en-US" dirty="0"/>
              <a:t>Organizational process assets - Tài sản quy trình tổ chức.</a:t>
            </a:r>
          </a:p>
        </p:txBody>
      </p:sp>
    </p:spTree>
    <p:extLst>
      <p:ext uri="{BB962C8B-B14F-4D97-AF65-F5344CB8AC3E}">
        <p14:creationId xmlns:p14="http://schemas.microsoft.com/office/powerpoint/2010/main" val="279650728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1D481-441C-F8CC-809A-9D8F8E299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8B762-74FF-5F77-84F7-A8340388E5FE}"/>
              </a:ext>
            </a:extLst>
          </p:cNvPr>
          <p:cNvSpPr>
            <a:spLocks noGrp="1"/>
          </p:cNvSpPr>
          <p:nvPr>
            <p:ph type="title"/>
          </p:nvPr>
        </p:nvSpPr>
        <p:spPr/>
        <p:txBody>
          <a:bodyPr/>
          <a:lstStyle/>
          <a:p>
            <a:r>
              <a:rPr lang="en-US" dirty="0" err="1"/>
              <a:t>Kế</a:t>
            </a:r>
            <a:r>
              <a:rPr lang="en-US" dirty="0"/>
              <a:t> </a:t>
            </a:r>
            <a:r>
              <a:rPr lang="en-US" dirty="0" err="1"/>
              <a:t>hoạch</a:t>
            </a:r>
            <a:r>
              <a:rPr lang="en-US" dirty="0"/>
              <a:t> </a:t>
            </a:r>
            <a:r>
              <a:rPr lang="en-US" dirty="0" err="1"/>
              <a:t>quản</a:t>
            </a:r>
            <a:r>
              <a:rPr lang="en-US" dirty="0"/>
              <a:t> </a:t>
            </a:r>
            <a:r>
              <a:rPr lang="en-US" dirty="0" err="1"/>
              <a:t>lý</a:t>
            </a:r>
            <a:r>
              <a:rPr lang="en-US" dirty="0"/>
              <a:t> </a:t>
            </a:r>
            <a:r>
              <a:rPr lang="en-US" dirty="0" err="1"/>
              <a:t>dự</a:t>
            </a:r>
            <a:r>
              <a:rPr lang="en-US" dirty="0"/>
              <a:t> </a:t>
            </a:r>
            <a:r>
              <a:rPr lang="en-US" dirty="0" err="1"/>
              <a:t>án</a:t>
            </a:r>
            <a:endParaRPr lang="en-US" dirty="0"/>
          </a:p>
        </p:txBody>
      </p:sp>
      <p:sp>
        <p:nvSpPr>
          <p:cNvPr id="3" name="Content Placeholder 2">
            <a:extLst>
              <a:ext uri="{FF2B5EF4-FFF2-40B4-BE49-F238E27FC236}">
                <a16:creationId xmlns:a16="http://schemas.microsoft.com/office/drawing/2014/main" id="{81BBB0D7-1921-2A2E-F5E3-C234855805D7}"/>
              </a:ext>
            </a:extLst>
          </p:cNvPr>
          <p:cNvSpPr>
            <a:spLocks noGrp="1"/>
          </p:cNvSpPr>
          <p:nvPr>
            <p:ph idx="1"/>
          </p:nvPr>
        </p:nvSpPr>
        <p:spPr/>
        <p:txBody>
          <a:bodyPr/>
          <a:lstStyle/>
          <a:p>
            <a:pPr marL="0" indent="0">
              <a:buNone/>
            </a:pPr>
            <a:r>
              <a:rPr lang="vi-VN" b="1" dirty="0">
                <a:solidFill>
                  <a:srgbClr val="FF0000"/>
                </a:solidFill>
              </a:rPr>
              <a:t>Kế hoạch Quản lý Rủi ro</a:t>
            </a:r>
            <a:r>
              <a:rPr lang="vi-VN" dirty="0">
                <a:solidFill>
                  <a:srgbClr val="FF0000"/>
                </a:solidFill>
              </a:rPr>
              <a:t> </a:t>
            </a:r>
            <a:r>
              <a:rPr lang="vi-VN" dirty="0"/>
              <a:t>là một phần của Kế hoạch Quản lý </a:t>
            </a:r>
            <a:r>
              <a:rPr lang="vi-VN"/>
              <a:t>Dự án</a:t>
            </a:r>
            <a:r>
              <a:rPr lang="en-US"/>
              <a:t> </a:t>
            </a:r>
            <a:r>
              <a:rPr lang="vi-VN"/>
              <a:t>gồm</a:t>
            </a:r>
            <a:r>
              <a:rPr lang="vi-VN" dirty="0"/>
              <a:t>:</a:t>
            </a:r>
          </a:p>
          <a:p>
            <a:pPr>
              <a:buFont typeface="Arial" panose="020B0604020202020204" pitchFamily="34" charset="0"/>
              <a:buChar char="•"/>
            </a:pPr>
            <a:r>
              <a:rPr lang="vi-VN" dirty="0">
                <a:solidFill>
                  <a:srgbClr val="FF0000"/>
                </a:solidFill>
              </a:rPr>
              <a:t>Vai trò và trách nhiệm trong quản lý rủi ro, dùng để phân bổ chủ sở hữu rủi ro.</a:t>
            </a:r>
          </a:p>
          <a:p>
            <a:pPr>
              <a:buFont typeface="Arial" panose="020B0604020202020204" pitchFamily="34" charset="0"/>
              <a:buChar char="•"/>
            </a:pPr>
            <a:r>
              <a:rPr lang="vi-VN" dirty="0"/>
              <a:t>Mức độ chi tiết và phương pháp quản lý rủi ro.</a:t>
            </a:r>
          </a:p>
          <a:p>
            <a:pPr>
              <a:buFont typeface="Arial" panose="020B0604020202020204" pitchFamily="34" charset="0"/>
              <a:buChar char="•"/>
            </a:pPr>
            <a:r>
              <a:rPr lang="vi-VN" dirty="0">
                <a:solidFill>
                  <a:srgbClr val="FF0000"/>
                </a:solidFill>
              </a:rPr>
              <a:t>Ngưỡng rủi ro dựa trên khả năng chấp nhận rủi ro của các bên liên quan, xác định mục tiêu cần đạt khi thực hiện phản hồi.</a:t>
            </a:r>
          </a:p>
        </p:txBody>
      </p:sp>
    </p:spTree>
    <p:extLst>
      <p:ext uri="{BB962C8B-B14F-4D97-AF65-F5344CB8AC3E}">
        <p14:creationId xmlns:p14="http://schemas.microsoft.com/office/powerpoint/2010/main" val="395540843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99C25-113D-FDE9-7A60-E0C0F780D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504CC-3A4B-D28C-A4EC-8187BD67202B}"/>
              </a:ext>
            </a:extLst>
          </p:cNvPr>
          <p:cNvSpPr>
            <a:spLocks noGrp="1"/>
          </p:cNvSpPr>
          <p:nvPr>
            <p:ph type="title"/>
          </p:nvPr>
        </p:nvSpPr>
        <p:spPr/>
        <p:txBody>
          <a:bodyPr/>
          <a:lstStyle/>
          <a:p>
            <a:r>
              <a:rPr lang="en-US" dirty="0" err="1"/>
              <a:t>Đầu</a:t>
            </a:r>
            <a:r>
              <a:rPr lang="en-US" dirty="0"/>
              <a:t> </a:t>
            </a:r>
            <a:r>
              <a:rPr lang="en-US" dirty="0" err="1"/>
              <a:t>vào</a:t>
            </a:r>
            <a:r>
              <a:rPr lang="en-US" dirty="0"/>
              <a:t> </a:t>
            </a:r>
            <a:r>
              <a:rPr lang="en-US" dirty="0" err="1"/>
              <a:t>của</a:t>
            </a:r>
            <a:r>
              <a:rPr lang="en-US" dirty="0"/>
              <a:t> </a:t>
            </a:r>
            <a:r>
              <a:rPr lang="en-US" dirty="0" err="1"/>
              <a:t>quy</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998A4A62-23F6-9664-80B0-A1EC3D373382}"/>
              </a:ext>
            </a:extLst>
          </p:cNvPr>
          <p:cNvSpPr>
            <a:spLocks noGrp="1"/>
          </p:cNvSpPr>
          <p:nvPr>
            <p:ph idx="1"/>
          </p:nvPr>
        </p:nvSpPr>
        <p:spPr/>
        <p:txBody>
          <a:bodyPr/>
          <a:lstStyle/>
          <a:p>
            <a:pPr marL="514350" indent="-514350">
              <a:buFont typeface="+mj-lt"/>
              <a:buAutoNum type="arabicPeriod"/>
            </a:pPr>
            <a:r>
              <a:rPr lang="en-US" dirty="0"/>
              <a:t>Project management plan - Kế hoạch quản lý dự án.</a:t>
            </a:r>
          </a:p>
          <a:p>
            <a:pPr marL="514350" indent="-514350">
              <a:buFont typeface="+mj-lt"/>
              <a:buAutoNum type="arabicPeriod"/>
            </a:pPr>
            <a:r>
              <a:rPr lang="en-US" dirty="0">
                <a:solidFill>
                  <a:srgbClr val="FF0000"/>
                </a:solidFill>
                <a:highlight>
                  <a:srgbClr val="FFFF00"/>
                </a:highlight>
              </a:rPr>
              <a:t>Project documents - Tài liệu dự án.</a:t>
            </a:r>
          </a:p>
          <a:p>
            <a:pPr marL="514350" indent="-514350">
              <a:buFont typeface="+mj-lt"/>
              <a:buAutoNum type="arabicPeriod"/>
            </a:pPr>
            <a:r>
              <a:rPr lang="en-US" dirty="0"/>
              <a:t>Organizational process assets - Tài sản quy trình tổ chức.</a:t>
            </a:r>
          </a:p>
        </p:txBody>
      </p:sp>
    </p:spTree>
    <p:extLst>
      <p:ext uri="{BB962C8B-B14F-4D97-AF65-F5344CB8AC3E}">
        <p14:creationId xmlns:p14="http://schemas.microsoft.com/office/powerpoint/2010/main" val="684821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412AC-D6CB-17A5-92C0-90F97792C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EA4B7-4668-6145-4D6A-6A3B86076BDB}"/>
              </a:ext>
            </a:extLst>
          </p:cNvPr>
          <p:cNvSpPr>
            <a:spLocks noGrp="1"/>
          </p:cNvSpPr>
          <p:nvPr>
            <p:ph type="title"/>
          </p:nvPr>
        </p:nvSpPr>
        <p:spPr/>
        <p:txBody>
          <a:bodyPr/>
          <a:lstStyle/>
          <a:p>
            <a:r>
              <a:rPr lang="fr-FR" dirty="0" err="1"/>
              <a:t>Tài</a:t>
            </a:r>
            <a:r>
              <a:rPr lang="fr-FR" dirty="0"/>
              <a:t> </a:t>
            </a:r>
            <a:r>
              <a:rPr lang="fr-FR" dirty="0" err="1"/>
              <a:t>liệu</a:t>
            </a:r>
            <a:r>
              <a:rPr lang="fr-FR" dirty="0"/>
              <a:t> </a:t>
            </a:r>
            <a:r>
              <a:rPr lang="fr-FR" dirty="0" err="1"/>
              <a:t>dự</a:t>
            </a:r>
            <a:r>
              <a:rPr lang="fr-FR" dirty="0"/>
              <a:t> </a:t>
            </a:r>
            <a:r>
              <a:rPr lang="fr-FR" dirty="0" err="1"/>
              <a:t>án</a:t>
            </a:r>
            <a:endParaRPr lang="fr-FR" dirty="0"/>
          </a:p>
        </p:txBody>
      </p:sp>
      <p:sp>
        <p:nvSpPr>
          <p:cNvPr id="3" name="Content Placeholder 2">
            <a:extLst>
              <a:ext uri="{FF2B5EF4-FFF2-40B4-BE49-F238E27FC236}">
                <a16:creationId xmlns:a16="http://schemas.microsoft.com/office/drawing/2014/main" id="{542B71B8-8E9C-15A5-E075-B2886634BF3D}"/>
              </a:ext>
            </a:extLst>
          </p:cNvPr>
          <p:cNvSpPr>
            <a:spLocks noGrp="1"/>
          </p:cNvSpPr>
          <p:nvPr>
            <p:ph idx="1"/>
          </p:nvPr>
        </p:nvSpPr>
        <p:spPr/>
        <p:txBody>
          <a:bodyPr/>
          <a:lstStyle/>
          <a:p>
            <a:pPr marL="0" indent="0">
              <a:buNone/>
            </a:pPr>
            <a:r>
              <a:rPr lang="vi-VN" dirty="0"/>
              <a:t>Tài liệu dự án làm đầu vào cho quy trình:</a:t>
            </a:r>
            <a:endParaRPr lang="en-US" dirty="0"/>
          </a:p>
          <a:p>
            <a:pPr>
              <a:buFont typeface="Arial" panose="020B0604020202020204" pitchFamily="34" charset="0"/>
              <a:buChar char="•"/>
            </a:pPr>
            <a:r>
              <a:rPr lang="vi-VN" dirty="0">
                <a:solidFill>
                  <a:srgbClr val="FF0000"/>
                </a:solidFill>
              </a:rPr>
              <a:t>Sổ tay bài học kinh nghiệm: Áp dụng bài học trước đó để nâng cao hiệu quả phản hồi rủi ro.</a:t>
            </a:r>
            <a:endParaRPr lang="en-US" dirty="0">
              <a:solidFill>
                <a:srgbClr val="FF0000"/>
              </a:solidFill>
            </a:endParaRPr>
          </a:p>
          <a:p>
            <a:pPr>
              <a:buFont typeface="Arial" panose="020B0604020202020204" pitchFamily="34" charset="0"/>
              <a:buChar char="•"/>
            </a:pPr>
            <a:r>
              <a:rPr lang="vi-VN" dirty="0"/>
              <a:t>Sổ đăng ký rủi ro: Ghi lại các phản hồi rủi ro đã thống nhất và người chịu trách nhiệm.</a:t>
            </a:r>
            <a:endParaRPr lang="en-US" dirty="0"/>
          </a:p>
          <a:p>
            <a:pPr>
              <a:buFont typeface="Arial" panose="020B0604020202020204" pitchFamily="34" charset="0"/>
              <a:buChar char="•"/>
            </a:pPr>
            <a:r>
              <a:rPr lang="vi-VN" dirty="0">
                <a:solidFill>
                  <a:srgbClr val="FF0000"/>
                </a:solidFill>
              </a:rPr>
              <a:t>Báo cáo rủi ro: Đánh giá mức độ phơi nhiễm rủi ro, chiến lược phản hồi, và các rủi ro chính của dự án.</a:t>
            </a:r>
          </a:p>
        </p:txBody>
      </p:sp>
    </p:spTree>
    <p:extLst>
      <p:ext uri="{BB962C8B-B14F-4D97-AF65-F5344CB8AC3E}">
        <p14:creationId xmlns:p14="http://schemas.microsoft.com/office/powerpoint/2010/main" val="389641974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74EBF-D896-230E-96EE-588EFF23B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C3B47-F671-2D01-F77F-6601B48373F8}"/>
              </a:ext>
            </a:extLst>
          </p:cNvPr>
          <p:cNvSpPr>
            <a:spLocks noGrp="1"/>
          </p:cNvSpPr>
          <p:nvPr>
            <p:ph type="title"/>
          </p:nvPr>
        </p:nvSpPr>
        <p:spPr/>
        <p:txBody>
          <a:bodyPr/>
          <a:lstStyle/>
          <a:p>
            <a:r>
              <a:rPr lang="en-US" dirty="0" err="1"/>
              <a:t>Đầu</a:t>
            </a:r>
            <a:r>
              <a:rPr lang="en-US" dirty="0"/>
              <a:t> </a:t>
            </a:r>
            <a:r>
              <a:rPr lang="en-US" dirty="0" err="1"/>
              <a:t>vào</a:t>
            </a:r>
            <a:r>
              <a:rPr lang="en-US" dirty="0"/>
              <a:t> </a:t>
            </a:r>
            <a:r>
              <a:rPr lang="en-US" dirty="0" err="1"/>
              <a:t>của</a:t>
            </a:r>
            <a:r>
              <a:rPr lang="en-US" dirty="0"/>
              <a:t> </a:t>
            </a:r>
            <a:r>
              <a:rPr lang="en-US" dirty="0" err="1"/>
              <a:t>quy</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9850165E-F041-629B-DE7A-ABFFAEA0A4A8}"/>
              </a:ext>
            </a:extLst>
          </p:cNvPr>
          <p:cNvSpPr>
            <a:spLocks noGrp="1"/>
          </p:cNvSpPr>
          <p:nvPr>
            <p:ph idx="1"/>
          </p:nvPr>
        </p:nvSpPr>
        <p:spPr/>
        <p:txBody>
          <a:bodyPr/>
          <a:lstStyle/>
          <a:p>
            <a:pPr marL="514350" indent="-514350">
              <a:buFont typeface="+mj-lt"/>
              <a:buAutoNum type="arabicPeriod"/>
            </a:pPr>
            <a:r>
              <a:rPr lang="en-US" dirty="0"/>
              <a:t>Project management plan - Kế hoạch quản lý dự án.</a:t>
            </a:r>
          </a:p>
          <a:p>
            <a:pPr marL="514350" indent="-514350">
              <a:buFont typeface="+mj-lt"/>
              <a:buAutoNum type="arabicPeriod"/>
            </a:pPr>
            <a:r>
              <a:rPr lang="en-US" dirty="0">
                <a:solidFill>
                  <a:srgbClr val="FF0000"/>
                </a:solidFill>
              </a:rPr>
              <a:t>Project documents - Tài liệu dự án.</a:t>
            </a:r>
          </a:p>
          <a:p>
            <a:pPr marL="514350" indent="-514350">
              <a:buFont typeface="+mj-lt"/>
              <a:buAutoNum type="arabicPeriod"/>
            </a:pPr>
            <a:r>
              <a:rPr lang="en-US" dirty="0">
                <a:highlight>
                  <a:srgbClr val="FFFF00"/>
                </a:highlight>
              </a:rPr>
              <a:t>Organizational process assets - Tài sản quy trình tổ chức.</a:t>
            </a:r>
          </a:p>
        </p:txBody>
      </p:sp>
    </p:spTree>
    <p:extLst>
      <p:ext uri="{BB962C8B-B14F-4D97-AF65-F5344CB8AC3E}">
        <p14:creationId xmlns:p14="http://schemas.microsoft.com/office/powerpoint/2010/main" val="19083983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4146D-8E83-83CC-5CC4-BC646EDCE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6AEA2-1F11-9C02-6012-358E4EEEFAFF}"/>
              </a:ext>
            </a:extLst>
          </p:cNvPr>
          <p:cNvSpPr>
            <a:spLocks noGrp="1"/>
          </p:cNvSpPr>
          <p:nvPr>
            <p:ph type="title"/>
          </p:nvPr>
        </p:nvSpPr>
        <p:spPr>
          <a:xfrm>
            <a:off x="609600" y="274638"/>
            <a:ext cx="10972800" cy="1143000"/>
          </a:xfrm>
        </p:spPr>
        <p:txBody>
          <a:bodyPr wrap="square" anchor="ctr">
            <a:normAutofit/>
          </a:bodyPr>
          <a:lstStyle/>
          <a:p>
            <a:r>
              <a:rPr lang="fr-FR" dirty="0" err="1"/>
              <a:t>Tài</a:t>
            </a:r>
            <a:r>
              <a:rPr lang="fr-FR" dirty="0"/>
              <a:t> </a:t>
            </a:r>
            <a:r>
              <a:rPr lang="fr-FR" dirty="0" err="1"/>
              <a:t>sản</a:t>
            </a:r>
            <a:r>
              <a:rPr lang="fr-FR" dirty="0"/>
              <a:t> </a:t>
            </a:r>
            <a:r>
              <a:rPr lang="fr-FR" dirty="0" err="1"/>
              <a:t>quy</a:t>
            </a:r>
            <a:r>
              <a:rPr lang="fr-FR" dirty="0"/>
              <a:t> </a:t>
            </a:r>
            <a:r>
              <a:rPr lang="fr-FR" dirty="0" err="1"/>
              <a:t>trình</a:t>
            </a:r>
            <a:r>
              <a:rPr lang="fr-FR" dirty="0"/>
              <a:t> </a:t>
            </a:r>
            <a:r>
              <a:rPr lang="fr-FR" dirty="0" err="1"/>
              <a:t>tổ</a:t>
            </a:r>
            <a:r>
              <a:rPr lang="fr-FR" dirty="0"/>
              <a:t> </a:t>
            </a:r>
            <a:r>
              <a:rPr lang="fr-FR" dirty="0" err="1"/>
              <a:t>chức</a:t>
            </a:r>
            <a:endParaRPr lang="fr-FR" dirty="0"/>
          </a:p>
        </p:txBody>
      </p:sp>
      <p:sp>
        <p:nvSpPr>
          <p:cNvPr id="3" name="Content Placeholder 2">
            <a:extLst>
              <a:ext uri="{FF2B5EF4-FFF2-40B4-BE49-F238E27FC236}">
                <a16:creationId xmlns:a16="http://schemas.microsoft.com/office/drawing/2014/main" id="{5B98BCEB-F9FC-DCC5-30CB-82FE4B70ACE8}"/>
              </a:ext>
            </a:extLst>
          </p:cNvPr>
          <p:cNvSpPr>
            <a:spLocks noGrp="1"/>
          </p:cNvSpPr>
          <p:nvPr>
            <p:ph sz="half" idx="1"/>
          </p:nvPr>
        </p:nvSpPr>
        <p:spPr>
          <a:xfrm>
            <a:off x="609600" y="1600201"/>
            <a:ext cx="5384800" cy="4525963"/>
          </a:xfrm>
        </p:spPr>
        <p:txBody>
          <a:bodyPr wrap="square" anchor="t">
            <a:normAutofit/>
          </a:bodyPr>
          <a:lstStyle/>
          <a:p>
            <a:pPr marL="0" indent="0">
              <a:buNone/>
            </a:pPr>
            <a:r>
              <a:rPr lang="vi-VN" dirty="0">
                <a:highlight>
                  <a:srgbClr val="FFFF00"/>
                </a:highlight>
              </a:rPr>
              <a:t>Tài sản quy trình tổ chức</a:t>
            </a:r>
            <a:r>
              <a:rPr lang="vi-VN" dirty="0"/>
              <a:t>: Kho lưu trữ bài học kinh nghiệm từ các dự án tương tự, giúp đánh giá hiệu quả của các phản hồi rủi ro</a:t>
            </a:r>
            <a:endParaRPr lang="vi-VN"/>
          </a:p>
        </p:txBody>
      </p:sp>
      <p:pic>
        <p:nvPicPr>
          <p:cNvPr id="4098" name="Picture 2" descr="Phân biệt tài sản quy trình tổ chức và yếu tố môi trường doanh nghiệp (OPAs  và EEFs)">
            <a:extLst>
              <a:ext uri="{FF2B5EF4-FFF2-40B4-BE49-F238E27FC236}">
                <a16:creationId xmlns:a16="http://schemas.microsoft.com/office/drawing/2014/main" id="{A98CDABA-D978-587A-C34F-BBBAB64301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97600" y="1932782"/>
            <a:ext cx="5384800" cy="38608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93331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B0D97-C032-C8F6-C2FC-CA90C3E24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95B15-D287-1CEA-FE0B-20FAB8D9AE6F}"/>
              </a:ext>
            </a:extLst>
          </p:cNvPr>
          <p:cNvSpPr>
            <a:spLocks noGrp="1"/>
          </p:cNvSpPr>
          <p:nvPr>
            <p:ph type="title"/>
          </p:nvPr>
        </p:nvSpPr>
        <p:spPr/>
        <p:txBody>
          <a:bodyPr/>
          <a:lstStyle/>
          <a:p>
            <a:r>
              <a:rPr lang="en-US" dirty="0" err="1"/>
              <a:t>Nội</a:t>
            </a:r>
            <a:r>
              <a:rPr lang="en-US" dirty="0"/>
              <a:t> dung – Content</a:t>
            </a:r>
          </a:p>
        </p:txBody>
      </p:sp>
      <p:sp>
        <p:nvSpPr>
          <p:cNvPr id="3" name="Content Placeholder 2">
            <a:extLst>
              <a:ext uri="{FF2B5EF4-FFF2-40B4-BE49-F238E27FC236}">
                <a16:creationId xmlns:a16="http://schemas.microsoft.com/office/drawing/2014/main" id="{D7C4EAF5-208D-0DD0-D30E-BB4DF192A430}"/>
              </a:ext>
            </a:extLst>
          </p:cNvPr>
          <p:cNvSpPr>
            <a:spLocks noGrp="1"/>
          </p:cNvSpPr>
          <p:nvPr>
            <p:ph idx="1"/>
          </p:nvPr>
        </p:nvSpPr>
        <p:spPr/>
        <p:txBody>
          <a:bodyPr/>
          <a:lstStyle/>
          <a:p>
            <a:pPr marL="514350" indent="-514350">
              <a:buFont typeface="+mj-lt"/>
              <a:buAutoNum type="arabicPeriod"/>
            </a:pPr>
            <a:r>
              <a:rPr lang="en-US" dirty="0"/>
              <a:t>What is “</a:t>
            </a:r>
            <a:r>
              <a:rPr lang="vi-VN" dirty="0" err="1"/>
              <a:t>Implement</a:t>
            </a:r>
            <a:r>
              <a:rPr lang="vi-VN" dirty="0"/>
              <a:t> </a:t>
            </a:r>
            <a:r>
              <a:rPr lang="vi-VN" dirty="0" err="1"/>
              <a:t>Risk</a:t>
            </a:r>
            <a:r>
              <a:rPr lang="vi-VN" dirty="0"/>
              <a:t> </a:t>
            </a:r>
            <a:r>
              <a:rPr lang="vi-VN" dirty="0" err="1"/>
              <a:t>Responses</a:t>
            </a:r>
            <a:r>
              <a:rPr lang="en-US" dirty="0"/>
              <a:t>”? - 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a:t>
            </a:r>
            <a:r>
              <a:rPr lang="en-US" dirty="0" err="1"/>
              <a:t>gì</a:t>
            </a:r>
            <a:r>
              <a:rPr lang="en-US" dirty="0"/>
              <a:t>?</a:t>
            </a:r>
          </a:p>
          <a:p>
            <a:pPr marL="514350" indent="-514350">
              <a:buFont typeface="+mj-lt"/>
              <a:buAutoNum type="arabicPeriod"/>
            </a:pPr>
            <a:r>
              <a:rPr lang="en-US" dirty="0">
                <a:solidFill>
                  <a:srgbClr val="FF0000"/>
                </a:solidFill>
              </a:rPr>
              <a:t>Inputs – </a:t>
            </a:r>
            <a:r>
              <a:rPr lang="en-US" dirty="0" err="1">
                <a:solidFill>
                  <a:srgbClr val="FF0000"/>
                </a:solidFill>
              </a:rPr>
              <a:t>Đầu</a:t>
            </a:r>
            <a:r>
              <a:rPr lang="en-US" dirty="0">
                <a:solidFill>
                  <a:srgbClr val="FF0000"/>
                </a:solidFill>
              </a:rPr>
              <a:t> </a:t>
            </a:r>
            <a:r>
              <a:rPr lang="en-US" dirty="0" err="1">
                <a:solidFill>
                  <a:srgbClr val="FF0000"/>
                </a:solidFill>
              </a:rPr>
              <a:t>vào</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quy</a:t>
            </a:r>
            <a:r>
              <a:rPr lang="en-US" dirty="0">
                <a:solidFill>
                  <a:srgbClr val="FF0000"/>
                </a:solidFill>
              </a:rPr>
              <a:t> </a:t>
            </a:r>
            <a:r>
              <a:rPr lang="en-US" dirty="0" err="1">
                <a:solidFill>
                  <a:srgbClr val="FF0000"/>
                </a:solidFill>
              </a:rPr>
              <a:t>trình</a:t>
            </a:r>
            <a:r>
              <a:rPr lang="en-US" dirty="0">
                <a:solidFill>
                  <a:srgbClr val="FF0000"/>
                </a:solidFill>
              </a:rPr>
              <a:t>.</a:t>
            </a:r>
          </a:p>
          <a:p>
            <a:pPr marL="514350" indent="-514350">
              <a:buFont typeface="+mj-lt"/>
              <a:buAutoNum type="arabicPeriod"/>
            </a:pPr>
            <a:r>
              <a:rPr lang="en-US" dirty="0">
                <a:highlight>
                  <a:srgbClr val="FFFF00"/>
                </a:highlight>
              </a:rPr>
              <a:t>Tools and Techniques – </a:t>
            </a:r>
            <a:r>
              <a:rPr lang="en-US" dirty="0" err="1">
                <a:highlight>
                  <a:srgbClr val="FFFF00"/>
                </a:highlight>
              </a:rPr>
              <a:t>Công</a:t>
            </a:r>
            <a:r>
              <a:rPr lang="en-US" dirty="0">
                <a:highlight>
                  <a:srgbClr val="FFFF00"/>
                </a:highlight>
              </a:rPr>
              <a:t> </a:t>
            </a:r>
            <a:r>
              <a:rPr lang="en-US" dirty="0" err="1">
                <a:highlight>
                  <a:srgbClr val="FFFF00"/>
                </a:highlight>
              </a:rPr>
              <a:t>cụ</a:t>
            </a:r>
            <a:r>
              <a:rPr lang="en-US" dirty="0">
                <a:highlight>
                  <a:srgbClr val="FFFF00"/>
                </a:highlight>
              </a:rPr>
              <a:t> </a:t>
            </a:r>
            <a:r>
              <a:rPr lang="en-US" dirty="0" err="1">
                <a:highlight>
                  <a:srgbClr val="FFFF00"/>
                </a:highlight>
              </a:rPr>
              <a:t>và</a:t>
            </a:r>
            <a:r>
              <a:rPr lang="en-US" dirty="0">
                <a:highlight>
                  <a:srgbClr val="FFFF00"/>
                </a:highlight>
              </a:rPr>
              <a:t> </a:t>
            </a:r>
            <a:r>
              <a:rPr lang="en-US" dirty="0" err="1">
                <a:highlight>
                  <a:srgbClr val="FFFF00"/>
                </a:highlight>
              </a:rPr>
              <a:t>kĩ</a:t>
            </a:r>
            <a:r>
              <a:rPr lang="en-US" dirty="0">
                <a:highlight>
                  <a:srgbClr val="FFFF00"/>
                </a:highlight>
              </a:rPr>
              <a:t> </a:t>
            </a:r>
            <a:r>
              <a:rPr lang="en-US" dirty="0" err="1">
                <a:highlight>
                  <a:srgbClr val="FFFF00"/>
                </a:highlight>
              </a:rPr>
              <a:t>thuật</a:t>
            </a:r>
            <a:r>
              <a:rPr lang="en-US" dirty="0">
                <a:highlight>
                  <a:srgbClr val="FFFF00"/>
                </a:highlight>
              </a:rPr>
              <a:t>.</a:t>
            </a:r>
          </a:p>
          <a:p>
            <a:pPr marL="514350" indent="-514350">
              <a:buFont typeface="+mj-lt"/>
              <a:buAutoNum type="arabicPeriod"/>
            </a:pPr>
            <a:r>
              <a:rPr lang="en-US" dirty="0">
                <a:solidFill>
                  <a:srgbClr val="FF0000"/>
                </a:solidFill>
              </a:rPr>
              <a:t>Outputs – Kết quả / đầu ra của quy trình.</a:t>
            </a:r>
          </a:p>
          <a:p>
            <a:pPr marL="514350" indent="-514350">
              <a:buFont typeface="+mj-lt"/>
              <a:buAutoNum type="arabicPeriod"/>
            </a:pPr>
            <a:endParaRPr lang="en-US" dirty="0"/>
          </a:p>
        </p:txBody>
      </p:sp>
    </p:spTree>
    <p:extLst>
      <p:ext uri="{BB962C8B-B14F-4D97-AF65-F5344CB8AC3E}">
        <p14:creationId xmlns:p14="http://schemas.microsoft.com/office/powerpoint/2010/main" val="276922477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539E1-45E8-9E35-8415-6549EDD3E40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728FC8-8737-8726-A68F-BD436A21D7FC}"/>
              </a:ext>
            </a:extLst>
          </p:cNvPr>
          <p:cNvSpPr>
            <a:spLocks noGrp="1"/>
          </p:cNvSpPr>
          <p:nvPr>
            <p:ph type="title"/>
          </p:nvPr>
        </p:nvSpPr>
        <p:spPr/>
        <p:txBody>
          <a:bodyPr/>
          <a:lstStyle/>
          <a:p>
            <a:r>
              <a:rPr lang="en-US" dirty="0"/>
              <a:t>Công cụ và kĩ thuật</a:t>
            </a:r>
          </a:p>
        </p:txBody>
      </p:sp>
      <p:sp>
        <p:nvSpPr>
          <p:cNvPr id="5" name="Text Placeholder 4">
            <a:extLst>
              <a:ext uri="{FF2B5EF4-FFF2-40B4-BE49-F238E27FC236}">
                <a16:creationId xmlns:a16="http://schemas.microsoft.com/office/drawing/2014/main" id="{AC98F1BF-7AF3-E189-235F-35A2BFE7259A}"/>
              </a:ext>
            </a:extLst>
          </p:cNvPr>
          <p:cNvSpPr>
            <a:spLocks noGrp="1"/>
          </p:cNvSpPr>
          <p:nvPr>
            <p:ph type="body" idx="1"/>
          </p:nvPr>
        </p:nvSpPr>
        <p:spPr/>
        <p:txBody>
          <a:bodyPr/>
          <a:lstStyle/>
          <a:p>
            <a:r>
              <a:rPr lang="en-US" dirty="0"/>
              <a:t>Tools and techniques</a:t>
            </a:r>
          </a:p>
        </p:txBody>
      </p:sp>
    </p:spTree>
    <p:extLst>
      <p:ext uri="{BB962C8B-B14F-4D97-AF65-F5344CB8AC3E}">
        <p14:creationId xmlns:p14="http://schemas.microsoft.com/office/powerpoint/2010/main" val="26408011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0FCA-CF70-B93A-BA5F-A39024841301}"/>
              </a:ext>
            </a:extLst>
          </p:cNvPr>
          <p:cNvSpPr>
            <a:spLocks noGrp="1"/>
          </p:cNvSpPr>
          <p:nvPr>
            <p:ph type="title"/>
          </p:nvPr>
        </p:nvSpPr>
        <p:spPr/>
        <p:txBody>
          <a:bodyPr/>
          <a:lstStyle/>
          <a:p>
            <a:r>
              <a:rPr lang="en-US" dirty="0" err="1"/>
              <a:t>Nội</a:t>
            </a:r>
            <a:r>
              <a:rPr lang="en-US" dirty="0"/>
              <a:t> dung – Content</a:t>
            </a:r>
          </a:p>
        </p:txBody>
      </p:sp>
      <p:sp>
        <p:nvSpPr>
          <p:cNvPr id="3" name="Content Placeholder 2">
            <a:extLst>
              <a:ext uri="{FF2B5EF4-FFF2-40B4-BE49-F238E27FC236}">
                <a16:creationId xmlns:a16="http://schemas.microsoft.com/office/drawing/2014/main" id="{8B124FF4-826B-B8CB-C4FB-9C1FF48DD8E0}"/>
              </a:ext>
            </a:extLst>
          </p:cNvPr>
          <p:cNvSpPr>
            <a:spLocks noGrp="1"/>
          </p:cNvSpPr>
          <p:nvPr>
            <p:ph idx="1"/>
          </p:nvPr>
        </p:nvSpPr>
        <p:spPr/>
        <p:txBody>
          <a:bodyPr/>
          <a:lstStyle/>
          <a:p>
            <a:pPr marL="514350" indent="-514350">
              <a:buFont typeface="+mj-lt"/>
              <a:buAutoNum type="arabicPeriod"/>
            </a:pPr>
            <a:r>
              <a:rPr lang="en-US" dirty="0"/>
              <a:t>What is “</a:t>
            </a:r>
            <a:r>
              <a:rPr lang="vi-VN" dirty="0" err="1"/>
              <a:t>Implement</a:t>
            </a:r>
            <a:r>
              <a:rPr lang="vi-VN" dirty="0"/>
              <a:t> </a:t>
            </a:r>
            <a:r>
              <a:rPr lang="vi-VN" dirty="0" err="1"/>
              <a:t>Risk</a:t>
            </a:r>
            <a:r>
              <a:rPr lang="vi-VN" dirty="0"/>
              <a:t> </a:t>
            </a:r>
            <a:r>
              <a:rPr lang="vi-VN" dirty="0" err="1"/>
              <a:t>Responses</a:t>
            </a:r>
            <a:r>
              <a:rPr lang="en-US" dirty="0"/>
              <a:t>”? - 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a:t>
            </a:r>
            <a:r>
              <a:rPr lang="en-US" dirty="0" err="1"/>
              <a:t>gì</a:t>
            </a:r>
            <a:r>
              <a:rPr lang="en-US" dirty="0"/>
              <a:t>?</a:t>
            </a:r>
          </a:p>
          <a:p>
            <a:pPr marL="514350" indent="-514350">
              <a:buFont typeface="+mj-lt"/>
              <a:buAutoNum type="arabicPeriod"/>
            </a:pPr>
            <a:r>
              <a:rPr lang="en-US" dirty="0">
                <a:solidFill>
                  <a:srgbClr val="FF0000"/>
                </a:solidFill>
              </a:rPr>
              <a:t>Inputs – </a:t>
            </a:r>
            <a:r>
              <a:rPr lang="en-US" dirty="0" err="1">
                <a:solidFill>
                  <a:srgbClr val="FF0000"/>
                </a:solidFill>
              </a:rPr>
              <a:t>Đầu</a:t>
            </a:r>
            <a:r>
              <a:rPr lang="en-US" dirty="0">
                <a:solidFill>
                  <a:srgbClr val="FF0000"/>
                </a:solidFill>
              </a:rPr>
              <a:t> </a:t>
            </a:r>
            <a:r>
              <a:rPr lang="en-US" dirty="0" err="1">
                <a:solidFill>
                  <a:srgbClr val="FF0000"/>
                </a:solidFill>
              </a:rPr>
              <a:t>vào</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quy</a:t>
            </a:r>
            <a:r>
              <a:rPr lang="en-US" dirty="0">
                <a:solidFill>
                  <a:srgbClr val="FF0000"/>
                </a:solidFill>
              </a:rPr>
              <a:t> </a:t>
            </a:r>
            <a:r>
              <a:rPr lang="en-US" dirty="0" err="1">
                <a:solidFill>
                  <a:srgbClr val="FF0000"/>
                </a:solidFill>
              </a:rPr>
              <a:t>trình</a:t>
            </a:r>
            <a:r>
              <a:rPr lang="en-US" dirty="0">
                <a:solidFill>
                  <a:srgbClr val="FF0000"/>
                </a:solidFill>
              </a:rPr>
              <a:t>.</a:t>
            </a:r>
          </a:p>
          <a:p>
            <a:pPr marL="514350" indent="-514350">
              <a:buFont typeface="+mj-lt"/>
              <a:buAutoNum type="arabicPeriod"/>
            </a:pPr>
            <a:r>
              <a:rPr lang="en-US" dirty="0"/>
              <a:t>Tools and Techniques – </a:t>
            </a:r>
            <a:r>
              <a:rPr lang="en-US" dirty="0" err="1"/>
              <a:t>Công</a:t>
            </a:r>
            <a:r>
              <a:rPr lang="en-US" dirty="0"/>
              <a:t> </a:t>
            </a:r>
            <a:r>
              <a:rPr lang="en-US" dirty="0" err="1"/>
              <a:t>cụ</a:t>
            </a:r>
            <a:r>
              <a:rPr lang="en-US" dirty="0"/>
              <a:t> </a:t>
            </a:r>
            <a:r>
              <a:rPr lang="en-US" dirty="0" err="1"/>
              <a:t>và</a:t>
            </a:r>
            <a:r>
              <a:rPr lang="en-US" dirty="0"/>
              <a:t> </a:t>
            </a:r>
            <a:r>
              <a:rPr lang="en-US" dirty="0" err="1"/>
              <a:t>kĩ</a:t>
            </a:r>
            <a:r>
              <a:rPr lang="en-US" dirty="0"/>
              <a:t> </a:t>
            </a:r>
            <a:r>
              <a:rPr lang="en-US" dirty="0" err="1"/>
              <a:t>thuật</a:t>
            </a:r>
            <a:r>
              <a:rPr lang="en-US" dirty="0"/>
              <a:t>.</a:t>
            </a:r>
          </a:p>
          <a:p>
            <a:pPr marL="514350" indent="-514350">
              <a:buFont typeface="+mj-lt"/>
              <a:buAutoNum type="arabicPeriod"/>
            </a:pPr>
            <a:r>
              <a:rPr lang="en-US" dirty="0">
                <a:solidFill>
                  <a:srgbClr val="FF0000"/>
                </a:solidFill>
              </a:rPr>
              <a:t>Outputs – Kết quả / đầu ra của quy trình.</a:t>
            </a:r>
          </a:p>
          <a:p>
            <a:pPr marL="514350" indent="-514350">
              <a:buFont typeface="+mj-lt"/>
              <a:buAutoNum type="arabicPeriod"/>
            </a:pPr>
            <a:endParaRPr lang="en-US" dirty="0"/>
          </a:p>
        </p:txBody>
      </p:sp>
    </p:spTree>
    <p:extLst>
      <p:ext uri="{BB962C8B-B14F-4D97-AF65-F5344CB8AC3E}">
        <p14:creationId xmlns:p14="http://schemas.microsoft.com/office/powerpoint/2010/main" val="284374808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C09CD-FA82-F73C-55E1-5C63C14AA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C1606-8F9E-0F81-A584-CE4E7291DC1F}"/>
              </a:ext>
            </a:extLst>
          </p:cNvPr>
          <p:cNvSpPr>
            <a:spLocks noGrp="1"/>
          </p:cNvSpPr>
          <p:nvPr>
            <p:ph type="title"/>
          </p:nvPr>
        </p:nvSpPr>
        <p:spPr/>
        <p:txBody>
          <a:bodyPr/>
          <a:lstStyle/>
          <a:p>
            <a:r>
              <a:rPr lang="en-US" dirty="0"/>
              <a:t>Công cụ và kĩ thuật</a:t>
            </a:r>
          </a:p>
        </p:txBody>
      </p:sp>
      <p:sp>
        <p:nvSpPr>
          <p:cNvPr id="3" name="Content Placeholder 2">
            <a:extLst>
              <a:ext uri="{FF2B5EF4-FFF2-40B4-BE49-F238E27FC236}">
                <a16:creationId xmlns:a16="http://schemas.microsoft.com/office/drawing/2014/main" id="{4E45FF8E-C01C-C79C-6F96-5C90D5B6D5E8}"/>
              </a:ext>
            </a:extLst>
          </p:cNvPr>
          <p:cNvSpPr>
            <a:spLocks noGrp="1"/>
          </p:cNvSpPr>
          <p:nvPr>
            <p:ph idx="1"/>
          </p:nvPr>
        </p:nvSpPr>
        <p:spPr/>
        <p:txBody>
          <a:bodyPr/>
          <a:lstStyle/>
          <a:p>
            <a:pPr marL="514350" indent="-514350">
              <a:buFont typeface="+mj-lt"/>
              <a:buAutoNum type="arabicPeriod"/>
            </a:pPr>
            <a:r>
              <a:rPr lang="en-US" dirty="0"/>
              <a:t>Expert Judgment - </a:t>
            </a:r>
            <a:r>
              <a:rPr lang="en-US" dirty="0" err="1"/>
              <a:t>Phán</a:t>
            </a:r>
            <a:r>
              <a:rPr lang="en-US" dirty="0"/>
              <a:t> </a:t>
            </a:r>
            <a:r>
              <a:rPr lang="en-US" dirty="0" err="1"/>
              <a:t>quyết</a:t>
            </a:r>
            <a:r>
              <a:rPr lang="en-US" dirty="0"/>
              <a:t> </a:t>
            </a:r>
            <a:r>
              <a:rPr lang="en-US" dirty="0" err="1"/>
              <a:t>của</a:t>
            </a:r>
            <a:r>
              <a:rPr lang="en-US" dirty="0"/>
              <a:t> </a:t>
            </a:r>
            <a:r>
              <a:rPr lang="en-US" dirty="0" err="1"/>
              <a:t>chuyên</a:t>
            </a:r>
            <a:r>
              <a:rPr lang="en-US" dirty="0"/>
              <a:t> </a:t>
            </a:r>
            <a:r>
              <a:rPr lang="en-US" dirty="0" err="1"/>
              <a:t>gia</a:t>
            </a:r>
            <a:r>
              <a:rPr lang="en-US" dirty="0"/>
              <a:t>.</a:t>
            </a:r>
          </a:p>
          <a:p>
            <a:pPr marL="514350" indent="-514350">
              <a:buFont typeface="+mj-lt"/>
              <a:buAutoNum type="arabicPeriod"/>
            </a:pPr>
            <a:r>
              <a:rPr lang="en-US" dirty="0">
                <a:solidFill>
                  <a:srgbClr val="FF0000"/>
                </a:solidFill>
              </a:rPr>
              <a:t>Interpersonal and Team Skills - </a:t>
            </a:r>
            <a:r>
              <a:rPr lang="en-US" dirty="0" err="1">
                <a:solidFill>
                  <a:srgbClr val="FF0000"/>
                </a:solidFill>
              </a:rPr>
              <a:t>Kỹ</a:t>
            </a:r>
            <a:r>
              <a:rPr lang="en-US" dirty="0">
                <a:solidFill>
                  <a:srgbClr val="FF0000"/>
                </a:solidFill>
              </a:rPr>
              <a:t> </a:t>
            </a:r>
            <a:r>
              <a:rPr lang="en-US" dirty="0" err="1">
                <a:solidFill>
                  <a:srgbClr val="FF0000"/>
                </a:solidFill>
              </a:rPr>
              <a:t>năng</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tiếp</a:t>
            </a:r>
            <a:r>
              <a:rPr lang="en-US" dirty="0">
                <a:solidFill>
                  <a:srgbClr val="FF0000"/>
                </a:solidFill>
              </a:rPr>
              <a:t> </a:t>
            </a:r>
            <a:r>
              <a:rPr lang="en-US" dirty="0" err="1">
                <a:solidFill>
                  <a:srgbClr val="FF0000"/>
                </a:solidFill>
              </a:rPr>
              <a:t>giữa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cá</a:t>
            </a:r>
            <a:r>
              <a:rPr lang="en-US" dirty="0">
                <a:solidFill>
                  <a:srgbClr val="FF0000"/>
                </a:solidFill>
              </a:rPr>
              <a:t> </a:t>
            </a:r>
            <a:r>
              <a:rPr lang="en-US" dirty="0" err="1">
                <a:solidFill>
                  <a:srgbClr val="FF0000"/>
                </a:solidFill>
              </a:rPr>
              <a:t>nhân</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nhóm</a:t>
            </a:r>
            <a:r>
              <a:rPr lang="en-US" dirty="0">
                <a:solidFill>
                  <a:srgbClr val="FF0000"/>
                </a:solidFill>
              </a:rPr>
              <a:t>.</a:t>
            </a:r>
          </a:p>
          <a:p>
            <a:pPr marL="514350" indent="-514350">
              <a:buFont typeface="+mj-lt"/>
              <a:buAutoNum type="arabicPeriod"/>
            </a:pPr>
            <a:r>
              <a:rPr lang="en-US" dirty="0">
                <a:effectLst/>
                <a:cs typeface="Arial" panose="020B0604020202020204" pitchFamily="34" charset="0"/>
              </a:rPr>
              <a:t>Project Management Information System (PMIS) - </a:t>
            </a:r>
            <a:r>
              <a:rPr lang="en-US" dirty="0" err="1">
                <a:effectLst/>
                <a:cs typeface="Arial" panose="020B0604020202020204" pitchFamily="34" charset="0"/>
              </a:rPr>
              <a:t>Hệ</a:t>
            </a:r>
            <a:r>
              <a:rPr lang="en-US" dirty="0">
                <a:effectLst/>
                <a:cs typeface="Arial" panose="020B0604020202020204" pitchFamily="34" charset="0"/>
              </a:rPr>
              <a:t> </a:t>
            </a:r>
            <a:r>
              <a:rPr lang="en-US" dirty="0" err="1">
                <a:effectLst/>
                <a:cs typeface="Arial" panose="020B0604020202020204" pitchFamily="34" charset="0"/>
              </a:rPr>
              <a:t>thống</a:t>
            </a:r>
            <a:r>
              <a:rPr lang="en-US" dirty="0">
                <a:effectLst/>
                <a:cs typeface="Arial" panose="020B0604020202020204" pitchFamily="34" charset="0"/>
              </a:rPr>
              <a:t> </a:t>
            </a:r>
            <a:r>
              <a:rPr lang="en-US" dirty="0" err="1">
                <a:effectLst/>
                <a:cs typeface="Arial" panose="020B0604020202020204" pitchFamily="34" charset="0"/>
              </a:rPr>
              <a:t>thông</a:t>
            </a:r>
            <a:r>
              <a:rPr lang="en-US" dirty="0">
                <a:effectLst/>
                <a:cs typeface="Arial" panose="020B0604020202020204" pitchFamily="34" charset="0"/>
              </a:rPr>
              <a:t> tin </a:t>
            </a:r>
            <a:r>
              <a:rPr lang="en-US" dirty="0" err="1">
                <a:effectLst/>
                <a:cs typeface="Arial" panose="020B0604020202020204" pitchFamily="34" charset="0"/>
              </a:rPr>
              <a:t>quản</a:t>
            </a:r>
            <a:r>
              <a:rPr lang="en-US" dirty="0">
                <a:effectLst/>
                <a:cs typeface="Arial" panose="020B0604020202020204" pitchFamily="34" charset="0"/>
              </a:rPr>
              <a:t> </a:t>
            </a:r>
            <a:r>
              <a:rPr lang="en-US" dirty="0" err="1">
                <a:effectLst/>
                <a:cs typeface="Arial" panose="020B0604020202020204" pitchFamily="34" charset="0"/>
              </a:rPr>
              <a:t>lý</a:t>
            </a:r>
            <a:r>
              <a:rPr lang="en-US" dirty="0">
                <a:effectLst/>
                <a:cs typeface="Arial" panose="020B0604020202020204" pitchFamily="34" charset="0"/>
              </a:rPr>
              <a:t> </a:t>
            </a:r>
            <a:r>
              <a:rPr lang="en-US" dirty="0" err="1">
                <a:effectLst/>
                <a:cs typeface="Arial" panose="020B0604020202020204" pitchFamily="34" charset="0"/>
              </a:rPr>
              <a:t>dự</a:t>
            </a:r>
            <a:r>
              <a:rPr lang="en-US" dirty="0">
                <a:effectLst/>
                <a:cs typeface="Arial" panose="020B0604020202020204" pitchFamily="34" charset="0"/>
              </a:rPr>
              <a:t> </a:t>
            </a:r>
            <a:r>
              <a:rPr lang="en-US" dirty="0" err="1">
                <a:effectLst/>
                <a:cs typeface="Arial" panose="020B0604020202020204" pitchFamily="34" charset="0"/>
              </a:rPr>
              <a:t>án</a:t>
            </a:r>
            <a:endParaRPr lang="en-US" dirty="0">
              <a:effectLst/>
              <a:cs typeface="Arial" panose="020B0604020202020204" pitchFamily="34" charset="0"/>
            </a:endParaRPr>
          </a:p>
        </p:txBody>
      </p:sp>
    </p:spTree>
    <p:extLst>
      <p:ext uri="{BB962C8B-B14F-4D97-AF65-F5344CB8AC3E}">
        <p14:creationId xmlns:p14="http://schemas.microsoft.com/office/powerpoint/2010/main" val="93642840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CC736-4F6B-9B85-1F01-CF2A7F5A3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8A54D-0B1F-1146-884E-0F658126E678}"/>
              </a:ext>
            </a:extLst>
          </p:cNvPr>
          <p:cNvSpPr>
            <a:spLocks noGrp="1"/>
          </p:cNvSpPr>
          <p:nvPr>
            <p:ph type="title"/>
          </p:nvPr>
        </p:nvSpPr>
        <p:spPr/>
        <p:txBody>
          <a:bodyPr/>
          <a:lstStyle/>
          <a:p>
            <a:r>
              <a:rPr lang="en-US" dirty="0"/>
              <a:t>Công cụ và kĩ thuật</a:t>
            </a:r>
          </a:p>
        </p:txBody>
      </p:sp>
      <p:sp>
        <p:nvSpPr>
          <p:cNvPr id="3" name="Content Placeholder 2">
            <a:extLst>
              <a:ext uri="{FF2B5EF4-FFF2-40B4-BE49-F238E27FC236}">
                <a16:creationId xmlns:a16="http://schemas.microsoft.com/office/drawing/2014/main" id="{44405C20-C31E-1465-D64A-AD1C6BAC3DDC}"/>
              </a:ext>
            </a:extLst>
          </p:cNvPr>
          <p:cNvSpPr>
            <a:spLocks noGrp="1"/>
          </p:cNvSpPr>
          <p:nvPr>
            <p:ph idx="1"/>
          </p:nvPr>
        </p:nvSpPr>
        <p:spPr/>
        <p:txBody>
          <a:bodyPr/>
          <a:lstStyle/>
          <a:p>
            <a:pPr marL="514350" indent="-514350">
              <a:buFont typeface="+mj-lt"/>
              <a:buAutoNum type="arabicPeriod"/>
            </a:pPr>
            <a:r>
              <a:rPr lang="en-US" dirty="0">
                <a:highlight>
                  <a:srgbClr val="FFFF00"/>
                </a:highlight>
              </a:rPr>
              <a:t>Expert Judgment - </a:t>
            </a:r>
            <a:r>
              <a:rPr lang="en-US" dirty="0" err="1">
                <a:highlight>
                  <a:srgbClr val="FFFF00"/>
                </a:highlight>
              </a:rPr>
              <a:t>Phán</a:t>
            </a:r>
            <a:r>
              <a:rPr lang="en-US" dirty="0">
                <a:highlight>
                  <a:srgbClr val="FFFF00"/>
                </a:highlight>
              </a:rPr>
              <a:t> </a:t>
            </a:r>
            <a:r>
              <a:rPr lang="en-US" dirty="0" err="1">
                <a:highlight>
                  <a:srgbClr val="FFFF00"/>
                </a:highlight>
              </a:rPr>
              <a:t>quyết</a:t>
            </a:r>
            <a:r>
              <a:rPr lang="en-US" dirty="0">
                <a:highlight>
                  <a:srgbClr val="FFFF00"/>
                </a:highlight>
              </a:rPr>
              <a:t> </a:t>
            </a:r>
            <a:r>
              <a:rPr lang="en-US" dirty="0" err="1">
                <a:highlight>
                  <a:srgbClr val="FFFF00"/>
                </a:highlight>
              </a:rPr>
              <a:t>của</a:t>
            </a:r>
            <a:r>
              <a:rPr lang="en-US" dirty="0">
                <a:highlight>
                  <a:srgbClr val="FFFF00"/>
                </a:highlight>
              </a:rPr>
              <a:t> </a:t>
            </a:r>
            <a:r>
              <a:rPr lang="en-US" dirty="0" err="1">
                <a:highlight>
                  <a:srgbClr val="FFFF00"/>
                </a:highlight>
              </a:rPr>
              <a:t>chuyên</a:t>
            </a:r>
            <a:r>
              <a:rPr lang="en-US" dirty="0">
                <a:highlight>
                  <a:srgbClr val="FFFF00"/>
                </a:highlight>
              </a:rPr>
              <a:t> </a:t>
            </a:r>
            <a:r>
              <a:rPr lang="en-US" dirty="0" err="1">
                <a:highlight>
                  <a:srgbClr val="FFFF00"/>
                </a:highlight>
              </a:rPr>
              <a:t>gia</a:t>
            </a:r>
            <a:r>
              <a:rPr lang="en-US" dirty="0">
                <a:highlight>
                  <a:srgbClr val="FFFF00"/>
                </a:highlight>
              </a:rPr>
              <a:t>.</a:t>
            </a:r>
          </a:p>
          <a:p>
            <a:pPr marL="514350" indent="-514350">
              <a:buFont typeface="+mj-lt"/>
              <a:buAutoNum type="arabicPeriod"/>
            </a:pPr>
            <a:r>
              <a:rPr lang="en-US" dirty="0">
                <a:solidFill>
                  <a:srgbClr val="FF0000"/>
                </a:solidFill>
              </a:rPr>
              <a:t>Interpersonal and Team Skills - </a:t>
            </a:r>
            <a:r>
              <a:rPr lang="en-US" dirty="0" err="1">
                <a:solidFill>
                  <a:srgbClr val="FF0000"/>
                </a:solidFill>
              </a:rPr>
              <a:t>Kỹ</a:t>
            </a:r>
            <a:r>
              <a:rPr lang="en-US" dirty="0">
                <a:solidFill>
                  <a:srgbClr val="FF0000"/>
                </a:solidFill>
              </a:rPr>
              <a:t> </a:t>
            </a:r>
            <a:r>
              <a:rPr lang="en-US" dirty="0" err="1">
                <a:solidFill>
                  <a:srgbClr val="FF0000"/>
                </a:solidFill>
              </a:rPr>
              <a:t>năng</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tiếp</a:t>
            </a:r>
            <a:r>
              <a:rPr lang="en-US" dirty="0">
                <a:solidFill>
                  <a:srgbClr val="FF0000"/>
                </a:solidFill>
              </a:rPr>
              <a:t> </a:t>
            </a:r>
            <a:r>
              <a:rPr lang="en-US" dirty="0" err="1">
                <a:solidFill>
                  <a:srgbClr val="FF0000"/>
                </a:solidFill>
              </a:rPr>
              <a:t>giữa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cá</a:t>
            </a:r>
            <a:r>
              <a:rPr lang="en-US" dirty="0">
                <a:solidFill>
                  <a:srgbClr val="FF0000"/>
                </a:solidFill>
              </a:rPr>
              <a:t> </a:t>
            </a:r>
            <a:r>
              <a:rPr lang="en-US" dirty="0" err="1">
                <a:solidFill>
                  <a:srgbClr val="FF0000"/>
                </a:solidFill>
              </a:rPr>
              <a:t>nhân</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nhóm</a:t>
            </a:r>
            <a:r>
              <a:rPr lang="en-US" dirty="0">
                <a:solidFill>
                  <a:srgbClr val="FF0000"/>
                </a:solidFill>
              </a:rPr>
              <a:t>.</a:t>
            </a:r>
          </a:p>
          <a:p>
            <a:pPr marL="514350" indent="-514350">
              <a:buFont typeface="+mj-lt"/>
              <a:buAutoNum type="arabicPeriod"/>
            </a:pPr>
            <a:r>
              <a:rPr lang="en-US" dirty="0">
                <a:effectLst/>
                <a:cs typeface="Arial" panose="020B0604020202020204" pitchFamily="34" charset="0"/>
              </a:rPr>
              <a:t>Project Management Information System (PMIS) - </a:t>
            </a:r>
            <a:r>
              <a:rPr lang="en-US" dirty="0" err="1">
                <a:effectLst/>
                <a:cs typeface="Arial" panose="020B0604020202020204" pitchFamily="34" charset="0"/>
              </a:rPr>
              <a:t>Hệ</a:t>
            </a:r>
            <a:r>
              <a:rPr lang="en-US" dirty="0">
                <a:effectLst/>
                <a:cs typeface="Arial" panose="020B0604020202020204" pitchFamily="34" charset="0"/>
              </a:rPr>
              <a:t> </a:t>
            </a:r>
            <a:r>
              <a:rPr lang="en-US" dirty="0" err="1">
                <a:effectLst/>
                <a:cs typeface="Arial" panose="020B0604020202020204" pitchFamily="34" charset="0"/>
              </a:rPr>
              <a:t>thống</a:t>
            </a:r>
            <a:r>
              <a:rPr lang="en-US" dirty="0">
                <a:effectLst/>
                <a:cs typeface="Arial" panose="020B0604020202020204" pitchFamily="34" charset="0"/>
              </a:rPr>
              <a:t> </a:t>
            </a:r>
            <a:r>
              <a:rPr lang="en-US" dirty="0" err="1">
                <a:effectLst/>
                <a:cs typeface="Arial" panose="020B0604020202020204" pitchFamily="34" charset="0"/>
              </a:rPr>
              <a:t>thông</a:t>
            </a:r>
            <a:r>
              <a:rPr lang="en-US" dirty="0">
                <a:effectLst/>
                <a:cs typeface="Arial" panose="020B0604020202020204" pitchFamily="34" charset="0"/>
              </a:rPr>
              <a:t> tin </a:t>
            </a:r>
            <a:r>
              <a:rPr lang="en-US" dirty="0" err="1">
                <a:effectLst/>
                <a:cs typeface="Arial" panose="020B0604020202020204" pitchFamily="34" charset="0"/>
              </a:rPr>
              <a:t>quản</a:t>
            </a:r>
            <a:r>
              <a:rPr lang="en-US" dirty="0">
                <a:effectLst/>
                <a:cs typeface="Arial" panose="020B0604020202020204" pitchFamily="34" charset="0"/>
              </a:rPr>
              <a:t> </a:t>
            </a:r>
            <a:r>
              <a:rPr lang="en-US" dirty="0" err="1">
                <a:effectLst/>
                <a:cs typeface="Arial" panose="020B0604020202020204" pitchFamily="34" charset="0"/>
              </a:rPr>
              <a:t>lý</a:t>
            </a:r>
            <a:r>
              <a:rPr lang="en-US" dirty="0">
                <a:effectLst/>
                <a:cs typeface="Arial" panose="020B0604020202020204" pitchFamily="34" charset="0"/>
              </a:rPr>
              <a:t> </a:t>
            </a:r>
            <a:r>
              <a:rPr lang="en-US" dirty="0" err="1">
                <a:effectLst/>
                <a:cs typeface="Arial" panose="020B0604020202020204" pitchFamily="34" charset="0"/>
              </a:rPr>
              <a:t>dự</a:t>
            </a:r>
            <a:r>
              <a:rPr lang="en-US" dirty="0">
                <a:effectLst/>
                <a:cs typeface="Arial" panose="020B0604020202020204" pitchFamily="34" charset="0"/>
              </a:rPr>
              <a:t> </a:t>
            </a:r>
            <a:r>
              <a:rPr lang="en-US" dirty="0" err="1">
                <a:effectLst/>
                <a:cs typeface="Arial" panose="020B0604020202020204" pitchFamily="34" charset="0"/>
              </a:rPr>
              <a:t>án</a:t>
            </a:r>
            <a:endParaRPr lang="en-US" dirty="0">
              <a:effectLst/>
              <a:cs typeface="Arial" panose="020B0604020202020204" pitchFamily="34" charset="0"/>
            </a:endParaRPr>
          </a:p>
        </p:txBody>
      </p:sp>
    </p:spTree>
    <p:extLst>
      <p:ext uri="{BB962C8B-B14F-4D97-AF65-F5344CB8AC3E}">
        <p14:creationId xmlns:p14="http://schemas.microsoft.com/office/powerpoint/2010/main" val="23185511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980E0-4731-C690-235C-CFB08FF07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2133B-54E2-ED9C-9B24-FFCA7724ACA2}"/>
              </a:ext>
            </a:extLst>
          </p:cNvPr>
          <p:cNvSpPr>
            <a:spLocks noGrp="1"/>
          </p:cNvSpPr>
          <p:nvPr>
            <p:ph type="title"/>
          </p:nvPr>
        </p:nvSpPr>
        <p:spPr>
          <a:xfrm>
            <a:off x="609600" y="274638"/>
            <a:ext cx="10972800" cy="1143000"/>
          </a:xfrm>
        </p:spPr>
        <p:txBody>
          <a:bodyPr wrap="square" anchor="ctr">
            <a:normAutofit/>
          </a:bodyPr>
          <a:lstStyle/>
          <a:p>
            <a:r>
              <a:rPr lang="fr-FR" dirty="0" err="1"/>
              <a:t>Phán</a:t>
            </a:r>
            <a:r>
              <a:rPr lang="fr-FR" dirty="0"/>
              <a:t> </a:t>
            </a:r>
            <a:r>
              <a:rPr lang="fr-FR" dirty="0" err="1"/>
              <a:t>quyết</a:t>
            </a:r>
            <a:r>
              <a:rPr lang="fr-FR" dirty="0"/>
              <a:t> </a:t>
            </a:r>
            <a:r>
              <a:rPr lang="fr-FR" dirty="0" err="1"/>
              <a:t>của</a:t>
            </a:r>
            <a:r>
              <a:rPr lang="fr-FR" dirty="0"/>
              <a:t> </a:t>
            </a:r>
            <a:r>
              <a:rPr lang="fr-FR" dirty="0" err="1"/>
              <a:t>chuyên</a:t>
            </a:r>
            <a:r>
              <a:rPr lang="fr-FR" dirty="0"/>
              <a:t> </a:t>
            </a:r>
            <a:r>
              <a:rPr lang="fr-FR" dirty="0" err="1"/>
              <a:t>gia</a:t>
            </a:r>
            <a:endParaRPr lang="fr-FR" dirty="0"/>
          </a:p>
        </p:txBody>
      </p:sp>
      <p:sp>
        <p:nvSpPr>
          <p:cNvPr id="3" name="Content Placeholder 2">
            <a:extLst>
              <a:ext uri="{FF2B5EF4-FFF2-40B4-BE49-F238E27FC236}">
                <a16:creationId xmlns:a16="http://schemas.microsoft.com/office/drawing/2014/main" id="{2246000F-F4CB-061D-8BEF-1A680566B0A5}"/>
              </a:ext>
            </a:extLst>
          </p:cNvPr>
          <p:cNvSpPr>
            <a:spLocks noGrp="1"/>
          </p:cNvSpPr>
          <p:nvPr>
            <p:ph sz="half" idx="1"/>
          </p:nvPr>
        </p:nvSpPr>
        <p:spPr>
          <a:xfrm>
            <a:off x="609600" y="1600201"/>
            <a:ext cx="5384800" cy="4525963"/>
          </a:xfrm>
        </p:spPr>
        <p:txBody>
          <a:bodyPr wrap="square" anchor="t">
            <a:normAutofit/>
          </a:bodyPr>
          <a:lstStyle/>
          <a:p>
            <a:pPr marL="0" indent="0">
              <a:buNone/>
            </a:pPr>
            <a:r>
              <a:rPr lang="vi-VN" dirty="0">
                <a:highlight>
                  <a:srgbClr val="FFFF00"/>
                </a:highlight>
              </a:rPr>
              <a:t>Chuyên môn</a:t>
            </a:r>
            <a:r>
              <a:rPr lang="en-US" dirty="0"/>
              <a:t>: </a:t>
            </a:r>
            <a:r>
              <a:rPr lang="vi-VN" dirty="0"/>
              <a:t>Tận dụng kiến thức chuyên môn để xác nhận, điều chỉnh, và thực hiện phản hồi rủi ro một cách hiệu quả</a:t>
            </a:r>
            <a:endParaRPr lang="vi-VN"/>
          </a:p>
        </p:txBody>
      </p:sp>
      <p:pic>
        <p:nvPicPr>
          <p:cNvPr id="3074" name="Picture 2" descr="Phương pháp chuyên gia (Professional solution) sử dụng trong quá trình quyết  định là gì?">
            <a:extLst>
              <a:ext uri="{FF2B5EF4-FFF2-40B4-BE49-F238E27FC236}">
                <a16:creationId xmlns:a16="http://schemas.microsoft.com/office/drawing/2014/main" id="{6955C115-3D9E-790F-1CDB-66E1223F6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40" r="1" b="1"/>
          <a:stretch/>
        </p:blipFill>
        <p:spPr bwMode="auto">
          <a:xfrm>
            <a:off x="6197600" y="1600201"/>
            <a:ext cx="5384800" cy="45259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6553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E1D09-8AD7-9AB8-2A77-A753CECAC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8AE64-5B99-AC1F-3B1C-A52054C829B3}"/>
              </a:ext>
            </a:extLst>
          </p:cNvPr>
          <p:cNvSpPr>
            <a:spLocks noGrp="1"/>
          </p:cNvSpPr>
          <p:nvPr>
            <p:ph type="title"/>
          </p:nvPr>
        </p:nvSpPr>
        <p:spPr/>
        <p:txBody>
          <a:bodyPr/>
          <a:lstStyle/>
          <a:p>
            <a:r>
              <a:rPr lang="en-US" dirty="0"/>
              <a:t>Công cụ và kĩ thuật</a:t>
            </a:r>
          </a:p>
        </p:txBody>
      </p:sp>
      <p:sp>
        <p:nvSpPr>
          <p:cNvPr id="3" name="Content Placeholder 2">
            <a:extLst>
              <a:ext uri="{FF2B5EF4-FFF2-40B4-BE49-F238E27FC236}">
                <a16:creationId xmlns:a16="http://schemas.microsoft.com/office/drawing/2014/main" id="{EC3EC4FE-38FD-0A4A-2AAE-CD52083545A7}"/>
              </a:ext>
            </a:extLst>
          </p:cNvPr>
          <p:cNvSpPr>
            <a:spLocks noGrp="1"/>
          </p:cNvSpPr>
          <p:nvPr>
            <p:ph idx="1"/>
          </p:nvPr>
        </p:nvSpPr>
        <p:spPr/>
        <p:txBody>
          <a:bodyPr/>
          <a:lstStyle/>
          <a:p>
            <a:pPr marL="514350" indent="-514350">
              <a:buFont typeface="+mj-lt"/>
              <a:buAutoNum type="arabicPeriod"/>
            </a:pPr>
            <a:r>
              <a:rPr lang="en-US" dirty="0"/>
              <a:t>Expert Judgment - </a:t>
            </a:r>
            <a:r>
              <a:rPr lang="en-US" dirty="0" err="1"/>
              <a:t>Phán</a:t>
            </a:r>
            <a:r>
              <a:rPr lang="en-US" dirty="0"/>
              <a:t> </a:t>
            </a:r>
            <a:r>
              <a:rPr lang="en-US" dirty="0" err="1"/>
              <a:t>quyết</a:t>
            </a:r>
            <a:r>
              <a:rPr lang="en-US" dirty="0"/>
              <a:t> </a:t>
            </a:r>
            <a:r>
              <a:rPr lang="en-US" dirty="0" err="1"/>
              <a:t>của</a:t>
            </a:r>
            <a:r>
              <a:rPr lang="en-US" dirty="0"/>
              <a:t> </a:t>
            </a:r>
            <a:r>
              <a:rPr lang="en-US" dirty="0" err="1"/>
              <a:t>chuyên</a:t>
            </a:r>
            <a:r>
              <a:rPr lang="en-US" dirty="0"/>
              <a:t> </a:t>
            </a:r>
            <a:r>
              <a:rPr lang="en-US" dirty="0" err="1"/>
              <a:t>gia</a:t>
            </a:r>
            <a:r>
              <a:rPr lang="en-US" dirty="0"/>
              <a:t>.</a:t>
            </a:r>
          </a:p>
          <a:p>
            <a:pPr marL="514350" indent="-514350">
              <a:buFont typeface="+mj-lt"/>
              <a:buAutoNum type="arabicPeriod"/>
            </a:pPr>
            <a:r>
              <a:rPr lang="en-US" dirty="0">
                <a:solidFill>
                  <a:srgbClr val="FF0000"/>
                </a:solidFill>
                <a:highlight>
                  <a:srgbClr val="FFFF00"/>
                </a:highlight>
              </a:rPr>
              <a:t>Interpersonal and Team Skills - </a:t>
            </a:r>
            <a:r>
              <a:rPr lang="en-US" dirty="0" err="1">
                <a:solidFill>
                  <a:srgbClr val="FF0000"/>
                </a:solidFill>
                <a:highlight>
                  <a:srgbClr val="FFFF00"/>
                </a:highlight>
              </a:rPr>
              <a:t>Kỹ</a:t>
            </a:r>
            <a:r>
              <a:rPr lang="en-US" dirty="0">
                <a:solidFill>
                  <a:srgbClr val="FF0000"/>
                </a:solidFill>
                <a:highlight>
                  <a:srgbClr val="FFFF00"/>
                </a:highlight>
              </a:rPr>
              <a:t> </a:t>
            </a:r>
            <a:r>
              <a:rPr lang="en-US" dirty="0" err="1">
                <a:solidFill>
                  <a:srgbClr val="FF0000"/>
                </a:solidFill>
                <a:highlight>
                  <a:srgbClr val="FFFF00"/>
                </a:highlight>
              </a:rPr>
              <a:t>năng</a:t>
            </a:r>
            <a:r>
              <a:rPr lang="en-US" dirty="0">
                <a:solidFill>
                  <a:srgbClr val="FF0000"/>
                </a:solidFill>
                <a:highlight>
                  <a:srgbClr val="FFFF00"/>
                </a:highlight>
              </a:rPr>
              <a:t> </a:t>
            </a:r>
            <a:r>
              <a:rPr lang="en-US" dirty="0" err="1">
                <a:solidFill>
                  <a:srgbClr val="FF0000"/>
                </a:solidFill>
                <a:highlight>
                  <a:srgbClr val="FFFF00"/>
                </a:highlight>
              </a:rPr>
              <a:t>giao</a:t>
            </a:r>
            <a:r>
              <a:rPr lang="en-US" dirty="0">
                <a:solidFill>
                  <a:srgbClr val="FF0000"/>
                </a:solidFill>
                <a:highlight>
                  <a:srgbClr val="FFFF00"/>
                </a:highlight>
              </a:rPr>
              <a:t> </a:t>
            </a:r>
            <a:r>
              <a:rPr lang="en-US" dirty="0" err="1">
                <a:solidFill>
                  <a:srgbClr val="FF0000"/>
                </a:solidFill>
                <a:highlight>
                  <a:srgbClr val="FFFF00"/>
                </a:highlight>
              </a:rPr>
              <a:t>tiếp</a:t>
            </a:r>
            <a:r>
              <a:rPr lang="en-US" dirty="0">
                <a:solidFill>
                  <a:srgbClr val="FF0000"/>
                </a:solidFill>
                <a:highlight>
                  <a:srgbClr val="FFFF00"/>
                </a:highlight>
              </a:rPr>
              <a:t> </a:t>
            </a:r>
            <a:r>
              <a:rPr lang="en-US" dirty="0" err="1">
                <a:solidFill>
                  <a:srgbClr val="FF0000"/>
                </a:solidFill>
                <a:highlight>
                  <a:srgbClr val="FFFF00"/>
                </a:highlight>
              </a:rPr>
              <a:t>giữa</a:t>
            </a:r>
            <a:r>
              <a:rPr lang="en-US" dirty="0">
                <a:solidFill>
                  <a:srgbClr val="FF0000"/>
                </a:solidFill>
                <a:highlight>
                  <a:srgbClr val="FFFF00"/>
                </a:highlight>
              </a:rPr>
              <a:t> </a:t>
            </a:r>
            <a:r>
              <a:rPr lang="en-US" dirty="0" err="1">
                <a:solidFill>
                  <a:srgbClr val="FF0000"/>
                </a:solidFill>
                <a:highlight>
                  <a:srgbClr val="FFFF00"/>
                </a:highlight>
              </a:rPr>
              <a:t>các</a:t>
            </a:r>
            <a:r>
              <a:rPr lang="en-US" dirty="0">
                <a:solidFill>
                  <a:srgbClr val="FF0000"/>
                </a:solidFill>
                <a:highlight>
                  <a:srgbClr val="FFFF00"/>
                </a:highlight>
              </a:rPr>
              <a:t> </a:t>
            </a:r>
            <a:r>
              <a:rPr lang="en-US" dirty="0" err="1">
                <a:solidFill>
                  <a:srgbClr val="FF0000"/>
                </a:solidFill>
                <a:highlight>
                  <a:srgbClr val="FFFF00"/>
                </a:highlight>
              </a:rPr>
              <a:t>cá</a:t>
            </a:r>
            <a:r>
              <a:rPr lang="en-US" dirty="0">
                <a:solidFill>
                  <a:srgbClr val="FF0000"/>
                </a:solidFill>
                <a:highlight>
                  <a:srgbClr val="FFFF00"/>
                </a:highlight>
              </a:rPr>
              <a:t> </a:t>
            </a:r>
            <a:r>
              <a:rPr lang="en-US" dirty="0" err="1">
                <a:solidFill>
                  <a:srgbClr val="FF0000"/>
                </a:solidFill>
                <a:highlight>
                  <a:srgbClr val="FFFF00"/>
                </a:highlight>
              </a:rPr>
              <a:t>nhân</a:t>
            </a:r>
            <a:r>
              <a:rPr lang="en-US" dirty="0">
                <a:solidFill>
                  <a:srgbClr val="FF0000"/>
                </a:solidFill>
                <a:highlight>
                  <a:srgbClr val="FFFF00"/>
                </a:highlight>
              </a:rPr>
              <a:t> </a:t>
            </a:r>
            <a:r>
              <a:rPr lang="en-US" dirty="0" err="1">
                <a:solidFill>
                  <a:srgbClr val="FF0000"/>
                </a:solidFill>
                <a:highlight>
                  <a:srgbClr val="FFFF00"/>
                </a:highlight>
              </a:rPr>
              <a:t>và</a:t>
            </a:r>
            <a:r>
              <a:rPr lang="en-US" dirty="0">
                <a:solidFill>
                  <a:srgbClr val="FF0000"/>
                </a:solidFill>
                <a:highlight>
                  <a:srgbClr val="FFFF00"/>
                </a:highlight>
              </a:rPr>
              <a:t> </a:t>
            </a:r>
            <a:r>
              <a:rPr lang="en-US" dirty="0" err="1">
                <a:solidFill>
                  <a:srgbClr val="FF0000"/>
                </a:solidFill>
                <a:highlight>
                  <a:srgbClr val="FFFF00"/>
                </a:highlight>
              </a:rPr>
              <a:t>nhóm</a:t>
            </a:r>
            <a:r>
              <a:rPr lang="en-US" dirty="0">
                <a:solidFill>
                  <a:srgbClr val="FF0000"/>
                </a:solidFill>
                <a:highlight>
                  <a:srgbClr val="FFFF00"/>
                </a:highlight>
              </a:rPr>
              <a:t>.</a:t>
            </a:r>
          </a:p>
          <a:p>
            <a:pPr marL="514350" indent="-514350">
              <a:buFont typeface="+mj-lt"/>
              <a:buAutoNum type="arabicPeriod"/>
            </a:pPr>
            <a:r>
              <a:rPr lang="en-US" dirty="0">
                <a:effectLst/>
                <a:cs typeface="Arial" panose="020B0604020202020204" pitchFamily="34" charset="0"/>
              </a:rPr>
              <a:t>Project Management Information System (PMIS) - </a:t>
            </a:r>
            <a:r>
              <a:rPr lang="en-US" dirty="0" err="1">
                <a:effectLst/>
                <a:cs typeface="Arial" panose="020B0604020202020204" pitchFamily="34" charset="0"/>
              </a:rPr>
              <a:t>Hệ</a:t>
            </a:r>
            <a:r>
              <a:rPr lang="en-US" dirty="0">
                <a:effectLst/>
                <a:cs typeface="Arial" panose="020B0604020202020204" pitchFamily="34" charset="0"/>
              </a:rPr>
              <a:t> </a:t>
            </a:r>
            <a:r>
              <a:rPr lang="en-US" dirty="0" err="1">
                <a:effectLst/>
                <a:cs typeface="Arial" panose="020B0604020202020204" pitchFamily="34" charset="0"/>
              </a:rPr>
              <a:t>thống</a:t>
            </a:r>
            <a:r>
              <a:rPr lang="en-US" dirty="0">
                <a:effectLst/>
                <a:cs typeface="Arial" panose="020B0604020202020204" pitchFamily="34" charset="0"/>
              </a:rPr>
              <a:t> </a:t>
            </a:r>
            <a:r>
              <a:rPr lang="en-US" dirty="0" err="1">
                <a:effectLst/>
                <a:cs typeface="Arial" panose="020B0604020202020204" pitchFamily="34" charset="0"/>
              </a:rPr>
              <a:t>thông</a:t>
            </a:r>
            <a:r>
              <a:rPr lang="en-US" dirty="0">
                <a:effectLst/>
                <a:cs typeface="Arial" panose="020B0604020202020204" pitchFamily="34" charset="0"/>
              </a:rPr>
              <a:t> tin </a:t>
            </a:r>
            <a:r>
              <a:rPr lang="en-US" dirty="0" err="1">
                <a:effectLst/>
                <a:cs typeface="Arial" panose="020B0604020202020204" pitchFamily="34" charset="0"/>
              </a:rPr>
              <a:t>quản</a:t>
            </a:r>
            <a:r>
              <a:rPr lang="en-US" dirty="0">
                <a:effectLst/>
                <a:cs typeface="Arial" panose="020B0604020202020204" pitchFamily="34" charset="0"/>
              </a:rPr>
              <a:t> </a:t>
            </a:r>
            <a:r>
              <a:rPr lang="en-US" dirty="0" err="1">
                <a:effectLst/>
                <a:cs typeface="Arial" panose="020B0604020202020204" pitchFamily="34" charset="0"/>
              </a:rPr>
              <a:t>lý</a:t>
            </a:r>
            <a:r>
              <a:rPr lang="en-US" dirty="0">
                <a:effectLst/>
                <a:cs typeface="Arial" panose="020B0604020202020204" pitchFamily="34" charset="0"/>
              </a:rPr>
              <a:t> </a:t>
            </a:r>
            <a:r>
              <a:rPr lang="en-US" dirty="0" err="1">
                <a:effectLst/>
                <a:cs typeface="Arial" panose="020B0604020202020204" pitchFamily="34" charset="0"/>
              </a:rPr>
              <a:t>dự</a:t>
            </a:r>
            <a:r>
              <a:rPr lang="en-US" dirty="0">
                <a:effectLst/>
                <a:cs typeface="Arial" panose="020B0604020202020204" pitchFamily="34" charset="0"/>
              </a:rPr>
              <a:t> </a:t>
            </a:r>
            <a:r>
              <a:rPr lang="en-US" dirty="0" err="1">
                <a:effectLst/>
                <a:cs typeface="Arial" panose="020B0604020202020204" pitchFamily="34" charset="0"/>
              </a:rPr>
              <a:t>án</a:t>
            </a:r>
            <a:endParaRPr lang="en-US" dirty="0">
              <a:effectLst/>
              <a:cs typeface="Arial" panose="020B0604020202020204" pitchFamily="34" charset="0"/>
            </a:endParaRPr>
          </a:p>
        </p:txBody>
      </p:sp>
    </p:spTree>
    <p:extLst>
      <p:ext uri="{BB962C8B-B14F-4D97-AF65-F5344CB8AC3E}">
        <p14:creationId xmlns:p14="http://schemas.microsoft.com/office/powerpoint/2010/main" val="374947476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08472-E2AE-FB87-36D0-8E61040E0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F3C1D-D641-731F-7A29-4BBAA1A32EE1}"/>
              </a:ext>
            </a:extLst>
          </p:cNvPr>
          <p:cNvSpPr>
            <a:spLocks noGrp="1"/>
          </p:cNvSpPr>
          <p:nvPr>
            <p:ph type="title"/>
          </p:nvPr>
        </p:nvSpPr>
        <p:spPr>
          <a:xfrm>
            <a:off x="609600" y="274638"/>
            <a:ext cx="10972800" cy="1143000"/>
          </a:xfrm>
        </p:spPr>
        <p:txBody>
          <a:bodyPr wrap="square" anchor="ctr">
            <a:normAutofit/>
          </a:bodyPr>
          <a:lstStyle/>
          <a:p>
            <a:pPr>
              <a:lnSpc>
                <a:spcPct val="90000"/>
              </a:lnSpc>
            </a:pPr>
            <a:r>
              <a:rPr lang="fr-FR" sz="3700" err="1"/>
              <a:t>Kỹ</a:t>
            </a:r>
            <a:r>
              <a:rPr lang="fr-FR" sz="3700"/>
              <a:t> </a:t>
            </a:r>
            <a:r>
              <a:rPr lang="fr-FR" sz="3700" err="1"/>
              <a:t>năng</a:t>
            </a:r>
            <a:r>
              <a:rPr lang="fr-FR" sz="3700"/>
              <a:t> </a:t>
            </a:r>
            <a:r>
              <a:rPr lang="fr-FR" sz="3700" err="1"/>
              <a:t>giao</a:t>
            </a:r>
            <a:r>
              <a:rPr lang="fr-FR" sz="3700"/>
              <a:t> </a:t>
            </a:r>
            <a:r>
              <a:rPr lang="fr-FR" sz="3700" err="1"/>
              <a:t>tiếp</a:t>
            </a:r>
            <a:r>
              <a:rPr lang="fr-FR" sz="3700"/>
              <a:t> </a:t>
            </a:r>
            <a:r>
              <a:rPr lang="fr-FR" sz="3700" err="1"/>
              <a:t>giữa</a:t>
            </a:r>
            <a:r>
              <a:rPr lang="fr-FR" sz="3700"/>
              <a:t> </a:t>
            </a:r>
            <a:r>
              <a:rPr lang="fr-FR" sz="3700" err="1"/>
              <a:t>các</a:t>
            </a:r>
            <a:r>
              <a:rPr lang="fr-FR" sz="3700"/>
              <a:t> </a:t>
            </a:r>
            <a:r>
              <a:rPr lang="fr-FR" sz="3700" err="1"/>
              <a:t>cá</a:t>
            </a:r>
            <a:r>
              <a:rPr lang="fr-FR" sz="3700"/>
              <a:t> </a:t>
            </a:r>
            <a:r>
              <a:rPr lang="fr-FR" sz="3700" err="1"/>
              <a:t>nhân</a:t>
            </a:r>
            <a:r>
              <a:rPr lang="fr-FR" sz="3700"/>
              <a:t> </a:t>
            </a:r>
            <a:r>
              <a:rPr lang="fr-FR" sz="3700" err="1"/>
              <a:t>và</a:t>
            </a:r>
            <a:r>
              <a:rPr lang="fr-FR" sz="3700"/>
              <a:t> </a:t>
            </a:r>
            <a:r>
              <a:rPr lang="fr-FR" sz="3700" err="1"/>
              <a:t>nhóm</a:t>
            </a:r>
            <a:endParaRPr lang="fr-FR" sz="3700"/>
          </a:p>
        </p:txBody>
      </p:sp>
      <p:sp>
        <p:nvSpPr>
          <p:cNvPr id="3" name="Content Placeholder 2">
            <a:extLst>
              <a:ext uri="{FF2B5EF4-FFF2-40B4-BE49-F238E27FC236}">
                <a16:creationId xmlns:a16="http://schemas.microsoft.com/office/drawing/2014/main" id="{3ADB2AF8-BBEF-358B-6D7A-D38968D738C2}"/>
              </a:ext>
            </a:extLst>
          </p:cNvPr>
          <p:cNvSpPr>
            <a:spLocks noGrp="1"/>
          </p:cNvSpPr>
          <p:nvPr>
            <p:ph sz="half" idx="1"/>
          </p:nvPr>
        </p:nvSpPr>
        <p:spPr>
          <a:xfrm>
            <a:off x="609600" y="1600201"/>
            <a:ext cx="5384800" cy="4525963"/>
          </a:xfrm>
        </p:spPr>
        <p:txBody>
          <a:bodyPr wrap="square" anchor="t">
            <a:normAutofit/>
          </a:bodyPr>
          <a:lstStyle/>
          <a:p>
            <a:pPr marL="0" indent="0">
              <a:buNone/>
            </a:pPr>
            <a:r>
              <a:rPr lang="vi-VN" dirty="0">
                <a:highlight>
                  <a:srgbClr val="FFFF00"/>
                </a:highlight>
              </a:rPr>
              <a:t>Kỹ năng giao tiếp và làm việc nhóm</a:t>
            </a:r>
            <a:r>
              <a:rPr lang="vi-VN" dirty="0"/>
              <a:t>: Vận dụng khả năng ảnh hưởng để khuyến khích chủ sở hữu rủi ro thực hiện các hành động cần thiết, đặc biệt khi giao việc cho người ngoài nhóm dự án.</a:t>
            </a:r>
            <a:endParaRPr lang="vi-VN"/>
          </a:p>
        </p:txBody>
      </p:sp>
      <p:pic>
        <p:nvPicPr>
          <p:cNvPr id="2054" name="Picture 6" descr="Cách cải thiện kỹ năng giao tiếp hiệu quả trong làm việc nhóm">
            <a:extLst>
              <a:ext uri="{FF2B5EF4-FFF2-40B4-BE49-F238E27FC236}">
                <a16:creationId xmlns:a16="http://schemas.microsoft.com/office/drawing/2014/main" id="{F3CB5E4F-8CD0-8966-7A91-CC41C5DA2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0583" b="-1"/>
          <a:stretch/>
        </p:blipFill>
        <p:spPr bwMode="auto">
          <a:xfrm>
            <a:off x="6197600" y="1600201"/>
            <a:ext cx="5384800" cy="45259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0836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1B637-7597-3188-01F1-6F409A2DF3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BD4B69-D139-4431-EEE6-B4189686C2E9}"/>
              </a:ext>
            </a:extLst>
          </p:cNvPr>
          <p:cNvSpPr>
            <a:spLocks noGrp="1"/>
          </p:cNvSpPr>
          <p:nvPr>
            <p:ph type="title"/>
          </p:nvPr>
        </p:nvSpPr>
        <p:spPr/>
        <p:txBody>
          <a:bodyPr/>
          <a:lstStyle/>
          <a:p>
            <a:r>
              <a:rPr lang="en-US" dirty="0"/>
              <a:t>Công cụ và kĩ thuật</a:t>
            </a:r>
          </a:p>
        </p:txBody>
      </p:sp>
      <p:sp>
        <p:nvSpPr>
          <p:cNvPr id="3" name="Content Placeholder 2">
            <a:extLst>
              <a:ext uri="{FF2B5EF4-FFF2-40B4-BE49-F238E27FC236}">
                <a16:creationId xmlns:a16="http://schemas.microsoft.com/office/drawing/2014/main" id="{7CAA7673-8D71-ED47-C17E-EDB8FC010130}"/>
              </a:ext>
            </a:extLst>
          </p:cNvPr>
          <p:cNvSpPr>
            <a:spLocks noGrp="1"/>
          </p:cNvSpPr>
          <p:nvPr>
            <p:ph idx="1"/>
          </p:nvPr>
        </p:nvSpPr>
        <p:spPr/>
        <p:txBody>
          <a:bodyPr/>
          <a:lstStyle/>
          <a:p>
            <a:pPr marL="514350" indent="-514350">
              <a:buFont typeface="+mj-lt"/>
              <a:buAutoNum type="arabicPeriod"/>
            </a:pPr>
            <a:r>
              <a:rPr lang="en-US" dirty="0"/>
              <a:t>Expert Judgment - </a:t>
            </a:r>
            <a:r>
              <a:rPr lang="en-US" dirty="0" err="1"/>
              <a:t>Phán</a:t>
            </a:r>
            <a:r>
              <a:rPr lang="en-US" dirty="0"/>
              <a:t> </a:t>
            </a:r>
            <a:r>
              <a:rPr lang="en-US" dirty="0" err="1"/>
              <a:t>quyết</a:t>
            </a:r>
            <a:r>
              <a:rPr lang="en-US" dirty="0"/>
              <a:t> </a:t>
            </a:r>
            <a:r>
              <a:rPr lang="en-US" dirty="0" err="1"/>
              <a:t>của</a:t>
            </a:r>
            <a:r>
              <a:rPr lang="en-US" dirty="0"/>
              <a:t> </a:t>
            </a:r>
            <a:r>
              <a:rPr lang="en-US" dirty="0" err="1"/>
              <a:t>chuyên</a:t>
            </a:r>
            <a:r>
              <a:rPr lang="en-US" dirty="0"/>
              <a:t> </a:t>
            </a:r>
            <a:r>
              <a:rPr lang="en-US" dirty="0" err="1"/>
              <a:t>gia</a:t>
            </a:r>
            <a:r>
              <a:rPr lang="en-US" dirty="0"/>
              <a:t>.</a:t>
            </a:r>
          </a:p>
          <a:p>
            <a:pPr marL="514350" indent="-514350">
              <a:buFont typeface="+mj-lt"/>
              <a:buAutoNum type="arabicPeriod"/>
            </a:pPr>
            <a:r>
              <a:rPr lang="en-US" dirty="0">
                <a:solidFill>
                  <a:srgbClr val="FF0000"/>
                </a:solidFill>
              </a:rPr>
              <a:t>Interpersonal and Team Skills - </a:t>
            </a:r>
            <a:r>
              <a:rPr lang="en-US" dirty="0" err="1">
                <a:solidFill>
                  <a:srgbClr val="FF0000"/>
                </a:solidFill>
              </a:rPr>
              <a:t>Kỹ</a:t>
            </a:r>
            <a:r>
              <a:rPr lang="en-US" dirty="0">
                <a:solidFill>
                  <a:srgbClr val="FF0000"/>
                </a:solidFill>
              </a:rPr>
              <a:t> </a:t>
            </a:r>
            <a:r>
              <a:rPr lang="en-US" dirty="0" err="1">
                <a:solidFill>
                  <a:srgbClr val="FF0000"/>
                </a:solidFill>
              </a:rPr>
              <a:t>năng</a:t>
            </a:r>
            <a:r>
              <a:rPr lang="en-US" dirty="0">
                <a:solidFill>
                  <a:srgbClr val="FF0000"/>
                </a:solidFill>
              </a:rPr>
              <a:t> </a:t>
            </a:r>
            <a:r>
              <a:rPr lang="en-US" dirty="0" err="1">
                <a:solidFill>
                  <a:srgbClr val="FF0000"/>
                </a:solidFill>
              </a:rPr>
              <a:t>giao</a:t>
            </a:r>
            <a:r>
              <a:rPr lang="en-US" dirty="0">
                <a:solidFill>
                  <a:srgbClr val="FF0000"/>
                </a:solidFill>
              </a:rPr>
              <a:t> </a:t>
            </a:r>
            <a:r>
              <a:rPr lang="en-US" dirty="0" err="1">
                <a:solidFill>
                  <a:srgbClr val="FF0000"/>
                </a:solidFill>
              </a:rPr>
              <a:t>tiếp</a:t>
            </a:r>
            <a:r>
              <a:rPr lang="en-US" dirty="0">
                <a:solidFill>
                  <a:srgbClr val="FF0000"/>
                </a:solidFill>
              </a:rPr>
              <a:t> </a:t>
            </a:r>
            <a:r>
              <a:rPr lang="en-US" dirty="0" err="1">
                <a:solidFill>
                  <a:srgbClr val="FF0000"/>
                </a:solidFill>
              </a:rPr>
              <a:t>giữa</a:t>
            </a:r>
            <a:r>
              <a:rPr lang="en-US" dirty="0">
                <a:solidFill>
                  <a:srgbClr val="FF0000"/>
                </a:solidFill>
              </a:rPr>
              <a:t> </a:t>
            </a:r>
            <a:r>
              <a:rPr lang="en-US" dirty="0" err="1">
                <a:solidFill>
                  <a:srgbClr val="FF0000"/>
                </a:solidFill>
              </a:rPr>
              <a:t>các</a:t>
            </a:r>
            <a:r>
              <a:rPr lang="en-US" dirty="0">
                <a:solidFill>
                  <a:srgbClr val="FF0000"/>
                </a:solidFill>
              </a:rPr>
              <a:t> </a:t>
            </a:r>
            <a:r>
              <a:rPr lang="en-US" dirty="0" err="1">
                <a:solidFill>
                  <a:srgbClr val="FF0000"/>
                </a:solidFill>
              </a:rPr>
              <a:t>cá</a:t>
            </a:r>
            <a:r>
              <a:rPr lang="en-US" dirty="0">
                <a:solidFill>
                  <a:srgbClr val="FF0000"/>
                </a:solidFill>
              </a:rPr>
              <a:t> </a:t>
            </a:r>
            <a:r>
              <a:rPr lang="en-US" dirty="0" err="1">
                <a:solidFill>
                  <a:srgbClr val="FF0000"/>
                </a:solidFill>
              </a:rPr>
              <a:t>nhân</a:t>
            </a:r>
            <a:r>
              <a:rPr lang="en-US" dirty="0">
                <a:solidFill>
                  <a:srgbClr val="FF0000"/>
                </a:solidFill>
              </a:rPr>
              <a:t> </a:t>
            </a:r>
            <a:r>
              <a:rPr lang="en-US" dirty="0" err="1">
                <a:solidFill>
                  <a:srgbClr val="FF0000"/>
                </a:solidFill>
              </a:rPr>
              <a:t>và</a:t>
            </a:r>
            <a:r>
              <a:rPr lang="en-US" dirty="0">
                <a:solidFill>
                  <a:srgbClr val="FF0000"/>
                </a:solidFill>
              </a:rPr>
              <a:t> </a:t>
            </a:r>
            <a:r>
              <a:rPr lang="en-US" dirty="0" err="1">
                <a:solidFill>
                  <a:srgbClr val="FF0000"/>
                </a:solidFill>
              </a:rPr>
              <a:t>nhóm</a:t>
            </a:r>
            <a:r>
              <a:rPr lang="en-US" dirty="0">
                <a:solidFill>
                  <a:srgbClr val="FF0000"/>
                </a:solidFill>
              </a:rPr>
              <a:t>.</a:t>
            </a:r>
          </a:p>
          <a:p>
            <a:pPr marL="514350" indent="-514350">
              <a:buFont typeface="+mj-lt"/>
              <a:buAutoNum type="arabicPeriod"/>
            </a:pPr>
            <a:r>
              <a:rPr lang="en-US" dirty="0">
                <a:effectLst/>
                <a:highlight>
                  <a:srgbClr val="FFFF00"/>
                </a:highlight>
                <a:cs typeface="Arial" panose="020B0604020202020204" pitchFamily="34" charset="0"/>
              </a:rPr>
              <a:t>Project Management Information System (PMIS) - </a:t>
            </a:r>
            <a:r>
              <a:rPr lang="en-US" dirty="0" err="1">
                <a:effectLst/>
                <a:highlight>
                  <a:srgbClr val="FFFF00"/>
                </a:highlight>
                <a:cs typeface="Arial" panose="020B0604020202020204" pitchFamily="34" charset="0"/>
              </a:rPr>
              <a:t>Hệ</a:t>
            </a:r>
            <a:r>
              <a:rPr lang="en-US" dirty="0">
                <a:effectLst/>
                <a:highlight>
                  <a:srgbClr val="FFFF00"/>
                </a:highlight>
                <a:cs typeface="Arial" panose="020B0604020202020204" pitchFamily="34" charset="0"/>
              </a:rPr>
              <a:t> </a:t>
            </a:r>
            <a:r>
              <a:rPr lang="en-US" dirty="0" err="1">
                <a:effectLst/>
                <a:highlight>
                  <a:srgbClr val="FFFF00"/>
                </a:highlight>
                <a:cs typeface="Arial" panose="020B0604020202020204" pitchFamily="34" charset="0"/>
              </a:rPr>
              <a:t>thống</a:t>
            </a:r>
            <a:r>
              <a:rPr lang="en-US" dirty="0">
                <a:effectLst/>
                <a:highlight>
                  <a:srgbClr val="FFFF00"/>
                </a:highlight>
                <a:cs typeface="Arial" panose="020B0604020202020204" pitchFamily="34" charset="0"/>
              </a:rPr>
              <a:t> </a:t>
            </a:r>
            <a:r>
              <a:rPr lang="en-US" dirty="0" err="1">
                <a:effectLst/>
                <a:highlight>
                  <a:srgbClr val="FFFF00"/>
                </a:highlight>
                <a:cs typeface="Arial" panose="020B0604020202020204" pitchFamily="34" charset="0"/>
              </a:rPr>
              <a:t>thông</a:t>
            </a:r>
            <a:r>
              <a:rPr lang="en-US" dirty="0">
                <a:effectLst/>
                <a:highlight>
                  <a:srgbClr val="FFFF00"/>
                </a:highlight>
                <a:cs typeface="Arial" panose="020B0604020202020204" pitchFamily="34" charset="0"/>
              </a:rPr>
              <a:t> tin </a:t>
            </a:r>
            <a:r>
              <a:rPr lang="en-US" dirty="0" err="1">
                <a:effectLst/>
                <a:highlight>
                  <a:srgbClr val="FFFF00"/>
                </a:highlight>
                <a:cs typeface="Arial" panose="020B0604020202020204" pitchFamily="34" charset="0"/>
              </a:rPr>
              <a:t>quản</a:t>
            </a:r>
            <a:r>
              <a:rPr lang="en-US" dirty="0">
                <a:effectLst/>
                <a:highlight>
                  <a:srgbClr val="FFFF00"/>
                </a:highlight>
                <a:cs typeface="Arial" panose="020B0604020202020204" pitchFamily="34" charset="0"/>
              </a:rPr>
              <a:t> </a:t>
            </a:r>
            <a:r>
              <a:rPr lang="en-US" dirty="0" err="1">
                <a:effectLst/>
                <a:highlight>
                  <a:srgbClr val="FFFF00"/>
                </a:highlight>
                <a:cs typeface="Arial" panose="020B0604020202020204" pitchFamily="34" charset="0"/>
              </a:rPr>
              <a:t>lý</a:t>
            </a:r>
            <a:r>
              <a:rPr lang="en-US" dirty="0">
                <a:effectLst/>
                <a:highlight>
                  <a:srgbClr val="FFFF00"/>
                </a:highlight>
                <a:cs typeface="Arial" panose="020B0604020202020204" pitchFamily="34" charset="0"/>
              </a:rPr>
              <a:t> </a:t>
            </a:r>
            <a:r>
              <a:rPr lang="en-US" dirty="0" err="1">
                <a:effectLst/>
                <a:highlight>
                  <a:srgbClr val="FFFF00"/>
                </a:highlight>
                <a:cs typeface="Arial" panose="020B0604020202020204" pitchFamily="34" charset="0"/>
              </a:rPr>
              <a:t>dự</a:t>
            </a:r>
            <a:r>
              <a:rPr lang="en-US" dirty="0">
                <a:effectLst/>
                <a:highlight>
                  <a:srgbClr val="FFFF00"/>
                </a:highlight>
                <a:cs typeface="Arial" panose="020B0604020202020204" pitchFamily="34" charset="0"/>
              </a:rPr>
              <a:t> </a:t>
            </a:r>
            <a:r>
              <a:rPr lang="en-US" dirty="0" err="1">
                <a:effectLst/>
                <a:highlight>
                  <a:srgbClr val="FFFF00"/>
                </a:highlight>
                <a:cs typeface="Arial" panose="020B0604020202020204" pitchFamily="34" charset="0"/>
              </a:rPr>
              <a:t>án</a:t>
            </a:r>
            <a:endParaRPr lang="en-US" dirty="0">
              <a:effectLst/>
              <a:highlight>
                <a:srgbClr val="FFFF00"/>
              </a:highlight>
              <a:cs typeface="Arial" panose="020B0604020202020204" pitchFamily="34" charset="0"/>
            </a:endParaRPr>
          </a:p>
        </p:txBody>
      </p:sp>
    </p:spTree>
    <p:extLst>
      <p:ext uri="{BB962C8B-B14F-4D97-AF65-F5344CB8AC3E}">
        <p14:creationId xmlns:p14="http://schemas.microsoft.com/office/powerpoint/2010/main" val="24552962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FEE86-E4AB-7619-5EC7-BAF4EC005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42BDF-B80B-C72A-09A6-E9410BB5FF8C}"/>
              </a:ext>
            </a:extLst>
          </p:cNvPr>
          <p:cNvSpPr>
            <a:spLocks noGrp="1"/>
          </p:cNvSpPr>
          <p:nvPr>
            <p:ph type="title"/>
          </p:nvPr>
        </p:nvSpPr>
        <p:spPr>
          <a:xfrm>
            <a:off x="609600" y="274638"/>
            <a:ext cx="10972800" cy="1143000"/>
          </a:xfrm>
        </p:spPr>
        <p:txBody>
          <a:bodyPr wrap="square" anchor="ctr">
            <a:normAutofit/>
          </a:bodyPr>
          <a:lstStyle/>
          <a:p>
            <a:r>
              <a:rPr lang="fr-FR" dirty="0" err="1"/>
              <a:t>Hệ</a:t>
            </a:r>
            <a:r>
              <a:rPr lang="fr-FR" dirty="0"/>
              <a:t> </a:t>
            </a:r>
            <a:r>
              <a:rPr lang="fr-FR" dirty="0" err="1"/>
              <a:t>thống</a:t>
            </a:r>
            <a:r>
              <a:rPr lang="fr-FR" dirty="0"/>
              <a:t> </a:t>
            </a:r>
            <a:r>
              <a:rPr lang="fr-FR" dirty="0" err="1"/>
              <a:t>thông</a:t>
            </a:r>
            <a:r>
              <a:rPr lang="fr-FR" dirty="0"/>
              <a:t> tin </a:t>
            </a:r>
            <a:r>
              <a:rPr lang="fr-FR" dirty="0" err="1"/>
              <a:t>quản</a:t>
            </a:r>
            <a:r>
              <a:rPr lang="fr-FR" dirty="0"/>
              <a:t> </a:t>
            </a:r>
            <a:r>
              <a:rPr lang="fr-FR" dirty="0" err="1"/>
              <a:t>lý</a:t>
            </a:r>
            <a:r>
              <a:rPr lang="fr-FR" dirty="0"/>
              <a:t> </a:t>
            </a:r>
            <a:r>
              <a:rPr lang="fr-FR" dirty="0" err="1"/>
              <a:t>dự</a:t>
            </a:r>
            <a:r>
              <a:rPr lang="fr-FR" dirty="0"/>
              <a:t> </a:t>
            </a:r>
            <a:r>
              <a:rPr lang="fr-FR" dirty="0" err="1"/>
              <a:t>án</a:t>
            </a:r>
            <a:endParaRPr lang="fr-FR" dirty="0"/>
          </a:p>
        </p:txBody>
      </p:sp>
      <p:sp>
        <p:nvSpPr>
          <p:cNvPr id="3" name="Content Placeholder 2">
            <a:extLst>
              <a:ext uri="{FF2B5EF4-FFF2-40B4-BE49-F238E27FC236}">
                <a16:creationId xmlns:a16="http://schemas.microsoft.com/office/drawing/2014/main" id="{7B6026D7-8B74-C66E-58DD-99C37E0A93F9}"/>
              </a:ext>
            </a:extLst>
          </p:cNvPr>
          <p:cNvSpPr>
            <a:spLocks noGrp="1"/>
          </p:cNvSpPr>
          <p:nvPr>
            <p:ph sz="half" idx="1"/>
          </p:nvPr>
        </p:nvSpPr>
        <p:spPr>
          <a:xfrm>
            <a:off x="609600" y="1600201"/>
            <a:ext cx="5384800" cy="4286863"/>
          </a:xfrm>
        </p:spPr>
        <p:txBody>
          <a:bodyPr wrap="square" anchor="t">
            <a:normAutofit/>
          </a:bodyPr>
          <a:lstStyle/>
          <a:p>
            <a:pPr marL="0" indent="0">
              <a:buNone/>
            </a:pPr>
            <a:r>
              <a:rPr lang="vi-VN" dirty="0">
                <a:highlight>
                  <a:srgbClr val="FFFF00"/>
                </a:highlight>
              </a:rPr>
              <a:t>Hệ thống thông tin quản lý dự án</a:t>
            </a:r>
            <a:r>
              <a:rPr lang="en-US" dirty="0">
                <a:highlight>
                  <a:srgbClr val="FFFF00"/>
                </a:highlight>
              </a:rPr>
              <a:t>: </a:t>
            </a:r>
            <a:r>
              <a:rPr lang="vi-VN" dirty="0"/>
              <a:t>Sử dụng phần mềm lịch trình, nguồn lực, và chi phí để tích hợp các kế hoạch và hoạt động phản hồi rủi ro vào dự án.</a:t>
            </a:r>
          </a:p>
        </p:txBody>
      </p:sp>
      <p:pic>
        <p:nvPicPr>
          <p:cNvPr id="1026" name="Picture 2" descr="Thông tin dự án là gì? Những lưu ý trong quy trình kiểm soát thông tin dự án">
            <a:extLst>
              <a:ext uri="{FF2B5EF4-FFF2-40B4-BE49-F238E27FC236}">
                <a16:creationId xmlns:a16="http://schemas.microsoft.com/office/drawing/2014/main" id="{0DFD5CDD-3E20-27AF-5EF1-C8708DD78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743" r="18245" b="2"/>
          <a:stretch/>
        </p:blipFill>
        <p:spPr bwMode="auto">
          <a:xfrm>
            <a:off x="6197600" y="1600201"/>
            <a:ext cx="5384800" cy="42868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3745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A648F-E022-6045-C7DD-7EF915340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804AD-A200-416A-2777-CCC42D85BEBF}"/>
              </a:ext>
            </a:extLst>
          </p:cNvPr>
          <p:cNvSpPr>
            <a:spLocks noGrp="1"/>
          </p:cNvSpPr>
          <p:nvPr>
            <p:ph type="title"/>
          </p:nvPr>
        </p:nvSpPr>
        <p:spPr/>
        <p:txBody>
          <a:bodyPr/>
          <a:lstStyle/>
          <a:p>
            <a:r>
              <a:rPr lang="en-US" dirty="0" err="1"/>
              <a:t>Nội</a:t>
            </a:r>
            <a:r>
              <a:rPr lang="en-US" dirty="0"/>
              <a:t> dung – Content</a:t>
            </a:r>
          </a:p>
        </p:txBody>
      </p:sp>
      <p:sp>
        <p:nvSpPr>
          <p:cNvPr id="3" name="Content Placeholder 2">
            <a:extLst>
              <a:ext uri="{FF2B5EF4-FFF2-40B4-BE49-F238E27FC236}">
                <a16:creationId xmlns:a16="http://schemas.microsoft.com/office/drawing/2014/main" id="{066565D3-F2E5-90D4-B3CE-B43D70B87136}"/>
              </a:ext>
            </a:extLst>
          </p:cNvPr>
          <p:cNvSpPr>
            <a:spLocks noGrp="1"/>
          </p:cNvSpPr>
          <p:nvPr>
            <p:ph idx="1"/>
          </p:nvPr>
        </p:nvSpPr>
        <p:spPr/>
        <p:txBody>
          <a:bodyPr/>
          <a:lstStyle/>
          <a:p>
            <a:pPr marL="514350" indent="-514350">
              <a:buFont typeface="+mj-lt"/>
              <a:buAutoNum type="arabicPeriod"/>
            </a:pPr>
            <a:r>
              <a:rPr lang="en-US" dirty="0"/>
              <a:t>What is “</a:t>
            </a:r>
            <a:r>
              <a:rPr lang="vi-VN" dirty="0" err="1"/>
              <a:t>Implement</a:t>
            </a:r>
            <a:r>
              <a:rPr lang="vi-VN" dirty="0"/>
              <a:t> </a:t>
            </a:r>
            <a:r>
              <a:rPr lang="vi-VN" dirty="0" err="1"/>
              <a:t>Risk</a:t>
            </a:r>
            <a:r>
              <a:rPr lang="vi-VN" dirty="0"/>
              <a:t> </a:t>
            </a:r>
            <a:r>
              <a:rPr lang="vi-VN" dirty="0" err="1"/>
              <a:t>Responses</a:t>
            </a:r>
            <a:r>
              <a:rPr lang="en-US" dirty="0"/>
              <a:t>”? - 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a:t>
            </a:r>
            <a:r>
              <a:rPr lang="en-US" dirty="0" err="1"/>
              <a:t>gì</a:t>
            </a:r>
            <a:r>
              <a:rPr lang="en-US" dirty="0"/>
              <a:t>?</a:t>
            </a:r>
          </a:p>
          <a:p>
            <a:pPr marL="514350" indent="-514350">
              <a:buFont typeface="+mj-lt"/>
              <a:buAutoNum type="arabicPeriod"/>
            </a:pPr>
            <a:r>
              <a:rPr lang="en-US" dirty="0">
                <a:solidFill>
                  <a:srgbClr val="FF0000"/>
                </a:solidFill>
              </a:rPr>
              <a:t>Inputs – </a:t>
            </a:r>
            <a:r>
              <a:rPr lang="en-US" dirty="0" err="1">
                <a:solidFill>
                  <a:srgbClr val="FF0000"/>
                </a:solidFill>
              </a:rPr>
              <a:t>Đầu</a:t>
            </a:r>
            <a:r>
              <a:rPr lang="en-US" dirty="0">
                <a:solidFill>
                  <a:srgbClr val="FF0000"/>
                </a:solidFill>
              </a:rPr>
              <a:t> </a:t>
            </a:r>
            <a:r>
              <a:rPr lang="en-US" dirty="0" err="1">
                <a:solidFill>
                  <a:srgbClr val="FF0000"/>
                </a:solidFill>
              </a:rPr>
              <a:t>vào</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quy</a:t>
            </a:r>
            <a:r>
              <a:rPr lang="en-US" dirty="0">
                <a:solidFill>
                  <a:srgbClr val="FF0000"/>
                </a:solidFill>
              </a:rPr>
              <a:t> </a:t>
            </a:r>
            <a:r>
              <a:rPr lang="en-US" dirty="0" err="1">
                <a:solidFill>
                  <a:srgbClr val="FF0000"/>
                </a:solidFill>
              </a:rPr>
              <a:t>trình</a:t>
            </a:r>
            <a:r>
              <a:rPr lang="en-US" dirty="0">
                <a:solidFill>
                  <a:srgbClr val="FF0000"/>
                </a:solidFill>
              </a:rPr>
              <a:t>.</a:t>
            </a:r>
          </a:p>
          <a:p>
            <a:pPr marL="514350" indent="-514350">
              <a:buFont typeface="+mj-lt"/>
              <a:buAutoNum type="arabicPeriod"/>
            </a:pPr>
            <a:r>
              <a:rPr lang="en-US" dirty="0"/>
              <a:t>Tools and Techniques – </a:t>
            </a:r>
            <a:r>
              <a:rPr lang="en-US" dirty="0" err="1"/>
              <a:t>Công</a:t>
            </a:r>
            <a:r>
              <a:rPr lang="en-US" dirty="0"/>
              <a:t> </a:t>
            </a:r>
            <a:r>
              <a:rPr lang="en-US" dirty="0" err="1"/>
              <a:t>cụ</a:t>
            </a:r>
            <a:r>
              <a:rPr lang="en-US" dirty="0"/>
              <a:t> </a:t>
            </a:r>
            <a:r>
              <a:rPr lang="en-US" dirty="0" err="1"/>
              <a:t>và</a:t>
            </a:r>
            <a:r>
              <a:rPr lang="en-US" dirty="0"/>
              <a:t> </a:t>
            </a:r>
            <a:r>
              <a:rPr lang="en-US" dirty="0" err="1"/>
              <a:t>kĩ</a:t>
            </a:r>
            <a:r>
              <a:rPr lang="en-US" dirty="0"/>
              <a:t> </a:t>
            </a:r>
            <a:r>
              <a:rPr lang="en-US" dirty="0" err="1"/>
              <a:t>thuật</a:t>
            </a:r>
            <a:r>
              <a:rPr lang="en-US" dirty="0"/>
              <a:t>.</a:t>
            </a:r>
          </a:p>
          <a:p>
            <a:pPr marL="514350" indent="-514350">
              <a:buFont typeface="+mj-lt"/>
              <a:buAutoNum type="arabicPeriod"/>
            </a:pPr>
            <a:r>
              <a:rPr lang="en-US" dirty="0">
                <a:solidFill>
                  <a:srgbClr val="FF0000"/>
                </a:solidFill>
                <a:highlight>
                  <a:srgbClr val="FFFF00"/>
                </a:highlight>
              </a:rPr>
              <a:t>Outputs – Kết quả / đầu ra của quy trình.</a:t>
            </a:r>
          </a:p>
          <a:p>
            <a:pPr marL="514350" indent="-514350">
              <a:buFont typeface="+mj-lt"/>
              <a:buAutoNum type="arabicPeriod"/>
            </a:pPr>
            <a:endParaRPr lang="en-US" dirty="0"/>
          </a:p>
        </p:txBody>
      </p:sp>
    </p:spTree>
    <p:extLst>
      <p:ext uri="{BB962C8B-B14F-4D97-AF65-F5344CB8AC3E}">
        <p14:creationId xmlns:p14="http://schemas.microsoft.com/office/powerpoint/2010/main" val="164266433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3EB12-C0EB-2276-19DD-B8690D234B7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1472706-7416-A620-694A-EB7AD3D3C608}"/>
              </a:ext>
            </a:extLst>
          </p:cNvPr>
          <p:cNvSpPr>
            <a:spLocks noGrp="1"/>
          </p:cNvSpPr>
          <p:nvPr>
            <p:ph type="title"/>
          </p:nvPr>
        </p:nvSpPr>
        <p:spPr/>
        <p:txBody>
          <a:bodyPr/>
          <a:lstStyle/>
          <a:p>
            <a:r>
              <a:rPr lang="en-US" dirty="0"/>
              <a:t>Kết quả / đầu ra của quy trình</a:t>
            </a:r>
          </a:p>
        </p:txBody>
      </p:sp>
      <p:sp>
        <p:nvSpPr>
          <p:cNvPr id="5" name="Text Placeholder 4">
            <a:extLst>
              <a:ext uri="{FF2B5EF4-FFF2-40B4-BE49-F238E27FC236}">
                <a16:creationId xmlns:a16="http://schemas.microsoft.com/office/drawing/2014/main" id="{669DBF8A-E48B-ADFF-03E9-19B38D460DEB}"/>
              </a:ext>
            </a:extLst>
          </p:cNvPr>
          <p:cNvSpPr>
            <a:spLocks noGrp="1"/>
          </p:cNvSpPr>
          <p:nvPr>
            <p:ph type="body" idx="1"/>
          </p:nvPr>
        </p:nvSpPr>
        <p:spPr/>
        <p:txBody>
          <a:bodyPr/>
          <a:lstStyle/>
          <a:p>
            <a:r>
              <a:rPr lang="en-US" dirty="0"/>
              <a:t>Outputs</a:t>
            </a:r>
          </a:p>
        </p:txBody>
      </p:sp>
    </p:spTree>
    <p:extLst>
      <p:ext uri="{BB962C8B-B14F-4D97-AF65-F5344CB8AC3E}">
        <p14:creationId xmlns:p14="http://schemas.microsoft.com/office/powerpoint/2010/main" val="95782002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0FCA-CF70-B93A-BA5F-A39024841301}"/>
              </a:ext>
            </a:extLst>
          </p:cNvPr>
          <p:cNvSpPr>
            <a:spLocks noGrp="1"/>
          </p:cNvSpPr>
          <p:nvPr>
            <p:ph type="title"/>
          </p:nvPr>
        </p:nvSpPr>
        <p:spPr/>
        <p:txBody>
          <a:bodyPr/>
          <a:lstStyle/>
          <a:p>
            <a:r>
              <a:rPr lang="en-US" dirty="0" err="1"/>
              <a:t>Kết</a:t>
            </a:r>
            <a:r>
              <a:rPr lang="en-US" dirty="0"/>
              <a:t> </a:t>
            </a:r>
            <a:r>
              <a:rPr lang="en-US" dirty="0" err="1"/>
              <a:t>quả</a:t>
            </a:r>
            <a:r>
              <a:rPr lang="en-US" dirty="0"/>
              <a:t> / </a:t>
            </a:r>
            <a:r>
              <a:rPr lang="en-US" dirty="0" err="1"/>
              <a:t>đầu</a:t>
            </a:r>
            <a:r>
              <a:rPr lang="en-US" dirty="0"/>
              <a:t> </a:t>
            </a:r>
            <a:r>
              <a:rPr lang="en-US" dirty="0" err="1"/>
              <a:t>ra</a:t>
            </a:r>
            <a:r>
              <a:rPr lang="en-US" dirty="0"/>
              <a:t> </a:t>
            </a:r>
            <a:r>
              <a:rPr lang="en-US" dirty="0" err="1"/>
              <a:t>của</a:t>
            </a:r>
            <a:r>
              <a:rPr lang="en-US" dirty="0"/>
              <a:t> </a:t>
            </a:r>
            <a:r>
              <a:rPr lang="en-US" dirty="0" err="1"/>
              <a:t>quy</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8B124FF4-826B-B8CB-C4FB-9C1FF48DD8E0}"/>
              </a:ext>
            </a:extLst>
          </p:cNvPr>
          <p:cNvSpPr>
            <a:spLocks noGrp="1"/>
          </p:cNvSpPr>
          <p:nvPr>
            <p:ph idx="1"/>
          </p:nvPr>
        </p:nvSpPr>
        <p:spPr/>
        <p:txBody>
          <a:bodyPr/>
          <a:lstStyle/>
          <a:p>
            <a:pPr marL="514350" indent="-514350">
              <a:buFont typeface="+mj-lt"/>
              <a:buAutoNum type="arabicPeriod"/>
            </a:pPr>
            <a:r>
              <a:rPr lang="en-US" dirty="0"/>
              <a:t>Change requests – </a:t>
            </a:r>
            <a:r>
              <a:rPr lang="en-US" dirty="0" err="1"/>
              <a:t>Thay</a:t>
            </a:r>
            <a:r>
              <a:rPr lang="en-US" dirty="0"/>
              <a:t> </a:t>
            </a:r>
            <a:r>
              <a:rPr lang="en-US" dirty="0" err="1"/>
              <a:t>đổi</a:t>
            </a:r>
            <a:r>
              <a:rPr lang="en-US" dirty="0"/>
              <a:t> </a:t>
            </a:r>
            <a:r>
              <a:rPr lang="en-US" dirty="0" err="1"/>
              <a:t>yêu</a:t>
            </a:r>
            <a:r>
              <a:rPr lang="en-US" dirty="0"/>
              <a:t> </a:t>
            </a:r>
            <a:r>
              <a:rPr lang="en-US" dirty="0" err="1"/>
              <a:t>cầu</a:t>
            </a:r>
            <a:r>
              <a:rPr lang="en-US" dirty="0"/>
              <a:t>.</a:t>
            </a:r>
          </a:p>
          <a:p>
            <a:pPr marL="514350" indent="-514350">
              <a:buFont typeface="+mj-lt"/>
              <a:buAutoNum type="arabicPeriod"/>
            </a:pPr>
            <a:r>
              <a:rPr lang="en-US" dirty="0">
                <a:solidFill>
                  <a:srgbClr val="FF0000"/>
                </a:solidFill>
              </a:rPr>
              <a:t>Project documents updates – Cập nhật tài liệu dự án</a:t>
            </a:r>
            <a:r>
              <a:rPr lang="en-US" dirty="0"/>
              <a:t>.</a:t>
            </a:r>
            <a:endParaRPr lang="en-US" dirty="0">
              <a:solidFill>
                <a:srgbClr val="FF0000"/>
              </a:solidFill>
            </a:endParaRPr>
          </a:p>
        </p:txBody>
      </p:sp>
    </p:spTree>
    <p:extLst>
      <p:ext uri="{BB962C8B-B14F-4D97-AF65-F5344CB8AC3E}">
        <p14:creationId xmlns:p14="http://schemas.microsoft.com/office/powerpoint/2010/main" val="26558602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D8ED8-529A-438C-BA7F-2E8D4A27A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A9A1D-05CE-02E4-D348-93F0A577AE21}"/>
              </a:ext>
            </a:extLst>
          </p:cNvPr>
          <p:cNvSpPr>
            <a:spLocks noGrp="1"/>
          </p:cNvSpPr>
          <p:nvPr>
            <p:ph type="title"/>
          </p:nvPr>
        </p:nvSpPr>
        <p:spPr/>
        <p:txBody>
          <a:bodyPr/>
          <a:lstStyle/>
          <a:p>
            <a:r>
              <a:rPr lang="en-US" dirty="0" err="1"/>
              <a:t>Nội</a:t>
            </a:r>
            <a:r>
              <a:rPr lang="en-US" dirty="0"/>
              <a:t> dung – Content</a:t>
            </a:r>
          </a:p>
        </p:txBody>
      </p:sp>
      <p:sp>
        <p:nvSpPr>
          <p:cNvPr id="3" name="Content Placeholder 2">
            <a:extLst>
              <a:ext uri="{FF2B5EF4-FFF2-40B4-BE49-F238E27FC236}">
                <a16:creationId xmlns:a16="http://schemas.microsoft.com/office/drawing/2014/main" id="{CC0757D7-41EA-A86D-7378-FBAE8249D3FA}"/>
              </a:ext>
            </a:extLst>
          </p:cNvPr>
          <p:cNvSpPr>
            <a:spLocks noGrp="1"/>
          </p:cNvSpPr>
          <p:nvPr>
            <p:ph idx="1"/>
          </p:nvPr>
        </p:nvSpPr>
        <p:spPr/>
        <p:txBody>
          <a:bodyPr/>
          <a:lstStyle/>
          <a:p>
            <a:pPr marL="514350" indent="-514350">
              <a:buFont typeface="+mj-lt"/>
              <a:buAutoNum type="arabicPeriod"/>
            </a:pPr>
            <a:r>
              <a:rPr lang="en-US" dirty="0">
                <a:highlight>
                  <a:srgbClr val="FFFF00"/>
                </a:highlight>
              </a:rPr>
              <a:t>What is “</a:t>
            </a:r>
            <a:r>
              <a:rPr lang="vi-VN" dirty="0" err="1">
                <a:highlight>
                  <a:srgbClr val="FFFF00"/>
                </a:highlight>
              </a:rPr>
              <a:t>Implement</a:t>
            </a:r>
            <a:r>
              <a:rPr lang="vi-VN" dirty="0">
                <a:highlight>
                  <a:srgbClr val="FFFF00"/>
                </a:highlight>
              </a:rPr>
              <a:t> </a:t>
            </a:r>
            <a:r>
              <a:rPr lang="vi-VN" dirty="0" err="1">
                <a:highlight>
                  <a:srgbClr val="FFFF00"/>
                </a:highlight>
              </a:rPr>
              <a:t>Risk</a:t>
            </a:r>
            <a:r>
              <a:rPr lang="vi-VN" dirty="0">
                <a:highlight>
                  <a:srgbClr val="FFFF00"/>
                </a:highlight>
              </a:rPr>
              <a:t> </a:t>
            </a:r>
            <a:r>
              <a:rPr lang="vi-VN" dirty="0" err="1">
                <a:highlight>
                  <a:srgbClr val="FFFF00"/>
                </a:highlight>
              </a:rPr>
              <a:t>Responses</a:t>
            </a:r>
            <a:r>
              <a:rPr lang="en-US" dirty="0">
                <a:highlight>
                  <a:srgbClr val="FFFF00"/>
                </a:highlight>
              </a:rPr>
              <a:t>”? - Thực </a:t>
            </a:r>
            <a:r>
              <a:rPr lang="en-US" dirty="0" err="1">
                <a:highlight>
                  <a:srgbClr val="FFFF00"/>
                </a:highlight>
              </a:rPr>
              <a:t>hiện</a:t>
            </a:r>
            <a:r>
              <a:rPr lang="en-US" dirty="0">
                <a:highlight>
                  <a:srgbClr val="FFFF00"/>
                </a:highlight>
              </a:rPr>
              <a:t> </a:t>
            </a:r>
            <a:r>
              <a:rPr lang="en-US" dirty="0" err="1">
                <a:highlight>
                  <a:srgbClr val="FFFF00"/>
                </a:highlight>
              </a:rPr>
              <a:t>các</a:t>
            </a:r>
            <a:r>
              <a:rPr lang="en-US" dirty="0">
                <a:highlight>
                  <a:srgbClr val="FFFF00"/>
                </a:highlight>
              </a:rPr>
              <a:t> </a:t>
            </a:r>
            <a:r>
              <a:rPr lang="en-US" dirty="0" err="1">
                <a:highlight>
                  <a:srgbClr val="FFFF00"/>
                </a:highlight>
              </a:rPr>
              <a:t>Phản</a:t>
            </a:r>
            <a:r>
              <a:rPr lang="en-US" dirty="0">
                <a:highlight>
                  <a:srgbClr val="FFFF00"/>
                </a:highlight>
              </a:rPr>
              <a:t> </a:t>
            </a:r>
            <a:r>
              <a:rPr lang="en-US" dirty="0" err="1">
                <a:highlight>
                  <a:srgbClr val="FFFF00"/>
                </a:highlight>
              </a:rPr>
              <a:t>hồi</a:t>
            </a:r>
            <a:r>
              <a:rPr lang="en-US" dirty="0">
                <a:highlight>
                  <a:srgbClr val="FFFF00"/>
                </a:highlight>
              </a:rPr>
              <a:t> </a:t>
            </a:r>
            <a:r>
              <a:rPr lang="en-US" dirty="0" err="1">
                <a:highlight>
                  <a:srgbClr val="FFFF00"/>
                </a:highlight>
              </a:rPr>
              <a:t>Rủi</a:t>
            </a:r>
            <a:r>
              <a:rPr lang="en-US" dirty="0">
                <a:highlight>
                  <a:srgbClr val="FFFF00"/>
                </a:highlight>
              </a:rPr>
              <a:t> </a:t>
            </a:r>
            <a:r>
              <a:rPr lang="en-US" dirty="0" err="1">
                <a:highlight>
                  <a:srgbClr val="FFFF00"/>
                </a:highlight>
              </a:rPr>
              <a:t>ro</a:t>
            </a:r>
            <a:r>
              <a:rPr lang="en-US" dirty="0">
                <a:highlight>
                  <a:srgbClr val="FFFF00"/>
                </a:highlight>
              </a:rPr>
              <a:t> </a:t>
            </a:r>
            <a:r>
              <a:rPr lang="en-US" dirty="0" err="1">
                <a:highlight>
                  <a:srgbClr val="FFFF00"/>
                </a:highlight>
              </a:rPr>
              <a:t>là</a:t>
            </a:r>
            <a:r>
              <a:rPr lang="en-US" dirty="0">
                <a:highlight>
                  <a:srgbClr val="FFFF00"/>
                </a:highlight>
              </a:rPr>
              <a:t> </a:t>
            </a:r>
            <a:r>
              <a:rPr lang="en-US" dirty="0" err="1">
                <a:highlight>
                  <a:srgbClr val="FFFF00"/>
                </a:highlight>
              </a:rPr>
              <a:t>gì</a:t>
            </a:r>
            <a:r>
              <a:rPr lang="en-US" dirty="0">
                <a:highlight>
                  <a:srgbClr val="FFFF00"/>
                </a:highlight>
              </a:rPr>
              <a:t>?</a:t>
            </a:r>
          </a:p>
          <a:p>
            <a:pPr marL="514350" indent="-514350">
              <a:buFont typeface="+mj-lt"/>
              <a:buAutoNum type="arabicPeriod"/>
            </a:pPr>
            <a:r>
              <a:rPr lang="en-US" dirty="0">
                <a:solidFill>
                  <a:srgbClr val="FF0000"/>
                </a:solidFill>
              </a:rPr>
              <a:t>Inputs – </a:t>
            </a:r>
            <a:r>
              <a:rPr lang="en-US" dirty="0" err="1">
                <a:solidFill>
                  <a:srgbClr val="FF0000"/>
                </a:solidFill>
              </a:rPr>
              <a:t>Đầu</a:t>
            </a:r>
            <a:r>
              <a:rPr lang="en-US" dirty="0">
                <a:solidFill>
                  <a:srgbClr val="FF0000"/>
                </a:solidFill>
              </a:rPr>
              <a:t> </a:t>
            </a:r>
            <a:r>
              <a:rPr lang="en-US" dirty="0" err="1">
                <a:solidFill>
                  <a:srgbClr val="FF0000"/>
                </a:solidFill>
              </a:rPr>
              <a:t>vào</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quy</a:t>
            </a:r>
            <a:r>
              <a:rPr lang="en-US" dirty="0">
                <a:solidFill>
                  <a:srgbClr val="FF0000"/>
                </a:solidFill>
              </a:rPr>
              <a:t> </a:t>
            </a:r>
            <a:r>
              <a:rPr lang="en-US" dirty="0" err="1">
                <a:solidFill>
                  <a:srgbClr val="FF0000"/>
                </a:solidFill>
              </a:rPr>
              <a:t>trình</a:t>
            </a:r>
            <a:r>
              <a:rPr lang="en-US" dirty="0">
                <a:solidFill>
                  <a:srgbClr val="FF0000"/>
                </a:solidFill>
              </a:rPr>
              <a:t>.</a:t>
            </a:r>
          </a:p>
          <a:p>
            <a:pPr marL="514350" indent="-514350">
              <a:buFont typeface="+mj-lt"/>
              <a:buAutoNum type="arabicPeriod"/>
            </a:pPr>
            <a:r>
              <a:rPr lang="en-US" dirty="0"/>
              <a:t>Tools and Techniques – </a:t>
            </a:r>
            <a:r>
              <a:rPr lang="en-US" dirty="0" err="1"/>
              <a:t>Công</a:t>
            </a:r>
            <a:r>
              <a:rPr lang="en-US" dirty="0"/>
              <a:t> </a:t>
            </a:r>
            <a:r>
              <a:rPr lang="en-US" dirty="0" err="1"/>
              <a:t>cụ</a:t>
            </a:r>
            <a:r>
              <a:rPr lang="en-US" dirty="0"/>
              <a:t> </a:t>
            </a:r>
            <a:r>
              <a:rPr lang="en-US" dirty="0" err="1"/>
              <a:t>và</a:t>
            </a:r>
            <a:r>
              <a:rPr lang="en-US" dirty="0"/>
              <a:t> </a:t>
            </a:r>
            <a:r>
              <a:rPr lang="en-US" dirty="0" err="1"/>
              <a:t>kĩ</a:t>
            </a:r>
            <a:r>
              <a:rPr lang="en-US" dirty="0"/>
              <a:t> </a:t>
            </a:r>
            <a:r>
              <a:rPr lang="en-US" dirty="0" err="1"/>
              <a:t>thuật</a:t>
            </a:r>
            <a:r>
              <a:rPr lang="en-US" dirty="0"/>
              <a:t>.</a:t>
            </a:r>
          </a:p>
          <a:p>
            <a:pPr marL="514350" indent="-514350">
              <a:buFont typeface="+mj-lt"/>
              <a:buAutoNum type="arabicPeriod"/>
            </a:pPr>
            <a:r>
              <a:rPr lang="en-US" dirty="0">
                <a:solidFill>
                  <a:srgbClr val="FF0000"/>
                </a:solidFill>
              </a:rPr>
              <a:t>Outputs – Kết quả / đầu ra của quy trình.</a:t>
            </a:r>
          </a:p>
          <a:p>
            <a:pPr marL="514350" indent="-514350">
              <a:buFont typeface="+mj-lt"/>
              <a:buAutoNum type="arabicPeriod"/>
            </a:pPr>
            <a:endParaRPr lang="en-US" dirty="0"/>
          </a:p>
        </p:txBody>
      </p:sp>
    </p:spTree>
    <p:extLst>
      <p:ext uri="{BB962C8B-B14F-4D97-AF65-F5344CB8AC3E}">
        <p14:creationId xmlns:p14="http://schemas.microsoft.com/office/powerpoint/2010/main" val="42936852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AA7EB-0D2F-652E-D87F-3A6A3A6B6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01118-1CF3-658C-5374-64785AAF6EA3}"/>
              </a:ext>
            </a:extLst>
          </p:cNvPr>
          <p:cNvSpPr>
            <a:spLocks noGrp="1"/>
          </p:cNvSpPr>
          <p:nvPr>
            <p:ph type="title"/>
          </p:nvPr>
        </p:nvSpPr>
        <p:spPr/>
        <p:txBody>
          <a:bodyPr/>
          <a:lstStyle/>
          <a:p>
            <a:r>
              <a:rPr lang="en-US" dirty="0" err="1"/>
              <a:t>Kết</a:t>
            </a:r>
            <a:r>
              <a:rPr lang="en-US" dirty="0"/>
              <a:t> </a:t>
            </a:r>
            <a:r>
              <a:rPr lang="en-US" dirty="0" err="1"/>
              <a:t>quả</a:t>
            </a:r>
            <a:r>
              <a:rPr lang="en-US" dirty="0"/>
              <a:t> / </a:t>
            </a:r>
            <a:r>
              <a:rPr lang="en-US" dirty="0" err="1"/>
              <a:t>đầu</a:t>
            </a:r>
            <a:r>
              <a:rPr lang="en-US" dirty="0"/>
              <a:t> </a:t>
            </a:r>
            <a:r>
              <a:rPr lang="en-US" dirty="0" err="1"/>
              <a:t>ra</a:t>
            </a:r>
            <a:r>
              <a:rPr lang="en-US" dirty="0"/>
              <a:t> </a:t>
            </a:r>
            <a:r>
              <a:rPr lang="en-US" dirty="0" err="1"/>
              <a:t>của</a:t>
            </a:r>
            <a:r>
              <a:rPr lang="en-US" dirty="0"/>
              <a:t> </a:t>
            </a:r>
            <a:r>
              <a:rPr lang="en-US" dirty="0" err="1"/>
              <a:t>quy</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AE062D3F-9265-DA83-A35F-1DA463BA8C85}"/>
              </a:ext>
            </a:extLst>
          </p:cNvPr>
          <p:cNvSpPr>
            <a:spLocks noGrp="1"/>
          </p:cNvSpPr>
          <p:nvPr>
            <p:ph idx="1"/>
          </p:nvPr>
        </p:nvSpPr>
        <p:spPr/>
        <p:txBody>
          <a:bodyPr/>
          <a:lstStyle/>
          <a:p>
            <a:pPr marL="514350" indent="-514350">
              <a:buFont typeface="+mj-lt"/>
              <a:buAutoNum type="arabicPeriod"/>
            </a:pPr>
            <a:r>
              <a:rPr lang="en-US" dirty="0">
                <a:highlight>
                  <a:srgbClr val="FFFF00"/>
                </a:highlight>
              </a:rPr>
              <a:t>Change requests – </a:t>
            </a:r>
            <a:r>
              <a:rPr lang="en-US" dirty="0" err="1">
                <a:highlight>
                  <a:srgbClr val="FFFF00"/>
                </a:highlight>
              </a:rPr>
              <a:t>Thay</a:t>
            </a:r>
            <a:r>
              <a:rPr lang="en-US" dirty="0">
                <a:highlight>
                  <a:srgbClr val="FFFF00"/>
                </a:highlight>
              </a:rPr>
              <a:t> </a:t>
            </a:r>
            <a:r>
              <a:rPr lang="en-US" dirty="0" err="1">
                <a:highlight>
                  <a:srgbClr val="FFFF00"/>
                </a:highlight>
              </a:rPr>
              <a:t>đổi</a:t>
            </a:r>
            <a:r>
              <a:rPr lang="en-US" dirty="0">
                <a:highlight>
                  <a:srgbClr val="FFFF00"/>
                </a:highlight>
              </a:rPr>
              <a:t> </a:t>
            </a:r>
            <a:r>
              <a:rPr lang="en-US" dirty="0" err="1">
                <a:highlight>
                  <a:srgbClr val="FFFF00"/>
                </a:highlight>
              </a:rPr>
              <a:t>yêu</a:t>
            </a:r>
            <a:r>
              <a:rPr lang="en-US" dirty="0">
                <a:highlight>
                  <a:srgbClr val="FFFF00"/>
                </a:highlight>
              </a:rPr>
              <a:t> </a:t>
            </a:r>
            <a:r>
              <a:rPr lang="en-US" dirty="0" err="1">
                <a:highlight>
                  <a:srgbClr val="FFFF00"/>
                </a:highlight>
              </a:rPr>
              <a:t>cầu</a:t>
            </a:r>
            <a:r>
              <a:rPr lang="en-US" dirty="0">
                <a:highlight>
                  <a:srgbClr val="FFFF00"/>
                </a:highlight>
              </a:rPr>
              <a:t>.</a:t>
            </a:r>
          </a:p>
          <a:p>
            <a:pPr marL="514350" indent="-514350">
              <a:buFont typeface="+mj-lt"/>
              <a:buAutoNum type="arabicPeriod"/>
            </a:pPr>
            <a:r>
              <a:rPr lang="en-US" dirty="0">
                <a:solidFill>
                  <a:srgbClr val="FF0000"/>
                </a:solidFill>
              </a:rPr>
              <a:t>Project documents updates – Cập nhật tài liệu dự án</a:t>
            </a:r>
            <a:r>
              <a:rPr lang="en-US" dirty="0"/>
              <a:t>.</a:t>
            </a:r>
            <a:endParaRPr lang="en-US" dirty="0">
              <a:solidFill>
                <a:srgbClr val="FF0000"/>
              </a:solidFill>
            </a:endParaRPr>
          </a:p>
        </p:txBody>
      </p:sp>
    </p:spTree>
    <p:extLst>
      <p:ext uri="{BB962C8B-B14F-4D97-AF65-F5344CB8AC3E}">
        <p14:creationId xmlns:p14="http://schemas.microsoft.com/office/powerpoint/2010/main" val="102143409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62A81-0507-4B2A-8787-32011BF18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14C0A2-EE76-C924-B2B3-51EE0169CF9F}"/>
              </a:ext>
            </a:extLst>
          </p:cNvPr>
          <p:cNvSpPr>
            <a:spLocks noGrp="1"/>
          </p:cNvSpPr>
          <p:nvPr>
            <p:ph type="title"/>
          </p:nvPr>
        </p:nvSpPr>
        <p:spPr/>
        <p:txBody>
          <a:bodyPr/>
          <a:lstStyle/>
          <a:p>
            <a:r>
              <a:rPr lang="fr-FR" dirty="0" err="1"/>
              <a:t>Thay</a:t>
            </a:r>
            <a:r>
              <a:rPr lang="fr-FR" dirty="0"/>
              <a:t> </a:t>
            </a:r>
            <a:r>
              <a:rPr lang="fr-FR" dirty="0" err="1"/>
              <a:t>đổi</a:t>
            </a:r>
            <a:r>
              <a:rPr lang="fr-FR" dirty="0"/>
              <a:t> </a:t>
            </a:r>
            <a:r>
              <a:rPr lang="fr-FR" dirty="0" err="1"/>
              <a:t>yêu</a:t>
            </a:r>
            <a:r>
              <a:rPr lang="fr-FR" dirty="0"/>
              <a:t> </a:t>
            </a:r>
            <a:r>
              <a:rPr lang="fr-FR" dirty="0" err="1"/>
              <a:t>cầu</a:t>
            </a:r>
            <a:endParaRPr lang="fr-FR" dirty="0"/>
          </a:p>
        </p:txBody>
      </p:sp>
      <p:sp>
        <p:nvSpPr>
          <p:cNvPr id="3" name="Content Placeholder 2">
            <a:extLst>
              <a:ext uri="{FF2B5EF4-FFF2-40B4-BE49-F238E27FC236}">
                <a16:creationId xmlns:a16="http://schemas.microsoft.com/office/drawing/2014/main" id="{06BF64E7-27D2-B294-9C8C-45BBBE8F022A}"/>
              </a:ext>
            </a:extLst>
          </p:cNvPr>
          <p:cNvSpPr>
            <a:spLocks noGrp="1"/>
          </p:cNvSpPr>
          <p:nvPr>
            <p:ph idx="1"/>
          </p:nvPr>
        </p:nvSpPr>
        <p:spPr/>
        <p:txBody>
          <a:bodyPr/>
          <a:lstStyle/>
          <a:p>
            <a:pPr marL="0" indent="0">
              <a:buNone/>
            </a:pPr>
            <a:r>
              <a:rPr lang="vi-VN" dirty="0">
                <a:highlight>
                  <a:srgbClr val="FFFF00"/>
                </a:highlight>
              </a:rPr>
              <a:t>Yêu cầu thay đổi</a:t>
            </a:r>
            <a:r>
              <a:rPr lang="en-US" dirty="0"/>
              <a:t>: </a:t>
            </a:r>
            <a:r>
              <a:rPr lang="vi-VN" dirty="0"/>
              <a:t>Việc thực hiện phản hồi rủi ro có thể yêu cầu điều chỉnh chi phí, lịch trình hoặc các thành phần khác và được xử lý qua quy trình Kiểm soát </a:t>
            </a:r>
            <a:r>
              <a:rPr lang="vi-VN" dirty="0">
                <a:highlight>
                  <a:srgbClr val="FFFF00"/>
                </a:highlight>
              </a:rPr>
              <a:t>Thay đổi Tích hợp</a:t>
            </a:r>
            <a:r>
              <a:rPr lang="vi-VN" dirty="0"/>
              <a:t>.</a:t>
            </a:r>
            <a:endParaRPr lang="vi-VN" dirty="0">
              <a:solidFill>
                <a:srgbClr val="FF0000"/>
              </a:solidFill>
            </a:endParaRPr>
          </a:p>
        </p:txBody>
      </p:sp>
    </p:spTree>
    <p:extLst>
      <p:ext uri="{BB962C8B-B14F-4D97-AF65-F5344CB8AC3E}">
        <p14:creationId xmlns:p14="http://schemas.microsoft.com/office/powerpoint/2010/main" val="31605458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7C6C4-6C63-0EFD-5B08-4C0BEA731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AFF5C-7BAB-EDC4-61ED-D38449A817D3}"/>
              </a:ext>
            </a:extLst>
          </p:cNvPr>
          <p:cNvSpPr>
            <a:spLocks noGrp="1"/>
          </p:cNvSpPr>
          <p:nvPr>
            <p:ph type="title"/>
          </p:nvPr>
        </p:nvSpPr>
        <p:spPr/>
        <p:txBody>
          <a:bodyPr/>
          <a:lstStyle/>
          <a:p>
            <a:r>
              <a:rPr lang="en-US" dirty="0" err="1"/>
              <a:t>Kết</a:t>
            </a:r>
            <a:r>
              <a:rPr lang="en-US" dirty="0"/>
              <a:t> </a:t>
            </a:r>
            <a:r>
              <a:rPr lang="en-US" dirty="0" err="1"/>
              <a:t>quả</a:t>
            </a:r>
            <a:r>
              <a:rPr lang="en-US" dirty="0"/>
              <a:t> / </a:t>
            </a:r>
            <a:r>
              <a:rPr lang="en-US" dirty="0" err="1"/>
              <a:t>đầu</a:t>
            </a:r>
            <a:r>
              <a:rPr lang="en-US" dirty="0"/>
              <a:t> </a:t>
            </a:r>
            <a:r>
              <a:rPr lang="en-US" dirty="0" err="1"/>
              <a:t>ra</a:t>
            </a:r>
            <a:r>
              <a:rPr lang="en-US" dirty="0"/>
              <a:t> </a:t>
            </a:r>
            <a:r>
              <a:rPr lang="en-US" dirty="0" err="1"/>
              <a:t>của</a:t>
            </a:r>
            <a:r>
              <a:rPr lang="en-US" dirty="0"/>
              <a:t> </a:t>
            </a:r>
            <a:r>
              <a:rPr lang="en-US" dirty="0" err="1"/>
              <a:t>quy</a:t>
            </a:r>
            <a:r>
              <a:rPr lang="en-US" dirty="0"/>
              <a:t> </a:t>
            </a:r>
            <a:r>
              <a:rPr lang="en-US" dirty="0" err="1"/>
              <a:t>trình</a:t>
            </a:r>
            <a:endParaRPr lang="en-US" dirty="0"/>
          </a:p>
        </p:txBody>
      </p:sp>
      <p:sp>
        <p:nvSpPr>
          <p:cNvPr id="3" name="Content Placeholder 2">
            <a:extLst>
              <a:ext uri="{FF2B5EF4-FFF2-40B4-BE49-F238E27FC236}">
                <a16:creationId xmlns:a16="http://schemas.microsoft.com/office/drawing/2014/main" id="{6F2D6149-24CE-72D6-E6E1-A1D7A208CB53}"/>
              </a:ext>
            </a:extLst>
          </p:cNvPr>
          <p:cNvSpPr>
            <a:spLocks noGrp="1"/>
          </p:cNvSpPr>
          <p:nvPr>
            <p:ph idx="1"/>
          </p:nvPr>
        </p:nvSpPr>
        <p:spPr/>
        <p:txBody>
          <a:bodyPr/>
          <a:lstStyle/>
          <a:p>
            <a:pPr marL="514350" indent="-514350">
              <a:buFont typeface="+mj-lt"/>
              <a:buAutoNum type="arabicPeriod"/>
            </a:pPr>
            <a:r>
              <a:rPr lang="en-US" dirty="0"/>
              <a:t>Change requests – </a:t>
            </a:r>
            <a:r>
              <a:rPr lang="en-US" dirty="0" err="1"/>
              <a:t>Thay</a:t>
            </a:r>
            <a:r>
              <a:rPr lang="en-US" dirty="0"/>
              <a:t> </a:t>
            </a:r>
            <a:r>
              <a:rPr lang="en-US" dirty="0" err="1"/>
              <a:t>đổi</a:t>
            </a:r>
            <a:r>
              <a:rPr lang="en-US" dirty="0"/>
              <a:t> </a:t>
            </a:r>
            <a:r>
              <a:rPr lang="en-US" dirty="0" err="1"/>
              <a:t>yêu</a:t>
            </a:r>
            <a:r>
              <a:rPr lang="en-US" dirty="0"/>
              <a:t> </a:t>
            </a:r>
            <a:r>
              <a:rPr lang="en-US" dirty="0" err="1"/>
              <a:t>cầu</a:t>
            </a:r>
            <a:r>
              <a:rPr lang="en-US" dirty="0"/>
              <a:t>.</a:t>
            </a:r>
          </a:p>
          <a:p>
            <a:pPr marL="514350" indent="-514350">
              <a:buFont typeface="+mj-lt"/>
              <a:buAutoNum type="arabicPeriod"/>
            </a:pPr>
            <a:r>
              <a:rPr lang="en-US" dirty="0">
                <a:solidFill>
                  <a:srgbClr val="FF0000"/>
                </a:solidFill>
                <a:highlight>
                  <a:srgbClr val="FFFF00"/>
                </a:highlight>
              </a:rPr>
              <a:t>Project documents updates – Cập nhật tài liệu dự án.</a:t>
            </a:r>
          </a:p>
        </p:txBody>
      </p:sp>
    </p:spTree>
    <p:extLst>
      <p:ext uri="{BB962C8B-B14F-4D97-AF65-F5344CB8AC3E}">
        <p14:creationId xmlns:p14="http://schemas.microsoft.com/office/powerpoint/2010/main" val="166358625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8F84-04B7-ECBB-2DD1-ACD25A40F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D0215C-530D-5C3E-9614-D8DCD7AEEEBE}"/>
              </a:ext>
            </a:extLst>
          </p:cNvPr>
          <p:cNvSpPr>
            <a:spLocks noGrp="1"/>
          </p:cNvSpPr>
          <p:nvPr>
            <p:ph type="title"/>
          </p:nvPr>
        </p:nvSpPr>
        <p:spPr/>
        <p:txBody>
          <a:bodyPr/>
          <a:lstStyle/>
          <a:p>
            <a:r>
              <a:rPr lang="fr-FR" dirty="0" err="1"/>
              <a:t>Cập</a:t>
            </a:r>
            <a:r>
              <a:rPr lang="fr-FR" dirty="0"/>
              <a:t> </a:t>
            </a:r>
            <a:r>
              <a:rPr lang="fr-FR" dirty="0" err="1"/>
              <a:t>nhật</a:t>
            </a:r>
            <a:r>
              <a:rPr lang="fr-FR" dirty="0"/>
              <a:t> </a:t>
            </a:r>
            <a:r>
              <a:rPr lang="fr-FR" dirty="0" err="1"/>
              <a:t>tài</a:t>
            </a:r>
            <a:r>
              <a:rPr lang="fr-FR" dirty="0"/>
              <a:t> </a:t>
            </a:r>
            <a:r>
              <a:rPr lang="fr-FR" dirty="0" err="1"/>
              <a:t>liệu</a:t>
            </a:r>
            <a:r>
              <a:rPr lang="fr-FR" dirty="0"/>
              <a:t> </a:t>
            </a:r>
            <a:r>
              <a:rPr lang="fr-FR" dirty="0" err="1"/>
              <a:t>dự</a:t>
            </a:r>
            <a:r>
              <a:rPr lang="fr-FR" dirty="0"/>
              <a:t> </a:t>
            </a:r>
            <a:r>
              <a:rPr lang="fr-FR" dirty="0" err="1"/>
              <a:t>án</a:t>
            </a:r>
            <a:endParaRPr lang="fr-FR" dirty="0"/>
          </a:p>
        </p:txBody>
      </p:sp>
      <p:sp>
        <p:nvSpPr>
          <p:cNvPr id="3" name="Content Placeholder 2">
            <a:extLst>
              <a:ext uri="{FF2B5EF4-FFF2-40B4-BE49-F238E27FC236}">
                <a16:creationId xmlns:a16="http://schemas.microsoft.com/office/drawing/2014/main" id="{22E09248-28C5-6B85-D81C-FB153F982367}"/>
              </a:ext>
            </a:extLst>
          </p:cNvPr>
          <p:cNvSpPr>
            <a:spLocks noGrp="1"/>
          </p:cNvSpPr>
          <p:nvPr>
            <p:ph idx="1"/>
          </p:nvPr>
        </p:nvSpPr>
        <p:spPr/>
        <p:txBody>
          <a:bodyPr/>
          <a:lstStyle/>
          <a:p>
            <a:pPr marL="0" indent="0">
              <a:buNone/>
            </a:pPr>
            <a:r>
              <a:rPr lang="vi-VN" dirty="0"/>
              <a:t>Tài liệu dự án có thể được cập nhật:  </a:t>
            </a:r>
          </a:p>
          <a:p>
            <a:pPr>
              <a:buFont typeface="Arial" panose="020B0604020202020204" pitchFamily="34" charset="0"/>
              <a:buChar char="•"/>
            </a:pPr>
            <a:r>
              <a:rPr lang="vi-VN" dirty="0">
                <a:solidFill>
                  <a:srgbClr val="FF0000"/>
                </a:solidFill>
              </a:rPr>
              <a:t>Nhật ký vấn đề: Ghi lại các vấn đề phát sinh từ phản hồi rủi ro.  </a:t>
            </a:r>
          </a:p>
          <a:p>
            <a:pPr>
              <a:buFont typeface="Arial" panose="020B0604020202020204" pitchFamily="34" charset="0"/>
              <a:buChar char="•"/>
            </a:pPr>
            <a:r>
              <a:rPr lang="vi-VN" dirty="0"/>
              <a:t>Sổ tay bài học kinh nghiệm: Cập nhật thách thức và phương pháp hiệu quả trong thực hiện phản hồi rủi ro.  </a:t>
            </a:r>
          </a:p>
          <a:p>
            <a:pPr>
              <a:buFont typeface="Arial" panose="020B0604020202020204" pitchFamily="34" charset="0"/>
              <a:buChar char="•"/>
            </a:pPr>
            <a:r>
              <a:rPr lang="vi-VN" dirty="0">
                <a:solidFill>
                  <a:srgbClr val="FF0000"/>
                </a:solidFill>
              </a:rPr>
              <a:t>Phân công nhóm dự án: Phân bổ nguồn lực phù hợp, gồm nhân sự, ngân sách, thời gian, và công cụ kỹ thuật cần thiết.</a:t>
            </a:r>
          </a:p>
        </p:txBody>
      </p:sp>
    </p:spTree>
    <p:extLst>
      <p:ext uri="{BB962C8B-B14F-4D97-AF65-F5344CB8AC3E}">
        <p14:creationId xmlns:p14="http://schemas.microsoft.com/office/powerpoint/2010/main" val="384437786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5F09E-7016-F057-0050-21BE924656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2CEE8-3C92-EEAA-C88B-0E1D7C067860}"/>
              </a:ext>
            </a:extLst>
          </p:cNvPr>
          <p:cNvSpPr>
            <a:spLocks noGrp="1"/>
          </p:cNvSpPr>
          <p:nvPr>
            <p:ph type="title"/>
          </p:nvPr>
        </p:nvSpPr>
        <p:spPr/>
        <p:txBody>
          <a:bodyPr/>
          <a:lstStyle/>
          <a:p>
            <a:r>
              <a:rPr lang="fr-FR" dirty="0" err="1"/>
              <a:t>Cập</a:t>
            </a:r>
            <a:r>
              <a:rPr lang="fr-FR" dirty="0"/>
              <a:t> </a:t>
            </a:r>
            <a:r>
              <a:rPr lang="fr-FR" dirty="0" err="1"/>
              <a:t>nhật</a:t>
            </a:r>
            <a:r>
              <a:rPr lang="fr-FR" dirty="0"/>
              <a:t> </a:t>
            </a:r>
            <a:r>
              <a:rPr lang="fr-FR" dirty="0" err="1"/>
              <a:t>tài</a:t>
            </a:r>
            <a:r>
              <a:rPr lang="fr-FR" dirty="0"/>
              <a:t> </a:t>
            </a:r>
            <a:r>
              <a:rPr lang="fr-FR" dirty="0" err="1"/>
              <a:t>liệu</a:t>
            </a:r>
            <a:r>
              <a:rPr lang="fr-FR" dirty="0"/>
              <a:t> </a:t>
            </a:r>
            <a:r>
              <a:rPr lang="fr-FR" dirty="0" err="1"/>
              <a:t>dự</a:t>
            </a:r>
            <a:r>
              <a:rPr lang="fr-FR" dirty="0"/>
              <a:t> </a:t>
            </a:r>
            <a:r>
              <a:rPr lang="fr-FR" dirty="0" err="1"/>
              <a:t>án</a:t>
            </a:r>
            <a:endParaRPr lang="fr-FR" dirty="0"/>
          </a:p>
        </p:txBody>
      </p:sp>
      <p:sp>
        <p:nvSpPr>
          <p:cNvPr id="3" name="Content Placeholder 2">
            <a:extLst>
              <a:ext uri="{FF2B5EF4-FFF2-40B4-BE49-F238E27FC236}">
                <a16:creationId xmlns:a16="http://schemas.microsoft.com/office/drawing/2014/main" id="{86551349-5E61-83D8-5B23-3D163574AB3A}"/>
              </a:ext>
            </a:extLst>
          </p:cNvPr>
          <p:cNvSpPr>
            <a:spLocks noGrp="1"/>
          </p:cNvSpPr>
          <p:nvPr>
            <p:ph idx="1"/>
          </p:nvPr>
        </p:nvSpPr>
        <p:spPr/>
        <p:txBody>
          <a:bodyPr/>
          <a:lstStyle/>
          <a:p>
            <a:pPr marL="0" indent="0">
              <a:buNone/>
            </a:pPr>
            <a:r>
              <a:rPr lang="vi-VN" dirty="0"/>
              <a:t>Tài liệu dự án có thể được cập nhật:  </a:t>
            </a:r>
          </a:p>
          <a:p>
            <a:pPr>
              <a:buFont typeface="Arial" panose="020B0604020202020204" pitchFamily="34" charset="0"/>
              <a:buChar char="•"/>
            </a:pPr>
            <a:r>
              <a:rPr lang="vi-VN" dirty="0">
                <a:solidFill>
                  <a:srgbClr val="FF0000"/>
                </a:solidFill>
              </a:rPr>
              <a:t>Sổ đăng ký rủi ro: Cập nhật thay đổi phản hồi rủi ro cho từng rủi ro cá nhân.  </a:t>
            </a:r>
          </a:p>
          <a:p>
            <a:pPr>
              <a:buFont typeface="Arial" panose="020B0604020202020204" pitchFamily="34" charset="0"/>
              <a:buChar char="•"/>
            </a:pPr>
            <a:r>
              <a:rPr lang="vi-VN" dirty="0"/>
              <a:t>Báo cáo rủi ro: Cập nhật thay đổi phản hồi rủi ro với mức độ phơi nhiễm rủi ro tổng thể. </a:t>
            </a:r>
            <a:endParaRPr lang="vi-VN" dirty="0">
              <a:solidFill>
                <a:srgbClr val="FF0000"/>
              </a:solidFill>
            </a:endParaRPr>
          </a:p>
        </p:txBody>
      </p:sp>
    </p:spTree>
    <p:extLst>
      <p:ext uri="{BB962C8B-B14F-4D97-AF65-F5344CB8AC3E}">
        <p14:creationId xmlns:p14="http://schemas.microsoft.com/office/powerpoint/2010/main" val="159807467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1A1E3B-52AC-4848-9A3B-814D413CE467}"/>
              </a:ext>
            </a:extLst>
          </p:cNvPr>
          <p:cNvSpPr>
            <a:spLocks noGrp="1"/>
          </p:cNvSpPr>
          <p:nvPr>
            <p:ph type="ctrTitle"/>
          </p:nvPr>
        </p:nvSpPr>
        <p:spPr/>
        <p:txBody>
          <a:bodyPr/>
          <a:lstStyle/>
          <a:p>
            <a:r>
              <a:rPr lang="en-US" sz="3200" dirty="0">
                <a:solidFill>
                  <a:srgbClr val="0066FF"/>
                </a:solidFill>
              </a:rPr>
              <a:t>TRƯỜNG ĐẠI HỌC CÔNG NGHỆ THÔNG TIN TP.HCM</a:t>
            </a:r>
            <a:br>
              <a:rPr lang="en-US" sz="3200" dirty="0">
                <a:solidFill>
                  <a:srgbClr val="0066FF"/>
                </a:solidFill>
              </a:rPr>
            </a:br>
            <a:br>
              <a:rPr lang="en-US" sz="3200" dirty="0">
                <a:solidFill>
                  <a:srgbClr val="0066FF"/>
                </a:solidFill>
              </a:rPr>
            </a:br>
            <a:r>
              <a:rPr lang="en-US" sz="4000" dirty="0"/>
              <a:t>CẢM ƠN THẦY VÀ CÁC BẠN ĐÃ LẮNG NGHE</a:t>
            </a:r>
            <a:endParaRPr lang="en-US" sz="4000" dirty="0">
              <a:solidFill>
                <a:srgbClr val="0066FF"/>
              </a:solidFill>
            </a:endParaRPr>
          </a:p>
        </p:txBody>
      </p:sp>
    </p:spTree>
    <p:extLst>
      <p:ext uri="{BB962C8B-B14F-4D97-AF65-F5344CB8AC3E}">
        <p14:creationId xmlns:p14="http://schemas.microsoft.com/office/powerpoint/2010/main" val="27292177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354AB1-3476-92FE-A00A-B3EC578CD457}"/>
              </a:ext>
            </a:extLst>
          </p:cNvPr>
          <p:cNvSpPr>
            <a:spLocks noGrp="1"/>
          </p:cNvSpPr>
          <p:nvPr>
            <p:ph type="title"/>
          </p:nvPr>
        </p:nvSpPr>
        <p:spPr>
          <a:xfrm>
            <a:off x="963084" y="4406901"/>
            <a:ext cx="10695516" cy="1362075"/>
          </a:xfrm>
        </p:spPr>
        <p:txBody>
          <a:bodyPr/>
          <a:lstStyle/>
          <a:p>
            <a:r>
              <a:rPr lang="en-US" dirty="0"/>
              <a:t>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gì?</a:t>
            </a:r>
          </a:p>
        </p:txBody>
      </p:sp>
      <p:sp>
        <p:nvSpPr>
          <p:cNvPr id="5" name="Text Placeholder 4">
            <a:extLst>
              <a:ext uri="{FF2B5EF4-FFF2-40B4-BE49-F238E27FC236}">
                <a16:creationId xmlns:a16="http://schemas.microsoft.com/office/drawing/2014/main" id="{2AD56F2D-5C36-AE3B-53C5-77C36FD1C218}"/>
              </a:ext>
            </a:extLst>
          </p:cNvPr>
          <p:cNvSpPr>
            <a:spLocks noGrp="1"/>
          </p:cNvSpPr>
          <p:nvPr>
            <p:ph type="body" idx="1"/>
          </p:nvPr>
        </p:nvSpPr>
        <p:spPr/>
        <p:txBody>
          <a:bodyPr/>
          <a:lstStyle/>
          <a:p>
            <a:r>
              <a:rPr lang="en-US" dirty="0"/>
              <a:t>What is “Implement Risk Responses”?</a:t>
            </a:r>
          </a:p>
        </p:txBody>
      </p:sp>
    </p:spTree>
    <p:extLst>
      <p:ext uri="{BB962C8B-B14F-4D97-AF65-F5344CB8AC3E}">
        <p14:creationId xmlns:p14="http://schemas.microsoft.com/office/powerpoint/2010/main" val="23274507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0FCA-CF70-B93A-BA5F-A39024841301}"/>
              </a:ext>
            </a:extLst>
          </p:cNvPr>
          <p:cNvSpPr>
            <a:spLocks noGrp="1"/>
          </p:cNvSpPr>
          <p:nvPr>
            <p:ph type="title"/>
          </p:nvPr>
        </p:nvSpPr>
        <p:spPr/>
        <p:txBody>
          <a:bodyPr/>
          <a:lstStyle/>
          <a:p>
            <a:r>
              <a:rPr lang="en-US" dirty="0"/>
              <a:t>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gì?</a:t>
            </a:r>
          </a:p>
        </p:txBody>
      </p:sp>
      <p:sp>
        <p:nvSpPr>
          <p:cNvPr id="3" name="Content Placeholder 2">
            <a:extLst>
              <a:ext uri="{FF2B5EF4-FFF2-40B4-BE49-F238E27FC236}">
                <a16:creationId xmlns:a16="http://schemas.microsoft.com/office/drawing/2014/main" id="{8B124FF4-826B-B8CB-C4FB-9C1FF48DD8E0}"/>
              </a:ext>
            </a:extLst>
          </p:cNvPr>
          <p:cNvSpPr>
            <a:spLocks noGrp="1"/>
          </p:cNvSpPr>
          <p:nvPr>
            <p:ph idx="1"/>
          </p:nvPr>
        </p:nvSpPr>
        <p:spPr/>
        <p:txBody>
          <a:bodyPr/>
          <a:lstStyle/>
          <a:p>
            <a:pPr marL="0" indent="0">
              <a:buNone/>
            </a:pPr>
            <a:r>
              <a:rPr lang="vi-VN" dirty="0"/>
              <a:t>Thực hiện các Phản hồi Rủi ro là quy trình triển khai các kế hoạch phản hồi rủi ro đã thống nhất nhằm:</a:t>
            </a:r>
            <a:r>
              <a:rPr lang="en-US" dirty="0"/>
              <a:t> </a:t>
            </a:r>
          </a:p>
          <a:p>
            <a:pPr>
              <a:buFont typeface="Arial" panose="020B0604020202020204" pitchFamily="34" charset="0"/>
              <a:buChar char="•"/>
            </a:pPr>
            <a:r>
              <a:rPr lang="vi-VN" dirty="0">
                <a:solidFill>
                  <a:srgbClr val="FF0000"/>
                </a:solidFill>
              </a:rPr>
              <a:t>Đảm bảo thực hiện theo kế hoạch.</a:t>
            </a:r>
            <a:r>
              <a:rPr lang="en-US" dirty="0">
                <a:solidFill>
                  <a:srgbClr val="FF0000"/>
                </a:solidFill>
              </a:rPr>
              <a:t> </a:t>
            </a:r>
          </a:p>
          <a:p>
            <a:pPr>
              <a:buFont typeface="Arial" panose="020B0604020202020204" pitchFamily="34" charset="0"/>
              <a:buChar char="•"/>
            </a:pPr>
            <a:r>
              <a:rPr lang="vi-VN" dirty="0"/>
              <a:t>Giảm thiểu mức độ phơi nhiễm rủi ro và các mối đe dọa.</a:t>
            </a:r>
            <a:r>
              <a:rPr lang="en-US" dirty="0"/>
              <a:t> </a:t>
            </a:r>
          </a:p>
          <a:p>
            <a:pPr>
              <a:buFont typeface="Arial" panose="020B0604020202020204" pitchFamily="34" charset="0"/>
              <a:buChar char="•"/>
            </a:pPr>
            <a:r>
              <a:rPr lang="vi-VN" dirty="0">
                <a:solidFill>
                  <a:srgbClr val="FF0000"/>
                </a:solidFill>
              </a:rPr>
              <a:t>Tối đa hóa các cơ hội của dự án.</a:t>
            </a:r>
            <a:endParaRPr lang="en-US" dirty="0">
              <a:solidFill>
                <a:srgbClr val="FF0000"/>
              </a:solidFill>
            </a:endParaRPr>
          </a:p>
          <a:p>
            <a:pPr marL="0" indent="0">
              <a:buNone/>
            </a:pPr>
            <a:r>
              <a:rPr lang="vi-VN" dirty="0"/>
              <a:t>Quy trình được thực hiện xuyên suốt dự án, với các đầu vào, công cụ, kỹ thuật và đầu ra được mô tả trong Hình 11-18, và sơ đồ luồng dữ liệu trong Hình 11-19.</a:t>
            </a:r>
            <a:endParaRPr lang="en-US" dirty="0">
              <a:solidFill>
                <a:srgbClr val="FF0000"/>
              </a:solidFill>
            </a:endParaRPr>
          </a:p>
        </p:txBody>
      </p:sp>
    </p:spTree>
    <p:extLst>
      <p:ext uri="{BB962C8B-B14F-4D97-AF65-F5344CB8AC3E}">
        <p14:creationId xmlns:p14="http://schemas.microsoft.com/office/powerpoint/2010/main" val="31980018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EBD22-E56A-BE99-6571-E02E75439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1344C-94E7-979F-76F8-1ED7CA4AD37D}"/>
              </a:ext>
            </a:extLst>
          </p:cNvPr>
          <p:cNvSpPr>
            <a:spLocks noGrp="1"/>
          </p:cNvSpPr>
          <p:nvPr>
            <p:ph type="title"/>
          </p:nvPr>
        </p:nvSpPr>
        <p:spPr>
          <a:xfrm>
            <a:off x="609600" y="274638"/>
            <a:ext cx="10972800" cy="1143000"/>
          </a:xfrm>
        </p:spPr>
        <p:txBody>
          <a:bodyPr wrap="square" anchor="ctr">
            <a:normAutofit/>
          </a:bodyPr>
          <a:lstStyle/>
          <a:p>
            <a:r>
              <a:rPr lang="en-US" dirty="0"/>
              <a:t>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gì?</a:t>
            </a:r>
          </a:p>
        </p:txBody>
      </p:sp>
      <p:pic>
        <p:nvPicPr>
          <p:cNvPr id="5" name="Picture 4" descr="A diagram of a project management&#10;&#10;Description automatically generated">
            <a:extLst>
              <a:ext uri="{FF2B5EF4-FFF2-40B4-BE49-F238E27FC236}">
                <a16:creationId xmlns:a16="http://schemas.microsoft.com/office/drawing/2014/main" id="{DD15E305-9E52-AE79-ECEA-ED338FAF6D25}"/>
              </a:ext>
            </a:extLst>
          </p:cNvPr>
          <p:cNvPicPr>
            <a:picLocks noChangeAspect="1"/>
          </p:cNvPicPr>
          <p:nvPr/>
        </p:nvPicPr>
        <p:blipFill>
          <a:blip r:embed="rId2"/>
          <a:stretch>
            <a:fillRect/>
          </a:stretch>
        </p:blipFill>
        <p:spPr>
          <a:xfrm>
            <a:off x="609600" y="1819499"/>
            <a:ext cx="10972800" cy="4087367"/>
          </a:xfrm>
          <a:prstGeom prst="rect">
            <a:avLst/>
          </a:prstGeom>
          <a:noFill/>
        </p:spPr>
      </p:pic>
    </p:spTree>
    <p:extLst>
      <p:ext uri="{BB962C8B-B14F-4D97-AF65-F5344CB8AC3E}">
        <p14:creationId xmlns:p14="http://schemas.microsoft.com/office/powerpoint/2010/main" val="7331754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9FB3D-D885-BD10-757D-37C8F15B0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0DF1B-FD7D-6C6C-3530-44C30C986A93}"/>
              </a:ext>
            </a:extLst>
          </p:cNvPr>
          <p:cNvSpPr>
            <a:spLocks noGrp="1"/>
          </p:cNvSpPr>
          <p:nvPr>
            <p:ph type="title"/>
          </p:nvPr>
        </p:nvSpPr>
        <p:spPr>
          <a:xfrm>
            <a:off x="609600" y="274638"/>
            <a:ext cx="10972800" cy="1143000"/>
          </a:xfrm>
        </p:spPr>
        <p:txBody>
          <a:bodyPr wrap="square" anchor="ctr">
            <a:normAutofit/>
          </a:bodyPr>
          <a:lstStyle/>
          <a:p>
            <a:r>
              <a:rPr lang="en-US" dirty="0"/>
              <a:t>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gì?</a:t>
            </a:r>
          </a:p>
        </p:txBody>
      </p:sp>
      <p:pic>
        <p:nvPicPr>
          <p:cNvPr id="3" name="Picture 2" descr="A diagram of a project&#10;&#10;Description automatically generated">
            <a:extLst>
              <a:ext uri="{FF2B5EF4-FFF2-40B4-BE49-F238E27FC236}">
                <a16:creationId xmlns:a16="http://schemas.microsoft.com/office/drawing/2014/main" id="{155D5EF3-8C0F-275B-8CFB-4CBC861A35EC}"/>
              </a:ext>
            </a:extLst>
          </p:cNvPr>
          <p:cNvPicPr>
            <a:picLocks noChangeAspect="1"/>
          </p:cNvPicPr>
          <p:nvPr/>
        </p:nvPicPr>
        <p:blipFill>
          <a:blip r:embed="rId2"/>
          <a:stretch>
            <a:fillRect/>
          </a:stretch>
        </p:blipFill>
        <p:spPr>
          <a:xfrm>
            <a:off x="2755805" y="1600201"/>
            <a:ext cx="6680389" cy="4525963"/>
          </a:xfrm>
          <a:prstGeom prst="rect">
            <a:avLst/>
          </a:prstGeom>
          <a:noFill/>
        </p:spPr>
      </p:pic>
    </p:spTree>
    <p:extLst>
      <p:ext uri="{BB962C8B-B14F-4D97-AF65-F5344CB8AC3E}">
        <p14:creationId xmlns:p14="http://schemas.microsoft.com/office/powerpoint/2010/main" val="22621157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1E157-FB78-00C0-25DA-040B0141ED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923C5-C0B3-7683-9320-79974D50AD1A}"/>
              </a:ext>
            </a:extLst>
          </p:cNvPr>
          <p:cNvSpPr>
            <a:spLocks noGrp="1"/>
          </p:cNvSpPr>
          <p:nvPr>
            <p:ph type="title"/>
          </p:nvPr>
        </p:nvSpPr>
        <p:spPr/>
        <p:txBody>
          <a:bodyPr/>
          <a:lstStyle/>
          <a:p>
            <a:r>
              <a:rPr lang="en-US" dirty="0"/>
              <a:t>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gì?</a:t>
            </a:r>
          </a:p>
        </p:txBody>
      </p:sp>
      <p:sp>
        <p:nvSpPr>
          <p:cNvPr id="3" name="Content Placeholder 2">
            <a:extLst>
              <a:ext uri="{FF2B5EF4-FFF2-40B4-BE49-F238E27FC236}">
                <a16:creationId xmlns:a16="http://schemas.microsoft.com/office/drawing/2014/main" id="{06F8A009-4E2C-7443-63D8-D9B0C8A1384E}"/>
              </a:ext>
            </a:extLst>
          </p:cNvPr>
          <p:cNvSpPr>
            <a:spLocks noGrp="1"/>
          </p:cNvSpPr>
          <p:nvPr>
            <p:ph idx="1"/>
          </p:nvPr>
        </p:nvSpPr>
        <p:spPr/>
        <p:txBody>
          <a:bodyPr/>
          <a:lstStyle/>
          <a:p>
            <a:pPr>
              <a:buFont typeface="Arial" panose="020B0604020202020204" pitchFamily="34" charset="0"/>
              <a:buChar char="•"/>
            </a:pPr>
            <a:r>
              <a:rPr lang="vi-VN" dirty="0"/>
              <a:t>Chú trọng đúng mực đến quy trình </a:t>
            </a:r>
            <a:r>
              <a:rPr lang="vi-VN" b="1" dirty="0">
                <a:solidFill>
                  <a:srgbClr val="FF0000"/>
                </a:solidFill>
              </a:rPr>
              <a:t>Thực hiện các Phản hồi Rủi ro</a:t>
            </a:r>
            <a:r>
              <a:rPr lang="vi-VN" dirty="0">
                <a:solidFill>
                  <a:srgbClr val="FF0000"/>
                </a:solidFill>
              </a:rPr>
              <a:t> </a:t>
            </a:r>
            <a:r>
              <a:rPr lang="vi-VN" dirty="0"/>
              <a:t>đảm bảo các phản hồi được thực hiện, tránh tình trạng chỉ ghi nhận trong sổ đăng ký mà không hành động. </a:t>
            </a:r>
            <a:endParaRPr lang="en-US" dirty="0"/>
          </a:p>
          <a:p>
            <a:pPr>
              <a:buFont typeface="Arial" panose="020B0604020202020204" pitchFamily="34" charset="0"/>
              <a:buChar char="•"/>
            </a:pPr>
            <a:r>
              <a:rPr lang="vi-VN" dirty="0">
                <a:solidFill>
                  <a:srgbClr val="FF0000"/>
                </a:solidFill>
              </a:rPr>
              <a:t>Khi các chủ sở hữu rủi ro thực hiện các phản hồi đã thống nhất, mức độ phơi nhiễm rủi ro, các mối đe dọa và cơ hội sẽ được quản lý chủ động.</a:t>
            </a:r>
            <a:endParaRPr lang="en-US" dirty="0">
              <a:solidFill>
                <a:srgbClr val="FF0000"/>
              </a:solidFill>
            </a:endParaRPr>
          </a:p>
        </p:txBody>
      </p:sp>
    </p:spTree>
    <p:extLst>
      <p:ext uri="{BB962C8B-B14F-4D97-AF65-F5344CB8AC3E}">
        <p14:creationId xmlns:p14="http://schemas.microsoft.com/office/powerpoint/2010/main" val="165502152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8129-58BC-2440-5695-6205D653CB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B9B88F-8323-40E4-92BE-A0E53D6A2105}"/>
              </a:ext>
            </a:extLst>
          </p:cNvPr>
          <p:cNvSpPr>
            <a:spLocks noGrp="1"/>
          </p:cNvSpPr>
          <p:nvPr>
            <p:ph type="title"/>
          </p:nvPr>
        </p:nvSpPr>
        <p:spPr/>
        <p:txBody>
          <a:bodyPr/>
          <a:lstStyle/>
          <a:p>
            <a:r>
              <a:rPr lang="en-US" dirty="0" err="1"/>
              <a:t>Nội</a:t>
            </a:r>
            <a:r>
              <a:rPr lang="en-US" dirty="0"/>
              <a:t> dung – Content</a:t>
            </a:r>
          </a:p>
        </p:txBody>
      </p:sp>
      <p:sp>
        <p:nvSpPr>
          <p:cNvPr id="3" name="Content Placeholder 2">
            <a:extLst>
              <a:ext uri="{FF2B5EF4-FFF2-40B4-BE49-F238E27FC236}">
                <a16:creationId xmlns:a16="http://schemas.microsoft.com/office/drawing/2014/main" id="{7B4B5502-A405-6AA9-A71A-9CAF4935890D}"/>
              </a:ext>
            </a:extLst>
          </p:cNvPr>
          <p:cNvSpPr>
            <a:spLocks noGrp="1"/>
          </p:cNvSpPr>
          <p:nvPr>
            <p:ph idx="1"/>
          </p:nvPr>
        </p:nvSpPr>
        <p:spPr/>
        <p:txBody>
          <a:bodyPr/>
          <a:lstStyle/>
          <a:p>
            <a:pPr marL="514350" indent="-514350">
              <a:buFont typeface="+mj-lt"/>
              <a:buAutoNum type="arabicPeriod"/>
            </a:pPr>
            <a:r>
              <a:rPr lang="en-US" dirty="0"/>
              <a:t>What is “</a:t>
            </a:r>
            <a:r>
              <a:rPr lang="vi-VN" dirty="0" err="1"/>
              <a:t>Implement</a:t>
            </a:r>
            <a:r>
              <a:rPr lang="vi-VN" dirty="0"/>
              <a:t> </a:t>
            </a:r>
            <a:r>
              <a:rPr lang="vi-VN" dirty="0" err="1"/>
              <a:t>Risk</a:t>
            </a:r>
            <a:r>
              <a:rPr lang="vi-VN" dirty="0"/>
              <a:t> </a:t>
            </a:r>
            <a:r>
              <a:rPr lang="vi-VN" dirty="0" err="1"/>
              <a:t>Responses</a:t>
            </a:r>
            <a:r>
              <a:rPr lang="en-US" dirty="0"/>
              <a:t>”? - Thực </a:t>
            </a:r>
            <a:r>
              <a:rPr lang="en-US" dirty="0" err="1"/>
              <a:t>hiện</a:t>
            </a:r>
            <a:r>
              <a:rPr lang="en-US" dirty="0"/>
              <a:t> </a:t>
            </a:r>
            <a:r>
              <a:rPr lang="en-US" dirty="0" err="1"/>
              <a:t>các</a:t>
            </a:r>
            <a:r>
              <a:rPr lang="en-US" dirty="0"/>
              <a:t> </a:t>
            </a:r>
            <a:r>
              <a:rPr lang="en-US" dirty="0" err="1"/>
              <a:t>Phản</a:t>
            </a:r>
            <a:r>
              <a:rPr lang="en-US" dirty="0"/>
              <a:t> </a:t>
            </a:r>
            <a:r>
              <a:rPr lang="en-US" dirty="0" err="1"/>
              <a:t>hồi</a:t>
            </a:r>
            <a:r>
              <a:rPr lang="en-US" dirty="0"/>
              <a:t> </a:t>
            </a:r>
            <a:r>
              <a:rPr lang="en-US" dirty="0" err="1"/>
              <a:t>Rủi</a:t>
            </a:r>
            <a:r>
              <a:rPr lang="en-US" dirty="0"/>
              <a:t> </a:t>
            </a:r>
            <a:r>
              <a:rPr lang="en-US" dirty="0" err="1"/>
              <a:t>ro</a:t>
            </a:r>
            <a:r>
              <a:rPr lang="en-US" dirty="0"/>
              <a:t> </a:t>
            </a:r>
            <a:r>
              <a:rPr lang="en-US" dirty="0" err="1"/>
              <a:t>là</a:t>
            </a:r>
            <a:r>
              <a:rPr lang="en-US" dirty="0"/>
              <a:t> </a:t>
            </a:r>
            <a:r>
              <a:rPr lang="en-US" dirty="0" err="1"/>
              <a:t>gì</a:t>
            </a:r>
            <a:r>
              <a:rPr lang="en-US" dirty="0"/>
              <a:t>?</a:t>
            </a:r>
          </a:p>
          <a:p>
            <a:pPr marL="514350" indent="-514350">
              <a:buFont typeface="+mj-lt"/>
              <a:buAutoNum type="arabicPeriod"/>
            </a:pPr>
            <a:r>
              <a:rPr lang="en-US" dirty="0">
                <a:solidFill>
                  <a:srgbClr val="FF0000"/>
                </a:solidFill>
                <a:highlight>
                  <a:srgbClr val="FFFF00"/>
                </a:highlight>
              </a:rPr>
              <a:t>Inputs – </a:t>
            </a:r>
            <a:r>
              <a:rPr lang="en-US" dirty="0" err="1">
                <a:solidFill>
                  <a:srgbClr val="FF0000"/>
                </a:solidFill>
                <a:highlight>
                  <a:srgbClr val="FFFF00"/>
                </a:highlight>
              </a:rPr>
              <a:t>Đầu</a:t>
            </a:r>
            <a:r>
              <a:rPr lang="en-US" dirty="0">
                <a:solidFill>
                  <a:srgbClr val="FF0000"/>
                </a:solidFill>
                <a:highlight>
                  <a:srgbClr val="FFFF00"/>
                </a:highlight>
              </a:rPr>
              <a:t> </a:t>
            </a:r>
            <a:r>
              <a:rPr lang="en-US" dirty="0" err="1">
                <a:solidFill>
                  <a:srgbClr val="FF0000"/>
                </a:solidFill>
                <a:highlight>
                  <a:srgbClr val="FFFF00"/>
                </a:highlight>
              </a:rPr>
              <a:t>vào</a:t>
            </a:r>
            <a:r>
              <a:rPr lang="en-US" dirty="0">
                <a:solidFill>
                  <a:srgbClr val="FF0000"/>
                </a:solidFill>
                <a:highlight>
                  <a:srgbClr val="FFFF00"/>
                </a:highlight>
              </a:rPr>
              <a:t> </a:t>
            </a:r>
            <a:r>
              <a:rPr lang="en-US" dirty="0" err="1">
                <a:solidFill>
                  <a:srgbClr val="FF0000"/>
                </a:solidFill>
                <a:highlight>
                  <a:srgbClr val="FFFF00"/>
                </a:highlight>
              </a:rPr>
              <a:t>của</a:t>
            </a:r>
            <a:r>
              <a:rPr lang="en-US" dirty="0">
                <a:solidFill>
                  <a:srgbClr val="FF0000"/>
                </a:solidFill>
                <a:highlight>
                  <a:srgbClr val="FFFF00"/>
                </a:highlight>
              </a:rPr>
              <a:t> </a:t>
            </a:r>
            <a:r>
              <a:rPr lang="en-US" dirty="0" err="1">
                <a:solidFill>
                  <a:srgbClr val="FF0000"/>
                </a:solidFill>
                <a:highlight>
                  <a:srgbClr val="FFFF00"/>
                </a:highlight>
              </a:rPr>
              <a:t>quy</a:t>
            </a:r>
            <a:r>
              <a:rPr lang="en-US" dirty="0">
                <a:solidFill>
                  <a:srgbClr val="FF0000"/>
                </a:solidFill>
                <a:highlight>
                  <a:srgbClr val="FFFF00"/>
                </a:highlight>
              </a:rPr>
              <a:t> </a:t>
            </a:r>
            <a:r>
              <a:rPr lang="en-US" dirty="0" err="1">
                <a:solidFill>
                  <a:srgbClr val="FF0000"/>
                </a:solidFill>
                <a:highlight>
                  <a:srgbClr val="FFFF00"/>
                </a:highlight>
              </a:rPr>
              <a:t>trình</a:t>
            </a:r>
            <a:r>
              <a:rPr lang="en-US" dirty="0">
                <a:solidFill>
                  <a:srgbClr val="FF0000"/>
                </a:solidFill>
                <a:highlight>
                  <a:srgbClr val="FFFF00"/>
                </a:highlight>
              </a:rPr>
              <a:t>.</a:t>
            </a:r>
          </a:p>
          <a:p>
            <a:pPr marL="514350" indent="-514350">
              <a:buFont typeface="+mj-lt"/>
              <a:buAutoNum type="arabicPeriod"/>
            </a:pPr>
            <a:r>
              <a:rPr lang="en-US" dirty="0"/>
              <a:t>Tools and Techniques – </a:t>
            </a:r>
            <a:r>
              <a:rPr lang="en-US" dirty="0" err="1"/>
              <a:t>Công</a:t>
            </a:r>
            <a:r>
              <a:rPr lang="en-US" dirty="0"/>
              <a:t> </a:t>
            </a:r>
            <a:r>
              <a:rPr lang="en-US" dirty="0" err="1"/>
              <a:t>cụ</a:t>
            </a:r>
            <a:r>
              <a:rPr lang="en-US" dirty="0"/>
              <a:t> </a:t>
            </a:r>
            <a:r>
              <a:rPr lang="en-US" dirty="0" err="1"/>
              <a:t>và</a:t>
            </a:r>
            <a:r>
              <a:rPr lang="en-US" dirty="0"/>
              <a:t> </a:t>
            </a:r>
            <a:r>
              <a:rPr lang="en-US" dirty="0" err="1"/>
              <a:t>kĩ</a:t>
            </a:r>
            <a:r>
              <a:rPr lang="en-US" dirty="0"/>
              <a:t> </a:t>
            </a:r>
            <a:r>
              <a:rPr lang="en-US" dirty="0" err="1"/>
              <a:t>thuật</a:t>
            </a:r>
            <a:r>
              <a:rPr lang="en-US" dirty="0"/>
              <a:t>.</a:t>
            </a:r>
          </a:p>
          <a:p>
            <a:pPr marL="514350" indent="-514350">
              <a:buFont typeface="+mj-lt"/>
              <a:buAutoNum type="arabicPeriod"/>
            </a:pPr>
            <a:r>
              <a:rPr lang="en-US" dirty="0">
                <a:solidFill>
                  <a:srgbClr val="FF0000"/>
                </a:solidFill>
              </a:rPr>
              <a:t>Outputs – Kết quả / đầu ra của quy trình.</a:t>
            </a:r>
          </a:p>
          <a:p>
            <a:pPr marL="514350" indent="-514350">
              <a:buFont typeface="+mj-lt"/>
              <a:buAutoNum type="arabicPeriod"/>
            </a:pPr>
            <a:endParaRPr lang="en-US" dirty="0"/>
          </a:p>
        </p:txBody>
      </p:sp>
    </p:spTree>
    <p:extLst>
      <p:ext uri="{BB962C8B-B14F-4D97-AF65-F5344CB8AC3E}">
        <p14:creationId xmlns:p14="http://schemas.microsoft.com/office/powerpoint/2010/main" val="91833454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5e165bd-d1bc-4fe9-8f4e-343137b3c93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564E5089AB94B44E8326C48C342689F8" ma:contentTypeVersion="5" ma:contentTypeDescription="Tạo tài liệu mới." ma:contentTypeScope="" ma:versionID="bb0db03fa8ea2d18828c493871c12434">
  <xsd:schema xmlns:xsd="http://www.w3.org/2001/XMLSchema" xmlns:xs="http://www.w3.org/2001/XMLSchema" xmlns:p="http://schemas.microsoft.com/office/2006/metadata/properties" xmlns:ns3="95e165bd-d1bc-4fe9-8f4e-343137b3c93d" targetNamespace="http://schemas.microsoft.com/office/2006/metadata/properties" ma:root="true" ma:fieldsID="2d8872cf661b5bb59d2f31a0b0ea68f2" ns3:_="">
    <xsd:import namespace="95e165bd-d1bc-4fe9-8f4e-343137b3c93d"/>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165bd-d1bc-4fe9-8f4e-343137b3c93d"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28DCA3-8171-4D54-AE6B-5BEF475CB0FB}">
  <ds:schemaRefs>
    <ds:schemaRef ds:uri="http://schemas.microsoft.com/sharepoint/v3/contenttype/forms"/>
  </ds:schemaRefs>
</ds:datastoreItem>
</file>

<file path=customXml/itemProps2.xml><?xml version="1.0" encoding="utf-8"?>
<ds:datastoreItem xmlns:ds="http://schemas.openxmlformats.org/officeDocument/2006/customXml" ds:itemID="{4F15459A-7285-432A-A2AC-E64F3BB0CFF1}">
  <ds:schemaRefs>
    <ds:schemaRef ds:uri="http://schemas.microsoft.com/office/2006/documentManagement/types"/>
    <ds:schemaRef ds:uri="http://schemas.microsoft.com/office/infopath/2007/PartnerControls"/>
    <ds:schemaRef ds:uri="http://purl.org/dc/elements/1.1/"/>
    <ds:schemaRef ds:uri="http://purl.org/dc/terms/"/>
    <ds:schemaRef ds:uri="http://purl.org/dc/dcmitype/"/>
    <ds:schemaRef ds:uri="http://schemas.openxmlformats.org/package/2006/metadata/core-properties"/>
    <ds:schemaRef ds:uri="95e165bd-d1bc-4fe9-8f4e-343137b3c93d"/>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BA89BB0-C832-4C7A-AE4A-1BAB9C178C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165bd-d1bc-4fe9-8f4e-343137b3c9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5425</TotalTime>
  <Words>1499</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Consolas</vt:lpstr>
      <vt:lpstr>Courier New</vt:lpstr>
      <vt:lpstr>Default Design</vt:lpstr>
      <vt:lpstr>Chương 11.6  THỰC HIỆN PHẢN HỒI RỦI RO</vt:lpstr>
      <vt:lpstr>Nội dung – Content</vt:lpstr>
      <vt:lpstr>Nội dung – Content</vt:lpstr>
      <vt:lpstr>Thực hiện các Phản hồi Rủi ro là gì?</vt:lpstr>
      <vt:lpstr>Thực hiện các Phản hồi Rủi ro là gì?</vt:lpstr>
      <vt:lpstr>Thực hiện các Phản hồi Rủi ro là gì?</vt:lpstr>
      <vt:lpstr>Thực hiện các Phản hồi Rủi ro là gì?</vt:lpstr>
      <vt:lpstr>Thực hiện các Phản hồi Rủi ro là gì?</vt:lpstr>
      <vt:lpstr>Nội dung – Content</vt:lpstr>
      <vt:lpstr>Đầu vào của quy trình</vt:lpstr>
      <vt:lpstr>Đầu vào của quy trình</vt:lpstr>
      <vt:lpstr>Đầu vào của quy trình</vt:lpstr>
      <vt:lpstr>Kế hoạch quản lý dự án</vt:lpstr>
      <vt:lpstr>Đầu vào của quy trình</vt:lpstr>
      <vt:lpstr>Tài liệu dự án</vt:lpstr>
      <vt:lpstr>Đầu vào của quy trình</vt:lpstr>
      <vt:lpstr>Tài sản quy trình tổ chức</vt:lpstr>
      <vt:lpstr>Nội dung – Content</vt:lpstr>
      <vt:lpstr>Công cụ và kĩ thuật</vt:lpstr>
      <vt:lpstr>Công cụ và kĩ thuật</vt:lpstr>
      <vt:lpstr>Công cụ và kĩ thuật</vt:lpstr>
      <vt:lpstr>Phán quyết của chuyên gia</vt:lpstr>
      <vt:lpstr>Công cụ và kĩ thuật</vt:lpstr>
      <vt:lpstr>Kỹ năng giao tiếp giữa các cá nhân và nhóm</vt:lpstr>
      <vt:lpstr>Công cụ và kĩ thuật</vt:lpstr>
      <vt:lpstr>Hệ thống thông tin quản lý dự án</vt:lpstr>
      <vt:lpstr>Nội dung – Content</vt:lpstr>
      <vt:lpstr>Kết quả / đầu ra của quy trình</vt:lpstr>
      <vt:lpstr>Kết quả / đầu ra của quy trình</vt:lpstr>
      <vt:lpstr>Kết quả / đầu ra của quy trình</vt:lpstr>
      <vt:lpstr>Thay đổi yêu cầu</vt:lpstr>
      <vt:lpstr>Kết quả / đầu ra của quy trình</vt:lpstr>
      <vt:lpstr>Cập nhật tài liệu dự án</vt:lpstr>
      <vt:lpstr>Cập nhật tài liệu dự án</vt:lpstr>
      <vt:lpstr>TRƯỜNG ĐẠI HỌC CÔNG NGHỆ THÔNG TIN TP.HCM  CẢM ƠN THẦY VÀ CÁC BẠN ĐÃ LẮNG NGHE</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Trần Đình Phương Linh</cp:lastModifiedBy>
  <cp:revision>803</cp:revision>
  <cp:lastPrinted>2013-08-30T01:32:34Z</cp:lastPrinted>
  <dcterms:created xsi:type="dcterms:W3CDTF">2008-06-14T04:13:27Z</dcterms:created>
  <dcterms:modified xsi:type="dcterms:W3CDTF">2024-12-10T07:43:20Z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0x010100564E5089AB94B44E8326C48C342689F8</vt:lpwstr>
  </property>
</Properties>
</file>