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61" r:id="rId4"/>
    <p:sldId id="257" r:id="rId5"/>
    <p:sldId id="258" r:id="rId6"/>
    <p:sldId id="259" r:id="rId7"/>
    <p:sldId id="260" r:id="rId8"/>
    <p:sldId id="266" r:id="rId9"/>
    <p:sldId id="265" r:id="rId10"/>
    <p:sldId id="267" r:id="rId11"/>
    <p:sldId id="268" r:id="rId12"/>
    <p:sldId id="263" r:id="rId13"/>
    <p:sldId id="269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99" autoAdjust="0"/>
  </p:normalViewPr>
  <p:slideViewPr>
    <p:cSldViewPr>
      <p:cViewPr varScale="1">
        <p:scale>
          <a:sx n="59" d="100"/>
          <a:sy n="59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12AE4-79A4-45CE-95CA-0967A316908F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E69F-BE6B-424F-80C5-36F35E30E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46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9E69F-BE6B-424F-80C5-36F35E30EC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1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9E69F-BE6B-424F-80C5-36F35E30EC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5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адресе электронной почты идут цифры, буквы и знаки подчеркивания 1 и более раз, затем следует символ @, затем снова идут цифры, буквы и знаки подчеркивания 1 и более раз, затем идет символ точки, после которой идут буквы от 2 </a:t>
            </a:r>
            <a:r>
              <a:rPr lang="ru-RU" smtClean="0"/>
              <a:t>до </a:t>
            </a:r>
            <a:r>
              <a:rPr lang="ru-RU" smtClean="0"/>
              <a:t>6 </a:t>
            </a:r>
            <a:r>
              <a:rPr lang="ru-RU" dirty="0" smtClean="0"/>
              <a:t>раз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9E69F-BE6B-424F-80C5-36F35E30EC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10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378A3DD-D513-4F78-9DD1-D6DB4594A1B8}" type="datetimeFigureOut">
              <a:rPr lang="ru-RU" smtClean="0"/>
              <a:t>04.12.2014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3A0C6E-CB75-4221-9C24-F9361352538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Additional materials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Слова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474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Слова </a:t>
            </a:r>
            <a:r>
              <a:rPr lang="uk-UA" dirty="0" err="1" smtClean="0"/>
              <a:t>из</a:t>
            </a:r>
            <a:r>
              <a:rPr lang="uk-UA" dirty="0" smtClean="0"/>
              <a:t> 4х  букв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152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 (разделители:</a:t>
            </a:r>
            <a:r>
              <a:rPr lang="en-US" dirty="0" smtClean="0"/>
              <a:t> </a:t>
            </a:r>
            <a:r>
              <a:rPr lang="ru-RU" dirty="0" smtClean="0"/>
              <a:t>– .</a:t>
            </a:r>
            <a:r>
              <a:rPr lang="en-US" dirty="0"/>
              <a:t>/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Телефон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+38 </a:t>
            </a:r>
            <a:r>
              <a:rPr lang="uk-UA" dirty="0" err="1" smtClean="0"/>
              <a:t>ххх</a:t>
            </a:r>
            <a:r>
              <a:rPr lang="uk-UA" dirty="0" smtClean="0"/>
              <a:t> </a:t>
            </a:r>
            <a:r>
              <a:rPr lang="uk-UA" dirty="0" err="1" smtClean="0"/>
              <a:t>ххх</a:t>
            </a:r>
            <a:r>
              <a:rPr lang="uk-UA" dirty="0" smtClean="0"/>
              <a:t> </a:t>
            </a:r>
            <a:r>
              <a:rPr lang="uk-UA" dirty="0" err="1" smtClean="0"/>
              <a:t>хх</a:t>
            </a:r>
            <a:r>
              <a:rPr lang="uk-UA" dirty="0" smtClean="0"/>
              <a:t> </a:t>
            </a:r>
            <a:r>
              <a:rPr lang="uk-UA" dirty="0" err="1" smtClean="0"/>
              <a:t>хх</a:t>
            </a:r>
            <a:endParaRPr lang="uk-UA" dirty="0" smtClean="0"/>
          </a:p>
          <a:p>
            <a:r>
              <a:rPr lang="uk-UA" dirty="0" smtClean="0"/>
              <a:t>+</a:t>
            </a:r>
            <a:r>
              <a:rPr lang="uk-UA" dirty="0" smtClean="0"/>
              <a:t>38-ххх-ххх-хх-хх</a:t>
            </a:r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9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Регулярное</a:t>
            </a:r>
            <a:r>
              <a:rPr lang="uk-UA" dirty="0" smtClean="0"/>
              <a:t> в</a:t>
            </a:r>
            <a:r>
              <a:rPr lang="ru-RU" dirty="0" smtClean="0"/>
              <a:t>Ы</a:t>
            </a:r>
            <a:r>
              <a:rPr lang="uk-UA" dirty="0" err="1" smtClean="0"/>
              <a:t>ражение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– это шаблон, который обработчик регулярных выражений пытается сопоставить с введенным текстом. Шаблон состоит из </a:t>
            </a:r>
            <a:r>
              <a:rPr lang="ru-RU" dirty="0" err="1"/>
              <a:t>односимвольных</a:t>
            </a:r>
            <a:r>
              <a:rPr lang="ru-RU" dirty="0"/>
              <a:t> или </a:t>
            </a:r>
            <a:r>
              <a:rPr lang="ru-RU" dirty="0" err="1"/>
              <a:t>многосимвольных</a:t>
            </a:r>
            <a:r>
              <a:rPr lang="ru-RU" dirty="0"/>
              <a:t> литералов, операторов или конструкций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95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понятия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Набор символов в квадратных скобках [ ] именуется символьным классом и позволяет указать интерпретатору регулярных выражений, что на данном месте в строке может стоять один из перечисленных символов.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требуется указать символы, которые не входят в указанный набор, то используют символ ^ внутри квадратных скобок, например [^0-9] означает любой символ, кроме цифр.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1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классы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98713"/>
              </p:ext>
            </p:extLst>
          </p:nvPr>
        </p:nvGraphicFramePr>
        <p:xfrm>
          <a:off x="539552" y="1988840"/>
          <a:ext cx="7920880" cy="39891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8112"/>
                <a:gridCol w="6912768"/>
              </a:tblGrid>
              <a:tr h="261108">
                <a:tc>
                  <a:txBody>
                    <a:bodyPr/>
                    <a:lstStyle/>
                    <a:p>
                      <a:r>
                        <a:rPr lang="ru-RU" sz="1600" dirty="0"/>
                        <a:t>Символ</a:t>
                      </a:r>
                    </a:p>
                  </a:txBody>
                  <a:tcPr marL="65277" marR="65277" marT="32639" marB="3263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Описание</a:t>
                      </a:r>
                    </a:p>
                  </a:txBody>
                  <a:tcPr marL="65277" marR="65277" marT="32639" marB="32639" anchor="ctr">
                    <a:solidFill>
                      <a:schemeClr val="bg1"/>
                    </a:solidFill>
                  </a:tcPr>
                </a:tc>
              </a:tr>
              <a:tr h="456939">
                <a:tc>
                  <a:txBody>
                    <a:bodyPr/>
                    <a:lstStyle/>
                    <a:p>
                      <a:r>
                        <a:rPr lang="en-US" sz="1600"/>
                        <a:t>\d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Соответствует цифре. Эквивалентно [0-9]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</a:tr>
              <a:tr h="456939">
                <a:tc>
                  <a:txBody>
                    <a:bodyPr/>
                    <a:lstStyle/>
                    <a:p>
                      <a:r>
                        <a:rPr lang="en-US" sz="1600"/>
                        <a:t>\D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Соответствует нецифровому символу. Эквивалентно [^0-9]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</a:tr>
              <a:tr h="652771">
                <a:tc>
                  <a:txBody>
                    <a:bodyPr/>
                    <a:lstStyle/>
                    <a:p>
                      <a:r>
                        <a:rPr lang="en-US" sz="1600"/>
                        <a:t>\s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Соответствует любому пробельному символу. </a:t>
                      </a:r>
                      <a:r>
                        <a:rPr lang="ru-RU" sz="1600" dirty="0" smtClean="0"/>
                        <a:t>Эквивалентно</a:t>
                      </a:r>
                    </a:p>
                    <a:p>
                      <a:r>
                        <a:rPr lang="ru-RU" sz="1600" dirty="0" smtClean="0"/>
                        <a:t> </a:t>
                      </a:r>
                      <a:r>
                        <a:rPr lang="ru-RU" sz="1600" dirty="0"/>
                        <a:t>[ \f\n\r\t\v]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</a:tr>
              <a:tr h="652771">
                <a:tc>
                  <a:txBody>
                    <a:bodyPr/>
                    <a:lstStyle/>
                    <a:p>
                      <a:r>
                        <a:rPr lang="en-US" sz="1600"/>
                        <a:t>\S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Соответствует любому непробельному символу. Эквивалентно [^ \f\n\r\t\v]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</a:tr>
              <a:tr h="611998">
                <a:tc>
                  <a:txBody>
                    <a:bodyPr/>
                    <a:lstStyle/>
                    <a:p>
                      <a:r>
                        <a:rPr lang="en-US" sz="1600"/>
                        <a:t>\w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Соответствует любому буквенному символу, цифровому и знаку подчеркивания. Эквивалентно [[:word:]]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</a:tr>
              <a:tr h="848602">
                <a:tc>
                  <a:txBody>
                    <a:bodyPr/>
                    <a:lstStyle/>
                    <a:p>
                      <a:r>
                        <a:rPr lang="en-US" sz="1600"/>
                        <a:t>\W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Соответствует любому символу, кроме буквенного символа, цифрового или подчеркивания. Эквивалентно [^[:word:]]</a:t>
                      </a:r>
                    </a:p>
                  </a:txBody>
                  <a:tcPr marL="65277" marR="65277" marT="32639" marB="32639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6237312"/>
            <a:ext cx="73448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. – любой символ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8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Позиция внутри строки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50355"/>
              </p:ext>
            </p:extLst>
          </p:nvPr>
        </p:nvGraphicFramePr>
        <p:xfrm>
          <a:off x="457200" y="1973421"/>
          <a:ext cx="8229600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Представление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Позиция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Пример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Соответствие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^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Начало строки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^a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/>
                        <a:t>aa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aaa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$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Конец строки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a$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aa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Граница слова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a\b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aa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\ba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/>
                        <a:t>aa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/>
                        <a:t>aa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граница слова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\Ba\B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/>
                        <a:t>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\G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Предыдущий успешный поиск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Ga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  <a:effectLst/>
                        </a:rPr>
                        <a:t>aaa</a:t>
                      </a:r>
                      <a:r>
                        <a:rPr lang="ru-RU" dirty="0"/>
                        <a:t> aaa (поиск остановился на 4-й позиции — там, где не нашлось a)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5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последовательностей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46835"/>
              </p:ext>
            </p:extLst>
          </p:nvPr>
        </p:nvGraphicFramePr>
        <p:xfrm>
          <a:off x="457200" y="2064861"/>
          <a:ext cx="8229600" cy="3749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ru-RU"/>
                        <a:t>Представление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Число повторений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Пример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Соответствие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Ровно </a:t>
                      </a:r>
                      <a:r>
                        <a:rPr lang="en-US"/>
                        <a:t>n </a:t>
                      </a:r>
                      <a:r>
                        <a:rPr lang="ru-RU"/>
                        <a:t>раз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colou{3}r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colouuur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{m,n}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От m до n включительно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colou{2,4}r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colouur, colouuur, colouuuur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{m,}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Не менее </a:t>
                      </a:r>
                      <a:r>
                        <a:rPr lang="en-US"/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colou{2,}r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colouur, colouuur, colouuuur </a:t>
                      </a:r>
                      <a:r>
                        <a:rPr lang="ru-RU">
                          <a:effectLst/>
                        </a:rPr>
                        <a:t>и т. д.</a:t>
                      </a:r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{,n}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Не более </a:t>
                      </a:r>
                      <a:r>
                        <a:rPr lang="en-US"/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colou{,3}r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color, </a:t>
                      </a:r>
                      <a:r>
                        <a:rPr lang="en-US" dirty="0" err="1"/>
                        <a:t>colour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colouur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colouuur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Повторения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7424"/>
              </p:ext>
            </p:extLst>
          </p:nvPr>
        </p:nvGraphicFramePr>
        <p:xfrm>
          <a:off x="457200" y="2247741"/>
          <a:ext cx="8229600" cy="2834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45920"/>
                <a:gridCol w="1645920"/>
                <a:gridCol w="1645920"/>
                <a:gridCol w="1409288"/>
                <a:gridCol w="1882552"/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Представление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Число повторений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Эквивалент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Пример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Соответствие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Ноль или более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{0,}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colou*r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color, </a:t>
                      </a:r>
                      <a:r>
                        <a:rPr lang="en-US" dirty="0" err="1"/>
                        <a:t>colour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colouur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effectLst/>
                        </a:rPr>
                        <a:t>и т. д.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Одно или более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{1,}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colou+r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colour, colouur </a:t>
                      </a:r>
                      <a:r>
                        <a:rPr lang="ru-RU">
                          <a:effectLst/>
                        </a:rPr>
                        <a:t>и т. д.</a:t>
                      </a:r>
                      <a:r>
                        <a:rPr lang="ru-RU"/>
                        <a:t> (но не color)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Ноль или одно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{0,1}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colou?r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color, </a:t>
                      </a:r>
                      <a:r>
                        <a:rPr lang="en-US" dirty="0" err="1"/>
                        <a:t>colour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7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Goto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http://www.rubular.com/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Пример </a:t>
            </a:r>
            <a:r>
              <a:rPr lang="uk-UA" dirty="0" err="1" smtClean="0"/>
              <a:t>текста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/>
              <a:t>Welcome to </a:t>
            </a:r>
            <a:r>
              <a:rPr lang="en-US" dirty="0" err="1"/>
              <a:t>RegExr</a:t>
            </a:r>
            <a:r>
              <a:rPr lang="en-US" dirty="0"/>
              <a:t> v2.0 by gskinner.com!</a:t>
            </a:r>
          </a:p>
          <a:p>
            <a:pPr marL="114300" indent="0">
              <a:buNone/>
            </a:pPr>
            <a:r>
              <a:rPr lang="en-US" dirty="0" smtClean="0"/>
              <a:t>Edit </a:t>
            </a:r>
            <a:r>
              <a:rPr lang="en-US" dirty="0"/>
              <a:t>the Expression &amp; Text to see matches. Roll over matches or the expression for details. Undo mistakes with ctrl-z. Save &amp; Share expressions with friends or the Community. A full Reference &amp; Help is available in the Library, or watch the video Tutorial.</a:t>
            </a:r>
          </a:p>
          <a:p>
            <a:pPr marL="114300" indent="0">
              <a:buNone/>
            </a:pPr>
            <a:r>
              <a:rPr lang="en-US" dirty="0" smtClean="0"/>
              <a:t>Sample </a:t>
            </a:r>
            <a:r>
              <a:rPr lang="en-US" dirty="0"/>
              <a:t>text for testing:</a:t>
            </a:r>
          </a:p>
          <a:p>
            <a:pPr marL="114300" indent="0">
              <a:buNone/>
            </a:pPr>
            <a:r>
              <a:rPr lang="en-US" dirty="0" err="1"/>
              <a:t>abcdefghijklmnopqrstuvwxyz</a:t>
            </a:r>
            <a:r>
              <a:rPr lang="en-US" dirty="0"/>
              <a:t> ABCDEFGHIJKLMNOPQRSTUVWXYZ</a:t>
            </a:r>
          </a:p>
          <a:p>
            <a:pPr marL="114300" indent="0">
              <a:buNone/>
            </a:pPr>
            <a:r>
              <a:rPr lang="en-US" dirty="0"/>
              <a:t>0123456789 +-.,!@#$%^&amp;*();\/|&lt;&gt;"'</a:t>
            </a:r>
          </a:p>
          <a:p>
            <a:pPr marL="114300" indent="0">
              <a:buNone/>
            </a:pPr>
            <a:r>
              <a:rPr lang="en-US" dirty="0"/>
              <a:t>12345 -98.7 3.141 .6180 9,000 +42</a:t>
            </a:r>
          </a:p>
          <a:p>
            <a:pPr marL="114300" indent="0">
              <a:buNone/>
            </a:pPr>
            <a:r>
              <a:rPr lang="en-US" dirty="0"/>
              <a:t>555.123.4567	+1-(800)-555-2468</a:t>
            </a:r>
          </a:p>
          <a:p>
            <a:pPr marL="114300" indent="0">
              <a:buNone/>
            </a:pPr>
            <a:r>
              <a:rPr lang="en-US" dirty="0"/>
              <a:t>foo@demo.net	bar.ba@test.co.uk</a:t>
            </a:r>
          </a:p>
          <a:p>
            <a:pPr marL="114300" indent="0">
              <a:buNone/>
            </a:pPr>
            <a:r>
              <a:rPr lang="en-US" dirty="0"/>
              <a:t>www.demo.com	http://foo.co.uk/</a:t>
            </a:r>
          </a:p>
          <a:p>
            <a:pPr marL="114300" indent="0">
              <a:buNone/>
            </a:pPr>
            <a:r>
              <a:rPr lang="en-US" dirty="0"/>
              <a:t>http://regexr.com/foo.html?q=bar</a:t>
            </a:r>
          </a:p>
          <a:p>
            <a:pPr marL="114300" indent="0">
              <a:buNone/>
            </a:pPr>
            <a:r>
              <a:rPr lang="en-US" dirty="0"/>
              <a:t>12.01.1984</a:t>
            </a:r>
          </a:p>
          <a:p>
            <a:pPr marL="114300" indent="0">
              <a:buNone/>
            </a:pPr>
            <a:r>
              <a:rPr lang="en-US" dirty="0"/>
              <a:t>3.5.1865</a:t>
            </a:r>
          </a:p>
          <a:p>
            <a:pPr marL="114300" indent="0">
              <a:buNone/>
            </a:pPr>
            <a:r>
              <a:rPr lang="en-US" dirty="0"/>
              <a:t>3.5.80</a:t>
            </a:r>
          </a:p>
          <a:p>
            <a:pPr marL="114300" indent="0">
              <a:buNone/>
            </a:pPr>
            <a:r>
              <a:rPr lang="en-US" dirty="0"/>
              <a:t>12 5.1879</a:t>
            </a:r>
          </a:p>
          <a:p>
            <a:pPr marL="114300" indent="0">
              <a:buNone/>
            </a:pPr>
            <a:r>
              <a:rPr lang="en-US" dirty="0"/>
              <a:t>12.4.455 md@vit.ua  m.d.abs.w@ukr.net </a:t>
            </a:r>
          </a:p>
          <a:p>
            <a:pPr marL="114300" indent="0">
              <a:buNone/>
            </a:pPr>
            <a:r>
              <a:rPr lang="en-US" dirty="0"/>
              <a:t>a@tk.ua.se.de.fr.uk </a:t>
            </a:r>
          </a:p>
          <a:p>
            <a:pPr marL="114300" indent="0">
              <a:buNone/>
            </a:pPr>
            <a:r>
              <a:rPr lang="en-US" dirty="0"/>
              <a:t>12/12/3245   +38 097 901 14 57   +38-097-901-14-57</a:t>
            </a:r>
          </a:p>
        </p:txBody>
      </p:sp>
    </p:spTree>
    <p:extLst>
      <p:ext uri="{BB962C8B-B14F-4D97-AF65-F5344CB8AC3E}">
        <p14:creationId xmlns:p14="http://schemas.microsoft.com/office/powerpoint/2010/main" val="38530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189</TotalTime>
  <Words>507</Words>
  <Application>Microsoft Office PowerPoint</Application>
  <PresentationFormat>Экран (4:3)</PresentationFormat>
  <Paragraphs>128</Paragraphs>
  <Slides>14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Apothecary</vt:lpstr>
      <vt:lpstr>Регулярные выражения</vt:lpstr>
      <vt:lpstr>Регулярное вЫражение</vt:lpstr>
      <vt:lpstr>Базовые понятия</vt:lpstr>
      <vt:lpstr>Символьные классы</vt:lpstr>
      <vt:lpstr>Позиция внутри строки</vt:lpstr>
      <vt:lpstr>Поиск последовательностей</vt:lpstr>
      <vt:lpstr>Повторения</vt:lpstr>
      <vt:lpstr>Goto </vt:lpstr>
      <vt:lpstr>Пример текста</vt:lpstr>
      <vt:lpstr>Слова</vt:lpstr>
      <vt:lpstr>Слова из 4х  букв</vt:lpstr>
      <vt:lpstr>Дата (разделители: – ./)</vt:lpstr>
      <vt:lpstr>Телефон</vt:lpstr>
      <vt:lpstr>ПоЧТА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</dc:title>
  <dc:creator>р</dc:creator>
  <cp:lastModifiedBy>Asus</cp:lastModifiedBy>
  <cp:revision>14</cp:revision>
  <dcterms:created xsi:type="dcterms:W3CDTF">2012-02-01T18:19:53Z</dcterms:created>
  <dcterms:modified xsi:type="dcterms:W3CDTF">2014-12-03T22:37:29Z</dcterms:modified>
</cp:coreProperties>
</file>