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A456-5AD8-9566-9F2A-1EA967753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CAC20-B484-D70B-E6E4-E236C555B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90A4-B6EA-D9CB-249E-DC173AFB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EC81-5341-4EAC-B735-7A4CDF9DFC9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0E037-54EE-0E10-9D59-F3465FBE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3483-E6AC-9A3B-5CEA-41B9C6FD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DEE-3006-4C74-BDFB-3335045C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88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F6F5-2BEB-BAE6-44BA-9FD53C72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3B974-7722-6934-6547-0696E7657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6AE4-B2D9-30AB-78B9-2F72DAEE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EC81-5341-4EAC-B735-7A4CDF9DFC9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72A5B-967B-6177-24BA-B48FBDB6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8564-78DC-4A46-4C28-44571193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DEE-3006-4C74-BDFB-3335045C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4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6F2EF-1CDB-5943-EEE9-553DE45DF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7A3BC-9BC3-0E7C-728F-70624AF44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7FEFA-0A56-CF44-CD3A-E7B28810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EC81-5341-4EAC-B735-7A4CDF9DFC9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DD8A-2E0A-8D67-9D45-06A371DB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C800-2F12-735C-7C09-B06878D7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DEE-3006-4C74-BDFB-3335045C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96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8CCF-B95B-09B7-673A-CAF875E0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EC71-0A8C-E649-7EB4-C681B628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0939-B51A-4619-BA89-FD334647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EC81-5341-4EAC-B735-7A4CDF9DFC9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CAB2-E5F0-89FE-5995-1C8DFB18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052D-32E6-80AE-F17D-A9E4AD9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DEE-3006-4C74-BDFB-3335045C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88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4E0D-E444-7A20-735D-C370FC53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35599-1869-3B79-C2B4-3B2FF582B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ABA3-CEBC-F8C7-956A-8F2643F9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EC81-5341-4EAC-B735-7A4CDF9DFC9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E759-E8AC-FAAF-4964-8AEA04B7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C8075-BF17-AA13-112A-606939B4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DEE-3006-4C74-BDFB-3335045C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7B84-9EDC-CB13-45A8-1A5D3B0B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6747-9FB6-188E-E25A-A5864C442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DDACA-F076-6A1A-F589-9F9BFAFA8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29CCD-9859-CA2C-0E92-F5B9B63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EC81-5341-4EAC-B735-7A4CDF9DFC9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E2D2-A56C-8580-628F-3CFE6937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3FEB-A7EB-2756-D33C-41E4F064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DEE-3006-4C74-BDFB-3335045C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1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CD0F-E81B-8E69-3C15-71A868BF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0F65A-9606-6E53-6DCF-84929F9A3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BAAA6-7A64-6F71-CB6F-4D8FC7AFE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5147-FF16-FAE6-1B0B-D44B28B78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439A9-AFA6-891F-ACAC-16A282C11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162BF-D911-4C43-8E00-F7A62AF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EC81-5341-4EAC-B735-7A4CDF9DFC9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9F2D9-4B10-43CF-85E1-8B525CCA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627E9-ABE3-8F48-26CC-BBAE4B1C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DEE-3006-4C74-BDFB-3335045C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4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9DD8-2EDF-9BB2-1A6E-2B30900D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C663B-1618-0261-7470-E4619FF8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EC81-5341-4EAC-B735-7A4CDF9DFC9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DADAD-8A4D-4E4D-39AA-CD65EE6D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EBC9C-CB13-B874-C0C5-C2F80F84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DEE-3006-4C74-BDFB-3335045C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8E713-B08D-772D-196C-9EB6BACA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EC81-5341-4EAC-B735-7A4CDF9DFC9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9EB06-34F7-DADE-59CF-66837F00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7DA5D-4B8E-CBDD-1784-024CAD7E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DEE-3006-4C74-BDFB-3335045C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2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8AAA-2B18-F456-FD89-B8CB7979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B423-0841-E8A8-4E26-AE80C967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1A4D9-459A-F421-0BCE-5C5CEE70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8974-2786-99BC-2437-10CBE1FC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EC81-5341-4EAC-B735-7A4CDF9DFC9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10731-D6CA-9717-11B5-1F1F62EE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AA993-6C61-5EFA-83A8-F0451DCF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DEE-3006-4C74-BDFB-3335045C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75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2188-91AF-6618-115D-FE2F99E2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9697A-512A-34D1-3F11-C7A909804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A13F-0E36-9751-9949-BAE0BAD97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20369-DAA6-332A-8AE9-2C6FE27E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EC81-5341-4EAC-B735-7A4CDF9DFC9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5442F-2DF1-DC1C-1C6D-A113008C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A5369-E60D-BC5E-986E-B72E2E1A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DEE-3006-4C74-BDFB-3335045C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24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1FD69-EDC6-EFEB-368B-19E1D645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D6835-A9BC-E4EA-FE55-0DD8BD956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830B-878A-E879-44C1-CB42A1432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EC81-5341-4EAC-B735-7A4CDF9DFC9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4E13-529B-6AB6-084E-3C02BA4D0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713D9-D1E9-CDE1-BC2E-548CE5371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2DEE-3006-4C74-BDFB-3335045C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64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9C19CE-727B-FB80-DC54-BBCA88CA672D}"/>
              </a:ext>
            </a:extLst>
          </p:cNvPr>
          <p:cNvSpPr txBox="1"/>
          <p:nvPr/>
        </p:nvSpPr>
        <p:spPr>
          <a:xfrm>
            <a:off x="358122" y="1431925"/>
            <a:ext cx="2446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Introduction</a:t>
            </a:r>
          </a:p>
          <a:p>
            <a:pPr marL="400050" indent="-400050">
              <a:buAutoNum type="romanLcPeriod"/>
            </a:pPr>
            <a:r>
              <a:rPr lang="en-US" dirty="0"/>
              <a:t>Exploratory analysis</a:t>
            </a:r>
          </a:p>
          <a:p>
            <a:pPr marL="400050" indent="-400050">
              <a:buAutoNum type="romanLcPeriod"/>
            </a:pPr>
            <a:r>
              <a:rPr lang="en-US" dirty="0"/>
              <a:t>Add a subsection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8E0364-1B59-16F6-A1DA-55153CB6A70C}"/>
              </a:ext>
            </a:extLst>
          </p:cNvPr>
          <p:cNvSpPr/>
          <p:nvPr/>
        </p:nvSpPr>
        <p:spPr>
          <a:xfrm>
            <a:off x="558799" y="798293"/>
            <a:ext cx="2245377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1. Add Sections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D38FB5F-1BA0-4C43-CE99-73A0E9DE9330}"/>
              </a:ext>
            </a:extLst>
          </p:cNvPr>
          <p:cNvSpPr/>
          <p:nvPr/>
        </p:nvSpPr>
        <p:spPr>
          <a:xfrm>
            <a:off x="2910233" y="972230"/>
            <a:ext cx="637524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102802-1FE1-6D10-74CF-73E422650FB8}"/>
              </a:ext>
            </a:extLst>
          </p:cNvPr>
          <p:cNvSpPr/>
          <p:nvPr/>
        </p:nvSpPr>
        <p:spPr>
          <a:xfrm>
            <a:off x="3653815" y="823349"/>
            <a:ext cx="1883386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2. Add labels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A1A3516-612A-54DF-F0FC-B3E25A90D9FB}"/>
              </a:ext>
            </a:extLst>
          </p:cNvPr>
          <p:cNvSpPr/>
          <p:nvPr/>
        </p:nvSpPr>
        <p:spPr>
          <a:xfrm>
            <a:off x="5643259" y="984927"/>
            <a:ext cx="637524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923CB3-4BBE-82D4-BD35-DE77ECAA606F}"/>
              </a:ext>
            </a:extLst>
          </p:cNvPr>
          <p:cNvSpPr/>
          <p:nvPr/>
        </p:nvSpPr>
        <p:spPr>
          <a:xfrm>
            <a:off x="6386840" y="798292"/>
            <a:ext cx="1883386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3. Paste Plain text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EF03E-2DBC-C27C-71AE-B5055AC496EB}"/>
              </a:ext>
            </a:extLst>
          </p:cNvPr>
          <p:cNvSpPr txBox="1"/>
          <p:nvPr/>
        </p:nvSpPr>
        <p:spPr>
          <a:xfrm>
            <a:off x="8436419" y="473153"/>
            <a:ext cx="31184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Bold &amp; Italics</a:t>
            </a:r>
          </a:p>
          <a:p>
            <a:pPr marL="400050" indent="-400050">
              <a:buAutoNum type="romanLcPeriod"/>
            </a:pPr>
            <a:r>
              <a:rPr lang="en-US" dirty="0"/>
              <a:t>Cross reference ( save first)</a:t>
            </a:r>
          </a:p>
          <a:p>
            <a:pPr marL="400050" indent="-400050">
              <a:buAutoNum type="romanLcPeriod"/>
            </a:pPr>
            <a:r>
              <a:rPr lang="en-US" dirty="0"/>
              <a:t>Compile as html or pdf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(Will comeback to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 compilation details later)</a:t>
            </a:r>
          </a:p>
          <a:p>
            <a:pPr marL="400050" indent="-400050">
              <a:buAutoNum type="romanLcPeriod"/>
            </a:pPr>
            <a:r>
              <a:rPr lang="en-US" dirty="0"/>
              <a:t>Add citation</a:t>
            </a:r>
          </a:p>
          <a:p>
            <a:pPr marL="400050" indent="-400050">
              <a:buAutoNum type="romanLcPeriod"/>
            </a:pPr>
            <a:r>
              <a:rPr lang="en-US" dirty="0"/>
              <a:t>Add reference section</a:t>
            </a:r>
            <a:endParaRPr lang="en-GB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56ADA9-B5C3-DF7C-21ED-C9E3D83B6506}"/>
              </a:ext>
            </a:extLst>
          </p:cNvPr>
          <p:cNvSpPr/>
          <p:nvPr/>
        </p:nvSpPr>
        <p:spPr>
          <a:xfrm rot="5400000">
            <a:off x="6589867" y="2161751"/>
            <a:ext cx="1477330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078ADE-12F6-BD53-1F82-15506C97E380}"/>
              </a:ext>
            </a:extLst>
          </p:cNvPr>
          <p:cNvSpPr/>
          <p:nvPr/>
        </p:nvSpPr>
        <p:spPr>
          <a:xfrm>
            <a:off x="6344284" y="3245719"/>
            <a:ext cx="1883386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4. Embed R code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FF9E2-F6F6-4063-B02B-02129338AF78}"/>
              </a:ext>
            </a:extLst>
          </p:cNvPr>
          <p:cNvSpPr txBox="1"/>
          <p:nvPr/>
        </p:nvSpPr>
        <p:spPr>
          <a:xfrm>
            <a:off x="8400252" y="2830218"/>
            <a:ext cx="3921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Explain how to add R chunks, i.e. visual &amp; source mode, chunk button and “/” forward slash.</a:t>
            </a:r>
          </a:p>
          <a:p>
            <a:pPr marL="400050" indent="-400050">
              <a:buAutoNum type="romanLcPeriod"/>
            </a:pPr>
            <a:r>
              <a:rPr lang="en-US" dirty="0"/>
              <a:t>Showcase how and where code can be evaluated. E.g. 2+2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3EFC22-1AF9-7657-D74D-AD88248A19B5}"/>
              </a:ext>
            </a:extLst>
          </p:cNvPr>
          <p:cNvSpPr/>
          <p:nvPr/>
        </p:nvSpPr>
        <p:spPr>
          <a:xfrm>
            <a:off x="3653815" y="3245719"/>
            <a:ext cx="1883386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5. Chunk options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BB861D4-4E5E-9E40-FDF4-66959A2A517A}"/>
              </a:ext>
            </a:extLst>
          </p:cNvPr>
          <p:cNvSpPr/>
          <p:nvPr/>
        </p:nvSpPr>
        <p:spPr>
          <a:xfrm rot="10800000">
            <a:off x="5610066" y="3394600"/>
            <a:ext cx="637524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E03388-4EB9-BBA0-50DA-0377F9B2F365}"/>
              </a:ext>
            </a:extLst>
          </p:cNvPr>
          <p:cNvSpPr txBox="1"/>
          <p:nvPr/>
        </p:nvSpPr>
        <p:spPr>
          <a:xfrm>
            <a:off x="3149600" y="4063069"/>
            <a:ext cx="89323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R chunk options</a:t>
            </a:r>
          </a:p>
          <a:p>
            <a:pPr marL="857250" lvl="1" indent="-400050">
              <a:buAutoNum type="romanLcPeriod"/>
            </a:pPr>
            <a:r>
              <a:rPr lang="en-US" dirty="0"/>
              <a:t>Add a chunk with some libraries and go through </a:t>
            </a:r>
            <a:r>
              <a:rPr lang="en-US" b="1" dirty="0"/>
              <a:t>warning &amp; message  </a:t>
            </a:r>
            <a:r>
              <a:rPr lang="en-US" dirty="0"/>
              <a:t>and</a:t>
            </a:r>
            <a:r>
              <a:rPr lang="en-US" b="1" dirty="0"/>
              <a:t> echo </a:t>
            </a:r>
            <a:r>
              <a:rPr lang="en-US" dirty="0"/>
              <a:t>to hide libraries code</a:t>
            </a:r>
          </a:p>
          <a:p>
            <a:pPr marL="857250" lvl="1" indent="-400050">
              <a:buAutoNum type="romanLcPeriod"/>
            </a:pPr>
            <a:r>
              <a:rPr lang="en-US" dirty="0"/>
              <a:t>Subset the iris data on an object</a:t>
            </a:r>
          </a:p>
          <a:p>
            <a:pPr marL="857250" lvl="1" indent="-400050">
              <a:buAutoNum type="romanLcPeriod"/>
            </a:pPr>
            <a:r>
              <a:rPr lang="en-US" dirty="0"/>
              <a:t>write (but not load) the</a:t>
            </a:r>
            <a:r>
              <a:rPr lang="en-US" b="1" dirty="0"/>
              <a:t> </a:t>
            </a:r>
            <a:r>
              <a:rPr lang="en-US" b="1" dirty="0" err="1"/>
              <a:t>skimr</a:t>
            </a:r>
            <a:r>
              <a:rPr lang="en-US" b="1" dirty="0"/>
              <a:t> </a:t>
            </a:r>
            <a:r>
              <a:rPr lang="en-US" dirty="0"/>
              <a:t>library and try using </a:t>
            </a:r>
            <a:r>
              <a:rPr lang="en-US" b="1" dirty="0"/>
              <a:t>skim </a:t>
            </a:r>
            <a:r>
              <a:rPr lang="en-US" dirty="0"/>
              <a:t>on the subset iris explain ,</a:t>
            </a:r>
          </a:p>
          <a:p>
            <a:pPr marL="857250" lvl="1" indent="-400050">
              <a:buAutoNum type="romanLcPeriod"/>
            </a:pPr>
            <a:r>
              <a:rPr lang="en-US" dirty="0"/>
              <a:t> compile</a:t>
            </a:r>
          </a:p>
          <a:p>
            <a:pPr marL="857250" lvl="1" indent="-400050">
              <a:buAutoNum type="romanLcPeriod"/>
            </a:pPr>
            <a:r>
              <a:rPr lang="en-US" dirty="0"/>
              <a:t> the evaluate on the console to see it doesn’t work because it has not been loaded locally.</a:t>
            </a:r>
          </a:p>
          <a:p>
            <a:pPr marL="857250" lvl="1" indent="-400050">
              <a:buAutoNum type="romanLcPeriod"/>
            </a:pPr>
            <a:r>
              <a:rPr lang="en-US" dirty="0"/>
              <a:t>Move the skim code above , evaluate first and the compile. Go over </a:t>
            </a:r>
            <a:r>
              <a:rPr lang="en-US" b="1" dirty="0"/>
              <a:t>eval</a:t>
            </a:r>
            <a:r>
              <a:rPr lang="en-US" dirty="0"/>
              <a:t> on skim chunk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Debugging </a:t>
            </a:r>
            <a:r>
              <a:rPr lang="en-US" dirty="0">
                <a:sym typeface="Wingdings" panose="05000000000000000000" pitchFamily="2" charset="2"/>
              </a:rPr>
              <a:t>(show that we can still evaluate the code without rendering it)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96F0E4-1221-1F12-4C32-EF627A37D9AC}"/>
              </a:ext>
            </a:extLst>
          </p:cNvPr>
          <p:cNvSpPr/>
          <p:nvPr/>
        </p:nvSpPr>
        <p:spPr>
          <a:xfrm>
            <a:off x="340522" y="3245717"/>
            <a:ext cx="2446054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6. Inline code and global options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3F02CB5-A64A-716D-B18F-BDC04F22A6BB}"/>
              </a:ext>
            </a:extLst>
          </p:cNvPr>
          <p:cNvSpPr/>
          <p:nvPr/>
        </p:nvSpPr>
        <p:spPr>
          <a:xfrm rot="10800000">
            <a:off x="2863148" y="3394600"/>
            <a:ext cx="637524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39123D-9167-0971-0F17-0BA4271C1774}"/>
              </a:ext>
            </a:extLst>
          </p:cNvPr>
          <p:cNvSpPr txBox="1"/>
          <p:nvPr/>
        </p:nvSpPr>
        <p:spPr>
          <a:xfrm>
            <a:off x="269397" y="4159262"/>
            <a:ext cx="170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execute:</a:t>
            </a:r>
          </a:p>
          <a:p>
            <a:pPr lvl="1"/>
            <a:r>
              <a:rPr lang="en-US" dirty="0"/>
              <a:t> echo: false</a:t>
            </a:r>
          </a:p>
          <a:p>
            <a:pPr marL="400050" indent="-400050">
              <a:buAutoNum type="romanLcPeriod"/>
            </a:pPr>
            <a:r>
              <a:rPr lang="en-US" dirty="0"/>
              <a:t>Inline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08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F0487C-70CC-1A5E-3D13-4D42A9D6821F}"/>
              </a:ext>
            </a:extLst>
          </p:cNvPr>
          <p:cNvSpPr/>
          <p:nvPr/>
        </p:nvSpPr>
        <p:spPr>
          <a:xfrm>
            <a:off x="558799" y="798293"/>
            <a:ext cx="3683001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1. Tables from R output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0F1A7-9D1D-4BE0-DB04-AD067487881F}"/>
              </a:ext>
            </a:extLst>
          </p:cNvPr>
          <p:cNvSpPr txBox="1"/>
          <p:nvPr/>
        </p:nvSpPr>
        <p:spPr>
          <a:xfrm>
            <a:off x="256522" y="1635125"/>
            <a:ext cx="4686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Create a table and show how it is rendered</a:t>
            </a:r>
          </a:p>
          <a:p>
            <a:pPr marL="400050" indent="-400050">
              <a:buAutoNum type="romanLcPeriod"/>
            </a:pPr>
            <a:r>
              <a:rPr lang="en-US" dirty="0"/>
              <a:t>Add label </a:t>
            </a:r>
            <a:r>
              <a:rPr lang="en-US" dirty="0" err="1"/>
              <a:t>label</a:t>
            </a:r>
            <a:r>
              <a:rPr lang="en-US" dirty="0"/>
              <a:t>: </a:t>
            </a:r>
            <a:r>
              <a:rPr lang="en-US" dirty="0" err="1"/>
              <a:t>tbl</a:t>
            </a:r>
            <a:r>
              <a:rPr lang="en-US" dirty="0"/>
              <a:t>-XXX</a:t>
            </a:r>
          </a:p>
          <a:p>
            <a:pPr marL="400050" indent="-400050">
              <a:buAutoNum type="romanLcPeriod"/>
            </a:pPr>
            <a:r>
              <a:rPr lang="en-US" dirty="0"/>
              <a:t>Add a caption </a:t>
            </a:r>
            <a:r>
              <a:rPr lang="en-US" dirty="0" err="1"/>
              <a:t>tbl</a:t>
            </a:r>
            <a:r>
              <a:rPr lang="en-US" dirty="0"/>
              <a:t>-cap: XXX</a:t>
            </a:r>
          </a:p>
          <a:p>
            <a:pPr marL="400050" indent="-400050">
              <a:buAutoNum type="romanLcPeriod"/>
            </a:pPr>
            <a:r>
              <a:rPr lang="en-US" dirty="0"/>
              <a:t>Copy code from the notes for table features</a:t>
            </a:r>
          </a:p>
          <a:p>
            <a:pPr marL="400050" indent="-400050">
              <a:buAutoNum type="romanLcPeriod"/>
            </a:pPr>
            <a:r>
              <a:rPr lang="en-US" dirty="0"/>
              <a:t>Insert cross reference in text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2C6ECF-FCF6-8026-29C8-030B7CA9EAD8}"/>
              </a:ext>
            </a:extLst>
          </p:cNvPr>
          <p:cNvSpPr/>
          <p:nvPr/>
        </p:nvSpPr>
        <p:spPr>
          <a:xfrm>
            <a:off x="5448299" y="785594"/>
            <a:ext cx="2781301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2. Tables by hand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8B243E-68F2-4251-C353-DF0F16262F5E}"/>
              </a:ext>
            </a:extLst>
          </p:cNvPr>
          <p:cNvSpPr/>
          <p:nvPr/>
        </p:nvSpPr>
        <p:spPr>
          <a:xfrm>
            <a:off x="4479316" y="947174"/>
            <a:ext cx="637524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37302-AEC0-B06D-9EF9-DD6655E110C7}"/>
              </a:ext>
            </a:extLst>
          </p:cNvPr>
          <p:cNvSpPr txBox="1"/>
          <p:nvPr/>
        </p:nvSpPr>
        <p:spPr>
          <a:xfrm>
            <a:off x="8597898" y="798293"/>
            <a:ext cx="2798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Insert manual able</a:t>
            </a:r>
          </a:p>
          <a:p>
            <a:pPr marL="400050" indent="-400050">
              <a:buAutoNum type="romanLcPeriod"/>
            </a:pPr>
            <a:r>
              <a:rPr lang="en-US" dirty="0"/>
              <a:t>Add caption</a:t>
            </a:r>
          </a:p>
          <a:p>
            <a:pPr marL="400050" indent="-400050">
              <a:buAutoNum type="romanLcPeriod"/>
            </a:pPr>
            <a:r>
              <a:rPr lang="en-US" dirty="0"/>
              <a:t>Add label by {#tbl- XXX}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BC6980-F180-8536-8885-C77C35BFE193}"/>
              </a:ext>
            </a:extLst>
          </p:cNvPr>
          <p:cNvSpPr/>
          <p:nvPr/>
        </p:nvSpPr>
        <p:spPr>
          <a:xfrm>
            <a:off x="5448299" y="2412842"/>
            <a:ext cx="2781301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3. External Figures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09E6FB-C204-E7C5-7FF9-F6D5EB7DE909}"/>
              </a:ext>
            </a:extLst>
          </p:cNvPr>
          <p:cNvSpPr/>
          <p:nvPr/>
        </p:nvSpPr>
        <p:spPr>
          <a:xfrm rot="5400000">
            <a:off x="6520186" y="1789129"/>
            <a:ext cx="637524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F50B6-630F-8381-C3ED-5BAA22427E37}"/>
              </a:ext>
            </a:extLst>
          </p:cNvPr>
          <p:cNvSpPr txBox="1"/>
          <p:nvPr/>
        </p:nvSpPr>
        <p:spPr>
          <a:xfrm>
            <a:off x="8373906" y="2282175"/>
            <a:ext cx="3457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/>
              <a:t>Add external figure (e.g. flower pic) and edit </a:t>
            </a:r>
            <a:r>
              <a:rPr lang="en-US" b="1"/>
              <a:t>caption</a:t>
            </a:r>
            <a:r>
              <a:rPr lang="en-US"/>
              <a:t> ,</a:t>
            </a:r>
            <a:r>
              <a:rPr lang="en-US" b="1"/>
              <a:t>alignment</a:t>
            </a:r>
            <a:r>
              <a:rPr lang="en-US"/>
              <a:t> and  on attributes the </a:t>
            </a:r>
            <a:r>
              <a:rPr lang="en-US" b="1"/>
              <a:t>label</a:t>
            </a:r>
            <a:r>
              <a:rPr lang="en-US"/>
              <a:t> fig-XXX (no space)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BC50F8-329C-636E-ECBB-1E5FFB0705AD}"/>
              </a:ext>
            </a:extLst>
          </p:cNvPr>
          <p:cNvSpPr/>
          <p:nvPr/>
        </p:nvSpPr>
        <p:spPr>
          <a:xfrm>
            <a:off x="5448299" y="3917524"/>
            <a:ext cx="2781301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4. R plots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07BE5B-3667-3E1C-B6BB-760228076717}"/>
              </a:ext>
            </a:extLst>
          </p:cNvPr>
          <p:cNvSpPr/>
          <p:nvPr/>
        </p:nvSpPr>
        <p:spPr>
          <a:xfrm rot="5400000">
            <a:off x="6520185" y="3424479"/>
            <a:ext cx="637524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6EBF5-7AC6-F536-DC28-193BDC8BE041}"/>
              </a:ext>
            </a:extLst>
          </p:cNvPr>
          <p:cNvSpPr txBox="1"/>
          <p:nvPr/>
        </p:nvSpPr>
        <p:spPr>
          <a:xfrm>
            <a:off x="8268160" y="3825491"/>
            <a:ext cx="3457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Generate plot in a chunk</a:t>
            </a:r>
          </a:p>
          <a:p>
            <a:pPr marL="400050" indent="-400050">
              <a:buAutoNum type="romanLcPeriod"/>
            </a:pPr>
            <a:r>
              <a:rPr lang="en-US" dirty="0"/>
              <a:t>Go through label: fig-XXX and fig-width, height and align.</a:t>
            </a:r>
          </a:p>
          <a:p>
            <a:pPr marL="400050" indent="-400050">
              <a:buAutoNum type="romanLcPeriod"/>
            </a:pPr>
            <a:r>
              <a:rPr lang="en-US" dirty="0"/>
              <a:t>Add cross reference in text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2CFBD4-F5BC-F73E-C9F8-E8266E7A2736}"/>
              </a:ext>
            </a:extLst>
          </p:cNvPr>
          <p:cNvSpPr/>
          <p:nvPr/>
        </p:nvSpPr>
        <p:spPr>
          <a:xfrm>
            <a:off x="2973023" y="5222875"/>
            <a:ext cx="2781301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5. Math equations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E6A673A-A7D7-C2D2-FD14-5D97C8BF626A}"/>
              </a:ext>
            </a:extLst>
          </p:cNvPr>
          <p:cNvSpPr/>
          <p:nvPr/>
        </p:nvSpPr>
        <p:spPr>
          <a:xfrm rot="7796589">
            <a:off x="6181911" y="4882956"/>
            <a:ext cx="637524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6ADF5C-2797-B1A8-5C5B-5D1CF96DDE74}"/>
              </a:ext>
            </a:extLst>
          </p:cNvPr>
          <p:cNvSpPr txBox="1"/>
          <p:nvPr/>
        </p:nvSpPr>
        <p:spPr>
          <a:xfrm>
            <a:off x="5991820" y="5519742"/>
            <a:ext cx="447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Example of a simple linear regression</a:t>
            </a:r>
          </a:p>
          <a:p>
            <a:pPr marL="400050" indent="-400050">
              <a:buAutoNum type="romanLcPeriod"/>
            </a:pPr>
            <a:r>
              <a:rPr lang="en-US" dirty="0"/>
              <a:t>Label eq-XXX</a:t>
            </a:r>
          </a:p>
          <a:p>
            <a:pPr marL="400050" indent="-400050">
              <a:buAutoNum type="romanLcPeriod"/>
            </a:pPr>
            <a:r>
              <a:rPr lang="en-US" dirty="0"/>
              <a:t>Example of a SLR with categorical variable</a:t>
            </a:r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2B9A30-5B1A-5346-AEF8-C72A69F28CEE}"/>
              </a:ext>
            </a:extLst>
          </p:cNvPr>
          <p:cNvSpPr/>
          <p:nvPr/>
        </p:nvSpPr>
        <p:spPr>
          <a:xfrm>
            <a:off x="1087011" y="3745548"/>
            <a:ext cx="1720583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6. compile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643C757-B4C3-D955-4515-9280F862CBE9}"/>
              </a:ext>
            </a:extLst>
          </p:cNvPr>
          <p:cNvSpPr/>
          <p:nvPr/>
        </p:nvSpPr>
        <p:spPr>
          <a:xfrm rot="13709137">
            <a:off x="2734021" y="4487596"/>
            <a:ext cx="637524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429158E-D636-DB63-AD06-A9B1AF777833}"/>
              </a:ext>
            </a:extLst>
          </p:cNvPr>
          <p:cNvSpPr/>
          <p:nvPr/>
        </p:nvSpPr>
        <p:spPr>
          <a:xfrm rot="20244615">
            <a:off x="8587346" y="3786138"/>
            <a:ext cx="603498" cy="65591"/>
          </a:xfrm>
          <a:prstGeom prst="rightArrow">
            <a:avLst>
              <a:gd name="adj1" fmla="val 50000"/>
              <a:gd name="adj2" fmla="val 4367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C943EB-9B42-2528-914B-89AD2ABECA02}"/>
              </a:ext>
            </a:extLst>
          </p:cNvPr>
          <p:cNvSpPr txBox="1"/>
          <p:nvPr/>
        </p:nvSpPr>
        <p:spPr>
          <a:xfrm>
            <a:off x="8229595" y="3439429"/>
            <a:ext cx="3966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Add </a:t>
            </a:r>
            <a:r>
              <a:rPr lang="en-US" sz="1200" dirty="0" err="1">
                <a:highlight>
                  <a:srgbClr val="FFFF00"/>
                </a:highlight>
              </a:rPr>
              <a:t>geom_smooth</a:t>
            </a:r>
            <a:r>
              <a:rPr lang="en-US" sz="1200" dirty="0">
                <a:highlight>
                  <a:srgbClr val="FFFF00"/>
                </a:highlight>
              </a:rPr>
              <a:t> to show message and ask how to hide 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C27BC9-9A41-0D54-FF2C-8A8743C54D1D}"/>
              </a:ext>
            </a:extLst>
          </p:cNvPr>
          <p:cNvSpPr txBox="1"/>
          <p:nvPr/>
        </p:nvSpPr>
        <p:spPr>
          <a:xfrm>
            <a:off x="-40885" y="4598672"/>
            <a:ext cx="321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Compile html and pdf</a:t>
            </a:r>
          </a:p>
          <a:p>
            <a:pPr marL="400050" indent="-400050">
              <a:buAutoNum type="romanLcPeriod"/>
            </a:pPr>
            <a:r>
              <a:rPr lang="en-GB" b="0" i="0" dirty="0">
                <a:solidFill>
                  <a:srgbClr val="1D2125"/>
                </a:solidFill>
                <a:effectLst/>
                <a:latin typeface="Hillhead"/>
              </a:rPr>
              <a:t>`quarto install </a:t>
            </a:r>
            <a:r>
              <a:rPr lang="en-GB" b="0" i="0" dirty="0" err="1">
                <a:solidFill>
                  <a:srgbClr val="1D2125"/>
                </a:solidFill>
                <a:effectLst/>
                <a:latin typeface="Hillhead"/>
              </a:rPr>
              <a:t>tidyverse</a:t>
            </a:r>
            <a:r>
              <a:rPr lang="en-GB" b="0" i="0" dirty="0">
                <a:solidFill>
                  <a:srgbClr val="1D2125"/>
                </a:solidFill>
                <a:effectLst/>
                <a:latin typeface="Hillhead"/>
              </a:rPr>
              <a:t>`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52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AD0D39-ED1A-3E8C-7CFC-AE9AF373AD85}"/>
              </a:ext>
            </a:extLst>
          </p:cNvPr>
          <p:cNvSpPr/>
          <p:nvPr/>
        </p:nvSpPr>
        <p:spPr>
          <a:xfrm>
            <a:off x="558800" y="798293"/>
            <a:ext cx="2995770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1. Authoring slides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388C3-DA39-A151-D65B-2096A568AE9D}"/>
              </a:ext>
            </a:extLst>
          </p:cNvPr>
          <p:cNvSpPr txBox="1"/>
          <p:nvPr/>
        </p:nvSpPr>
        <p:spPr>
          <a:xfrm>
            <a:off x="319486" y="1625108"/>
            <a:ext cx="5031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Change format to </a:t>
            </a:r>
            <a:r>
              <a:rPr lang="en-US" dirty="0" err="1"/>
              <a:t>revealjs</a:t>
            </a:r>
            <a:endParaRPr lang="en-US" dirty="0"/>
          </a:p>
          <a:p>
            <a:pPr marL="400050" indent="-400050">
              <a:buAutoNum type="romanLcPeriod"/>
            </a:pPr>
            <a:r>
              <a:rPr lang="en-US" dirty="0"/>
              <a:t>Showcase </a:t>
            </a:r>
            <a:r>
              <a:rPr lang="en-US" dirty="0" err="1"/>
              <a:t>newbar</a:t>
            </a:r>
            <a:r>
              <a:rPr lang="en-US" dirty="0"/>
              <a:t> on the visual mode</a:t>
            </a:r>
          </a:p>
          <a:p>
            <a:pPr marL="400050" indent="-400050">
              <a:buAutoNum type="romanLcPeriod"/>
            </a:pPr>
            <a:r>
              <a:rPr lang="en-US" dirty="0"/>
              <a:t>Add toc</a:t>
            </a:r>
          </a:p>
          <a:p>
            <a:pPr marL="400050" indent="-400050">
              <a:buAutoNum type="romanLcPeriod"/>
            </a:pPr>
            <a:r>
              <a:rPr lang="en-US" dirty="0"/>
              <a:t>Add new slides with headers or horizontal rules</a:t>
            </a:r>
          </a:p>
          <a:p>
            <a:pPr marL="857250" lvl="1" indent="-400050">
              <a:buAutoNum type="romanLcPeriod"/>
            </a:pPr>
            <a:r>
              <a:rPr lang="en-US" dirty="0"/>
              <a:t>Try different to see how toc changes</a:t>
            </a:r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6E04BBC-78C2-AF9D-8653-791F057F6549}"/>
              </a:ext>
            </a:extLst>
          </p:cNvPr>
          <p:cNvSpPr/>
          <p:nvPr/>
        </p:nvSpPr>
        <p:spPr>
          <a:xfrm>
            <a:off x="3760578" y="947174"/>
            <a:ext cx="1590349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5644E4-EA88-4D43-BCFD-FDBBA615C9E8}"/>
              </a:ext>
            </a:extLst>
          </p:cNvPr>
          <p:cNvSpPr/>
          <p:nvPr/>
        </p:nvSpPr>
        <p:spPr>
          <a:xfrm>
            <a:off x="5641662" y="798293"/>
            <a:ext cx="2995770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2. Bullet points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9D9DC-3ADA-2DC6-690F-C318A9BC6C0C}"/>
              </a:ext>
            </a:extLst>
          </p:cNvPr>
          <p:cNvSpPr txBox="1"/>
          <p:nvPr/>
        </p:nvSpPr>
        <p:spPr>
          <a:xfrm>
            <a:off x="8637432" y="798293"/>
            <a:ext cx="3391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Add numbered/bullet lists.</a:t>
            </a:r>
          </a:p>
          <a:p>
            <a:pPr marL="400050" indent="-400050">
              <a:buAutoNum type="romanLcPeriod"/>
            </a:pPr>
            <a:r>
              <a:rPr lang="en-US" dirty="0"/>
              <a:t>Add </a:t>
            </a:r>
            <a:r>
              <a:rPr lang="en-US" dirty="0" err="1"/>
              <a:t>sublists</a:t>
            </a:r>
            <a:r>
              <a:rPr lang="en-US" dirty="0"/>
              <a:t> thru indentation</a:t>
            </a:r>
          </a:p>
          <a:p>
            <a:pPr marL="400050" indent="-400050">
              <a:buAutoNum type="romanLcPeriod"/>
            </a:pPr>
            <a:r>
              <a:rPr lang="en-US" dirty="0"/>
              <a:t>Edit attributes to add dynamics</a:t>
            </a:r>
          </a:p>
          <a:p>
            <a:pPr marL="400050" indent="-400050">
              <a:buAutoNum type="romanLcPeriod"/>
            </a:pP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7D02944-BB24-94CC-BD5F-D6272A625305}"/>
              </a:ext>
            </a:extLst>
          </p:cNvPr>
          <p:cNvSpPr/>
          <p:nvPr/>
        </p:nvSpPr>
        <p:spPr>
          <a:xfrm rot="5400000">
            <a:off x="7183108" y="1779052"/>
            <a:ext cx="832756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290A6A-3F39-13A0-BF1C-8F6321A171EB}"/>
              </a:ext>
            </a:extLst>
          </p:cNvPr>
          <p:cNvSpPr/>
          <p:nvPr/>
        </p:nvSpPr>
        <p:spPr>
          <a:xfrm>
            <a:off x="6096000" y="2526261"/>
            <a:ext cx="2995770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3. Multiple column layout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F996C-5643-0D72-3A39-420297F37A85}"/>
              </a:ext>
            </a:extLst>
          </p:cNvPr>
          <p:cNvSpPr/>
          <p:nvPr/>
        </p:nvSpPr>
        <p:spPr>
          <a:xfrm>
            <a:off x="2355157" y="3663838"/>
            <a:ext cx="2995770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4. Output location 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A8C7F27-129B-4735-E5F2-73F289A5ADD8}"/>
              </a:ext>
            </a:extLst>
          </p:cNvPr>
          <p:cNvSpPr/>
          <p:nvPr/>
        </p:nvSpPr>
        <p:spPr>
          <a:xfrm rot="5400000">
            <a:off x="7008823" y="3541537"/>
            <a:ext cx="832756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32A19-2CE3-FC2C-07EA-FDF118F18FCE}"/>
              </a:ext>
            </a:extLst>
          </p:cNvPr>
          <p:cNvSpPr txBox="1"/>
          <p:nvPr/>
        </p:nvSpPr>
        <p:spPr>
          <a:xfrm>
            <a:off x="9356793" y="4351357"/>
            <a:ext cx="2616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Slide settings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r>
              <a:rPr lang="en-US" dirty="0"/>
              <a:t>Classes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.smaller</a:t>
            </a:r>
          </a:p>
          <a:p>
            <a:pPr marL="400050" indent="-400050">
              <a:buAutoNum type="romanLcPeriod"/>
            </a:pP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54DB05-D3FB-E4E3-A71D-CF2879229B76}"/>
              </a:ext>
            </a:extLst>
          </p:cNvPr>
          <p:cNvSpPr/>
          <p:nvPr/>
        </p:nvSpPr>
        <p:spPr>
          <a:xfrm>
            <a:off x="6248400" y="4489857"/>
            <a:ext cx="2995770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3. Classes 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517E0E-FB27-D360-5D5F-D03AFF547756}"/>
              </a:ext>
            </a:extLst>
          </p:cNvPr>
          <p:cNvSpPr txBox="1"/>
          <p:nvPr/>
        </p:nvSpPr>
        <p:spPr>
          <a:xfrm>
            <a:off x="2835207" y="4674523"/>
            <a:ext cx="2616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dirty="0"/>
              <a:t>Showcase output-location with a plot</a:t>
            </a:r>
          </a:p>
          <a:p>
            <a:pPr marL="400050" indent="-400050">
              <a:buAutoNum type="romanLcPeriod"/>
            </a:pP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AE7DB6-63E9-6ADD-C1F3-42AFC48F8767}"/>
              </a:ext>
            </a:extLst>
          </p:cNvPr>
          <p:cNvSpPr/>
          <p:nvPr/>
        </p:nvSpPr>
        <p:spPr>
          <a:xfrm rot="12128067">
            <a:off x="5486632" y="4079945"/>
            <a:ext cx="832756" cy="34856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2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439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Hillhead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Jafet Belmont Osuna</dc:creator>
  <cp:lastModifiedBy>Jafet Belmont Osuna</cp:lastModifiedBy>
  <cp:revision>1</cp:revision>
  <dcterms:created xsi:type="dcterms:W3CDTF">2024-02-08T13:39:13Z</dcterms:created>
  <dcterms:modified xsi:type="dcterms:W3CDTF">2024-02-08T16:02:44Z</dcterms:modified>
</cp:coreProperties>
</file>