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1270000" y="4216400"/>
            <a:ext cx="10464800" cy="711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MAE 从零解读"/>
          <p:cNvSpPr txBox="1"/>
          <p:nvPr/>
        </p:nvSpPr>
        <p:spPr>
          <a:xfrm>
            <a:off x="4121946" y="4530123"/>
            <a:ext cx="503986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MAE 从零解读</a:t>
            </a:r>
          </a:p>
        </p:txBody>
      </p:sp>
      <p:sp>
        <p:nvSpPr>
          <p:cNvPr id="120" name="火"/>
          <p:cNvSpPr/>
          <p:nvPr/>
        </p:nvSpPr>
        <p:spPr>
          <a:xfrm>
            <a:off x="5920599" y="2410270"/>
            <a:ext cx="1163602" cy="13609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68" h="21600" fill="norm" stroke="1" extrusionOk="0">
                <a:moveTo>
                  <a:pt x="11239" y="0"/>
                </a:moveTo>
                <a:cubicBezTo>
                  <a:pt x="2970" y="4003"/>
                  <a:pt x="2989" y="11005"/>
                  <a:pt x="3722" y="14791"/>
                </a:cubicBezTo>
                <a:cubicBezTo>
                  <a:pt x="2739" y="13911"/>
                  <a:pt x="1717" y="12459"/>
                  <a:pt x="1372" y="10120"/>
                </a:cubicBezTo>
                <a:cubicBezTo>
                  <a:pt x="-1043" y="14091"/>
                  <a:pt x="-153" y="18364"/>
                  <a:pt x="3127" y="21600"/>
                </a:cubicBezTo>
                <a:cubicBezTo>
                  <a:pt x="4667" y="20445"/>
                  <a:pt x="8635" y="16716"/>
                  <a:pt x="8134" y="10564"/>
                </a:cubicBezTo>
                <a:cubicBezTo>
                  <a:pt x="10070" y="11636"/>
                  <a:pt x="11307" y="14756"/>
                  <a:pt x="11441" y="17747"/>
                </a:cubicBezTo>
                <a:cubicBezTo>
                  <a:pt x="12400" y="16981"/>
                  <a:pt x="13309" y="15598"/>
                  <a:pt x="13699" y="14116"/>
                </a:cubicBezTo>
                <a:cubicBezTo>
                  <a:pt x="15274" y="15860"/>
                  <a:pt x="16001" y="18709"/>
                  <a:pt x="15599" y="21600"/>
                </a:cubicBezTo>
                <a:cubicBezTo>
                  <a:pt x="15613" y="21600"/>
                  <a:pt x="15624" y="21600"/>
                  <a:pt x="15637" y="21600"/>
                </a:cubicBezTo>
                <a:cubicBezTo>
                  <a:pt x="20557" y="18093"/>
                  <a:pt x="19757" y="8611"/>
                  <a:pt x="13922" y="5682"/>
                </a:cubicBezTo>
                <a:cubicBezTo>
                  <a:pt x="14632" y="7271"/>
                  <a:pt x="14621" y="8912"/>
                  <a:pt x="14346" y="10290"/>
                </a:cubicBezTo>
                <a:cubicBezTo>
                  <a:pt x="12223" y="8105"/>
                  <a:pt x="9861" y="5847"/>
                  <a:pt x="11239" y="0"/>
                </a:cubicBez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预训练：看见25%可见的patch"/>
          <p:cNvSpPr txBox="1"/>
          <p:nvPr/>
        </p:nvSpPr>
        <p:spPr>
          <a:xfrm>
            <a:off x="809091" y="2076450"/>
            <a:ext cx="432541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预训练：看见25%可见的patch</a:t>
            </a:r>
          </a:p>
        </p:txBody>
      </p:sp>
      <p:sp>
        <p:nvSpPr>
          <p:cNvPr id="175" name="微调：看见一张图片所有的patch"/>
          <p:cNvSpPr txBox="1"/>
          <p:nvPr/>
        </p:nvSpPr>
        <p:spPr>
          <a:xfrm>
            <a:off x="673760" y="3638550"/>
            <a:ext cx="459608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微调：看见一张图片所有的patch</a:t>
            </a:r>
          </a:p>
        </p:txBody>
      </p:sp>
      <p:sp>
        <p:nvSpPr>
          <p:cNvPr id="176" name="这之间也是存在一种GAP的"/>
          <p:cNvSpPr txBox="1"/>
          <p:nvPr/>
        </p:nvSpPr>
        <p:spPr>
          <a:xfrm>
            <a:off x="5285333" y="2889250"/>
            <a:ext cx="380573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这之间也是存在一种GAP的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由此引申出一点来，BERT有没有必要采用类似的方式"/>
          <p:cNvSpPr txBox="1"/>
          <p:nvPr/>
        </p:nvSpPr>
        <p:spPr>
          <a:xfrm>
            <a:off x="615899" y="1073150"/>
            <a:ext cx="732800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由此引申出一点来，BERT有没有必要采用类似的方式</a:t>
            </a:r>
          </a:p>
        </p:txBody>
      </p:sp>
      <p:sp>
        <p:nvSpPr>
          <p:cNvPr id="179" name="我没有看到过相关的论文，所以只是我看完论文自己的理解"/>
          <p:cNvSpPr txBox="1"/>
          <p:nvPr/>
        </p:nvSpPr>
        <p:spPr>
          <a:xfrm>
            <a:off x="958850" y="3460750"/>
            <a:ext cx="8039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我没有看到过相关的论文，所以只是我看完论文自己的理解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94978" y="1412450"/>
            <a:ext cx="8967647" cy="4642700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有么有发现一个特点，就是BERT其实很类似MAE的decoder的部分"/>
          <p:cNvSpPr txBox="1"/>
          <p:nvPr/>
        </p:nvSpPr>
        <p:spPr>
          <a:xfrm>
            <a:off x="473557" y="1073150"/>
            <a:ext cx="921288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有么有发现一个特点，就是BERT其实很类似MAE的decoder的部分</a:t>
            </a:r>
          </a:p>
        </p:txBody>
      </p:sp>
      <p:sp>
        <p:nvSpPr>
          <p:cNvPr id="183" name="圆角矩形"/>
          <p:cNvSpPr/>
          <p:nvPr/>
        </p:nvSpPr>
        <p:spPr>
          <a:xfrm>
            <a:off x="4068712" y="7080746"/>
            <a:ext cx="1164730" cy="1491407"/>
          </a:xfrm>
          <a:prstGeom prst="roundRect">
            <a:avLst>
              <a:gd name="adj" fmla="val 19207"/>
            </a:avLst>
          </a:prstGeom>
          <a:solidFill>
            <a:srgbClr val="D6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4" name="encoder"/>
          <p:cNvSpPr txBox="1"/>
          <p:nvPr/>
        </p:nvSpPr>
        <p:spPr>
          <a:xfrm>
            <a:off x="3995604" y="7595920"/>
            <a:ext cx="1310946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encoder</a:t>
            </a:r>
          </a:p>
        </p:txBody>
      </p:sp>
      <p:sp>
        <p:nvSpPr>
          <p:cNvPr id="185" name="正方形"/>
          <p:cNvSpPr/>
          <p:nvPr/>
        </p:nvSpPr>
        <p:spPr>
          <a:xfrm>
            <a:off x="3311525" y="6769100"/>
            <a:ext cx="331738" cy="333078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6" name="正方形"/>
          <p:cNvSpPr/>
          <p:nvPr/>
        </p:nvSpPr>
        <p:spPr>
          <a:xfrm>
            <a:off x="3311525" y="7213600"/>
            <a:ext cx="331738" cy="333078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7" name="正方形"/>
          <p:cNvSpPr/>
          <p:nvPr/>
        </p:nvSpPr>
        <p:spPr>
          <a:xfrm>
            <a:off x="3311525" y="7658100"/>
            <a:ext cx="331738" cy="333078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8" name="正方形"/>
          <p:cNvSpPr/>
          <p:nvPr/>
        </p:nvSpPr>
        <p:spPr>
          <a:xfrm>
            <a:off x="3311525" y="8242300"/>
            <a:ext cx="331738" cy="333078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9" name="正方形"/>
          <p:cNvSpPr/>
          <p:nvPr/>
        </p:nvSpPr>
        <p:spPr>
          <a:xfrm>
            <a:off x="3311525" y="8826500"/>
            <a:ext cx="331738" cy="333078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0" name="正方形"/>
          <p:cNvSpPr/>
          <p:nvPr/>
        </p:nvSpPr>
        <p:spPr>
          <a:xfrm>
            <a:off x="5658891" y="6743700"/>
            <a:ext cx="331739" cy="333078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1" name="正方形"/>
          <p:cNvSpPr/>
          <p:nvPr/>
        </p:nvSpPr>
        <p:spPr>
          <a:xfrm>
            <a:off x="5658891" y="7188200"/>
            <a:ext cx="331739" cy="333078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2" name="正方形"/>
          <p:cNvSpPr/>
          <p:nvPr/>
        </p:nvSpPr>
        <p:spPr>
          <a:xfrm>
            <a:off x="5658891" y="7632700"/>
            <a:ext cx="331739" cy="333078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3" name="正方形"/>
          <p:cNvSpPr/>
          <p:nvPr/>
        </p:nvSpPr>
        <p:spPr>
          <a:xfrm>
            <a:off x="5658891" y="8216900"/>
            <a:ext cx="331739" cy="333078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4" name="正方形"/>
          <p:cNvSpPr/>
          <p:nvPr/>
        </p:nvSpPr>
        <p:spPr>
          <a:xfrm>
            <a:off x="5658891" y="8801100"/>
            <a:ext cx="331739" cy="333078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5" name="MAE"/>
          <p:cNvSpPr txBox="1"/>
          <p:nvPr/>
        </p:nvSpPr>
        <p:spPr>
          <a:xfrm>
            <a:off x="807973" y="3503270"/>
            <a:ext cx="79705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MAE</a:t>
            </a:r>
          </a:p>
        </p:txBody>
      </p:sp>
      <p:sp>
        <p:nvSpPr>
          <p:cNvPr id="196" name="BERT"/>
          <p:cNvSpPr txBox="1"/>
          <p:nvPr/>
        </p:nvSpPr>
        <p:spPr>
          <a:xfrm>
            <a:off x="742899" y="7595920"/>
            <a:ext cx="927202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BERT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56878" y="1265678"/>
            <a:ext cx="8967647" cy="4642700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有么有发现一个特点，就是BERT其实很类似MAE的decoder的部分"/>
          <p:cNvSpPr txBox="1"/>
          <p:nvPr/>
        </p:nvSpPr>
        <p:spPr>
          <a:xfrm>
            <a:off x="473557" y="1073150"/>
            <a:ext cx="921288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有么有发现一个特点，就是BERT其实很类似MAE的decoder的部分</a:t>
            </a:r>
          </a:p>
        </p:txBody>
      </p:sp>
      <p:sp>
        <p:nvSpPr>
          <p:cNvPr id="200" name="圆角矩形"/>
          <p:cNvSpPr/>
          <p:nvPr/>
        </p:nvSpPr>
        <p:spPr>
          <a:xfrm>
            <a:off x="6850012" y="7220446"/>
            <a:ext cx="1164730" cy="1491407"/>
          </a:xfrm>
          <a:prstGeom prst="roundRect">
            <a:avLst>
              <a:gd name="adj" fmla="val 19207"/>
            </a:avLst>
          </a:prstGeom>
          <a:solidFill>
            <a:srgbClr val="D6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1" name="encoder"/>
          <p:cNvSpPr txBox="1"/>
          <p:nvPr/>
        </p:nvSpPr>
        <p:spPr>
          <a:xfrm>
            <a:off x="6776904" y="7735620"/>
            <a:ext cx="1310946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encoder</a:t>
            </a:r>
          </a:p>
        </p:txBody>
      </p:sp>
      <p:sp>
        <p:nvSpPr>
          <p:cNvPr id="202" name="正方形"/>
          <p:cNvSpPr/>
          <p:nvPr/>
        </p:nvSpPr>
        <p:spPr>
          <a:xfrm>
            <a:off x="6092825" y="6908800"/>
            <a:ext cx="331738" cy="333078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3" name="正方形"/>
          <p:cNvSpPr/>
          <p:nvPr/>
        </p:nvSpPr>
        <p:spPr>
          <a:xfrm>
            <a:off x="6092825" y="7353300"/>
            <a:ext cx="331738" cy="333078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4" name="正方形"/>
          <p:cNvSpPr/>
          <p:nvPr/>
        </p:nvSpPr>
        <p:spPr>
          <a:xfrm>
            <a:off x="6092825" y="7797800"/>
            <a:ext cx="331738" cy="333078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5" name="正方形"/>
          <p:cNvSpPr/>
          <p:nvPr/>
        </p:nvSpPr>
        <p:spPr>
          <a:xfrm>
            <a:off x="6092825" y="8382000"/>
            <a:ext cx="331738" cy="333078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6" name="正方形"/>
          <p:cNvSpPr/>
          <p:nvPr/>
        </p:nvSpPr>
        <p:spPr>
          <a:xfrm>
            <a:off x="6092825" y="8966200"/>
            <a:ext cx="331738" cy="333078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7" name="正方形"/>
          <p:cNvSpPr/>
          <p:nvPr/>
        </p:nvSpPr>
        <p:spPr>
          <a:xfrm>
            <a:off x="8440191" y="6883400"/>
            <a:ext cx="331739" cy="333078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8" name="正方形"/>
          <p:cNvSpPr/>
          <p:nvPr/>
        </p:nvSpPr>
        <p:spPr>
          <a:xfrm>
            <a:off x="8440191" y="7327900"/>
            <a:ext cx="331739" cy="333078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9" name="正方形"/>
          <p:cNvSpPr/>
          <p:nvPr/>
        </p:nvSpPr>
        <p:spPr>
          <a:xfrm>
            <a:off x="8440191" y="7772400"/>
            <a:ext cx="331739" cy="333078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0" name="正方形"/>
          <p:cNvSpPr/>
          <p:nvPr/>
        </p:nvSpPr>
        <p:spPr>
          <a:xfrm>
            <a:off x="8440191" y="8356600"/>
            <a:ext cx="331739" cy="333078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1" name="正方形"/>
          <p:cNvSpPr/>
          <p:nvPr/>
        </p:nvSpPr>
        <p:spPr>
          <a:xfrm>
            <a:off x="8440191" y="8940800"/>
            <a:ext cx="331739" cy="333078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2" name="MAE"/>
          <p:cNvSpPr txBox="1"/>
          <p:nvPr/>
        </p:nvSpPr>
        <p:spPr>
          <a:xfrm>
            <a:off x="807973" y="3503270"/>
            <a:ext cx="79705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MAE</a:t>
            </a:r>
          </a:p>
        </p:txBody>
      </p:sp>
      <p:sp>
        <p:nvSpPr>
          <p:cNvPr id="213" name="BERT"/>
          <p:cNvSpPr txBox="1"/>
          <p:nvPr/>
        </p:nvSpPr>
        <p:spPr>
          <a:xfrm>
            <a:off x="742899" y="7595920"/>
            <a:ext cx="927202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BERT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BERT2018年火了，为啥现在出现MAE这种模型"/>
          <p:cNvSpPr txBox="1"/>
          <p:nvPr/>
        </p:nvSpPr>
        <p:spPr>
          <a:xfrm>
            <a:off x="2513685" y="3333750"/>
            <a:ext cx="655503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BERT2018年火了，为啥现在出现MAE这种模型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NLP预训练模型"/>
          <p:cNvSpPr txBox="1"/>
          <p:nvPr/>
        </p:nvSpPr>
        <p:spPr>
          <a:xfrm>
            <a:off x="1187297" y="3194050"/>
            <a:ext cx="224820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NLP预训练模型</a:t>
            </a:r>
          </a:p>
        </p:txBody>
      </p:sp>
      <p:sp>
        <p:nvSpPr>
          <p:cNvPr id="218" name="有监督"/>
          <p:cNvSpPr txBox="1"/>
          <p:nvPr/>
        </p:nvSpPr>
        <p:spPr>
          <a:xfrm>
            <a:off x="3917949" y="2114550"/>
            <a:ext cx="10287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有监督</a:t>
            </a:r>
          </a:p>
        </p:txBody>
      </p:sp>
      <p:sp>
        <p:nvSpPr>
          <p:cNvPr id="219" name="无监督/自监督"/>
          <p:cNvSpPr txBox="1"/>
          <p:nvPr/>
        </p:nvSpPr>
        <p:spPr>
          <a:xfrm>
            <a:off x="3404209" y="4400550"/>
            <a:ext cx="205618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无监督/自监督</a:t>
            </a:r>
          </a:p>
        </p:txBody>
      </p:sp>
      <p:sp>
        <p:nvSpPr>
          <p:cNvPr id="220" name="机器翻译"/>
          <p:cNvSpPr txBox="1"/>
          <p:nvPr/>
        </p:nvSpPr>
        <p:spPr>
          <a:xfrm>
            <a:off x="6203950" y="2114550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机器翻译</a:t>
            </a:r>
          </a:p>
        </p:txBody>
      </p:sp>
      <p:sp>
        <p:nvSpPr>
          <p:cNvPr id="221" name="基于上下文"/>
          <p:cNvSpPr txBox="1"/>
          <p:nvPr/>
        </p:nvSpPr>
        <p:spPr>
          <a:xfrm>
            <a:off x="6330950" y="3524250"/>
            <a:ext cx="16383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基于上下文</a:t>
            </a:r>
          </a:p>
        </p:txBody>
      </p:sp>
      <p:sp>
        <p:nvSpPr>
          <p:cNvPr id="222" name="基于对比学习"/>
          <p:cNvSpPr txBox="1"/>
          <p:nvPr/>
        </p:nvSpPr>
        <p:spPr>
          <a:xfrm>
            <a:off x="6178550" y="5251450"/>
            <a:ext cx="1943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基于对比学习</a:t>
            </a:r>
          </a:p>
        </p:txBody>
      </p:sp>
      <p:sp>
        <p:nvSpPr>
          <p:cNvPr id="223" name="线条"/>
          <p:cNvSpPr/>
          <p:nvPr/>
        </p:nvSpPr>
        <p:spPr>
          <a:xfrm>
            <a:off x="4940418" y="2374900"/>
            <a:ext cx="1270001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4" name="线条"/>
          <p:cNvSpPr/>
          <p:nvPr/>
        </p:nvSpPr>
        <p:spPr>
          <a:xfrm flipV="1">
            <a:off x="8038482" y="3025547"/>
            <a:ext cx="1264668" cy="50505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5" name="线条"/>
          <p:cNvSpPr/>
          <p:nvPr/>
        </p:nvSpPr>
        <p:spPr>
          <a:xfrm>
            <a:off x="5072875" y="5003372"/>
            <a:ext cx="1010802" cy="50948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6" name="构造正例和负例"/>
          <p:cNvSpPr txBox="1"/>
          <p:nvPr/>
        </p:nvSpPr>
        <p:spPr>
          <a:xfrm>
            <a:off x="9112250" y="5251450"/>
            <a:ext cx="2247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构造正例和负例</a:t>
            </a:r>
          </a:p>
        </p:txBody>
      </p:sp>
      <p:sp>
        <p:nvSpPr>
          <p:cNvPr id="227" name="线条"/>
          <p:cNvSpPr/>
          <p:nvPr/>
        </p:nvSpPr>
        <p:spPr>
          <a:xfrm>
            <a:off x="8089900" y="5511800"/>
            <a:ext cx="85090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8" name="LM"/>
          <p:cNvSpPr txBox="1"/>
          <p:nvPr/>
        </p:nvSpPr>
        <p:spPr>
          <a:xfrm>
            <a:off x="9455150" y="2779370"/>
            <a:ext cx="57150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LM</a:t>
            </a:r>
          </a:p>
        </p:txBody>
      </p:sp>
      <p:sp>
        <p:nvSpPr>
          <p:cNvPr id="229" name="DAE"/>
          <p:cNvSpPr txBox="1"/>
          <p:nvPr/>
        </p:nvSpPr>
        <p:spPr>
          <a:xfrm>
            <a:off x="9631895" y="3554070"/>
            <a:ext cx="74645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DAE</a:t>
            </a:r>
          </a:p>
        </p:txBody>
      </p:sp>
      <p:sp>
        <p:nvSpPr>
          <p:cNvPr id="230" name="PLM"/>
          <p:cNvSpPr txBox="1"/>
          <p:nvPr/>
        </p:nvSpPr>
        <p:spPr>
          <a:xfrm>
            <a:off x="9455099" y="4150970"/>
            <a:ext cx="77480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PLM</a:t>
            </a:r>
          </a:p>
        </p:txBody>
      </p:sp>
      <p:sp>
        <p:nvSpPr>
          <p:cNvPr id="231" name="线条"/>
          <p:cNvSpPr/>
          <p:nvPr/>
        </p:nvSpPr>
        <p:spPr>
          <a:xfrm flipV="1">
            <a:off x="5257800" y="3939947"/>
            <a:ext cx="1264667" cy="50505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2" name="线条"/>
          <p:cNvSpPr/>
          <p:nvPr/>
        </p:nvSpPr>
        <p:spPr>
          <a:xfrm>
            <a:off x="8165482" y="3835400"/>
            <a:ext cx="1270002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3" name="线条"/>
          <p:cNvSpPr/>
          <p:nvPr/>
        </p:nvSpPr>
        <p:spPr>
          <a:xfrm>
            <a:off x="8165482" y="4038599"/>
            <a:ext cx="1274807" cy="49865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4" name="BERT"/>
          <p:cNvSpPr txBox="1"/>
          <p:nvPr/>
        </p:nvSpPr>
        <p:spPr>
          <a:xfrm>
            <a:off x="10774324" y="3554070"/>
            <a:ext cx="92720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BERT</a:t>
            </a:r>
          </a:p>
        </p:txBody>
      </p:sp>
      <p:sp>
        <p:nvSpPr>
          <p:cNvPr id="235" name="GPT"/>
          <p:cNvSpPr txBox="1"/>
          <p:nvPr/>
        </p:nvSpPr>
        <p:spPr>
          <a:xfrm>
            <a:off x="10870336" y="2677770"/>
            <a:ext cx="73517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GPT</a:t>
            </a:r>
          </a:p>
        </p:txBody>
      </p:sp>
      <p:sp>
        <p:nvSpPr>
          <p:cNvPr id="236" name="XLNET"/>
          <p:cNvSpPr txBox="1"/>
          <p:nvPr/>
        </p:nvSpPr>
        <p:spPr>
          <a:xfrm>
            <a:off x="10683950" y="4303370"/>
            <a:ext cx="110794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XLNET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三个原因"/>
          <p:cNvSpPr txBox="1"/>
          <p:nvPr/>
        </p:nvSpPr>
        <p:spPr>
          <a:xfrm>
            <a:off x="2266950" y="1441450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三个原因</a:t>
            </a:r>
          </a:p>
        </p:txBody>
      </p:sp>
      <p:sp>
        <p:nvSpPr>
          <p:cNvPr id="239" name="1.基础架构不同"/>
          <p:cNvSpPr txBox="1"/>
          <p:nvPr/>
        </p:nvSpPr>
        <p:spPr>
          <a:xfrm>
            <a:off x="1962048" y="2813050"/>
            <a:ext cx="219730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1.基础架构不同</a:t>
            </a:r>
          </a:p>
        </p:txBody>
      </p:sp>
      <p:sp>
        <p:nvSpPr>
          <p:cNvPr id="240" name="2. 信息密度不同"/>
          <p:cNvSpPr txBox="1"/>
          <p:nvPr/>
        </p:nvSpPr>
        <p:spPr>
          <a:xfrm>
            <a:off x="1792681" y="3892550"/>
            <a:ext cx="228203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2. 信息密度不同</a:t>
            </a:r>
          </a:p>
        </p:txBody>
      </p:sp>
      <p:sp>
        <p:nvSpPr>
          <p:cNvPr id="241" name="3. 自编码的解码器"/>
          <p:cNvSpPr txBox="1"/>
          <p:nvPr/>
        </p:nvSpPr>
        <p:spPr>
          <a:xfrm>
            <a:off x="1767281" y="5162550"/>
            <a:ext cx="258683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3. 自编码的解码器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如何评价MAE的效果"/>
          <p:cNvSpPr txBox="1"/>
          <p:nvPr/>
        </p:nvSpPr>
        <p:spPr>
          <a:xfrm>
            <a:off x="858773" y="1073150"/>
            <a:ext cx="293065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如何评价MAE的效果</a:t>
            </a:r>
          </a:p>
        </p:txBody>
      </p:sp>
      <p:sp>
        <p:nvSpPr>
          <p:cNvPr id="244" name="可视化的方式"/>
          <p:cNvSpPr txBox="1"/>
          <p:nvPr/>
        </p:nvSpPr>
        <p:spPr>
          <a:xfrm>
            <a:off x="5873750" y="1530350"/>
            <a:ext cx="1943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可视化的方式</a:t>
            </a:r>
          </a:p>
        </p:txBody>
      </p:sp>
      <p:pic>
        <p:nvPicPr>
          <p:cNvPr id="245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0042" y="2938363"/>
            <a:ext cx="9296401" cy="4356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3700" y="1532096"/>
            <a:ext cx="6438901" cy="6108701"/>
          </a:xfrm>
          <a:prstGeom prst="rect">
            <a:avLst/>
          </a:prstGeom>
          <a:ln w="12700">
            <a:miter lim="400000"/>
          </a:ln>
        </p:spPr>
      </p:pic>
      <p:sp>
        <p:nvSpPr>
          <p:cNvPr id="248" name="泛化性"/>
          <p:cNvSpPr txBox="1"/>
          <p:nvPr/>
        </p:nvSpPr>
        <p:spPr>
          <a:xfrm>
            <a:off x="1004569" y="1073150"/>
            <a:ext cx="10287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泛化性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两种度量方式"/>
          <p:cNvSpPr txBox="1"/>
          <p:nvPr/>
        </p:nvSpPr>
        <p:spPr>
          <a:xfrm>
            <a:off x="1096010" y="1903729"/>
            <a:ext cx="1943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两种度量方式</a:t>
            </a:r>
          </a:p>
        </p:txBody>
      </p:sp>
      <p:sp>
        <p:nvSpPr>
          <p:cNvPr id="251" name="Linear probe"/>
          <p:cNvSpPr txBox="1"/>
          <p:nvPr/>
        </p:nvSpPr>
        <p:spPr>
          <a:xfrm>
            <a:off x="1964131" y="3582010"/>
            <a:ext cx="195437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Linear probe</a:t>
            </a:r>
          </a:p>
        </p:txBody>
      </p:sp>
      <p:sp>
        <p:nvSpPr>
          <p:cNvPr id="252" name="Fine tune"/>
          <p:cNvSpPr txBox="1"/>
          <p:nvPr/>
        </p:nvSpPr>
        <p:spPr>
          <a:xfrm>
            <a:off x="2029510" y="5200649"/>
            <a:ext cx="145786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Fine tune</a:t>
            </a:r>
          </a:p>
        </p:txBody>
      </p:sp>
      <p:sp>
        <p:nvSpPr>
          <p:cNvPr id="253" name="固定encoder参数，学习linear层"/>
          <p:cNvSpPr txBox="1"/>
          <p:nvPr/>
        </p:nvSpPr>
        <p:spPr>
          <a:xfrm>
            <a:off x="5057267" y="3628390"/>
            <a:ext cx="2890267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固定encoder参数，学习linear层</a:t>
            </a:r>
          </a:p>
        </p:txBody>
      </p:sp>
      <p:sp>
        <p:nvSpPr>
          <p:cNvPr id="254" name="整个模型包括encoder一起学习"/>
          <p:cNvSpPr txBox="1"/>
          <p:nvPr/>
        </p:nvSpPr>
        <p:spPr>
          <a:xfrm>
            <a:off x="4808918" y="5411470"/>
            <a:ext cx="2767204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整个模型包括encoder一起学习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1. 首先我会大致的串讲一下MAE整个架构"/>
          <p:cNvSpPr txBox="1"/>
          <p:nvPr/>
        </p:nvSpPr>
        <p:spPr>
          <a:xfrm>
            <a:off x="1471041" y="1657349"/>
            <a:ext cx="4373119" cy="1003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/>
            </a:pPr>
            <a:r>
              <a:t>1. 首先我会大致的串讲一下MAE整个架构</a:t>
            </a:r>
          </a:p>
          <a:p>
            <a:pPr algn="l" defTabSz="457200">
              <a:lnSpc>
                <a:spcPts val="3500"/>
              </a:lnSpc>
              <a:defRPr b="0" sz="1800">
                <a:latin typeface="Times"/>
                <a:ea typeface="Times"/>
                <a:cs typeface="Times"/>
                <a:sym typeface="Times"/>
              </a:defRPr>
            </a:pPr>
          </a:p>
        </p:txBody>
      </p:sp>
      <p:sp>
        <p:nvSpPr>
          <p:cNvPr id="123" name="2. 聊一下为什么要把mask符号放在解码端，而不是编码端，以及BERT可不可以，有没有必要这样操作"/>
          <p:cNvSpPr txBox="1"/>
          <p:nvPr/>
        </p:nvSpPr>
        <p:spPr>
          <a:xfrm>
            <a:off x="1418183" y="2857500"/>
            <a:ext cx="10549434" cy="1295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/>
            </a:pPr>
            <a:r>
              <a:t>2. 聊一下为什么要把mask符号放在解码端，而不是编码端，以及BERT可不可以，有没有必要这样操作</a:t>
            </a:r>
          </a:p>
          <a:p>
            <a:pPr algn="l" defTabSz="457200">
              <a:lnSpc>
                <a:spcPts val="3500"/>
              </a:lnSpc>
              <a:defRPr b="0" sz="1800">
                <a:latin typeface="Times"/>
                <a:ea typeface="Times"/>
                <a:cs typeface="Times"/>
                <a:sym typeface="Times"/>
              </a:defRPr>
            </a:pPr>
          </a:p>
          <a:p>
            <a:pPr>
              <a:defRPr sz="1800"/>
            </a:pPr>
          </a:p>
        </p:txBody>
      </p:sp>
      <p:sp>
        <p:nvSpPr>
          <p:cNvPr id="124" name="3.科普一下自监督的一些概念，以及为什么之前CV领域没有把MLM这种任务范式做起来"/>
          <p:cNvSpPr txBox="1"/>
          <p:nvPr/>
        </p:nvSpPr>
        <p:spPr>
          <a:xfrm>
            <a:off x="1466723" y="3816349"/>
            <a:ext cx="9004555" cy="1181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/>
            </a:pPr>
            <a:r>
              <a:t>3.科普一下自监督的一些概念，以及为什么之前CV领域没有把MLM这种任务范式做起来</a:t>
            </a:r>
          </a:p>
          <a:p>
            <a:pPr algn="l" defTabSz="457200">
              <a:lnSpc>
                <a:spcPts val="2800"/>
              </a:lnSpc>
              <a:defRPr b="0" sz="1200">
                <a:latin typeface="Times"/>
                <a:ea typeface="Times"/>
                <a:cs typeface="Times"/>
                <a:sym typeface="Times"/>
              </a:defRPr>
            </a:pPr>
          </a:p>
          <a:p>
            <a:pPr>
              <a:defRPr sz="1800"/>
            </a:pPr>
            <a:r>
              <a:t> </a:t>
            </a:r>
          </a:p>
        </p:txBody>
      </p:sp>
      <p:sp>
        <p:nvSpPr>
          <p:cNvPr id="125" name="4. 我们讲一下MAE各种实验结果的细节点，比如linear probe和fit的区别等等吧"/>
          <p:cNvSpPr txBox="1"/>
          <p:nvPr/>
        </p:nvSpPr>
        <p:spPr>
          <a:xfrm>
            <a:off x="1547431" y="4965700"/>
            <a:ext cx="818273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/>
            </a:pPr>
            <a:r>
              <a:t>4. 我们讲一下MAE各种实验结果的细节点，比如linear probe和fit的区别等等吧</a:t>
            </a:r>
          </a:p>
          <a:p>
            <a:pPr algn="l" defTabSz="457200">
              <a:lnSpc>
                <a:spcPts val="2800"/>
              </a:lnSpc>
              <a:defRPr b="0" sz="1200">
                <a:latin typeface="Times"/>
                <a:ea typeface="Times"/>
                <a:cs typeface="Times"/>
                <a:sym typeface="Times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实验效果"/>
          <p:cNvSpPr txBox="1"/>
          <p:nvPr/>
        </p:nvSpPr>
        <p:spPr>
          <a:xfrm>
            <a:off x="1568450" y="1073150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实验效果</a:t>
            </a:r>
          </a:p>
        </p:txBody>
      </p:sp>
      <p:pic>
        <p:nvPicPr>
          <p:cNvPr id="257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52002" y="2516482"/>
            <a:ext cx="6692651" cy="44536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90415" y="3572619"/>
            <a:ext cx="8089901" cy="2819401"/>
          </a:xfrm>
          <a:prstGeom prst="rect">
            <a:avLst/>
          </a:prstGeom>
          <a:ln w="12700">
            <a:miter lim="400000"/>
          </a:ln>
        </p:spPr>
      </p:pic>
      <p:sp>
        <p:nvSpPr>
          <p:cNvPr id="260" name="Decoder的宽度和高度"/>
          <p:cNvSpPr txBox="1"/>
          <p:nvPr/>
        </p:nvSpPr>
        <p:spPr>
          <a:xfrm>
            <a:off x="1633372" y="1174750"/>
            <a:ext cx="318485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Decoder的宽度和高度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29408" y="2806600"/>
            <a:ext cx="5799456" cy="3708600"/>
          </a:xfrm>
          <a:prstGeom prst="rect">
            <a:avLst/>
          </a:prstGeom>
          <a:ln w="12700">
            <a:miter lim="400000"/>
          </a:ln>
        </p:spPr>
      </p:pic>
      <p:sp>
        <p:nvSpPr>
          <p:cNvPr id="263" name="开始加上Mask符号"/>
          <p:cNvSpPr txBox="1"/>
          <p:nvPr/>
        </p:nvSpPr>
        <p:spPr>
          <a:xfrm>
            <a:off x="1668729" y="1860550"/>
            <a:ext cx="273314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开始加上Mask符号</a:t>
            </a:r>
          </a:p>
        </p:txBody>
      </p:sp>
      <p:sp>
        <p:nvSpPr>
          <p:cNvPr id="264" name="在VIT那个论文做了实验了，效果不好"/>
          <p:cNvSpPr txBox="1"/>
          <p:nvPr/>
        </p:nvSpPr>
        <p:spPr>
          <a:xfrm>
            <a:off x="6185763" y="2051050"/>
            <a:ext cx="515447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在VIT那个论文做了实验了，效果不好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04505" y="3800921"/>
            <a:ext cx="5718793" cy="2701516"/>
          </a:xfrm>
          <a:prstGeom prst="rect">
            <a:avLst/>
          </a:prstGeom>
          <a:ln w="12700">
            <a:miter lim="400000"/>
          </a:ln>
        </p:spPr>
      </p:pic>
      <p:sp>
        <p:nvSpPr>
          <p:cNvPr id="267" name="Reconstruction target"/>
          <p:cNvSpPr txBox="1"/>
          <p:nvPr/>
        </p:nvSpPr>
        <p:spPr>
          <a:xfrm>
            <a:off x="2273300" y="1358900"/>
            <a:ext cx="2093622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600"/>
              </a:lnSpc>
              <a:defRPr sz="1500">
                <a:solidFill>
                  <a:srgbClr val="12121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Reconstruction target</a:t>
            </a:r>
          </a:p>
        </p:txBody>
      </p:sp>
      <p:sp>
        <p:nvSpPr>
          <p:cNvPr id="268" name="，带norm的pixel的target同时在fine-tuning和linear-tuning达到最优，"/>
          <p:cNvSpPr txBox="1"/>
          <p:nvPr/>
        </p:nvSpPr>
        <p:spPr>
          <a:xfrm>
            <a:off x="1473200" y="8121650"/>
            <a:ext cx="5841765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600"/>
              </a:lnSpc>
              <a:defRPr b="0" sz="1500">
                <a:solidFill>
                  <a:srgbClr val="12121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，带norm的pixel的target同时在fine-tuning和linear-tuning达到最优，</a:t>
            </a:r>
          </a:p>
        </p:txBody>
      </p:sp>
      <p:sp>
        <p:nvSpPr>
          <p:cNvPr id="269" name="发现基于token的target相比于基于pixel的target不占优势"/>
          <p:cNvSpPr txBox="1"/>
          <p:nvPr/>
        </p:nvSpPr>
        <p:spPr>
          <a:xfrm>
            <a:off x="1587500" y="7219950"/>
            <a:ext cx="4803875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600"/>
              </a:lnSpc>
              <a:defRPr b="0" sz="1500">
                <a:solidFill>
                  <a:srgbClr val="12121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发现基于token的target相比于基于pixel的target不占优势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08386" y="3491904"/>
            <a:ext cx="6883955" cy="3143095"/>
          </a:xfrm>
          <a:prstGeom prst="rect">
            <a:avLst/>
          </a:prstGeom>
          <a:ln w="12700">
            <a:miter lim="400000"/>
          </a:ln>
        </p:spPr>
      </p:pic>
      <p:sp>
        <p:nvSpPr>
          <p:cNvPr id="272" name="Mask样式-随机最好"/>
          <p:cNvSpPr txBox="1"/>
          <p:nvPr/>
        </p:nvSpPr>
        <p:spPr>
          <a:xfrm>
            <a:off x="1111402" y="1073150"/>
            <a:ext cx="285719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Mask样式-随机最好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1541" y="2535287"/>
            <a:ext cx="9497518" cy="4467284"/>
          </a:xfrm>
          <a:prstGeom prst="rect">
            <a:avLst/>
          </a:prstGeom>
          <a:ln w="12700">
            <a:miter lim="400000"/>
          </a:ln>
        </p:spPr>
      </p:pic>
      <p:sp>
        <p:nvSpPr>
          <p:cNvPr id="275" name="随机采样得到的visible patches组合多样性更好"/>
          <p:cNvSpPr txBox="1"/>
          <p:nvPr/>
        </p:nvSpPr>
        <p:spPr>
          <a:xfrm>
            <a:off x="2921000" y="1847850"/>
            <a:ext cx="4030806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600"/>
              </a:lnSpc>
              <a:defRPr b="0" sz="1500">
                <a:solidFill>
                  <a:srgbClr val="12121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随机采样得到的visible patches组合多样性更好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评价指标的问题"/>
          <p:cNvSpPr txBox="1"/>
          <p:nvPr/>
        </p:nvSpPr>
        <p:spPr>
          <a:xfrm>
            <a:off x="1022350" y="971550"/>
            <a:ext cx="2247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评价指标的问题</a:t>
            </a:r>
          </a:p>
        </p:txBody>
      </p:sp>
      <p:pic>
        <p:nvPicPr>
          <p:cNvPr id="278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34753" y="2552700"/>
            <a:ext cx="6832601" cy="4648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公众号.png" descr="公众号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6126" y="3300695"/>
            <a:ext cx="10332548" cy="5082610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后台回复【MAE】获取PPT"/>
          <p:cNvSpPr txBox="1"/>
          <p:nvPr/>
        </p:nvSpPr>
        <p:spPr>
          <a:xfrm>
            <a:off x="1006855" y="1365250"/>
            <a:ext cx="382828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后台回复【MAE】获取PPT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62422" y="3123803"/>
            <a:ext cx="8967647" cy="4642699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1"/>
          <p:cNvSpPr txBox="1"/>
          <p:nvPr/>
        </p:nvSpPr>
        <p:spPr>
          <a:xfrm>
            <a:off x="937615" y="3820770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32" name="2"/>
          <p:cNvSpPr txBox="1"/>
          <p:nvPr/>
        </p:nvSpPr>
        <p:spPr>
          <a:xfrm>
            <a:off x="2372715" y="3058770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33" name="3"/>
          <p:cNvSpPr txBox="1"/>
          <p:nvPr/>
        </p:nvSpPr>
        <p:spPr>
          <a:xfrm>
            <a:off x="4595215" y="2538070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34" name="1. 划分patch，同时mask掉75%的patch"/>
          <p:cNvSpPr txBox="1"/>
          <p:nvPr/>
        </p:nvSpPr>
        <p:spPr>
          <a:xfrm>
            <a:off x="5750864" y="806450"/>
            <a:ext cx="566867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1. 划分patch，同时mask掉75%的patch</a:t>
            </a:r>
          </a:p>
        </p:txBody>
      </p:sp>
      <p:sp>
        <p:nvSpPr>
          <p:cNvPr id="135" name="2. 然后把可见patch输入到encoder中去；使用vit模型"/>
          <p:cNvSpPr txBox="1"/>
          <p:nvPr/>
        </p:nvSpPr>
        <p:spPr>
          <a:xfrm>
            <a:off x="5664657" y="1965126"/>
            <a:ext cx="739048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2. 然后把可见patch输入到encoder中去；使用vit模型</a:t>
            </a:r>
          </a:p>
        </p:txBody>
      </p:sp>
      <p:sp>
        <p:nvSpPr>
          <p:cNvPr id="136" name="3. 输入拼接上mask patch，过decoder"/>
          <p:cNvSpPr txBox="1"/>
          <p:nvPr/>
        </p:nvSpPr>
        <p:spPr>
          <a:xfrm>
            <a:off x="6958990" y="3028950"/>
            <a:ext cx="548762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3. 输入拼接上mask patch，过decoder</a:t>
            </a:r>
          </a:p>
        </p:txBody>
      </p:sp>
      <p:sp>
        <p:nvSpPr>
          <p:cNvPr id="137" name="4"/>
          <p:cNvSpPr txBox="1"/>
          <p:nvPr/>
        </p:nvSpPr>
        <p:spPr>
          <a:xfrm>
            <a:off x="6360515" y="3630270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38" name="4. 解码端之后有一个隐层映射，做损失"/>
          <p:cNvSpPr txBox="1"/>
          <p:nvPr/>
        </p:nvSpPr>
        <p:spPr>
          <a:xfrm>
            <a:off x="6313881" y="8020050"/>
            <a:ext cx="533003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4. 解码端之后有一个隐层映射，做损失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MAE哪个部分用于下游任务"/>
          <p:cNvSpPr txBox="1"/>
          <p:nvPr/>
        </p:nvSpPr>
        <p:spPr>
          <a:xfrm>
            <a:off x="566673" y="1187450"/>
            <a:ext cx="384505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MAE哪个部分用于下游任务</a:t>
            </a:r>
          </a:p>
        </p:txBody>
      </p:sp>
      <p:pic>
        <p:nvPicPr>
          <p:cNvPr id="141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5078" y="2730103"/>
            <a:ext cx="8967647" cy="4642699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encoder抽取图像特征"/>
          <p:cNvSpPr txBox="1"/>
          <p:nvPr/>
        </p:nvSpPr>
        <p:spPr>
          <a:xfrm>
            <a:off x="1744827" y="7588250"/>
            <a:ext cx="313974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encoder抽取图像特征</a:t>
            </a:r>
          </a:p>
        </p:txBody>
      </p:sp>
      <p:sp>
        <p:nvSpPr>
          <p:cNvPr id="143" name="decoder在做图像重建"/>
          <p:cNvSpPr txBox="1"/>
          <p:nvPr/>
        </p:nvSpPr>
        <p:spPr>
          <a:xfrm>
            <a:off x="6479184" y="7702550"/>
            <a:ext cx="314523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decoder在做图像重建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6678" y="2298303"/>
            <a:ext cx="8967647" cy="4642699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为什么把mask符号放在解码端，而不是编码端"/>
          <p:cNvSpPr txBox="1"/>
          <p:nvPr/>
        </p:nvSpPr>
        <p:spPr>
          <a:xfrm>
            <a:off x="970381" y="628650"/>
            <a:ext cx="639043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为什么把mask符号放在解码端，而不是编码端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一个最常规的解释"/>
          <p:cNvSpPr txBox="1"/>
          <p:nvPr/>
        </p:nvSpPr>
        <p:spPr>
          <a:xfrm>
            <a:off x="1225550" y="1187450"/>
            <a:ext cx="25527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一个最常规的解释</a:t>
            </a:r>
          </a:p>
        </p:txBody>
      </p:sp>
      <p:sp>
        <p:nvSpPr>
          <p:cNvPr id="149" name="圆角矩形"/>
          <p:cNvSpPr/>
          <p:nvPr/>
        </p:nvSpPr>
        <p:spPr>
          <a:xfrm>
            <a:off x="1397000" y="4533900"/>
            <a:ext cx="2769642" cy="2641253"/>
          </a:xfrm>
          <a:prstGeom prst="roundRect">
            <a:avLst>
              <a:gd name="adj" fmla="val 15000"/>
            </a:avLst>
          </a:prstGeom>
          <a:solidFill>
            <a:srgbClr val="D6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0" name="Encoder"/>
          <p:cNvSpPr txBox="1"/>
          <p:nvPr/>
        </p:nvSpPr>
        <p:spPr>
          <a:xfrm>
            <a:off x="2115070" y="5623997"/>
            <a:ext cx="1333501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Encoder</a:t>
            </a:r>
          </a:p>
        </p:txBody>
      </p:sp>
      <p:sp>
        <p:nvSpPr>
          <p:cNvPr id="151" name="正方形"/>
          <p:cNvSpPr/>
          <p:nvPr/>
        </p:nvSpPr>
        <p:spPr>
          <a:xfrm>
            <a:off x="533400" y="7708900"/>
            <a:ext cx="514350" cy="520700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2" name="正方形"/>
          <p:cNvSpPr/>
          <p:nvPr/>
        </p:nvSpPr>
        <p:spPr>
          <a:xfrm>
            <a:off x="1409700" y="7708900"/>
            <a:ext cx="514350" cy="520700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3" name="正方形"/>
          <p:cNvSpPr/>
          <p:nvPr/>
        </p:nvSpPr>
        <p:spPr>
          <a:xfrm>
            <a:off x="2244725" y="7708900"/>
            <a:ext cx="514350" cy="5207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4" name="正方形"/>
          <p:cNvSpPr/>
          <p:nvPr/>
        </p:nvSpPr>
        <p:spPr>
          <a:xfrm>
            <a:off x="3184525" y="7708900"/>
            <a:ext cx="514350" cy="520700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5" name="正方形"/>
          <p:cNvSpPr/>
          <p:nvPr/>
        </p:nvSpPr>
        <p:spPr>
          <a:xfrm>
            <a:off x="4124325" y="7708900"/>
            <a:ext cx="514350" cy="520700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6" name="Mask"/>
          <p:cNvSpPr txBox="1"/>
          <p:nvPr/>
        </p:nvSpPr>
        <p:spPr>
          <a:xfrm>
            <a:off x="2049729" y="8532470"/>
            <a:ext cx="90434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Mask</a:t>
            </a:r>
          </a:p>
        </p:txBody>
      </p:sp>
      <p:sp>
        <p:nvSpPr>
          <p:cNvPr id="157" name="预训练"/>
          <p:cNvSpPr txBox="1"/>
          <p:nvPr/>
        </p:nvSpPr>
        <p:spPr>
          <a:xfrm>
            <a:off x="2101849" y="2292350"/>
            <a:ext cx="10287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预训练</a:t>
            </a:r>
          </a:p>
        </p:txBody>
      </p:sp>
      <p:sp>
        <p:nvSpPr>
          <p:cNvPr id="158" name="下游任务微调"/>
          <p:cNvSpPr txBox="1"/>
          <p:nvPr/>
        </p:nvSpPr>
        <p:spPr>
          <a:xfrm>
            <a:off x="7397750" y="2114550"/>
            <a:ext cx="1943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下游任务微调</a:t>
            </a:r>
          </a:p>
        </p:txBody>
      </p:sp>
      <p:sp>
        <p:nvSpPr>
          <p:cNvPr id="159" name="圆角矩形"/>
          <p:cNvSpPr/>
          <p:nvPr/>
        </p:nvSpPr>
        <p:spPr>
          <a:xfrm>
            <a:off x="7505700" y="4432300"/>
            <a:ext cx="2769642" cy="2641253"/>
          </a:xfrm>
          <a:prstGeom prst="roundRect">
            <a:avLst>
              <a:gd name="adj" fmla="val 15000"/>
            </a:avLst>
          </a:prstGeom>
          <a:solidFill>
            <a:srgbClr val="D6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0" name="Encoder"/>
          <p:cNvSpPr txBox="1"/>
          <p:nvPr/>
        </p:nvSpPr>
        <p:spPr>
          <a:xfrm>
            <a:off x="8223770" y="5522397"/>
            <a:ext cx="1333501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Encoder</a:t>
            </a:r>
          </a:p>
        </p:txBody>
      </p:sp>
      <p:sp>
        <p:nvSpPr>
          <p:cNvPr id="161" name="正方形"/>
          <p:cNvSpPr/>
          <p:nvPr/>
        </p:nvSpPr>
        <p:spPr>
          <a:xfrm>
            <a:off x="6642100" y="7607300"/>
            <a:ext cx="514350" cy="520700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2" name="正方形"/>
          <p:cNvSpPr/>
          <p:nvPr/>
        </p:nvSpPr>
        <p:spPr>
          <a:xfrm>
            <a:off x="7518400" y="7607300"/>
            <a:ext cx="514350" cy="520700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3" name="正方形"/>
          <p:cNvSpPr/>
          <p:nvPr/>
        </p:nvSpPr>
        <p:spPr>
          <a:xfrm>
            <a:off x="8353425" y="7607300"/>
            <a:ext cx="514350" cy="520700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4" name="正方形"/>
          <p:cNvSpPr/>
          <p:nvPr/>
        </p:nvSpPr>
        <p:spPr>
          <a:xfrm>
            <a:off x="9293225" y="7607300"/>
            <a:ext cx="514350" cy="520700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5" name="正方形"/>
          <p:cNvSpPr/>
          <p:nvPr/>
        </p:nvSpPr>
        <p:spPr>
          <a:xfrm>
            <a:off x="10233025" y="7607300"/>
            <a:ext cx="514350" cy="520700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MAE的做法更加彻底"/>
          <p:cNvSpPr txBox="1"/>
          <p:nvPr/>
        </p:nvSpPr>
        <p:spPr>
          <a:xfrm>
            <a:off x="1049273" y="933450"/>
            <a:ext cx="293065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MAE的做法更加彻底</a:t>
            </a:r>
          </a:p>
        </p:txBody>
      </p:sp>
      <p:sp>
        <p:nvSpPr>
          <p:cNvPr id="168" name="BERT是在缩小这个差距，MAE试图消除这个影响，注意是试图"/>
          <p:cNvSpPr txBox="1"/>
          <p:nvPr/>
        </p:nvSpPr>
        <p:spPr>
          <a:xfrm>
            <a:off x="2370023" y="2025650"/>
            <a:ext cx="862035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BERT是在缩小这个差距，MAE试图消除这个影响，注意是试图</a:t>
            </a:r>
          </a:p>
        </p:txBody>
      </p:sp>
      <p:pic>
        <p:nvPicPr>
          <p:cNvPr id="169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7978" y="3419050"/>
            <a:ext cx="8967647" cy="4642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思考：这个GAP真的消除了吗"/>
          <p:cNvSpPr txBox="1"/>
          <p:nvPr/>
        </p:nvSpPr>
        <p:spPr>
          <a:xfrm>
            <a:off x="675233" y="1504950"/>
            <a:ext cx="411053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思考：这个GAP真的消除了吗</a:t>
            </a:r>
          </a:p>
        </p:txBody>
      </p:sp>
      <p:sp>
        <p:nvSpPr>
          <p:cNvPr id="172" name="我认为没有"/>
          <p:cNvSpPr txBox="1"/>
          <p:nvPr/>
        </p:nvSpPr>
        <p:spPr>
          <a:xfrm>
            <a:off x="1530350" y="3663950"/>
            <a:ext cx="16383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我认为没有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