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7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7DF6D-BF37-42DC-84B9-84A674472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DFA4D-99B7-45F6-98D7-095C9053D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13FD29-9A55-4231-9B36-CD5C406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A82CDA-AFCC-467F-84E2-C4E3124B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A1C7E3-F739-4C01-B29A-DFCEB7F8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0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F9A5-E4C5-40CC-A417-9B2E165A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534F0E-257E-47BB-81FE-28413006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6D0908-7559-4198-A534-D272A009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481FA5-58EE-4483-86F7-E7C3BAD2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39F3D4-2025-46F2-A3E0-D4BADC40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62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4350C-C309-4C1F-BBBD-A975441F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761948-5AAA-448A-A7AB-8401431F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8615C8-FC87-44D4-8FBF-4CD652BB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D16125-87F0-40FA-B17A-24230C0C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816525-4ADE-449B-B80E-52905F3E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8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E8FF6-D281-41F6-B037-1C7A8C9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BF4B87-45E8-4ED7-84C7-ECAAC7AC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5F70A7-7C3A-49E7-8541-48B8707A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0364AD-50E8-4D2A-893B-8416014C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15F092-2C77-475F-BD9E-DFF7E6AB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53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A7B3-CB20-499C-B553-1E97C4D0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327D3B-7DC5-40B2-8FE5-295A1934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F17EC9-24B2-4BA9-81BB-45698547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51F688-5676-4101-B0B7-13BF79EE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296302-8E44-4786-84BC-6788CA61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7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3B9E-C15A-4257-875A-7B32389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A022A-9D15-4951-846A-FDA36F801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4A5935-EAE1-4ACD-BDDE-87CFA89C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E19568-D7AD-4209-B038-50265E82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8F7E46-14E0-4C57-90D7-59B5AB99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4E19DC-BAD4-4637-9EEC-DE56CC83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6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02A9-855F-4D0F-949B-A9024B1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A10691-1208-4CAC-B32A-86232C84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175F1E-BFC0-4BF3-B45C-43677BD1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A36BF53-C0DF-4968-B8F5-56D3821A2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ACE6414-CE83-4981-91C6-B4FF4D6A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2910DC-A96C-4E06-8B97-317D2D84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4D7AFAA-BC04-4416-A7C6-A868C64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C635ECD-3D5A-4F84-9E3A-3727EF4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12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8CC2-96A8-47D8-8242-2A98963D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B18275-14DB-4887-A168-FF32FD2B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2A6B94-BDB2-461C-B42C-99F64ABB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99826F9-29F6-4D72-80F0-0FCA1B23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3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2A3201-FC93-4911-AA82-E6CF5F9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0C8F34-BF58-4834-8781-BEF4EE74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2F022A-6454-4438-8F2A-16705BE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1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E91F-2FD4-484B-BA4E-A56D147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E01684-4C24-486F-86B8-8DE8AEE4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1ECD0C-54CF-4317-B699-0AB95995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A43E1F-7007-44E3-BBC0-9761657E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77F21E-A2A2-490C-A635-785A045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6E1D0A-2D80-4355-80C9-83F289BB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6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52A07-7578-428E-BA14-D6712075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A79532-D814-462A-BCFA-CC46B410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EC9AB1-D9DF-4B13-BEEF-8D041446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3F6708-5B3A-4E8F-B794-A7F1462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5D711E-8760-4465-936F-53E092D1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96D45D-6DEE-49C3-9F3D-4A9A6527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66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194C80-FBDF-4926-A5CA-68CCDBE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C68B3-DFC0-4FE2-AC5F-EF07321B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C875B7-4BE3-4E3F-AC77-D6E08731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860E02-B56C-4ABC-B1F1-BA724AB73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E8C596-8F0F-4FE7-AC1B-0FE5160E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1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E3978-AA0A-44B8-9BB7-79E398F6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702"/>
            <a:ext cx="9144000" cy="2387600"/>
          </a:xfrm>
        </p:spPr>
        <p:txBody>
          <a:bodyPr/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OAUTH 2.0 &amp;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OpenID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Connect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OAuth – Wikipédia, a enciclopédia livre">
            <a:extLst>
              <a:ext uri="{FF2B5EF4-FFF2-40B4-BE49-F238E27FC236}">
                <a16:creationId xmlns:a16="http://schemas.microsoft.com/office/drawing/2014/main" id="{5F391EDC-4668-482B-9ABB-D220FC2B6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66836"/>
            <a:ext cx="2379862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ID_CONNECT_NEW Logo | OpenID">
            <a:extLst>
              <a:ext uri="{FF2B5EF4-FFF2-40B4-BE49-F238E27FC236}">
                <a16:creationId xmlns:a16="http://schemas.microsoft.com/office/drawing/2014/main" id="{B353270C-E2CC-424F-A146-BCE1598C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131973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NTESIS - Investigação">
            <a:extLst>
              <a:ext uri="{FF2B5EF4-FFF2-40B4-BE49-F238E27FC236}">
                <a16:creationId xmlns:a16="http://schemas.microsoft.com/office/drawing/2014/main" id="{E1AC32DD-3D3E-443A-A209-D7613999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9A3A5-6056-4AC3-968B-7AC09CA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Partilha de dados antes do OAUTH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286D2-401C-49AB-9306-EA98AF708B52}"/>
              </a:ext>
            </a:extLst>
          </p:cNvPr>
          <p:cNvSpPr txBox="1"/>
          <p:nvPr/>
        </p:nvSpPr>
        <p:spPr>
          <a:xfrm>
            <a:off x="7916778" y="22247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70F115-55AD-4A25-A12F-71BD1D44E97E}"/>
              </a:ext>
            </a:extLst>
          </p:cNvPr>
          <p:cNvSpPr txBox="1"/>
          <p:nvPr/>
        </p:nvSpPr>
        <p:spPr>
          <a:xfrm>
            <a:off x="7916778" y="52874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34A7210-B265-446A-B43C-42354121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68" y="1748903"/>
            <a:ext cx="7153059" cy="4814559"/>
          </a:xfrm>
          <a:prstGeom prst="rect">
            <a:avLst/>
          </a:prstGeom>
        </p:spPr>
      </p:pic>
      <p:pic>
        <p:nvPicPr>
          <p:cNvPr id="15" name="Picture 8" descr="CINTESIS - Investigação">
            <a:extLst>
              <a:ext uri="{FF2B5EF4-FFF2-40B4-BE49-F238E27FC236}">
                <a16:creationId xmlns:a16="http://schemas.microsoft.com/office/drawing/2014/main" id="{DF9AA91F-1C4B-4297-A95F-16FD704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7A8FE-17B1-4D7D-B0F1-F36EDBB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Terminologias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6F46EC-4830-414E-9E9D-240B7C3E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1305"/>
            <a:ext cx="9724031" cy="3980250"/>
          </a:xfrm>
        </p:spPr>
        <p:txBody>
          <a:bodyPr anchor="ctr">
            <a:normAutofit/>
          </a:bodyPr>
          <a:lstStyle/>
          <a:p>
            <a:r>
              <a:rPr lang="pt-PT" sz="2000" b="1" dirty="0" err="1"/>
              <a:t>Resource</a:t>
            </a:r>
            <a:r>
              <a:rPr lang="pt-PT" sz="2000" b="1" dirty="0"/>
              <a:t> </a:t>
            </a:r>
            <a:r>
              <a:rPr lang="pt-PT" sz="2000" b="1" dirty="0" err="1"/>
              <a:t>Owner</a:t>
            </a:r>
            <a:r>
              <a:rPr lang="pt-PT" sz="2000" b="1" dirty="0"/>
              <a:t> – </a:t>
            </a:r>
            <a:r>
              <a:rPr lang="pt-PT" sz="2000" dirty="0"/>
              <a:t>Utilizador</a:t>
            </a:r>
          </a:p>
          <a:p>
            <a:r>
              <a:rPr lang="pt-PT" sz="2000" b="1" dirty="0"/>
              <a:t>Web App/</a:t>
            </a:r>
            <a:r>
              <a:rPr lang="pt-PT" sz="2000" b="1" dirty="0" err="1"/>
              <a:t>Client</a:t>
            </a:r>
            <a:r>
              <a:rPr lang="pt-PT" sz="2000" b="1" dirty="0"/>
              <a:t> – </a:t>
            </a:r>
            <a:r>
              <a:rPr lang="pt-PT" sz="2000" dirty="0"/>
              <a:t>Aplicação que está a tentar aceder aos dados</a:t>
            </a:r>
          </a:p>
          <a:p>
            <a:r>
              <a:rPr lang="pt-PT" sz="2000" b="1" dirty="0" err="1"/>
              <a:t>Authorization</a:t>
            </a:r>
            <a:r>
              <a:rPr lang="pt-PT" sz="2000" b="1" dirty="0"/>
              <a:t> Server – </a:t>
            </a:r>
            <a:r>
              <a:rPr lang="pt-PT" sz="2000" dirty="0"/>
              <a:t>Servidor de autorização</a:t>
            </a:r>
          </a:p>
          <a:p>
            <a:r>
              <a:rPr lang="pt-PT" sz="2000" b="1" dirty="0" err="1"/>
              <a:t>Resource</a:t>
            </a:r>
            <a:r>
              <a:rPr lang="pt-PT" sz="2000" b="1" dirty="0"/>
              <a:t> Server – </a:t>
            </a:r>
            <a:r>
              <a:rPr lang="pt-PT" sz="2000" dirty="0"/>
              <a:t>Servidor que contém os dados do Utilizador</a:t>
            </a:r>
          </a:p>
          <a:p>
            <a:r>
              <a:rPr lang="pt-PT" sz="2000" b="1" dirty="0"/>
              <a:t>Scope – </a:t>
            </a:r>
            <a:r>
              <a:rPr lang="pt-PT" sz="2000" dirty="0"/>
              <a:t>Informações a que a Web App quer ter acesso</a:t>
            </a:r>
            <a:endParaRPr lang="pt-PT" sz="2000" b="1" dirty="0"/>
          </a:p>
          <a:p>
            <a:r>
              <a:rPr lang="pt-PT" sz="2000" b="1" dirty="0" err="1"/>
              <a:t>Authorization</a:t>
            </a:r>
            <a:r>
              <a:rPr lang="pt-PT" sz="2000" b="1" dirty="0"/>
              <a:t> Grant – </a:t>
            </a:r>
            <a:r>
              <a:rPr lang="pt-PT" sz="2000" dirty="0"/>
              <a:t>Pedido de permissões para o Utilizador aceitar ou recusar</a:t>
            </a:r>
          </a:p>
          <a:p>
            <a:r>
              <a:rPr lang="pt-PT" sz="2000" b="1" dirty="0"/>
              <a:t>Access </a:t>
            </a:r>
            <a:r>
              <a:rPr lang="pt-PT" sz="2000" b="1" dirty="0" err="1"/>
              <a:t>Token</a:t>
            </a:r>
            <a:r>
              <a:rPr lang="pt-PT" sz="2000" b="1" dirty="0"/>
              <a:t> – </a:t>
            </a:r>
            <a:r>
              <a:rPr lang="pt-PT" sz="2000" dirty="0" err="1"/>
              <a:t>Token</a:t>
            </a:r>
            <a:r>
              <a:rPr lang="pt-PT" sz="2000" dirty="0"/>
              <a:t> de acesso aos dados</a:t>
            </a:r>
          </a:p>
          <a:p>
            <a:r>
              <a:rPr lang="pt-PT" sz="2000" b="1" dirty="0"/>
              <a:t>ID </a:t>
            </a:r>
            <a:r>
              <a:rPr lang="pt-PT" sz="2000" b="1" dirty="0" err="1"/>
              <a:t>Token</a:t>
            </a:r>
            <a:r>
              <a:rPr lang="pt-PT" sz="2000" b="1" dirty="0"/>
              <a:t> – </a:t>
            </a:r>
            <a:r>
              <a:rPr lang="pt-PT" sz="2000" dirty="0" err="1"/>
              <a:t>Token</a:t>
            </a:r>
            <a:r>
              <a:rPr lang="pt-PT" sz="2000" dirty="0"/>
              <a:t> para autenticação</a:t>
            </a:r>
          </a:p>
          <a:p>
            <a:r>
              <a:rPr lang="pt-PT" sz="2000" b="1" dirty="0"/>
              <a:t>PKCE – </a:t>
            </a:r>
            <a:r>
              <a:rPr lang="pt-PT" sz="2000" dirty="0" err="1"/>
              <a:t>Proof</a:t>
            </a:r>
            <a:r>
              <a:rPr lang="pt-PT" sz="2000" dirty="0"/>
              <a:t> </a:t>
            </a:r>
            <a:r>
              <a:rPr lang="pt-PT" sz="2000" dirty="0" err="1"/>
              <a:t>Key</a:t>
            </a:r>
            <a:r>
              <a:rPr lang="pt-PT" sz="2000" dirty="0"/>
              <a:t> for </a:t>
            </a:r>
            <a:r>
              <a:rPr lang="pt-PT" sz="2000" dirty="0" err="1"/>
              <a:t>Code</a:t>
            </a:r>
            <a:r>
              <a:rPr lang="pt-PT" sz="2000" dirty="0"/>
              <a:t> Exchange</a:t>
            </a:r>
            <a:endParaRPr lang="pt-PT" sz="2000" b="1" dirty="0"/>
          </a:p>
        </p:txBody>
      </p:sp>
      <p:pic>
        <p:nvPicPr>
          <p:cNvPr id="9" name="Picture 8" descr="CINTESIS - Investigação">
            <a:extLst>
              <a:ext uri="{FF2B5EF4-FFF2-40B4-BE49-F238E27FC236}">
                <a16:creationId xmlns:a16="http://schemas.microsoft.com/office/drawing/2014/main" id="{FC268026-AA9A-42E9-96EC-6E85C683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9A3A5-6056-4AC3-968B-7AC09CA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OAuth 2.0</a:t>
            </a:r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F0F88CF2-B2E7-42CF-9DDC-262E9119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7" y="1639005"/>
            <a:ext cx="9642446" cy="45432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286D2-401C-49AB-9306-EA98AF708B52}"/>
              </a:ext>
            </a:extLst>
          </p:cNvPr>
          <p:cNvSpPr txBox="1"/>
          <p:nvPr/>
        </p:nvSpPr>
        <p:spPr>
          <a:xfrm>
            <a:off x="7916778" y="22247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70F115-55AD-4A25-A12F-71BD1D44E97E}"/>
              </a:ext>
            </a:extLst>
          </p:cNvPr>
          <p:cNvSpPr txBox="1"/>
          <p:nvPr/>
        </p:nvSpPr>
        <p:spPr>
          <a:xfrm>
            <a:off x="7916778" y="52874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5" name="Picture 8" descr="CINTESIS - Investigação">
            <a:extLst>
              <a:ext uri="{FF2B5EF4-FFF2-40B4-BE49-F238E27FC236}">
                <a16:creationId xmlns:a16="http://schemas.microsoft.com/office/drawing/2014/main" id="{13F3CA60-D652-43B4-B7F0-6FE4BD0B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5517E-742F-4026-8637-95803F5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 err="1">
                <a:solidFill>
                  <a:srgbClr val="FFFFFF"/>
                </a:solidFill>
              </a:rPr>
              <a:t>OpenID</a:t>
            </a:r>
            <a:r>
              <a:rPr lang="pt-PT" sz="4000" b="1" dirty="0">
                <a:solidFill>
                  <a:srgbClr val="FFFFFF"/>
                </a:solidFill>
              </a:rPr>
              <a:t> </a:t>
            </a:r>
            <a:r>
              <a:rPr lang="pt-PT" sz="4000" b="1" dirty="0" err="1">
                <a:solidFill>
                  <a:srgbClr val="FFFFFF"/>
                </a:solidFill>
              </a:rPr>
              <a:t>Connect</a:t>
            </a:r>
            <a:endParaRPr lang="pt-PT" sz="4000" b="1" dirty="0">
              <a:solidFill>
                <a:srgbClr val="FFFFFF"/>
              </a:solidFill>
            </a:endParaRPr>
          </a:p>
        </p:txBody>
      </p:sp>
      <p:pic>
        <p:nvPicPr>
          <p:cNvPr id="5" name="Picture 8" descr="CINTESIS - Investigação">
            <a:extLst>
              <a:ext uri="{FF2B5EF4-FFF2-40B4-BE49-F238E27FC236}">
                <a16:creationId xmlns:a16="http://schemas.microsoft.com/office/drawing/2014/main" id="{0C37D708-E047-4DFC-99EB-D3DD6D4B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 descr="Uma imagem com mesa&#10;&#10;Descrição gerada automaticamente">
            <a:extLst>
              <a:ext uri="{FF2B5EF4-FFF2-40B4-BE49-F238E27FC236}">
                <a16:creationId xmlns:a16="http://schemas.microsoft.com/office/drawing/2014/main" id="{BDBB35EF-A977-477B-A98A-8DC2309D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7" y="1628919"/>
            <a:ext cx="9642446" cy="454328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7846D42-A81F-4C5B-8D4F-62A50F40C97F}"/>
              </a:ext>
            </a:extLst>
          </p:cNvPr>
          <p:cNvSpPr txBox="1"/>
          <p:nvPr/>
        </p:nvSpPr>
        <p:spPr>
          <a:xfrm>
            <a:off x="6545179" y="2636861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&amp; scope = </a:t>
            </a:r>
            <a:r>
              <a:rPr lang="pt-PT" sz="1200" b="1" dirty="0" err="1"/>
              <a:t>openid</a:t>
            </a:r>
            <a:r>
              <a:rPr lang="pt-PT" sz="1200" b="1" dirty="0"/>
              <a:t> </a:t>
            </a:r>
            <a:r>
              <a:rPr lang="pt-PT" sz="1200" b="1" dirty="0" err="1"/>
              <a:t>profile</a:t>
            </a:r>
            <a:endParaRPr lang="pt-PT" sz="1200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18E3F6-6C43-46F3-BC08-1CCDE8722F39}"/>
              </a:ext>
            </a:extLst>
          </p:cNvPr>
          <p:cNvSpPr txBox="1"/>
          <p:nvPr/>
        </p:nvSpPr>
        <p:spPr>
          <a:xfrm>
            <a:off x="6866021" y="4192945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&amp; ID </a:t>
            </a:r>
            <a:r>
              <a:rPr lang="pt-PT" sz="1200" b="1" dirty="0" err="1"/>
              <a:t>token</a:t>
            </a:r>
            <a:endParaRPr lang="pt-PT" sz="12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30D7B9E-57C1-4B3D-ADF3-FCD5EA479F00}"/>
              </a:ext>
            </a:extLst>
          </p:cNvPr>
          <p:cNvSpPr txBox="1"/>
          <p:nvPr/>
        </p:nvSpPr>
        <p:spPr>
          <a:xfrm>
            <a:off x="7916778" y="219060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97A743-578C-4A78-AC28-0659E0A5C8EF}"/>
              </a:ext>
            </a:extLst>
          </p:cNvPr>
          <p:cNvSpPr txBox="1"/>
          <p:nvPr/>
        </p:nvSpPr>
        <p:spPr>
          <a:xfrm>
            <a:off x="7916778" y="52530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759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5517E-742F-4026-8637-95803F5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>
                <a:solidFill>
                  <a:schemeClr val="bg1"/>
                </a:solidFill>
              </a:rPr>
              <a:t>OAuth e OIDC </a:t>
            </a:r>
            <a:r>
              <a:rPr lang="pt-PT" sz="4000" b="1" dirty="0">
                <a:solidFill>
                  <a:schemeClr val="bg1"/>
                </a:solidFill>
              </a:rPr>
              <a:t>em Aplicações Móveis</a:t>
            </a:r>
          </a:p>
        </p:txBody>
      </p:sp>
      <p:pic>
        <p:nvPicPr>
          <p:cNvPr id="5" name="Picture 8" descr="CINTESIS - Investigação">
            <a:extLst>
              <a:ext uri="{FF2B5EF4-FFF2-40B4-BE49-F238E27FC236}">
                <a16:creationId xmlns:a16="http://schemas.microsoft.com/office/drawing/2014/main" id="{0C37D708-E047-4DFC-99EB-D3DD6D4B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DF998DB3-D6C0-4BD1-894E-C7C287BA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8" y="1590741"/>
            <a:ext cx="9453572" cy="508117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33DA40-A91A-4863-96F7-A7958191FC7F}"/>
              </a:ext>
            </a:extLst>
          </p:cNvPr>
          <p:cNvSpPr txBox="1"/>
          <p:nvPr/>
        </p:nvSpPr>
        <p:spPr>
          <a:xfrm>
            <a:off x="7994603" y="21310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96252C-158A-4BF1-B06F-AC4F6C1B15A9}"/>
              </a:ext>
            </a:extLst>
          </p:cNvPr>
          <p:cNvSpPr txBox="1"/>
          <p:nvPr/>
        </p:nvSpPr>
        <p:spPr>
          <a:xfrm>
            <a:off x="7994603" y="5836804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49255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</TotalTime>
  <Words>115</Words>
  <Application>Microsoft Office PowerPoint</Application>
  <PresentationFormat>Ecrã Panorâmico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OAUTH 2.0 &amp; OpenID Connect</vt:lpstr>
      <vt:lpstr>Partilha de dados antes do OAUTH</vt:lpstr>
      <vt:lpstr>Terminologias</vt:lpstr>
      <vt:lpstr>OAuth 2.0</vt:lpstr>
      <vt:lpstr>OpenID Connect</vt:lpstr>
      <vt:lpstr>OAuth e OIDC em Aplicações Móveis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 &amp; OpenID Connect</dc:title>
  <dc:creator>Luís Pedro Freitas Duarte</dc:creator>
  <cp:lastModifiedBy>Luís Pedro Freitas Duarte</cp:lastModifiedBy>
  <cp:revision>5</cp:revision>
  <dcterms:created xsi:type="dcterms:W3CDTF">2021-11-03T13:12:37Z</dcterms:created>
  <dcterms:modified xsi:type="dcterms:W3CDTF">2021-11-04T10:53:15Z</dcterms:modified>
</cp:coreProperties>
</file>