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279" r:id="rId3"/>
    <p:sldId id="280" r:id="rId4"/>
    <p:sldId id="281" r:id="rId5"/>
    <p:sldId id="282" r:id="rId6"/>
    <p:sldId id="283" r:id="rId7"/>
    <p:sldId id="285" r:id="rId8"/>
    <p:sldId id="286" r:id="rId9"/>
    <p:sldId id="287" r:id="rId10"/>
    <p:sldId id="288" r:id="rId11"/>
    <p:sldId id="289" r:id="rId12"/>
    <p:sldId id="284" r:id="rId13"/>
    <p:sldId id="290" r:id="rId14"/>
    <p:sldId id="291" r:id="rId15"/>
    <p:sldId id="293" r:id="rId16"/>
    <p:sldId id="294" r:id="rId17"/>
    <p:sldId id="295" r:id="rId18"/>
    <p:sldId id="296" r:id="rId19"/>
    <p:sldId id="297" r:id="rId20"/>
    <p:sldId id="298" r:id="rId21"/>
    <p:sldId id="299" r:id="rId22"/>
    <p:sldId id="292" r:id="rId23"/>
    <p:sldId id="300" r:id="rId24"/>
    <p:sldId id="301" r:id="rId25"/>
    <p:sldId id="304" r:id="rId26"/>
    <p:sldId id="305" r:id="rId27"/>
    <p:sldId id="302" r:id="rId28"/>
    <p:sldId id="306" r:id="rId29"/>
    <p:sldId id="307" r:id="rId30"/>
    <p:sldId id="308" r:id="rId31"/>
    <p:sldId id="309" r:id="rId32"/>
    <p:sldId id="260"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83B8"/>
    <a:srgbClr val="353C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694"/>
  </p:normalViewPr>
  <p:slideViewPr>
    <p:cSldViewPr snapToGrid="0" snapToObjects="1" showGuides="1">
      <p:cViewPr>
        <p:scale>
          <a:sx n="100" d="100"/>
          <a:sy n="100" d="100"/>
        </p:scale>
        <p:origin x="946" y="178"/>
      </p:cViewPr>
      <p:guideLst>
        <p:guide orient="horz" pos="1620"/>
        <p:guide pos="2880"/>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5CB54F-3798-408F-9423-FDD9D9C99106}" type="datetimeFigureOut">
              <a:rPr lang="en-US" smtClean="0"/>
              <a:pPr/>
              <a:t>8/16/2024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6CD95-9B19-465B-B133-3444CCB3A24A}" type="slidenum">
              <a:rPr lang="en-US" smtClean="0"/>
              <a:pPr/>
              <a:t>‹#›</a:t>
            </a:fld>
            <a:endParaRPr lang="en-US"/>
          </a:p>
        </p:txBody>
      </p:sp>
    </p:spTree>
    <p:extLst>
      <p:ext uri="{BB962C8B-B14F-4D97-AF65-F5344CB8AC3E}">
        <p14:creationId xmlns:p14="http://schemas.microsoft.com/office/powerpoint/2010/main" val="739076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90098-CD1A-439A-A4F9-2ADA56ABD367}" type="datetimeFigureOut">
              <a:rPr lang="en-US" smtClean="0"/>
              <a:pPr/>
              <a:t>8/16/2024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C294A-A7C2-46F1-A401-CA471D50A682}" type="slidenum">
              <a:rPr lang="en-US" smtClean="0"/>
              <a:pPr/>
              <a:t>‹#›</a:t>
            </a:fld>
            <a:endParaRPr lang="en-US"/>
          </a:p>
        </p:txBody>
      </p:sp>
    </p:spTree>
    <p:extLst>
      <p:ext uri="{BB962C8B-B14F-4D97-AF65-F5344CB8AC3E}">
        <p14:creationId xmlns:p14="http://schemas.microsoft.com/office/powerpoint/2010/main" val="38879042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EC294A-A7C2-46F1-A401-CA471D50A682}" type="slidenum">
              <a:rPr lang="en-US" smtClean="0"/>
              <a:pPr/>
              <a:t>1</a:t>
            </a:fld>
            <a:endParaRPr lang="en-US"/>
          </a:p>
        </p:txBody>
      </p:sp>
    </p:spTree>
    <p:extLst>
      <p:ext uri="{BB962C8B-B14F-4D97-AF65-F5344CB8AC3E}">
        <p14:creationId xmlns:p14="http://schemas.microsoft.com/office/powerpoint/2010/main" val="384814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37B08F-2DC7-40D9-A8A7-E473D6EB5DD0}" type="datetime1">
              <a:rPr lang="en-US" smtClean="0"/>
              <a:pPr/>
              <a:t>8/16/2024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
        <p:nvSpPr>
          <p:cNvPr id="7" name="Rectangle 6">
            <a:extLst>
              <a:ext uri="{FF2B5EF4-FFF2-40B4-BE49-F238E27FC236}">
                <a16:creationId xmlns:a16="http://schemas.microsoft.com/office/drawing/2014/main" id="{E0C8467A-29AF-D00B-29A1-D607AC7A288D}"/>
              </a:ext>
            </a:extLst>
          </p:cNvPr>
          <p:cNvSpPr/>
          <p:nvPr userDrawn="1"/>
        </p:nvSpPr>
        <p:spPr>
          <a:xfrm>
            <a:off x="6625988" y="3152633"/>
            <a:ext cx="2292824" cy="1323833"/>
          </a:xfrm>
          <a:prstGeom prst="rect">
            <a:avLst/>
          </a:prstGeom>
          <a:noFill/>
          <a:ln w="3175">
            <a:solidFill>
              <a:srgbClr val="5183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735ABA-675D-4F73-8E6F-AC40359A5514}" type="datetime1">
              <a:rPr lang="en-US" smtClean="0"/>
              <a:pPr/>
              <a:t>8/16/2024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ABBDBC-161C-447D-9AAE-94655D34EAA8}" type="datetime1">
              <a:rPr lang="en-US" smtClean="0"/>
              <a:pPr/>
              <a:t>8/16/2024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53667-E65D-406A-BE98-FBA97C1C7683}" type="datetime1">
              <a:rPr lang="en-US" smtClean="0"/>
              <a:pPr/>
              <a:t>8/16/2024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133C2-86C7-47A3-85A7-8402C1E81CFB}" type="datetime1">
              <a:rPr lang="en-US" smtClean="0"/>
              <a:pPr/>
              <a:t>8/16/2024</a:t>
            </a:fld>
            <a:endParaRPr lang="en-US"/>
          </a:p>
        </p:txBody>
      </p:sp>
      <p:sp>
        <p:nvSpPr>
          <p:cNvPr id="5" name="Footer Placeholder 4"/>
          <p:cNvSpPr>
            <a:spLocks noGrp="1"/>
          </p:cNvSpPr>
          <p:nvPr>
            <p:ph type="ftr" sz="quarter" idx="11"/>
          </p:nvPr>
        </p:nvSpPr>
        <p:spPr/>
        <p:txBody>
          <a:bodyPr/>
          <a:lstStyle/>
          <a:p>
            <a:r>
              <a:rPr lang="en-US"/>
              <a:t>nptel online certification course</a:t>
            </a:r>
          </a:p>
        </p:txBody>
      </p:sp>
      <p:sp>
        <p:nvSpPr>
          <p:cNvPr id="6" name="Slide Number Placeholder 5"/>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20F006-BA10-4146-9112-744B60F307BC}" type="datetime1">
              <a:rPr lang="en-US" smtClean="0"/>
              <a:pPr/>
              <a:t>8/16/2024</a:t>
            </a:fld>
            <a:endParaRPr lang="en-US"/>
          </a:p>
        </p:txBody>
      </p:sp>
      <p:sp>
        <p:nvSpPr>
          <p:cNvPr id="6" name="Footer Placeholder 5"/>
          <p:cNvSpPr>
            <a:spLocks noGrp="1"/>
          </p:cNvSpPr>
          <p:nvPr>
            <p:ph type="ftr" sz="quarter" idx="11"/>
          </p:nvPr>
        </p:nvSpPr>
        <p:spPr/>
        <p:txBody>
          <a:bodyPr/>
          <a:lstStyle/>
          <a:p>
            <a:r>
              <a:rPr lang="en-US"/>
              <a:t>nptel online certification course</a:t>
            </a:r>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CC47E1-2FC1-407A-B707-2BAE47786EFB}" type="datetime1">
              <a:rPr lang="en-US" smtClean="0"/>
              <a:pPr/>
              <a:t>8/16/2024</a:t>
            </a:fld>
            <a:endParaRPr lang="en-US"/>
          </a:p>
        </p:txBody>
      </p:sp>
      <p:sp>
        <p:nvSpPr>
          <p:cNvPr id="8" name="Footer Placeholder 7"/>
          <p:cNvSpPr>
            <a:spLocks noGrp="1"/>
          </p:cNvSpPr>
          <p:nvPr>
            <p:ph type="ftr" sz="quarter" idx="11"/>
          </p:nvPr>
        </p:nvSpPr>
        <p:spPr/>
        <p:txBody>
          <a:bodyPr/>
          <a:lstStyle/>
          <a:p>
            <a:r>
              <a:rPr lang="en-US"/>
              <a:t>nptel online certification course</a:t>
            </a:r>
          </a:p>
        </p:txBody>
      </p:sp>
      <p:sp>
        <p:nvSpPr>
          <p:cNvPr id="9" name="Slide Number Placeholder 8"/>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4A359-F8EA-4337-A3C3-BDCBE8ED06AF}" type="datetime1">
              <a:rPr lang="en-US" smtClean="0"/>
              <a:pPr/>
              <a:t>8/16/2024</a:t>
            </a:fld>
            <a:endParaRPr lang="en-US"/>
          </a:p>
        </p:txBody>
      </p:sp>
      <p:sp>
        <p:nvSpPr>
          <p:cNvPr id="4" name="Footer Placeholder 3"/>
          <p:cNvSpPr>
            <a:spLocks noGrp="1"/>
          </p:cNvSpPr>
          <p:nvPr>
            <p:ph type="ftr" sz="quarter" idx="11"/>
          </p:nvPr>
        </p:nvSpPr>
        <p:spPr/>
        <p:txBody>
          <a:bodyPr/>
          <a:lstStyle/>
          <a:p>
            <a:r>
              <a:rPr lang="en-US"/>
              <a:t>nptel online certification course</a:t>
            </a:r>
          </a:p>
        </p:txBody>
      </p:sp>
      <p:sp>
        <p:nvSpPr>
          <p:cNvPr id="5" name="Slide Number Placeholder 4"/>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11FEFE-9418-4A05-90D4-9F2E9EBBDBC7}" type="datetime1">
              <a:rPr lang="en-US" smtClean="0"/>
              <a:pPr/>
              <a:t>8/16/2024</a:t>
            </a:fld>
            <a:endParaRPr lang="en-US"/>
          </a:p>
        </p:txBody>
      </p:sp>
      <p:sp>
        <p:nvSpPr>
          <p:cNvPr id="3" name="Footer Placeholder 2"/>
          <p:cNvSpPr>
            <a:spLocks noGrp="1"/>
          </p:cNvSpPr>
          <p:nvPr>
            <p:ph type="ftr" sz="quarter" idx="11"/>
          </p:nvPr>
        </p:nvSpPr>
        <p:spPr/>
        <p:txBody>
          <a:bodyPr/>
          <a:lstStyle/>
          <a:p>
            <a:r>
              <a:rPr lang="en-US"/>
              <a:t>nptel online certification course</a:t>
            </a:r>
          </a:p>
        </p:txBody>
      </p:sp>
      <p:sp>
        <p:nvSpPr>
          <p:cNvPr id="4" name="Slide Number Placeholder 3"/>
          <p:cNvSpPr>
            <a:spLocks noGrp="1"/>
          </p:cNvSpPr>
          <p:nvPr>
            <p:ph type="sldNum" sz="quarter" idx="12"/>
          </p:nvPr>
        </p:nvSpPr>
        <p:spPr/>
        <p:txBody>
          <a:bodyPr/>
          <a:lstStyle/>
          <a:p>
            <a:fld id="{9CE334EA-1831-4B89-A89A-D5E7C2427B13}" type="slidenum">
              <a:rPr lang="en-US" smtClean="0"/>
              <a:pPr/>
              <a:t>‹#›</a:t>
            </a:fld>
            <a:endParaRPr lang="en-US"/>
          </a:p>
        </p:txBody>
      </p:sp>
      <p:sp>
        <p:nvSpPr>
          <p:cNvPr id="5" name="Rectangle 4">
            <a:extLst>
              <a:ext uri="{FF2B5EF4-FFF2-40B4-BE49-F238E27FC236}">
                <a16:creationId xmlns:a16="http://schemas.microsoft.com/office/drawing/2014/main" id="{CEE8BD1D-01C3-8323-270F-420DB1CA16E6}"/>
              </a:ext>
            </a:extLst>
          </p:cNvPr>
          <p:cNvSpPr/>
          <p:nvPr userDrawn="1"/>
        </p:nvSpPr>
        <p:spPr>
          <a:xfrm>
            <a:off x="6625988" y="3152633"/>
            <a:ext cx="2292824" cy="1323833"/>
          </a:xfrm>
          <a:prstGeom prst="rect">
            <a:avLst/>
          </a:prstGeom>
          <a:noFill/>
          <a:ln w="3175">
            <a:solidFill>
              <a:srgbClr val="5183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9C3C93-B73F-42F1-ABD4-B6F9B3F642C8}" type="datetime1">
              <a:rPr lang="en-US" smtClean="0"/>
              <a:pPr/>
              <a:t>8/16/2024</a:t>
            </a:fld>
            <a:endParaRPr lang="en-US"/>
          </a:p>
        </p:txBody>
      </p:sp>
      <p:sp>
        <p:nvSpPr>
          <p:cNvPr id="6" name="Footer Placeholder 5"/>
          <p:cNvSpPr>
            <a:spLocks noGrp="1"/>
          </p:cNvSpPr>
          <p:nvPr>
            <p:ph type="ftr" sz="quarter" idx="11"/>
          </p:nvPr>
        </p:nvSpPr>
        <p:spPr/>
        <p:txBody>
          <a:bodyPr/>
          <a:lstStyle/>
          <a:p>
            <a:r>
              <a:rPr lang="en-US"/>
              <a:t>nptel online certification course</a:t>
            </a:r>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768232-4E6B-4337-9341-56CFAF3AF581}" type="datetime1">
              <a:rPr lang="en-US" smtClean="0"/>
              <a:pPr/>
              <a:t>8/16/2024</a:t>
            </a:fld>
            <a:endParaRPr lang="en-US"/>
          </a:p>
        </p:txBody>
      </p:sp>
      <p:sp>
        <p:nvSpPr>
          <p:cNvPr id="6" name="Footer Placeholder 5"/>
          <p:cNvSpPr>
            <a:spLocks noGrp="1"/>
          </p:cNvSpPr>
          <p:nvPr>
            <p:ph type="ftr" sz="quarter" idx="11"/>
          </p:nvPr>
        </p:nvSpPr>
        <p:spPr/>
        <p:txBody>
          <a:bodyPr/>
          <a:lstStyle/>
          <a:p>
            <a:r>
              <a:rPr lang="en-US"/>
              <a:t>nptel online certification course</a:t>
            </a:r>
          </a:p>
        </p:txBody>
      </p:sp>
      <p:sp>
        <p:nvSpPr>
          <p:cNvPr id="7" name="Slide Number Placeholder 6"/>
          <p:cNvSpPr>
            <a:spLocks noGrp="1"/>
          </p:cNvSpPr>
          <p:nvPr>
            <p:ph type="sldNum" sz="quarter" idx="12"/>
          </p:nvPr>
        </p:nvSpPr>
        <p:spPr/>
        <p:txBody>
          <a:bodyPr/>
          <a:lstStyle/>
          <a:p>
            <a:fld id="{9CE334EA-1831-4B89-A89A-D5E7C2427B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052CFA4-055F-4066-8CF1-79E36F67369B}" type="datetime1">
              <a:rPr lang="en-US" smtClean="0"/>
              <a:pPr/>
              <a:t>8/16/2024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nptel online certification course</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CE334EA-1831-4B89-A89A-D5E7C2427B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 name="Subtitle 2"/>
          <p:cNvSpPr txBox="1">
            <a:spLocks/>
          </p:cNvSpPr>
          <p:nvPr/>
        </p:nvSpPr>
        <p:spPr>
          <a:xfrm>
            <a:off x="1371600" y="1479176"/>
            <a:ext cx="6400800" cy="887506"/>
          </a:xfrm>
          <a:prstGeom prst="rect">
            <a:avLst/>
          </a:prstGeom>
        </p:spPr>
        <p:txBody>
          <a:bodyPr>
            <a:normAutofit fontScale="55000" lnSpcReduction="20000"/>
          </a:bodyPr>
          <a:lstStyle/>
          <a:p>
            <a:pPr marL="342900" lvl="0" indent="-342900" algn="ctr">
              <a:spcBef>
                <a:spcPct val="20000"/>
              </a:spcBef>
              <a:defRPr/>
            </a:pPr>
            <a:r>
              <a:rPr lang="en-US" sz="3600" b="1" dirty="0">
                <a:solidFill>
                  <a:srgbClr val="353C5F"/>
                </a:solidFill>
                <a:cs typeface="Times New Roman" pitchFamily="18" charset="0"/>
              </a:rPr>
              <a:t>COURSE TITLE</a:t>
            </a:r>
          </a:p>
          <a:p>
            <a:pPr marL="342900" lvl="0" indent="-342900" algn="ctr">
              <a:spcBef>
                <a:spcPct val="20000"/>
              </a:spcBef>
              <a:defRPr/>
            </a:pPr>
            <a:r>
              <a:rPr lang="en-US" sz="2800" b="1" dirty="0">
                <a:solidFill>
                  <a:srgbClr val="5183B8"/>
                </a:solidFill>
                <a:cs typeface="Arial" pitchFamily="34" charset="0"/>
              </a:rPr>
              <a:t>Lecture Number</a:t>
            </a:r>
          </a:p>
          <a:p>
            <a:pPr marL="342900" lvl="0" indent="-342900" algn="ctr">
              <a:spcBef>
                <a:spcPct val="20000"/>
              </a:spcBef>
              <a:defRPr/>
            </a:pPr>
            <a:r>
              <a:rPr lang="en-US" sz="2800" b="1" dirty="0">
                <a:solidFill>
                  <a:srgbClr val="5183B8"/>
                </a:solidFill>
                <a:cs typeface="Arial" pitchFamily="34" charset="0"/>
              </a:rPr>
              <a:t>Lecture Name</a:t>
            </a:r>
          </a:p>
        </p:txBody>
      </p:sp>
      <p:sp>
        <p:nvSpPr>
          <p:cNvPr id="7" name="Subtitle 2"/>
          <p:cNvSpPr txBox="1">
            <a:spLocks/>
          </p:cNvSpPr>
          <p:nvPr/>
        </p:nvSpPr>
        <p:spPr>
          <a:xfrm>
            <a:off x="1371600" y="2568394"/>
            <a:ext cx="6400800" cy="537882"/>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200" b="1" u="none" strike="noStrike" kern="1200" cap="none" spc="0" normalizeH="0" baseline="0" noProof="0" dirty="0">
                <a:ln>
                  <a:noFill/>
                </a:ln>
                <a:solidFill>
                  <a:srgbClr val="353C5F"/>
                </a:solidFill>
                <a:effectLst/>
                <a:uLnTx/>
                <a:uFillTx/>
                <a:cs typeface="Arial" pitchFamily="34" charset="0"/>
              </a:rPr>
              <a:t>PRESENTER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900" b="1" dirty="0">
                <a:solidFill>
                  <a:srgbClr val="5183B8"/>
                </a:solidFill>
                <a:cs typeface="Arial" pitchFamily="34" charset="0"/>
              </a:rPr>
              <a:t>DEPARTMENT</a:t>
            </a:r>
            <a:endParaRPr kumimoji="0" lang="en-US" sz="900" b="1" u="none" strike="noStrike" kern="1200" cap="none" spc="0" normalizeH="0" baseline="0" noProof="0" dirty="0">
              <a:ln>
                <a:noFill/>
              </a:ln>
              <a:solidFill>
                <a:srgbClr val="5183B8"/>
              </a:solidFill>
              <a:effectLst/>
              <a:uLnTx/>
              <a:uFillTx/>
              <a:cs typeface="Arial" pitchFamily="34" charset="0"/>
            </a:endParaRPr>
          </a:p>
        </p:txBody>
      </p:sp>
      <p:sp>
        <p:nvSpPr>
          <p:cNvPr id="8" name="Slide Number Placeholder 7"/>
          <p:cNvSpPr>
            <a:spLocks noGrp="1"/>
          </p:cNvSpPr>
          <p:nvPr>
            <p:ph type="sldNum" sz="quarter" idx="12"/>
          </p:nvPr>
        </p:nvSpPr>
        <p:spPr/>
        <p:txBody>
          <a:bodyPr/>
          <a:lstStyle/>
          <a:p>
            <a:fld id="{9CE334EA-1831-4B89-A89A-D5E7C2427B1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10</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4EBDC02-0BBB-3C4A-8531-C00ABF42414C}"/>
                  </a:ext>
                </a:extLst>
              </p:cNvPr>
              <p:cNvSpPr txBox="1"/>
              <p:nvPr/>
            </p:nvSpPr>
            <p:spPr>
              <a:xfrm>
                <a:off x="85493" y="322453"/>
                <a:ext cx="6207512" cy="3717171"/>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Need for Exploration</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Even if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cs typeface="Times New Roman" panose="02020603050405020304" pitchFamily="18" charset="0"/>
                      </a:rPr>
                      <m:t>)&gt;0</m:t>
                    </m:r>
                  </m:oMath>
                </a14:m>
                <a:r>
                  <a:rPr lang="en-IN" dirty="0">
                    <a:solidFill>
                      <a:srgbClr val="002060"/>
                    </a:solidFill>
                    <a:latin typeface="Times New Roman" panose="02020603050405020304" pitchFamily="18" charset="0"/>
                    <a:cs typeface="Times New Roman" panose="02020603050405020304" pitchFamily="18" charset="0"/>
                  </a:rPr>
                  <a:t>, there might be another action with a higher reward.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err="1">
                    <a:solidFill>
                      <a:srgbClr val="002060"/>
                    </a:solidFill>
                    <a:latin typeface="Times New Roman" panose="02020603050405020304" pitchFamily="18" charset="0"/>
                    <a:cs typeface="Times New Roman" panose="02020603050405020304" pitchFamily="18" charset="0"/>
                  </a:rPr>
                  <a:t>Chosing</a:t>
                </a:r>
                <a:r>
                  <a:rPr lang="en-IN" dirty="0">
                    <a:solidFill>
                      <a:srgbClr val="002060"/>
                    </a:solidFill>
                    <a:latin typeface="Times New Roman" panose="02020603050405020304" pitchFamily="18" charset="0"/>
                    <a:cs typeface="Times New Roman" panose="02020603050405020304" pitchFamily="18" charset="0"/>
                  </a:rPr>
                  <a:t> different actions to potentially find a better reward and update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 accordingly.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algn="just"/>
                <a:r>
                  <a:rPr lang="en-IN" b="1" dirty="0">
                    <a:solidFill>
                      <a:srgbClr val="002060"/>
                    </a:solidFill>
                    <a:latin typeface="Times New Roman" panose="02020603050405020304" pitchFamily="18" charset="0"/>
                    <a:cs typeface="Times New Roman" panose="02020603050405020304" pitchFamily="18" charset="0"/>
                  </a:rPr>
                  <a:t>Action Selection Strategy</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Exploitation Rule: </a:t>
                </a:r>
              </a:p>
              <a:p>
                <a:pPr algn="just"/>
                <a14:m>
                  <m:oMathPara xmlns:m="http://schemas.openxmlformats.org/officeDocument/2006/math">
                    <m:oMathParaPr>
                      <m:jc m:val="center"/>
                    </m:oMathParaPr>
                    <m:oMath xmlns:m="http://schemas.openxmlformats.org/officeDocument/2006/math">
                      <m:r>
                        <m:rPr>
                          <m:sty m:val="p"/>
                        </m:rPr>
                        <a:rPr lang="en-IN" b="0" i="0" smtClean="0">
                          <a:solidFill>
                            <a:srgbClr val="002060"/>
                          </a:solidFill>
                          <a:latin typeface="Cambria Math" panose="02040503050406030204" pitchFamily="18" charset="0"/>
                          <a:cs typeface="Times New Roman" panose="02020603050405020304" pitchFamily="18" charset="0"/>
                        </a:rPr>
                        <m:t>Choose</m:t>
                      </m:r>
                      <m:r>
                        <a:rPr lang="en-IN" b="0" i="0" smtClean="0">
                          <a:solidFill>
                            <a:srgbClr val="002060"/>
                          </a:solidFill>
                          <a:latin typeface="Cambria Math" panose="02040503050406030204" pitchFamily="18" charset="0"/>
                          <a:cs typeface="Times New Roman" panose="02020603050405020304" pitchFamily="18" charset="0"/>
                        </a:rPr>
                        <m:t> </m:t>
                      </m:r>
                      <m:sSup>
                        <m:sSupPr>
                          <m:ctrlPr>
                            <a:rPr lang="en-IN" b="0" i="1" smtClean="0">
                              <a:solidFill>
                                <a:srgbClr val="002060"/>
                              </a:solidFill>
                              <a:latin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cs typeface="Times New Roman" panose="02020603050405020304" pitchFamily="18" charset="0"/>
                            </a:rPr>
                            <m:t>𝑎</m:t>
                          </m:r>
                        </m:e>
                        <m:sup>
                          <m:r>
                            <a:rPr lang="en-IN" b="0" i="1" smtClean="0">
                              <a:solidFill>
                                <a:srgbClr val="002060"/>
                              </a:solidFill>
                              <a:latin typeface="Cambria Math" panose="02040503050406030204" pitchFamily="18" charset="0"/>
                              <a:cs typeface="Times New Roman" panose="02020603050405020304" pitchFamily="18" charset="0"/>
                            </a:rPr>
                            <m:t>∗</m:t>
                          </m:r>
                        </m:sup>
                      </m:sSup>
                      <m:r>
                        <a:rPr lang="en-IN" b="0" i="1" smtClean="0">
                          <a:solidFill>
                            <a:srgbClr val="002060"/>
                          </a:solidFill>
                          <a:latin typeface="Cambria Math" panose="02040503050406030204" pitchFamily="18" charset="0"/>
                          <a:cs typeface="Times New Roman" panose="02020603050405020304" pitchFamily="18" charset="0"/>
                        </a:rPr>
                        <m:t> </m:t>
                      </m:r>
                      <m:r>
                        <m:rPr>
                          <m:sty m:val="p"/>
                        </m:rPr>
                        <a:rPr lang="en-IN" b="0" i="0" smtClean="0">
                          <a:solidFill>
                            <a:srgbClr val="002060"/>
                          </a:solidFill>
                          <a:latin typeface="Cambria Math" panose="02040503050406030204" pitchFamily="18" charset="0"/>
                          <a:cs typeface="Times New Roman" panose="02020603050405020304" pitchFamily="18" charset="0"/>
                        </a:rPr>
                        <m:t>if</m:t>
                      </m:r>
                      <m:r>
                        <a:rPr lang="en-IN" b="0" i="0" smtClean="0">
                          <a:solidFill>
                            <a:srgbClr val="002060"/>
                          </a:solidFill>
                          <a:latin typeface="Cambria Math" panose="02040503050406030204" pitchFamily="18" charset="0"/>
                          <a:cs typeface="Times New Roman" panose="02020603050405020304" pitchFamily="18" charset="0"/>
                        </a:rPr>
                        <m:t> </m:t>
                      </m:r>
                      <m:r>
                        <a:rPr lang="en-IN" b="0" i="1" smtClean="0">
                          <a:solidFill>
                            <a:srgbClr val="002060"/>
                          </a:solidFill>
                          <a:latin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cs typeface="Times New Roman" panose="02020603050405020304" pitchFamily="18" charset="0"/>
                            </a:rPr>
                          </m:ctrlPr>
                        </m:dPr>
                        <m:e>
                          <m:sSup>
                            <m:sSupPr>
                              <m:ctrlPr>
                                <a:rPr lang="en-IN" b="0" i="1" smtClean="0">
                                  <a:solidFill>
                                    <a:srgbClr val="002060"/>
                                  </a:solidFill>
                                  <a:latin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cs typeface="Times New Roman" panose="02020603050405020304" pitchFamily="18" charset="0"/>
                                </a:rPr>
                                <m:t>𝑎</m:t>
                              </m:r>
                            </m:e>
                            <m:sup>
                              <m:r>
                                <a:rPr lang="en-IN" b="0" i="1" smtClean="0">
                                  <a:solidFill>
                                    <a:srgbClr val="002060"/>
                                  </a:solidFill>
                                  <a:latin typeface="Cambria Math" panose="02040503050406030204" pitchFamily="18" charset="0"/>
                                  <a:cs typeface="Times New Roman" panose="02020603050405020304" pitchFamily="18" charset="0"/>
                                </a:rPr>
                                <m:t>∗</m:t>
                              </m:r>
                            </m:sup>
                          </m:sSup>
                        </m:e>
                      </m:d>
                      <m:r>
                        <a:rPr lang="en-IN" b="0" i="1" smtClean="0">
                          <a:solidFill>
                            <a:srgbClr val="002060"/>
                          </a:solidFill>
                          <a:latin typeface="Cambria Math" panose="02040503050406030204" pitchFamily="18" charset="0"/>
                          <a:cs typeface="Times New Roman" panose="02020603050405020304" pitchFamily="18" charset="0"/>
                        </a:rPr>
                        <m:t>= </m:t>
                      </m:r>
                      <m:func>
                        <m:funcPr>
                          <m:ctrlPr>
                            <a:rPr lang="en-IN" b="0" i="1" smtClean="0">
                              <a:solidFill>
                                <a:srgbClr val="002060"/>
                              </a:solidFill>
                              <a:latin typeface="Cambria Math" panose="02040503050406030204" pitchFamily="18" charset="0"/>
                              <a:cs typeface="Times New Roman" panose="02020603050405020304" pitchFamily="18" charset="0"/>
                            </a:rPr>
                          </m:ctrlPr>
                        </m:funcPr>
                        <m:fName>
                          <m:limLow>
                            <m:limLowPr>
                              <m:ctrlPr>
                                <a:rPr lang="en-IN" b="0" i="1" smtClean="0">
                                  <a:solidFill>
                                    <a:srgbClr val="002060"/>
                                  </a:solidFill>
                                  <a:latin typeface="Cambria Math" panose="02040503050406030204" pitchFamily="18" charset="0"/>
                                  <a:cs typeface="Times New Roman" panose="02020603050405020304" pitchFamily="18" charset="0"/>
                                </a:rPr>
                              </m:ctrlPr>
                            </m:limLowPr>
                            <m:e>
                              <m:r>
                                <m:rPr>
                                  <m:sty m:val="p"/>
                                </m:rPr>
                                <a:rPr lang="en-IN" b="0" i="0" smtClean="0">
                                  <a:solidFill>
                                    <a:srgbClr val="002060"/>
                                  </a:solidFill>
                                  <a:latin typeface="Cambria Math" panose="02040503050406030204" pitchFamily="18" charset="0"/>
                                  <a:cs typeface="Times New Roman" panose="02020603050405020304" pitchFamily="18" charset="0"/>
                                </a:rPr>
                                <m:t>max</m:t>
                              </m:r>
                            </m:e>
                            <m:lim>
                              <m:r>
                                <a:rPr lang="en-IN" b="0" i="1" smtClean="0">
                                  <a:solidFill>
                                    <a:srgbClr val="002060"/>
                                  </a:solidFill>
                                  <a:latin typeface="Cambria Math" panose="02040503050406030204" pitchFamily="18" charset="0"/>
                                  <a:cs typeface="Times New Roman" panose="02020603050405020304" pitchFamily="18" charset="0"/>
                                </a:rPr>
                                <m:t>𝑎</m:t>
                              </m:r>
                            </m:lim>
                          </m:limLow>
                        </m:fName>
                        <m:e>
                          <m:r>
                            <a:rPr lang="en-IN" b="0" i="1" smtClean="0">
                              <a:solidFill>
                                <a:srgbClr val="002060"/>
                              </a:solidFill>
                              <a:latin typeface="Cambria Math" panose="02040503050406030204" pitchFamily="18" charset="0"/>
                              <a:cs typeface="Times New Roman" panose="02020603050405020304" pitchFamily="18" charset="0"/>
                            </a:rPr>
                            <m:t>𝑄</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cs typeface="Times New Roman" panose="02020603050405020304" pitchFamily="18" charset="0"/>
                            </a:rPr>
                            <m:t>)</m:t>
                          </m:r>
                        </m:e>
                      </m:func>
                    </m:oMath>
                  </m:oMathPara>
                </a14:m>
                <a:endParaRPr lang="en-IN"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This ensures selection of the highest value of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 to maximise the reward. </a:t>
                </a:r>
              </a:p>
            </p:txBody>
          </p:sp>
        </mc:Choice>
        <mc:Fallback>
          <p:sp>
            <p:nvSpPr>
              <p:cNvPr id="2" name="TextBox 1">
                <a:extLst>
                  <a:ext uri="{FF2B5EF4-FFF2-40B4-BE49-F238E27FC236}">
                    <a16:creationId xmlns:a16="http://schemas.microsoft.com/office/drawing/2014/main" id="{14EBDC02-0BBB-3C4A-8531-C00ABF42414C}"/>
                  </a:ext>
                </a:extLst>
              </p:cNvPr>
              <p:cNvSpPr txBox="1">
                <a:spLocks noRot="1" noChangeAspect="1" noMove="1" noResize="1" noEditPoints="1" noAdjustHandles="1" noChangeArrowheads="1" noChangeShapeType="1" noTextEdit="1"/>
              </p:cNvSpPr>
              <p:nvPr/>
            </p:nvSpPr>
            <p:spPr>
              <a:xfrm>
                <a:off x="85493" y="322453"/>
                <a:ext cx="6207512" cy="3717171"/>
              </a:xfrm>
              <a:prstGeom prst="rect">
                <a:avLst/>
              </a:prstGeom>
              <a:blipFill>
                <a:blip r:embed="rId2"/>
                <a:stretch>
                  <a:fillRect l="-2456" t="-2131" r="-2358" b="-2787"/>
                </a:stretch>
              </a:blipFill>
            </p:spPr>
            <p:txBody>
              <a:bodyPr/>
              <a:lstStyle/>
              <a:p>
                <a:r>
                  <a:rPr lang="en-IN">
                    <a:noFill/>
                  </a:rPr>
                  <a:t> </a:t>
                </a:r>
              </a:p>
            </p:txBody>
          </p:sp>
        </mc:Fallback>
      </mc:AlternateContent>
    </p:spTree>
    <p:extLst>
      <p:ext uri="{BB962C8B-B14F-4D97-AF65-F5344CB8AC3E}">
        <p14:creationId xmlns:p14="http://schemas.microsoft.com/office/powerpoint/2010/main" val="32963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11</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C22FAEC-3FAA-3763-4A66-ABF59E25FA6B}"/>
                  </a:ext>
                </a:extLst>
              </p:cNvPr>
              <p:cNvSpPr txBox="1"/>
              <p:nvPr/>
            </p:nvSpPr>
            <p:spPr>
              <a:xfrm>
                <a:off x="85493" y="322453"/>
                <a:ext cx="6207512" cy="2277547"/>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Stochastic Rewards</a:t>
                </a:r>
              </a:p>
              <a:p>
                <a:pPr algn="just"/>
                <a:endParaRPr lang="en-IN" sz="20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When rewards are stochastic,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cs typeface="Times New Roman" panose="02020603050405020304" pitchFamily="18" charset="0"/>
                          </a:rPr>
                          <m:t>𝑎</m:t>
                        </m:r>
                      </m:sub>
                    </m:sSub>
                  </m:oMath>
                </a14:m>
                <a:r>
                  <a:rPr lang="en-IN" dirty="0">
                    <a:solidFill>
                      <a:srgbClr val="002060"/>
                    </a:solidFill>
                    <a:latin typeface="Times New Roman" panose="02020603050405020304" pitchFamily="18" charset="0"/>
                    <a:cs typeface="Times New Roman" panose="02020603050405020304" pitchFamily="18" charset="0"/>
                  </a:rPr>
                  <a:t> varies for each pull of the same lever.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In this case, the reward is defined by the probability distribution: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𝑝</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𝑟</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a:t>
                </a:r>
              </a:p>
              <a:p>
                <a:pPr algn="just"/>
                <a:endParaRPr lang="en-IN" b="0" dirty="0">
                  <a:solidFill>
                    <a:srgbClr val="002060"/>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AC22FAEC-3FAA-3763-4A66-ABF59E25FA6B}"/>
                  </a:ext>
                </a:extLst>
              </p:cNvPr>
              <p:cNvSpPr txBox="1">
                <a:spLocks noRot="1" noChangeAspect="1" noMove="1" noResize="1" noEditPoints="1" noAdjustHandles="1" noChangeArrowheads="1" noChangeShapeType="1" noTextEdit="1"/>
              </p:cNvSpPr>
              <p:nvPr/>
            </p:nvSpPr>
            <p:spPr>
              <a:xfrm>
                <a:off x="85493" y="322453"/>
                <a:ext cx="6207512" cy="2277547"/>
              </a:xfrm>
              <a:prstGeom prst="rect">
                <a:avLst/>
              </a:prstGeom>
              <a:blipFill>
                <a:blip r:embed="rId2"/>
                <a:stretch>
                  <a:fillRect l="-2456" t="-3476" r="-2358"/>
                </a:stretch>
              </a:blipFill>
            </p:spPr>
            <p:txBody>
              <a:bodyPr/>
              <a:lstStyle/>
              <a:p>
                <a:r>
                  <a:rPr lang="en-IN">
                    <a:noFill/>
                  </a:rPr>
                  <a:t> </a:t>
                </a:r>
              </a:p>
            </p:txBody>
          </p:sp>
        </mc:Fallback>
      </mc:AlternateContent>
    </p:spTree>
    <p:extLst>
      <p:ext uri="{BB962C8B-B14F-4D97-AF65-F5344CB8AC3E}">
        <p14:creationId xmlns:p14="http://schemas.microsoft.com/office/powerpoint/2010/main" val="940627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12</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A3B50C1-14B0-30B9-BBEF-43C0E2ED8725}"/>
                  </a:ext>
                </a:extLst>
              </p:cNvPr>
              <p:cNvSpPr txBox="1"/>
              <p:nvPr/>
            </p:nvSpPr>
            <p:spPr>
              <a:xfrm>
                <a:off x="85493" y="322453"/>
                <a:ext cx="6207512" cy="4216539"/>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Estimating Action Value Over Time</a:t>
                </a:r>
              </a:p>
              <a:p>
                <a:pPr algn="just"/>
                <a:endParaRPr lang="en-IN" sz="20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Online update for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cs typeface="Times New Roman" panose="02020603050405020304" pitchFamily="18" charset="0"/>
                      </a:rPr>
                      <m:t>:</m:t>
                    </m:r>
                  </m:oMath>
                </a14:m>
                <a:endParaRPr lang="en-IN" b="0" dirty="0">
                  <a:solidFill>
                    <a:srgbClr val="002060"/>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𝑄</m:t>
                          </m:r>
                        </m:e>
                        <m:sub>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+1</m:t>
                          </m:r>
                        </m:sub>
                      </m:sSub>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cs typeface="Times New Roman" panose="02020603050405020304" pitchFamily="18" charset="0"/>
                        </a:rPr>
                        <m:t>= </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𝑄</m:t>
                          </m:r>
                        </m:e>
                        <m:sub>
                          <m:r>
                            <a:rPr lang="en-IN" b="0" i="1" smtClean="0">
                              <a:solidFill>
                                <a:srgbClr val="002060"/>
                              </a:solidFill>
                              <a:latin typeface="Cambria Math" panose="02040503050406030204" pitchFamily="18" charset="0"/>
                              <a:cs typeface="Times New Roman" panose="02020603050405020304" pitchFamily="18" charset="0"/>
                            </a:rPr>
                            <m:t>𝑡</m:t>
                          </m:r>
                        </m:sub>
                      </m:sSub>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𝛼</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𝑄</m:t>
                          </m:r>
                        </m:e>
                        <m:sub>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𝑡</m:t>
                          </m:r>
                        </m:sub>
                      </m:sSub>
                      <m:d>
                        <m:d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IN" b="0"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𝑄</m:t>
                        </m:r>
                      </m:e>
                      <m:sub>
                        <m:r>
                          <a:rPr lang="en-IN" b="0" i="1" smtClean="0">
                            <a:solidFill>
                              <a:srgbClr val="002060"/>
                            </a:solidFill>
                            <a:latin typeface="Cambria Math" panose="02040503050406030204" pitchFamily="18" charset="0"/>
                            <a:cs typeface="Times New Roman" panose="02020603050405020304" pitchFamily="18" charset="0"/>
                          </a:rPr>
                          <m:t>𝑡</m:t>
                        </m:r>
                      </m:sub>
                    </m:sSub>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 Current estimate of the action value</a:t>
                </a:r>
              </a:p>
              <a:p>
                <a:pPr marL="742950" lvl="1" indent="-285750" algn="just">
                  <a:buFont typeface="Courier New" panose="02070309020205020404" pitchFamily="49" charset="0"/>
                  <a:buChar char="o"/>
                </a:pP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+1</m:t>
                        </m:r>
                      </m:sub>
                    </m:sSub>
                  </m:oMath>
                </a14:m>
                <a:r>
                  <a:rPr lang="en-IN" dirty="0">
                    <a:solidFill>
                      <a:srgbClr val="002060"/>
                    </a:solidFill>
                    <a:latin typeface="Times New Roman" panose="02020603050405020304" pitchFamily="18" charset="0"/>
                    <a:cs typeface="Times New Roman" panose="02020603050405020304" pitchFamily="18" charset="0"/>
                  </a:rPr>
                  <a:t>: Reward received after action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𝑎</m:t>
                    </m:r>
                  </m:oMath>
                </a14:m>
                <a:r>
                  <a:rPr lang="en-IN" dirty="0">
                    <a:solidFill>
                      <a:srgbClr val="002060"/>
                    </a:solidFill>
                    <a:latin typeface="Times New Roman" panose="02020603050405020304" pitchFamily="18" charset="0"/>
                    <a:cs typeface="Times New Roman" panose="02020603050405020304" pitchFamily="18" charset="0"/>
                  </a:rPr>
                  <a:t> at time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+1</m:t>
                    </m:r>
                  </m:oMath>
                </a14:m>
                <a:endParaRPr lang="en-IN"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14:m>
                  <m:oMath xmlns:m="http://schemas.openxmlformats.org/officeDocument/2006/math">
                    <m:r>
                      <a:rPr lang="en-IN"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𝛼</m:t>
                    </m:r>
                  </m:oMath>
                </a14:m>
                <a:r>
                  <a:rPr lang="en-IN" dirty="0">
                    <a:solidFill>
                      <a:srgbClr val="002060"/>
                    </a:solidFill>
                    <a:latin typeface="Times New Roman" panose="02020603050405020304" pitchFamily="18" charset="0"/>
                    <a:cs typeface="Times New Roman" panose="02020603050405020304" pitchFamily="18" charset="0"/>
                  </a:rPr>
                  <a:t>: Learning rate (gradually decreased over time for convergence)</a:t>
                </a:r>
              </a:p>
              <a:p>
                <a:pPr marL="742950" lvl="1" indent="-285750" algn="just">
                  <a:buFont typeface="Courier New" panose="02070309020205020404" pitchFamily="49" charset="0"/>
                  <a:buChar char="o"/>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update rule is a form of the delta rule used in various learning algorithms</a:t>
                </a:r>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As time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𝑡</m:t>
                    </m:r>
                  </m:oMath>
                </a14:m>
                <a:r>
                  <a:rPr lang="en-IN" dirty="0">
                    <a:solidFill>
                      <a:srgbClr val="002060"/>
                    </a:solidFill>
                    <a:latin typeface="Times New Roman" panose="02020603050405020304" pitchFamily="18" charset="0"/>
                    <a:cs typeface="Times New Roman" panose="02020603050405020304" pitchFamily="18" charset="0"/>
                  </a:rPr>
                  <a:t> increases,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 converges to the mean of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𝑝</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𝑟</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a:t>
                </a:r>
              </a:p>
              <a:p>
                <a:pPr algn="just"/>
                <a:endParaRPr lang="en-IN" b="0" dirty="0">
                  <a:solidFill>
                    <a:srgbClr val="002060"/>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8A3B50C1-14B0-30B9-BBEF-43C0E2ED8725}"/>
                  </a:ext>
                </a:extLst>
              </p:cNvPr>
              <p:cNvSpPr txBox="1">
                <a:spLocks noRot="1" noChangeAspect="1" noMove="1" noResize="1" noEditPoints="1" noAdjustHandles="1" noChangeArrowheads="1" noChangeShapeType="1" noTextEdit="1"/>
              </p:cNvSpPr>
              <p:nvPr/>
            </p:nvSpPr>
            <p:spPr>
              <a:xfrm>
                <a:off x="85493" y="322453"/>
                <a:ext cx="6207512" cy="4216539"/>
              </a:xfrm>
              <a:prstGeom prst="rect">
                <a:avLst/>
              </a:prstGeom>
              <a:blipFill>
                <a:blip r:embed="rId2"/>
                <a:stretch>
                  <a:fillRect l="-2456" t="-1879" r="-2358"/>
                </a:stretch>
              </a:blipFill>
            </p:spPr>
            <p:txBody>
              <a:bodyPr/>
              <a:lstStyle/>
              <a:p>
                <a:r>
                  <a:rPr lang="en-IN">
                    <a:noFill/>
                  </a:rPr>
                  <a:t> </a:t>
                </a:r>
              </a:p>
            </p:txBody>
          </p:sp>
        </mc:Fallback>
      </mc:AlternateContent>
    </p:spTree>
    <p:extLst>
      <p:ext uri="{BB962C8B-B14F-4D97-AF65-F5344CB8AC3E}">
        <p14:creationId xmlns:p14="http://schemas.microsoft.com/office/powerpoint/2010/main" val="2386645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13</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06F85E5-02BE-6E05-40A0-1D9188C97ADB}"/>
                  </a:ext>
                </a:extLst>
              </p:cNvPr>
              <p:cNvSpPr txBox="1"/>
              <p:nvPr/>
            </p:nvSpPr>
            <p:spPr>
              <a:xfrm>
                <a:off x="85493" y="322453"/>
                <a:ext cx="6207512" cy="3425681"/>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Generalization to Full Reinforcement Learning</a:t>
                </a: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Multiple States: </a:t>
                </a:r>
                <a:r>
                  <a:rPr lang="en-US" dirty="0">
                    <a:solidFill>
                      <a:srgbClr val="002060"/>
                    </a:solidFill>
                    <a:latin typeface="Times New Roman" panose="02020603050405020304" pitchFamily="18" charset="0"/>
                    <a:cs typeface="Times New Roman" panose="02020603050405020304" pitchFamily="18" charset="0"/>
                  </a:rPr>
                  <a:t>Extends to scenarios with multiple states, each having its own reward probabilities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𝑝</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𝑟</m:t>
                    </m:r>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𝑠</m:t>
                        </m:r>
                      </m:e>
                      <m:sub>
                        <m:r>
                          <a:rPr lang="en-IN" b="0" i="1" smtClean="0">
                            <a:solidFill>
                              <a:srgbClr val="002060"/>
                            </a:solidFill>
                            <a:latin typeface="Cambria Math" panose="02040503050406030204" pitchFamily="18" charset="0"/>
                            <a:cs typeface="Times New Roman" panose="02020603050405020304" pitchFamily="18" charset="0"/>
                          </a:rPr>
                          <m:t>𝑖</m:t>
                        </m:r>
                      </m:sub>
                    </m:sSub>
                    <m:r>
                      <a:rPr lang="en-IN" b="0" i="1" smtClean="0">
                        <a:solidFill>
                          <a:srgbClr val="002060"/>
                        </a:solidFill>
                        <a:latin typeface="Cambria Math" panose="02040503050406030204" pitchFamily="18" charset="0"/>
                        <a:cs typeface="Times New Roman" panose="02020603050405020304" pitchFamily="18" charset="0"/>
                      </a:rPr>
                      <m:t>, </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𝑗</m:t>
                        </m:r>
                      </m:sub>
                    </m:sSub>
                    <m:r>
                      <a:rPr lang="en-IN" b="0" i="1"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State-Action Value </a:t>
                </a:r>
                <a14:m>
                  <m:oMath xmlns:m="http://schemas.openxmlformats.org/officeDocument/2006/math">
                    <m:r>
                      <a:rPr lang="en-IN" b="1" i="1" smtClean="0">
                        <a:solidFill>
                          <a:srgbClr val="002060"/>
                        </a:solidFill>
                        <a:latin typeface="Cambria Math" panose="02040503050406030204" pitchFamily="18" charset="0"/>
                        <a:cs typeface="Times New Roman" panose="02020603050405020304" pitchFamily="18" charset="0"/>
                      </a:rPr>
                      <m:t>𝑸</m:t>
                    </m:r>
                    <m:r>
                      <a:rPr lang="en-IN" b="1" i="1" smtClean="0">
                        <a:solidFill>
                          <a:srgbClr val="002060"/>
                        </a:solidFill>
                        <a:latin typeface="Cambria Math" panose="02040503050406030204" pitchFamily="18" charset="0"/>
                        <a:cs typeface="Times New Roman" panose="02020603050405020304" pitchFamily="18" charset="0"/>
                      </a:rPr>
                      <m:t>(</m:t>
                    </m:r>
                    <m:sSub>
                      <m:sSubPr>
                        <m:ctrlPr>
                          <a:rPr lang="en-IN" b="1" i="1" smtClean="0">
                            <a:solidFill>
                              <a:srgbClr val="002060"/>
                            </a:solidFill>
                            <a:latin typeface="Cambria Math" panose="02040503050406030204" pitchFamily="18" charset="0"/>
                            <a:cs typeface="Times New Roman" panose="02020603050405020304" pitchFamily="18" charset="0"/>
                          </a:rPr>
                        </m:ctrlPr>
                      </m:sSubPr>
                      <m:e>
                        <m:r>
                          <a:rPr lang="en-IN" b="1" i="1" smtClean="0">
                            <a:solidFill>
                              <a:srgbClr val="002060"/>
                            </a:solidFill>
                            <a:latin typeface="Cambria Math" panose="02040503050406030204" pitchFamily="18" charset="0"/>
                            <a:cs typeface="Times New Roman" panose="02020603050405020304" pitchFamily="18" charset="0"/>
                          </a:rPr>
                          <m:t>𝒔</m:t>
                        </m:r>
                      </m:e>
                      <m:sub>
                        <m:r>
                          <a:rPr lang="en-IN" b="1" i="1" smtClean="0">
                            <a:solidFill>
                              <a:srgbClr val="002060"/>
                            </a:solidFill>
                            <a:latin typeface="Cambria Math" panose="02040503050406030204" pitchFamily="18" charset="0"/>
                            <a:cs typeface="Times New Roman" panose="02020603050405020304" pitchFamily="18" charset="0"/>
                          </a:rPr>
                          <m:t>𝒊</m:t>
                        </m:r>
                      </m:sub>
                    </m:sSub>
                    <m:r>
                      <a:rPr lang="en-IN" b="1" i="1" smtClean="0">
                        <a:solidFill>
                          <a:srgbClr val="002060"/>
                        </a:solidFill>
                        <a:latin typeface="Cambria Math" panose="02040503050406030204" pitchFamily="18" charset="0"/>
                        <a:cs typeface="Times New Roman" panose="02020603050405020304" pitchFamily="18" charset="0"/>
                      </a:rPr>
                      <m:t>, </m:t>
                    </m:r>
                    <m:sSub>
                      <m:sSubPr>
                        <m:ctrlPr>
                          <a:rPr lang="en-IN" b="1" i="1" smtClean="0">
                            <a:solidFill>
                              <a:srgbClr val="002060"/>
                            </a:solidFill>
                            <a:latin typeface="Cambria Math" panose="02040503050406030204" pitchFamily="18" charset="0"/>
                            <a:cs typeface="Times New Roman" panose="02020603050405020304" pitchFamily="18" charset="0"/>
                          </a:rPr>
                        </m:ctrlPr>
                      </m:sSubPr>
                      <m:e>
                        <m:r>
                          <a:rPr lang="en-IN" b="1" i="1" smtClean="0">
                            <a:solidFill>
                              <a:srgbClr val="002060"/>
                            </a:solidFill>
                            <a:latin typeface="Cambria Math" panose="02040503050406030204" pitchFamily="18" charset="0"/>
                            <a:cs typeface="Times New Roman" panose="02020603050405020304" pitchFamily="18" charset="0"/>
                          </a:rPr>
                          <m:t>𝒂</m:t>
                        </m:r>
                      </m:e>
                      <m:sub>
                        <m:r>
                          <a:rPr lang="en-IN" b="1" i="1" smtClean="0">
                            <a:solidFill>
                              <a:srgbClr val="002060"/>
                            </a:solidFill>
                            <a:latin typeface="Cambria Math" panose="02040503050406030204" pitchFamily="18" charset="0"/>
                            <a:cs typeface="Times New Roman" panose="02020603050405020304" pitchFamily="18" charset="0"/>
                          </a:rPr>
                          <m:t>𝒋</m:t>
                        </m:r>
                      </m:sub>
                    </m:sSub>
                    <m:r>
                      <a:rPr lang="en-IN" b="1" i="1" smtClean="0">
                        <a:solidFill>
                          <a:srgbClr val="002060"/>
                        </a:solidFill>
                        <a:latin typeface="Cambria Math" panose="02040503050406030204" pitchFamily="18" charset="0"/>
                        <a:cs typeface="Times New Roman" panose="02020603050405020304" pitchFamily="18" charset="0"/>
                      </a:rPr>
                      <m:t>)</m:t>
                    </m:r>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Represents the value of taking action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𝑗</m:t>
                        </m:r>
                      </m:sub>
                    </m:sSub>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in state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𝑠</m:t>
                        </m:r>
                      </m:e>
                      <m:sub>
                        <m:r>
                          <a:rPr lang="en-IN" b="0" i="1" smtClean="0">
                            <a:solidFill>
                              <a:srgbClr val="002060"/>
                            </a:solidFill>
                            <a:latin typeface="Cambria Math" panose="02040503050406030204" pitchFamily="18" charset="0"/>
                            <a:cs typeface="Times New Roman" panose="02020603050405020304" pitchFamily="18" charset="0"/>
                          </a:rPr>
                          <m:t>𝑖</m:t>
                        </m:r>
                      </m:sub>
                    </m:sSub>
                    <m:r>
                      <a:rPr lang="en-IN" b="0" i="0" smtClean="0">
                        <a:solidFill>
                          <a:srgbClr val="002060"/>
                        </a:solidFill>
                        <a:latin typeface="Cambria Math" panose="02040503050406030204" pitchFamily="18" charset="0"/>
                        <a:cs typeface="Times New Roman" panose="02020603050405020304" pitchFamily="18" charset="0"/>
                      </a:rPr>
                      <m:t>.</m:t>
                    </m:r>
                  </m:oMath>
                </a14:m>
                <a:endParaRPr lang="en-IN" b="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State Transitions: </a:t>
                </a:r>
                <a:r>
                  <a:rPr lang="en-US" dirty="0">
                    <a:solidFill>
                      <a:srgbClr val="002060"/>
                    </a:solidFill>
                    <a:latin typeface="Times New Roman" panose="02020603050405020304" pitchFamily="18" charset="0"/>
                    <a:cs typeface="Times New Roman" panose="02020603050405020304" pitchFamily="18" charset="0"/>
                  </a:rPr>
                  <a:t>Actions influence not only rewards but also transition the agent from one state to another.</a:t>
                </a: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Delayed Rewards: </a:t>
                </a:r>
                <a:r>
                  <a:rPr lang="en-US" dirty="0">
                    <a:solidFill>
                      <a:srgbClr val="002060"/>
                    </a:solidFill>
                    <a:latin typeface="Times New Roman" panose="02020603050405020304" pitchFamily="18" charset="0"/>
                    <a:cs typeface="Times New Roman" panose="02020603050405020304" pitchFamily="18" charset="0"/>
                  </a:rPr>
                  <a:t>Introduces the challenge of estimating immediate values from rewards that are delayed</a:t>
                </a:r>
                <a:r>
                  <a:rPr lang="en-IN" dirty="0">
                    <a:solidFill>
                      <a:srgbClr val="002060"/>
                    </a:solidFill>
                    <a:latin typeface="Times New Roman" panose="02020603050405020304" pitchFamily="18" charset="0"/>
                    <a:cs typeface="Times New Roman" panose="02020603050405020304" pitchFamily="18" charset="0"/>
                  </a:rPr>
                  <a:t>.</a:t>
                </a:r>
              </a:p>
            </p:txBody>
          </p:sp>
        </mc:Choice>
        <mc:Fallback>
          <p:sp>
            <p:nvSpPr>
              <p:cNvPr id="2" name="TextBox 1">
                <a:extLst>
                  <a:ext uri="{FF2B5EF4-FFF2-40B4-BE49-F238E27FC236}">
                    <a16:creationId xmlns:a16="http://schemas.microsoft.com/office/drawing/2014/main" id="{D06F85E5-02BE-6E05-40A0-1D9188C97ADB}"/>
                  </a:ext>
                </a:extLst>
              </p:cNvPr>
              <p:cNvSpPr txBox="1">
                <a:spLocks noRot="1" noChangeAspect="1" noMove="1" noResize="1" noEditPoints="1" noAdjustHandles="1" noChangeArrowheads="1" noChangeShapeType="1" noTextEdit="1"/>
              </p:cNvSpPr>
              <p:nvPr/>
            </p:nvSpPr>
            <p:spPr>
              <a:xfrm>
                <a:off x="85493" y="322453"/>
                <a:ext cx="6207512" cy="3425681"/>
              </a:xfrm>
              <a:prstGeom prst="rect">
                <a:avLst/>
              </a:prstGeom>
              <a:blipFill>
                <a:blip r:embed="rId2"/>
                <a:stretch>
                  <a:fillRect l="-2456" t="-2313" r="-2358" b="-3203"/>
                </a:stretch>
              </a:blipFill>
            </p:spPr>
            <p:txBody>
              <a:bodyPr/>
              <a:lstStyle/>
              <a:p>
                <a:r>
                  <a:rPr lang="en-IN">
                    <a:noFill/>
                  </a:rPr>
                  <a:t> </a:t>
                </a:r>
              </a:p>
            </p:txBody>
          </p:sp>
        </mc:Fallback>
      </mc:AlternateContent>
    </p:spTree>
    <p:extLst>
      <p:ext uri="{BB962C8B-B14F-4D97-AF65-F5344CB8AC3E}">
        <p14:creationId xmlns:p14="http://schemas.microsoft.com/office/powerpoint/2010/main" val="3103126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14</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8DF733C-38D7-5596-00DE-EF8CED73C038}"/>
                  </a:ext>
                </a:extLst>
              </p:cNvPr>
              <p:cNvSpPr txBox="1"/>
              <p:nvPr/>
            </p:nvSpPr>
            <p:spPr>
              <a:xfrm>
                <a:off x="85493" y="665353"/>
                <a:ext cx="6207512" cy="3323987"/>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Agent: </a:t>
                </a:r>
                <a:r>
                  <a:rPr lang="en-US" dirty="0">
                    <a:solidFill>
                      <a:srgbClr val="002060"/>
                    </a:solidFill>
                    <a:latin typeface="Times New Roman" panose="02020603050405020304" pitchFamily="18" charset="0"/>
                    <a:cs typeface="Times New Roman" panose="02020603050405020304" pitchFamily="18" charset="0"/>
                  </a:rPr>
                  <a:t>The learner or decision maker in a reinforcement learning setup. It is responsible for making decisions based on the information it gathers from the environment.</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Environment: </a:t>
                </a:r>
                <a:r>
                  <a:rPr lang="en-US" dirty="0">
                    <a:solidFill>
                      <a:srgbClr val="002060"/>
                    </a:solidFill>
                    <a:latin typeface="Times New Roman" panose="02020603050405020304" pitchFamily="18" charset="0"/>
                    <a:cs typeface="Times New Roman" panose="02020603050405020304" pitchFamily="18" charset="0"/>
                  </a:rPr>
                  <a:t>The external world with which the agent interacts. The environment includes everything outside the agent that can affect the outcome of its actions.</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State and Action: </a:t>
                </a:r>
                <a:r>
                  <a:rPr lang="en-US" dirty="0">
                    <a:solidFill>
                      <a:srgbClr val="002060"/>
                    </a:solidFill>
                    <a:latin typeface="Times New Roman" panose="02020603050405020304" pitchFamily="18" charset="0"/>
                    <a:cs typeface="Times New Roman" panose="02020603050405020304" pitchFamily="18" charset="0"/>
                  </a:rPr>
                  <a:t>The agent perceives its current situation, known as the state </a:t>
                </a:r>
                <a14:m>
                  <m:oMath xmlns:m="http://schemas.openxmlformats.org/officeDocument/2006/math">
                    <m:sSub>
                      <m:sSubPr>
                        <m:ctrlPr>
                          <a:rPr lang="en-US"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IN" dirty="0">
                    <a:solidFill>
                      <a:srgbClr val="002060"/>
                    </a:solidFill>
                    <a:latin typeface="Times New Roman" panose="02020603050405020304" pitchFamily="18" charset="0"/>
                    <a:cs typeface="Times New Roman" panose="02020603050405020304" pitchFamily="18" charset="0"/>
                  </a:rPr>
                  <a:t>, and takes an action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to change its state. The set of all possible states is denoted by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𝑆</m:t>
                    </m:r>
                  </m:oMath>
                </a14:m>
                <a:r>
                  <a:rPr lang="en-IN" dirty="0">
                    <a:solidFill>
                      <a:srgbClr val="002060"/>
                    </a:solidFill>
                    <a:latin typeface="Times New Roman" panose="02020603050405020304" pitchFamily="18" charset="0"/>
                    <a:cs typeface="Times New Roman" panose="02020603050405020304" pitchFamily="18" charset="0"/>
                  </a:rPr>
                  <a:t>, and the actions available in a state are denoted by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𝐴</m:t>
                    </m:r>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r>
                      <a:rPr lang="en-IN" b="0" i="1" smtClean="0">
                        <a:solidFill>
                          <a:srgbClr val="002060"/>
                        </a:solidFill>
                        <a:latin typeface="Cambria Math" panose="02040503050406030204" pitchFamily="18" charset="0"/>
                        <a:cs typeface="Times New Roman" panose="02020603050405020304" pitchFamily="18" charset="0"/>
                      </a:rPr>
                      <m:t>)</m:t>
                    </m:r>
                  </m:oMath>
                </a14:m>
                <a:endParaRPr lang="en-IN" b="1" dirty="0">
                  <a:solidFill>
                    <a:srgbClr val="002060"/>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A8DF733C-38D7-5596-00DE-EF8CED73C038}"/>
                  </a:ext>
                </a:extLst>
              </p:cNvPr>
              <p:cNvSpPr txBox="1">
                <a:spLocks noRot="1" noChangeAspect="1" noMove="1" noResize="1" noEditPoints="1" noAdjustHandles="1" noChangeArrowheads="1" noChangeShapeType="1" noTextEdit="1"/>
              </p:cNvSpPr>
              <p:nvPr/>
            </p:nvSpPr>
            <p:spPr>
              <a:xfrm>
                <a:off x="85493" y="665353"/>
                <a:ext cx="6207512" cy="3323987"/>
              </a:xfrm>
              <a:prstGeom prst="rect">
                <a:avLst/>
              </a:prstGeom>
              <a:blipFill>
                <a:blip r:embed="rId2"/>
                <a:stretch>
                  <a:fillRect l="-2063" t="-2385" r="-2358" b="-3486"/>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3C1B34A5-77F4-4C9E-A974-FD60B223DE07}"/>
              </a:ext>
            </a:extLst>
          </p:cNvPr>
          <p:cNvSpPr txBox="1"/>
          <p:nvPr/>
        </p:nvSpPr>
        <p:spPr>
          <a:xfrm>
            <a:off x="85491" y="195925"/>
            <a:ext cx="4486508" cy="430887"/>
          </a:xfrm>
          <a:prstGeom prst="rect">
            <a:avLst/>
          </a:prstGeom>
          <a:noFill/>
        </p:spPr>
        <p:txBody>
          <a:bodyPr wrap="square" rtlCol="0">
            <a:spAutoFit/>
          </a:bodyPr>
          <a:lstStyle/>
          <a:p>
            <a:pPr algn="just"/>
            <a:r>
              <a:rPr lang="en-IN" sz="2200" dirty="0">
                <a:solidFill>
                  <a:srgbClr val="00B050"/>
                </a:solidFill>
                <a:latin typeface="Times New Roman" panose="02020603050405020304" pitchFamily="18" charset="0"/>
                <a:cs typeface="Times New Roman" panose="02020603050405020304" pitchFamily="18" charset="0"/>
              </a:rPr>
              <a:t>Reinforcement Learning Elements</a:t>
            </a:r>
          </a:p>
        </p:txBody>
      </p:sp>
    </p:spTree>
    <p:extLst>
      <p:ext uri="{BB962C8B-B14F-4D97-AF65-F5344CB8AC3E}">
        <p14:creationId xmlns:p14="http://schemas.microsoft.com/office/powerpoint/2010/main" val="161416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15</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DDD905B-44B4-071C-0CFB-488FFDE924D0}"/>
                  </a:ext>
                </a:extLst>
              </p:cNvPr>
              <p:cNvSpPr txBox="1"/>
              <p:nvPr/>
            </p:nvSpPr>
            <p:spPr>
              <a:xfrm>
                <a:off x="85493" y="322453"/>
                <a:ext cx="6207512" cy="2523768"/>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Interaction with Environment</a:t>
                </a: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Time and State Transition: </a:t>
                </a:r>
                <a:r>
                  <a:rPr lang="en-US" dirty="0">
                    <a:solidFill>
                      <a:srgbClr val="002060"/>
                    </a:solidFill>
                    <a:latin typeface="Times New Roman" panose="02020603050405020304" pitchFamily="18" charset="0"/>
                    <a:cs typeface="Times New Roman" panose="02020603050405020304" pitchFamily="18" charset="0"/>
                  </a:rPr>
                  <a:t>Time is divided into discrete steps (e.g.,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=0, 1, 2, ⋯)</m:t>
                    </m:r>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At each time step, the agent is in a state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and takes action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IN" dirty="0">
                    <a:solidFill>
                      <a:srgbClr val="002060"/>
                    </a:solidFill>
                    <a:latin typeface="Times New Roman" panose="02020603050405020304" pitchFamily="18" charset="0"/>
                    <a:cs typeface="Times New Roman" panose="02020603050405020304" pitchFamily="18" charset="0"/>
                  </a:rPr>
                  <a:t>. This causes a transition to a new state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+1</m:t>
                        </m:r>
                      </m:sub>
                    </m:sSub>
                  </m:oMath>
                </a14:m>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Reward: </a:t>
                </a:r>
                <a:r>
                  <a:rPr lang="en-US" dirty="0">
                    <a:solidFill>
                      <a:srgbClr val="002060"/>
                    </a:solidFill>
                    <a:latin typeface="Times New Roman" panose="02020603050405020304" pitchFamily="18" charset="0"/>
                    <a:cs typeface="Times New Roman" panose="02020603050405020304" pitchFamily="18" charset="0"/>
                  </a:rPr>
                  <a:t>After the agent takes an action, the environment provides feedback in the form of a reward </a:t>
                </a:r>
                <a14:m>
                  <m:oMath xmlns:m="http://schemas.openxmlformats.org/officeDocument/2006/math">
                    <m:sSub>
                      <m:sSubPr>
                        <m:ctrlPr>
                          <a:rPr lang="en-US"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+1</m:t>
                        </m:r>
                      </m:sub>
                    </m:sSub>
                  </m:oMath>
                </a14:m>
                <a:r>
                  <a:rPr lang="en-IN" dirty="0">
                    <a:solidFill>
                      <a:srgbClr val="002060"/>
                    </a:solidFill>
                    <a:latin typeface="Times New Roman" panose="02020603050405020304" pitchFamily="18" charset="0"/>
                    <a:cs typeface="Times New Roman" panose="02020603050405020304" pitchFamily="18" charset="0"/>
                  </a:rPr>
                  <a:t>. The reward helps the agent evaluate the quality of its action. </a:t>
                </a:r>
              </a:p>
              <a:p>
                <a:pPr algn="just"/>
                <a:endParaRPr lang="en-IN" b="1" dirty="0">
                  <a:solidFill>
                    <a:srgbClr val="002060"/>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3DDD905B-44B4-071C-0CFB-488FFDE924D0}"/>
                  </a:ext>
                </a:extLst>
              </p:cNvPr>
              <p:cNvSpPr txBox="1">
                <a:spLocks noRot="1" noChangeAspect="1" noMove="1" noResize="1" noEditPoints="1" noAdjustHandles="1" noChangeArrowheads="1" noChangeShapeType="1" noTextEdit="1"/>
              </p:cNvSpPr>
              <p:nvPr/>
            </p:nvSpPr>
            <p:spPr>
              <a:xfrm>
                <a:off x="85493" y="322453"/>
                <a:ext cx="6207512" cy="2523768"/>
              </a:xfrm>
              <a:prstGeom prst="rect">
                <a:avLst/>
              </a:prstGeom>
              <a:blipFill>
                <a:blip r:embed="rId2"/>
                <a:stretch>
                  <a:fillRect l="-2456" t="-3140" r="-2358"/>
                </a:stretch>
              </a:blipFill>
            </p:spPr>
            <p:txBody>
              <a:bodyPr/>
              <a:lstStyle/>
              <a:p>
                <a:r>
                  <a:rPr lang="en-IN">
                    <a:noFill/>
                  </a:rPr>
                  <a:t> </a:t>
                </a:r>
              </a:p>
            </p:txBody>
          </p:sp>
        </mc:Fallback>
      </mc:AlternateContent>
    </p:spTree>
    <p:extLst>
      <p:ext uri="{BB962C8B-B14F-4D97-AF65-F5344CB8AC3E}">
        <p14:creationId xmlns:p14="http://schemas.microsoft.com/office/powerpoint/2010/main" val="15886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16</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DF14E91-1678-574E-8EB3-2AC2BAEE05D1}"/>
                  </a:ext>
                </a:extLst>
              </p:cNvPr>
              <p:cNvSpPr txBox="1"/>
              <p:nvPr/>
            </p:nvSpPr>
            <p:spPr>
              <a:xfrm>
                <a:off x="85493" y="322453"/>
                <a:ext cx="6207512" cy="3631763"/>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Markov Decision Process (MDP)</a:t>
                </a: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Markov Property: </a:t>
                </a:r>
                <a:r>
                  <a:rPr lang="en-IN" dirty="0">
                    <a:solidFill>
                      <a:srgbClr val="002060"/>
                    </a:solidFill>
                    <a:latin typeface="Times New Roman" panose="02020603050405020304" pitchFamily="18" charset="0"/>
                    <a:cs typeface="Times New Roman" panose="02020603050405020304" pitchFamily="18" charset="0"/>
                  </a:rPr>
                  <a:t>The system </a:t>
                </a:r>
                <a:r>
                  <a:rPr lang="en-US" dirty="0">
                    <a:solidFill>
                      <a:srgbClr val="002060"/>
                    </a:solidFill>
                    <a:latin typeface="Times New Roman" panose="02020603050405020304" pitchFamily="18" charset="0"/>
                    <a:cs typeface="Times New Roman" panose="02020603050405020304" pitchFamily="18" charset="0"/>
                  </a:rPr>
                  <a:t>follows the Markov property, meaning the future state </a:t>
                </a:r>
                <a14:m>
                  <m:oMath xmlns:m="http://schemas.openxmlformats.org/officeDocument/2006/math">
                    <m:sSub>
                      <m:sSubPr>
                        <m:ctrlPr>
                          <a:rPr lang="en-US"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+1</m:t>
                        </m:r>
                      </m:sub>
                    </m:sSub>
                  </m:oMath>
                </a14:m>
                <a:r>
                  <a:rPr lang="en-IN" dirty="0">
                    <a:solidFill>
                      <a:srgbClr val="002060"/>
                    </a:solidFill>
                    <a:latin typeface="Times New Roman" panose="02020603050405020304" pitchFamily="18" charset="0"/>
                    <a:cs typeface="Times New Roman" panose="02020603050405020304" pitchFamily="18" charset="0"/>
                  </a:rPr>
                  <a:t> and reward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+1</m:t>
                        </m:r>
                      </m:sub>
                    </m:sSub>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depend only on the current state </a:t>
                </a:r>
                <a14:m>
                  <m:oMath xmlns:m="http://schemas.openxmlformats.org/officeDocument/2006/math">
                    <m:sSub>
                      <m:sSubPr>
                        <m:ctrlPr>
                          <a:rPr lang="en-US" i="1">
                            <a:solidFill>
                              <a:srgbClr val="002060"/>
                            </a:solidFill>
                            <a:latin typeface="Cambria Math" panose="02040503050406030204" pitchFamily="18" charset="0"/>
                            <a:cs typeface="Times New Roman" panose="02020603050405020304" pitchFamily="18" charset="0"/>
                          </a:rPr>
                        </m:ctrlPr>
                      </m:sSubPr>
                      <m:e>
                        <m:r>
                          <a:rPr lang="en-IN" i="1">
                            <a:solidFill>
                              <a:srgbClr val="002060"/>
                            </a:solidFill>
                            <a:latin typeface="Cambria Math" panose="02040503050406030204" pitchFamily="18" charset="0"/>
                            <a:cs typeface="Times New Roman" panose="02020603050405020304" pitchFamily="18" charset="0"/>
                          </a:rPr>
                          <m:t>𝑆</m:t>
                        </m:r>
                      </m:e>
                      <m:sub>
                        <m:r>
                          <a:rPr lang="en-IN" i="1">
                            <a:solidFill>
                              <a:srgbClr val="002060"/>
                            </a:solidFill>
                            <a:latin typeface="Cambria Math" panose="02040503050406030204" pitchFamily="18" charset="0"/>
                            <a:cs typeface="Times New Roman" panose="02020603050405020304" pitchFamily="18" charset="0"/>
                          </a:rPr>
                          <m:t>𝑡</m:t>
                        </m:r>
                      </m:sub>
                    </m:sSub>
                  </m:oMath>
                </a14:m>
                <a:r>
                  <a:rPr lang="en-IN" dirty="0">
                    <a:solidFill>
                      <a:srgbClr val="002060"/>
                    </a:solidFill>
                    <a:latin typeface="Times New Roman" panose="02020603050405020304" pitchFamily="18" charset="0"/>
                    <a:cs typeface="Times New Roman" panose="02020603050405020304" pitchFamily="18" charset="0"/>
                  </a:rPr>
                  <a:t> and action </a:t>
                </a:r>
                <a14:m>
                  <m:oMath xmlns:m="http://schemas.openxmlformats.org/officeDocument/2006/math">
                    <m:sSub>
                      <m:sSubPr>
                        <m:ctrlPr>
                          <a:rPr lang="en-IN" i="1">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i="1">
                            <a:solidFill>
                              <a:srgbClr val="002060"/>
                            </a:solidFill>
                            <a:latin typeface="Cambria Math" panose="02040503050406030204" pitchFamily="18" charset="0"/>
                            <a:cs typeface="Times New Roman" panose="02020603050405020304" pitchFamily="18" charset="0"/>
                          </a:rPr>
                          <m:t>𝑡</m:t>
                        </m:r>
                      </m:sub>
                    </m:sSub>
                  </m:oMath>
                </a14:m>
                <a:r>
                  <a:rPr lang="en-IN" dirty="0">
                    <a:solidFill>
                      <a:srgbClr val="002060"/>
                    </a:solidFill>
                    <a:latin typeface="Times New Roman" panose="02020603050405020304" pitchFamily="18" charset="0"/>
                    <a:cs typeface="Times New Roman" panose="02020603050405020304" pitchFamily="18" charset="0"/>
                  </a:rPr>
                  <a:t>, not on the past states or actions. </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Probability Distributions: </a:t>
                </a:r>
                <a:r>
                  <a:rPr lang="en-US" dirty="0">
                    <a:solidFill>
                      <a:srgbClr val="002060"/>
                    </a:solidFill>
                    <a:latin typeface="Times New Roman" panose="02020603050405020304" pitchFamily="18" charset="0"/>
                    <a:cs typeface="Times New Roman" panose="02020603050405020304" pitchFamily="18" charset="0"/>
                  </a:rPr>
                  <a:t>The reward and next state are drawn from probability distributions:</a:t>
                </a:r>
                <a:r>
                  <a:rPr lang="en-IN" b="1"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𝑝</m:t>
                    </m:r>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+1</m:t>
                        </m:r>
                      </m:sub>
                    </m:sSub>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r>
                      <a:rPr lang="en-IN" b="0" i="1" smtClean="0">
                        <a:solidFill>
                          <a:srgbClr val="002060"/>
                        </a:solidFill>
                        <a:latin typeface="Cambria Math" panose="02040503050406030204" pitchFamily="18" charset="0"/>
                        <a:cs typeface="Times New Roman" panose="02020603050405020304" pitchFamily="18" charset="0"/>
                      </a:rPr>
                      <m:t>, </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𝑡</m:t>
                        </m:r>
                      </m:sub>
                    </m:sSub>
                    <m:r>
                      <a:rPr lang="en-IN" b="0" i="1" smtClean="0">
                        <a:solidFill>
                          <a:srgbClr val="002060"/>
                        </a:solidFill>
                        <a:latin typeface="Cambria Math" panose="02040503050406030204" pitchFamily="18" charset="0"/>
                        <a:cs typeface="Times New Roman" panose="02020603050405020304" pitchFamily="18" charset="0"/>
                      </a:rPr>
                      <m:t>)</m:t>
                    </m:r>
                  </m:oMath>
                </a14:m>
                <a:r>
                  <a:rPr lang="en-US" dirty="0">
                    <a:solidFill>
                      <a:srgbClr val="002060"/>
                    </a:solidFill>
                    <a:latin typeface="Times New Roman" panose="02020603050405020304" pitchFamily="18" charset="0"/>
                    <a:cs typeface="Times New Roman" panose="02020603050405020304" pitchFamily="18" charset="0"/>
                  </a:rPr>
                  <a:t> for the reward and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𝑝</m:t>
                    </m:r>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+1</m:t>
                        </m:r>
                      </m:sub>
                    </m:sSub>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𝑡</m:t>
                        </m:r>
                      </m:sub>
                    </m:sSub>
                    <m:r>
                      <a:rPr lang="en-IN" b="0" i="1" smtClean="0">
                        <a:solidFill>
                          <a:srgbClr val="002060"/>
                        </a:solidFill>
                        <a:latin typeface="Cambria Math" panose="02040503050406030204" pitchFamily="18" charset="0"/>
                        <a:cs typeface="Times New Roman" panose="02020603050405020304" pitchFamily="18" charset="0"/>
                      </a:rPr>
                      <m:t>)</m:t>
                    </m:r>
                  </m:oMath>
                </a14:m>
                <a:r>
                  <a:rPr lang="en-US" dirty="0">
                    <a:solidFill>
                      <a:srgbClr val="002060"/>
                    </a:solidFill>
                    <a:latin typeface="Times New Roman" panose="02020603050405020304" pitchFamily="18" charset="0"/>
                    <a:cs typeface="Times New Roman" panose="02020603050405020304" pitchFamily="18" charset="0"/>
                  </a:rPr>
                  <a:t> for the state transition. </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Deterministic Case: </a:t>
                </a:r>
                <a:r>
                  <a:rPr lang="en-US" dirty="0">
                    <a:solidFill>
                      <a:srgbClr val="002060"/>
                    </a:solidFill>
                    <a:latin typeface="Times New Roman" panose="02020603050405020304" pitchFamily="18" charset="0"/>
                    <a:cs typeface="Times New Roman" panose="02020603050405020304" pitchFamily="18" charset="0"/>
                  </a:rPr>
                  <a:t>In some scenarios, taking a particular action in a specific state always leads to the same next state and reward. This is known as a deterministic environment.</a:t>
                </a:r>
              </a:p>
            </p:txBody>
          </p:sp>
        </mc:Choice>
        <mc:Fallback>
          <p:sp>
            <p:nvSpPr>
              <p:cNvPr id="2" name="TextBox 1">
                <a:extLst>
                  <a:ext uri="{FF2B5EF4-FFF2-40B4-BE49-F238E27FC236}">
                    <a16:creationId xmlns:a16="http://schemas.microsoft.com/office/drawing/2014/main" id="{8DF14E91-1678-574E-8EB3-2AC2BAEE05D1}"/>
                  </a:ext>
                </a:extLst>
              </p:cNvPr>
              <p:cNvSpPr txBox="1">
                <a:spLocks noRot="1" noChangeAspect="1" noMove="1" noResize="1" noEditPoints="1" noAdjustHandles="1" noChangeArrowheads="1" noChangeShapeType="1" noTextEdit="1"/>
              </p:cNvSpPr>
              <p:nvPr/>
            </p:nvSpPr>
            <p:spPr>
              <a:xfrm>
                <a:off x="85493" y="322453"/>
                <a:ext cx="6207512" cy="3631763"/>
              </a:xfrm>
              <a:prstGeom prst="rect">
                <a:avLst/>
              </a:prstGeom>
              <a:blipFill>
                <a:blip r:embed="rId2"/>
                <a:stretch>
                  <a:fillRect l="-2456" t="-2181" r="-2358" b="-2852"/>
                </a:stretch>
              </a:blipFill>
            </p:spPr>
            <p:txBody>
              <a:bodyPr/>
              <a:lstStyle/>
              <a:p>
                <a:r>
                  <a:rPr lang="en-IN">
                    <a:noFill/>
                  </a:rPr>
                  <a:t> </a:t>
                </a:r>
              </a:p>
            </p:txBody>
          </p:sp>
        </mc:Fallback>
      </mc:AlternateContent>
    </p:spTree>
    <p:extLst>
      <p:ext uri="{BB962C8B-B14F-4D97-AF65-F5344CB8AC3E}">
        <p14:creationId xmlns:p14="http://schemas.microsoft.com/office/powerpoint/2010/main" val="1259050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17</a:t>
            </a:fld>
            <a:endParaRPr lang="en-US"/>
          </a:p>
        </p:txBody>
      </p:sp>
      <p:sp>
        <p:nvSpPr>
          <p:cNvPr id="2" name="TextBox 1">
            <a:extLst>
              <a:ext uri="{FF2B5EF4-FFF2-40B4-BE49-F238E27FC236}">
                <a16:creationId xmlns:a16="http://schemas.microsoft.com/office/drawing/2014/main" id="{64DE8F0B-C5B0-270F-53CF-070A20DE2C8F}"/>
              </a:ext>
            </a:extLst>
          </p:cNvPr>
          <p:cNvSpPr txBox="1"/>
          <p:nvPr/>
        </p:nvSpPr>
        <p:spPr>
          <a:xfrm>
            <a:off x="85493" y="322453"/>
            <a:ext cx="6207512" cy="3108543"/>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Episode and Terminal States</a:t>
            </a:r>
          </a:p>
          <a:p>
            <a:pPr algn="just"/>
            <a:endParaRPr lang="en-IN" sz="20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Initial State: </a:t>
            </a:r>
            <a:r>
              <a:rPr lang="en-US" dirty="0">
                <a:solidFill>
                  <a:srgbClr val="002060"/>
                </a:solidFill>
                <a:latin typeface="Times New Roman" panose="02020603050405020304" pitchFamily="18" charset="0"/>
                <a:cs typeface="Times New Roman" panose="02020603050405020304" pitchFamily="18" charset="0"/>
              </a:rPr>
              <a:t>The state where the agent begins its journey</a:t>
            </a:r>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Terminal State: </a:t>
            </a:r>
            <a:r>
              <a:rPr lang="en-US" dirty="0">
                <a:solidFill>
                  <a:srgbClr val="002060"/>
                </a:solidFill>
                <a:latin typeface="Times New Roman" panose="02020603050405020304" pitchFamily="18" charset="0"/>
                <a:cs typeface="Times New Roman" panose="02020603050405020304" pitchFamily="18" charset="0"/>
              </a:rPr>
              <a:t>A special state where the episode (or task) ends. Once in the terminal state, no further actions lead to a new state, and no rewards are given</a:t>
            </a:r>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Episode: </a:t>
            </a:r>
            <a:r>
              <a:rPr lang="en-US" dirty="0">
                <a:solidFill>
                  <a:srgbClr val="002060"/>
                </a:solidFill>
                <a:latin typeface="Times New Roman" panose="02020603050405020304" pitchFamily="18" charset="0"/>
                <a:cs typeface="Times New Roman" panose="02020603050405020304" pitchFamily="18" charset="0"/>
              </a:rPr>
              <a:t>The sequence of actions taken by the agent from the initial state to the terminal state is called an episode. Each episode represents one trial or one complete attempt at the task</a:t>
            </a:r>
            <a:r>
              <a:rPr lang="en-IN" dirty="0">
                <a:solidFill>
                  <a:srgbClr val="002060"/>
                </a:solidFill>
                <a:latin typeface="Times New Roman" panose="02020603050405020304" pitchFamily="18" charset="0"/>
                <a:cs typeface="Times New Roman" panose="02020603050405020304" pitchFamily="18" charset="0"/>
              </a:rPr>
              <a:t>.</a:t>
            </a:r>
            <a:endParaRPr lang="en-US"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0914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18</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F8DDC4C3-3BED-D5F3-63EB-74C68C14BF80}"/>
                  </a:ext>
                </a:extLst>
              </p:cNvPr>
              <p:cNvSpPr txBox="1"/>
              <p:nvPr/>
            </p:nvSpPr>
            <p:spPr>
              <a:xfrm>
                <a:off x="85493" y="322453"/>
                <a:ext cx="6207512" cy="2831544"/>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Policy and Value Function</a:t>
                </a:r>
              </a:p>
              <a:p>
                <a:pPr algn="just"/>
                <a:endParaRPr lang="en-IN" sz="20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Policy (</a:t>
                </a:r>
                <a14:m>
                  <m:oMath xmlns:m="http://schemas.openxmlformats.org/officeDocument/2006/math">
                    <m:r>
                      <a:rPr lang="en-IN" b="1"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𝝅</m:t>
                    </m:r>
                    <m:r>
                      <a:rPr lang="en-IN" b="1"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strategy or rule that the agent follows to decide what action to take in any given state. Formally, it is a mapping from states to actions, </a:t>
                </a:r>
                <a14:m>
                  <m:oMath xmlns:m="http://schemas.openxmlformats.org/officeDocument/2006/math">
                    <m:r>
                      <a:rPr lang="en-US"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𝜋</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𝑆</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𝐴</m:t>
                    </m:r>
                  </m:oMath>
                </a14:m>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Value of a Policy </a:t>
                </a:r>
                <a14:m>
                  <m:oMath xmlns:m="http://schemas.openxmlformats.org/officeDocument/2006/math">
                    <m:sSub>
                      <m:sSubPr>
                        <m:ctrlPr>
                          <a:rPr lang="en-US" b="1" i="1" smtClean="0">
                            <a:solidFill>
                              <a:srgbClr val="002060"/>
                            </a:solidFill>
                            <a:latin typeface="Cambria Math" panose="02040503050406030204" pitchFamily="18" charset="0"/>
                            <a:cs typeface="Times New Roman" panose="02020603050405020304" pitchFamily="18" charset="0"/>
                          </a:rPr>
                        </m:ctrlPr>
                      </m:sSubPr>
                      <m:e>
                        <m:r>
                          <a:rPr lang="en-IN" b="1" i="1" smtClean="0">
                            <a:solidFill>
                              <a:srgbClr val="002060"/>
                            </a:solidFill>
                            <a:latin typeface="Cambria Math" panose="02040503050406030204" pitchFamily="18" charset="0"/>
                            <a:cs typeface="Times New Roman" panose="02020603050405020304" pitchFamily="18" charset="0"/>
                          </a:rPr>
                          <m:t>𝑽</m:t>
                        </m:r>
                      </m:e>
                      <m:sub>
                        <m:r>
                          <a:rPr lang="en-US" b="1"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𝝅</m:t>
                        </m:r>
                      </m:sub>
                    </m:sSub>
                    <m:d>
                      <m:dPr>
                        <m:ctrlPr>
                          <a:rPr lang="en-IN" b="1" i="1" smtClean="0">
                            <a:solidFill>
                              <a:srgbClr val="002060"/>
                            </a:solidFill>
                            <a:latin typeface="Cambria Math" panose="02040503050406030204" pitchFamily="18" charset="0"/>
                            <a:cs typeface="Times New Roman" panose="02020603050405020304" pitchFamily="18" charset="0"/>
                          </a:rPr>
                        </m:ctrlPr>
                      </m:dPr>
                      <m:e>
                        <m:sSub>
                          <m:sSubPr>
                            <m:ctrlPr>
                              <a:rPr lang="en-IN" b="1" i="1" smtClean="0">
                                <a:solidFill>
                                  <a:srgbClr val="002060"/>
                                </a:solidFill>
                                <a:latin typeface="Cambria Math" panose="02040503050406030204" pitchFamily="18" charset="0"/>
                                <a:cs typeface="Times New Roman" panose="02020603050405020304" pitchFamily="18" charset="0"/>
                              </a:rPr>
                            </m:ctrlPr>
                          </m:sSubPr>
                          <m:e>
                            <m:r>
                              <a:rPr lang="en-IN" b="1" i="1" smtClean="0">
                                <a:solidFill>
                                  <a:srgbClr val="002060"/>
                                </a:solidFill>
                                <a:latin typeface="Cambria Math" panose="02040503050406030204" pitchFamily="18" charset="0"/>
                                <a:cs typeface="Times New Roman" panose="02020603050405020304" pitchFamily="18" charset="0"/>
                              </a:rPr>
                              <m:t>𝑺</m:t>
                            </m:r>
                          </m:e>
                          <m:sub>
                            <m:r>
                              <a:rPr lang="en-IN" b="1" i="1" smtClean="0">
                                <a:solidFill>
                                  <a:srgbClr val="002060"/>
                                </a:solidFill>
                                <a:latin typeface="Cambria Math" panose="02040503050406030204" pitchFamily="18" charset="0"/>
                                <a:cs typeface="Times New Roman" panose="02020603050405020304" pitchFamily="18" charset="0"/>
                              </a:rPr>
                              <m:t>𝒕</m:t>
                            </m:r>
                          </m:sub>
                        </m:sSub>
                      </m:e>
                    </m:d>
                  </m:oMath>
                </a14:m>
                <a:r>
                  <a:rPr lang="en-US"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The expected total reward the agent can collect, starting from state </a:t>
                </a:r>
                <a14:m>
                  <m:oMath xmlns:m="http://schemas.openxmlformats.org/officeDocument/2006/math">
                    <m:sSub>
                      <m:sSubPr>
                        <m:ctrlPr>
                          <a:rPr lang="en-US"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US" dirty="0">
                    <a:solidFill>
                      <a:srgbClr val="002060"/>
                    </a:solidFill>
                    <a:latin typeface="Times New Roman" panose="02020603050405020304" pitchFamily="18" charset="0"/>
                    <a:cs typeface="Times New Roman" panose="02020603050405020304" pitchFamily="18" charset="0"/>
                  </a:rPr>
                  <a:t> and following policy </a:t>
                </a:r>
                <a14:m>
                  <m:oMath xmlns:m="http://schemas.openxmlformats.org/officeDocument/2006/math">
                    <m:r>
                      <a:rPr lang="en-US"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𝜋</m:t>
                    </m:r>
                  </m:oMath>
                </a14:m>
                <a:r>
                  <a:rPr lang="en-US" dirty="0">
                    <a:solidFill>
                      <a:srgbClr val="002060"/>
                    </a:solidFill>
                    <a:latin typeface="Times New Roman" panose="02020603050405020304" pitchFamily="18" charset="0"/>
                    <a:cs typeface="Times New Roman" panose="02020603050405020304" pitchFamily="18" charset="0"/>
                  </a:rPr>
                  <a:t>. It is a measure of how good it is for the agent to be in a particular state, given that it follows the policy. </a:t>
                </a:r>
                <a:endParaRPr lang="en-US" b="1" dirty="0">
                  <a:solidFill>
                    <a:srgbClr val="002060"/>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F8DDC4C3-3BED-D5F3-63EB-74C68C14BF80}"/>
                  </a:ext>
                </a:extLst>
              </p:cNvPr>
              <p:cNvSpPr txBox="1">
                <a:spLocks noRot="1" noChangeAspect="1" noMove="1" noResize="1" noEditPoints="1" noAdjustHandles="1" noChangeArrowheads="1" noChangeShapeType="1" noTextEdit="1"/>
              </p:cNvSpPr>
              <p:nvPr/>
            </p:nvSpPr>
            <p:spPr>
              <a:xfrm>
                <a:off x="85493" y="322453"/>
                <a:ext cx="6207512" cy="2831544"/>
              </a:xfrm>
              <a:prstGeom prst="rect">
                <a:avLst/>
              </a:prstGeom>
              <a:blipFill>
                <a:blip r:embed="rId2"/>
                <a:stretch>
                  <a:fillRect l="-2456" t="-2802" r="-2358" b="-4095"/>
                </a:stretch>
              </a:blipFill>
            </p:spPr>
            <p:txBody>
              <a:bodyPr/>
              <a:lstStyle/>
              <a:p>
                <a:r>
                  <a:rPr lang="en-IN">
                    <a:noFill/>
                  </a:rPr>
                  <a:t> </a:t>
                </a:r>
              </a:p>
            </p:txBody>
          </p:sp>
        </mc:Fallback>
      </mc:AlternateContent>
    </p:spTree>
    <p:extLst>
      <p:ext uri="{BB962C8B-B14F-4D97-AF65-F5344CB8AC3E}">
        <p14:creationId xmlns:p14="http://schemas.microsoft.com/office/powerpoint/2010/main" val="3128579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19</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4060498-CF4C-249F-B5C1-8959F1758ABE}"/>
                  </a:ext>
                </a:extLst>
              </p:cNvPr>
              <p:cNvSpPr txBox="1"/>
              <p:nvPr/>
            </p:nvSpPr>
            <p:spPr>
              <a:xfrm>
                <a:off x="85493" y="322453"/>
                <a:ext cx="6207512" cy="3404137"/>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Finite-Horizon Model</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Objective: </a:t>
                </a:r>
                <a:r>
                  <a:rPr lang="en-US" dirty="0">
                    <a:solidFill>
                      <a:srgbClr val="002060"/>
                    </a:solidFill>
                    <a:latin typeface="Times New Roman" panose="02020603050405020304" pitchFamily="18" charset="0"/>
                    <a:cs typeface="Times New Roman" panose="02020603050405020304" pitchFamily="18" charset="0"/>
                  </a:rPr>
                  <a:t>In tasks with a finite number of steps (horizon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𝑇</m:t>
                    </m:r>
                  </m:oMath>
                </a14:m>
                <a:r>
                  <a:rPr lang="en-IN" dirty="0">
                    <a:solidFill>
                      <a:srgbClr val="002060"/>
                    </a:solidFill>
                    <a:latin typeface="Times New Roman" panose="02020603050405020304" pitchFamily="18" charset="0"/>
                    <a:cs typeface="Times New Roman" panose="02020603050405020304" pitchFamily="18" charset="0"/>
                  </a:rPr>
                  <a:t>), the goal is to maximize the total reward over the next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𝑇</m:t>
                    </m:r>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steps.</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Cumulative Reward: </a:t>
                </a:r>
                <a:r>
                  <a:rPr lang="en-US" dirty="0">
                    <a:solidFill>
                      <a:srgbClr val="002060"/>
                    </a:solidFill>
                    <a:latin typeface="Times New Roman" panose="02020603050405020304" pitchFamily="18" charset="0"/>
                    <a:cs typeface="Times New Roman" panose="02020603050405020304" pitchFamily="18" charset="0"/>
                  </a:rPr>
                  <a:t>The value function for this case is: </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𝑉</m:t>
                          </m:r>
                        </m:e>
                        <m:sub>
                          <m:r>
                            <a:rPr lang="en-IN"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𝜋</m:t>
                          </m:r>
                        </m:sub>
                      </m:sSub>
                      <m:d>
                        <m:dPr>
                          <m:ctrlPr>
                            <a:rPr lang="en-IN" b="0" i="1" smtClean="0">
                              <a:solidFill>
                                <a:srgbClr val="002060"/>
                              </a:solidFill>
                              <a:latin typeface="Cambria Math" panose="02040503050406030204" pitchFamily="18" charset="0"/>
                              <a:cs typeface="Times New Roman" panose="02020603050405020304" pitchFamily="18" charset="0"/>
                            </a:rPr>
                          </m:ctrlPr>
                        </m:dPr>
                        <m:e>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e>
                      </m:d>
                      <m:r>
                        <a:rPr lang="en-IN" b="0" i="1" smtClean="0">
                          <a:solidFill>
                            <a:srgbClr val="002060"/>
                          </a:solidFill>
                          <a:latin typeface="Cambria Math" panose="02040503050406030204" pitchFamily="18" charset="0"/>
                          <a:cs typeface="Times New Roman" panose="02020603050405020304" pitchFamily="18" charset="0"/>
                        </a:rPr>
                        <m:t>=</m:t>
                      </m:r>
                      <m:r>
                        <m:rPr>
                          <m:sty m:val="p"/>
                        </m:rPr>
                        <a:rPr lang="en-IN" b="0" i="0" smtClean="0">
                          <a:solidFill>
                            <a:srgbClr val="002060"/>
                          </a:solidFill>
                          <a:latin typeface="Cambria Math" panose="02040503050406030204" pitchFamily="18" charset="0"/>
                          <a:cs typeface="Times New Roman" panose="02020603050405020304" pitchFamily="18" charset="0"/>
                        </a:rPr>
                        <m:t>E</m:t>
                      </m:r>
                      <m:d>
                        <m:dPr>
                          <m:begChr m:val="["/>
                          <m:endChr m:val="]"/>
                          <m:ctrlPr>
                            <a:rPr lang="en-IN" b="0" i="1" smtClean="0">
                              <a:solidFill>
                                <a:srgbClr val="002060"/>
                              </a:solidFill>
                              <a:latin typeface="Cambria Math" panose="02040503050406030204" pitchFamily="18" charset="0"/>
                              <a:cs typeface="Times New Roman" panose="02020603050405020304" pitchFamily="18" charset="0"/>
                            </a:rPr>
                          </m:ctrlPr>
                        </m:dPr>
                        <m:e>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+1</m:t>
                              </m:r>
                            </m:sub>
                          </m:sSub>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i="1">
                                  <a:solidFill>
                                    <a:srgbClr val="002060"/>
                                  </a:solidFill>
                                  <a:latin typeface="Cambria Math" panose="02040503050406030204" pitchFamily="18" charset="0"/>
                                  <a:cs typeface="Times New Roman" panose="02020603050405020304" pitchFamily="18" charset="0"/>
                                </a:rPr>
                              </m:ctrlPr>
                            </m:sSubPr>
                            <m:e>
                              <m:r>
                                <a:rPr lang="en-IN" i="1">
                                  <a:solidFill>
                                    <a:srgbClr val="002060"/>
                                  </a:solidFill>
                                  <a:latin typeface="Cambria Math" panose="02040503050406030204" pitchFamily="18" charset="0"/>
                                  <a:cs typeface="Times New Roman" panose="02020603050405020304" pitchFamily="18" charset="0"/>
                                </a:rPr>
                                <m:t>𝑟</m:t>
                              </m:r>
                            </m:e>
                            <m:sub>
                              <m:r>
                                <a:rPr lang="en-IN" i="1">
                                  <a:solidFill>
                                    <a:srgbClr val="002060"/>
                                  </a:solidFill>
                                  <a:latin typeface="Cambria Math" panose="02040503050406030204" pitchFamily="18" charset="0"/>
                                  <a:cs typeface="Times New Roman" panose="02020603050405020304" pitchFamily="18" charset="0"/>
                                </a:rPr>
                                <m:t>𝑡</m:t>
                              </m:r>
                              <m:r>
                                <a:rPr lang="en-IN" i="1">
                                  <a:solidFill>
                                    <a:srgbClr val="002060"/>
                                  </a:solidFill>
                                  <a:latin typeface="Cambria Math" panose="02040503050406030204" pitchFamily="18" charset="0"/>
                                  <a:cs typeface="Times New Roman" panose="02020603050405020304" pitchFamily="18" charset="0"/>
                                </a:rPr>
                                <m:t>+2</m:t>
                              </m:r>
                            </m:sub>
                          </m:sSub>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i="1">
                                  <a:solidFill>
                                    <a:srgbClr val="002060"/>
                                  </a:solidFill>
                                  <a:latin typeface="Cambria Math" panose="02040503050406030204" pitchFamily="18" charset="0"/>
                                  <a:cs typeface="Times New Roman" panose="02020603050405020304" pitchFamily="18" charset="0"/>
                                </a:rPr>
                              </m:ctrlPr>
                            </m:sSubPr>
                            <m:e>
                              <m:r>
                                <a:rPr lang="en-IN" i="1">
                                  <a:solidFill>
                                    <a:srgbClr val="002060"/>
                                  </a:solidFill>
                                  <a:latin typeface="Cambria Math" panose="02040503050406030204" pitchFamily="18" charset="0"/>
                                  <a:cs typeface="Times New Roman" panose="02020603050405020304" pitchFamily="18" charset="0"/>
                                </a:rPr>
                                <m:t>𝑟</m:t>
                              </m:r>
                            </m:e>
                            <m:sub>
                              <m:r>
                                <a:rPr lang="en-IN" i="1">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𝑇</m:t>
                              </m:r>
                            </m:sub>
                          </m:sSub>
                        </m:e>
                      </m:d>
                      <m:r>
                        <a:rPr lang="en-IN" b="0" i="1" smtClean="0">
                          <a:solidFill>
                            <a:srgbClr val="002060"/>
                          </a:solidFill>
                          <a:latin typeface="Cambria Math" panose="02040503050406030204" pitchFamily="18" charset="0"/>
                          <a:cs typeface="Times New Roman" panose="02020603050405020304" pitchFamily="18" charset="0"/>
                        </a:rPr>
                        <m:t>=</m:t>
                      </m:r>
                      <m:r>
                        <m:rPr>
                          <m:sty m:val="p"/>
                        </m:rPr>
                        <a:rPr lang="en-IN" b="0" i="0" smtClean="0">
                          <a:solidFill>
                            <a:srgbClr val="002060"/>
                          </a:solidFill>
                          <a:latin typeface="Cambria Math" panose="02040503050406030204" pitchFamily="18" charset="0"/>
                          <a:cs typeface="Times New Roman" panose="02020603050405020304" pitchFamily="18" charset="0"/>
                        </a:rPr>
                        <m:t>E</m:t>
                      </m:r>
                      <m:d>
                        <m:dPr>
                          <m:begChr m:val="["/>
                          <m:endChr m:val="]"/>
                          <m:ctrlPr>
                            <a:rPr lang="en-IN" b="0" i="1" smtClean="0">
                              <a:solidFill>
                                <a:srgbClr val="002060"/>
                              </a:solidFill>
                              <a:latin typeface="Cambria Math" panose="02040503050406030204" pitchFamily="18" charset="0"/>
                              <a:cs typeface="Times New Roman" panose="02020603050405020304" pitchFamily="18" charset="0"/>
                            </a:rPr>
                          </m:ctrlPr>
                        </m:dPr>
                        <m:e>
                          <m:nary>
                            <m:naryPr>
                              <m:chr m:val="∑"/>
                              <m:ctrlPr>
                                <a:rPr lang="en-IN" b="0" i="1" smtClean="0">
                                  <a:solidFill>
                                    <a:srgbClr val="002060"/>
                                  </a:solidFill>
                                  <a:latin typeface="Cambria Math" panose="02040503050406030204" pitchFamily="18" charset="0"/>
                                  <a:cs typeface="Times New Roman" panose="02020603050405020304" pitchFamily="18" charset="0"/>
                                </a:rPr>
                              </m:ctrlPr>
                            </m:naryPr>
                            <m:sub>
                              <m:r>
                                <m:rPr>
                                  <m:brk m:alnAt="23"/>
                                </m:rPr>
                                <a:rPr lang="en-IN" b="0" i="1" smtClean="0">
                                  <a:solidFill>
                                    <a:srgbClr val="002060"/>
                                  </a:solidFill>
                                  <a:latin typeface="Cambria Math" panose="02040503050406030204" pitchFamily="18" charset="0"/>
                                  <a:cs typeface="Times New Roman" panose="02020603050405020304" pitchFamily="18" charset="0"/>
                                </a:rPr>
                                <m:t>𝑖</m:t>
                              </m:r>
                              <m:r>
                                <a:rPr lang="en-IN" b="0" i="1" smtClean="0">
                                  <a:solidFill>
                                    <a:srgbClr val="002060"/>
                                  </a:solidFill>
                                  <a:latin typeface="Cambria Math" panose="02040503050406030204" pitchFamily="18" charset="0"/>
                                  <a:cs typeface="Times New Roman" panose="02020603050405020304" pitchFamily="18" charset="0"/>
                                </a:rPr>
                                <m:t>=1</m:t>
                              </m:r>
                            </m:sub>
                            <m:sup>
                              <m:r>
                                <a:rPr lang="en-IN" b="0" i="1" smtClean="0">
                                  <a:solidFill>
                                    <a:srgbClr val="002060"/>
                                  </a:solidFill>
                                  <a:latin typeface="Cambria Math" panose="02040503050406030204" pitchFamily="18" charset="0"/>
                                  <a:cs typeface="Times New Roman" panose="02020603050405020304" pitchFamily="18" charset="0"/>
                                </a:rPr>
                                <m:t>𝑇</m:t>
                              </m:r>
                            </m:sup>
                            <m:e>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cs typeface="Times New Roman" panose="02020603050405020304" pitchFamily="18" charset="0"/>
                                    </a:rPr>
                                    <m:t>𝑡</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𝑖</m:t>
                                  </m:r>
                                </m:sub>
                              </m:sSub>
                            </m:e>
                          </m:nary>
                        </m:e>
                      </m:d>
                    </m:oMath>
                  </m:oMathPara>
                </a14:m>
                <a:endParaRPr lang="en-IN"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This equation sums up the rewards over the next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𝑇</m:t>
                    </m:r>
                  </m:oMath>
                </a14:m>
                <a:r>
                  <a:rPr lang="en-IN" dirty="0">
                    <a:solidFill>
                      <a:srgbClr val="002060"/>
                    </a:solidFill>
                    <a:latin typeface="Times New Roman" panose="02020603050405020304" pitchFamily="18" charset="0"/>
                    <a:cs typeface="Times New Roman" panose="02020603050405020304" pitchFamily="18" charset="0"/>
                  </a:rPr>
                  <a:t> steps, starting from state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IN" dirty="0">
                    <a:solidFill>
                      <a:srgbClr val="002060"/>
                    </a:solidFill>
                    <a:latin typeface="Times New Roman" panose="02020603050405020304" pitchFamily="18" charset="0"/>
                    <a:cs typeface="Times New Roman" panose="02020603050405020304" pitchFamily="18" charset="0"/>
                  </a:rPr>
                  <a:t>.</a:t>
                </a:r>
              </a:p>
            </p:txBody>
          </p:sp>
        </mc:Choice>
        <mc:Fallback>
          <p:sp>
            <p:nvSpPr>
              <p:cNvPr id="2" name="TextBox 1">
                <a:extLst>
                  <a:ext uri="{FF2B5EF4-FFF2-40B4-BE49-F238E27FC236}">
                    <a16:creationId xmlns:a16="http://schemas.microsoft.com/office/drawing/2014/main" id="{64060498-CF4C-249F-B5C1-8959F1758ABE}"/>
                  </a:ext>
                </a:extLst>
              </p:cNvPr>
              <p:cNvSpPr txBox="1">
                <a:spLocks noRot="1" noChangeAspect="1" noMove="1" noResize="1" noEditPoints="1" noAdjustHandles="1" noChangeArrowheads="1" noChangeShapeType="1" noTextEdit="1"/>
              </p:cNvSpPr>
              <p:nvPr/>
            </p:nvSpPr>
            <p:spPr>
              <a:xfrm>
                <a:off x="85493" y="322453"/>
                <a:ext cx="6207512" cy="3404137"/>
              </a:xfrm>
              <a:prstGeom prst="rect">
                <a:avLst/>
              </a:prstGeom>
              <a:blipFill>
                <a:blip r:embed="rId2"/>
                <a:stretch>
                  <a:fillRect l="-2456" t="-2330" r="-2358" b="-3226"/>
                </a:stretch>
              </a:blipFill>
            </p:spPr>
            <p:txBody>
              <a:bodyPr/>
              <a:lstStyle/>
              <a:p>
                <a:r>
                  <a:rPr lang="en-IN">
                    <a:noFill/>
                  </a:rPr>
                  <a:t> </a:t>
                </a:r>
              </a:p>
            </p:txBody>
          </p:sp>
        </mc:Fallback>
      </mc:AlternateContent>
    </p:spTree>
    <p:extLst>
      <p:ext uri="{BB962C8B-B14F-4D97-AF65-F5344CB8AC3E}">
        <p14:creationId xmlns:p14="http://schemas.microsoft.com/office/powerpoint/2010/main" val="196129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a:t>
            </a:fld>
            <a:endParaRPr lang="en-US"/>
          </a:p>
        </p:txBody>
      </p:sp>
      <p:sp>
        <p:nvSpPr>
          <p:cNvPr id="2" name="TextBox 1">
            <a:extLst>
              <a:ext uri="{FF2B5EF4-FFF2-40B4-BE49-F238E27FC236}">
                <a16:creationId xmlns:a16="http://schemas.microsoft.com/office/drawing/2014/main" id="{A95DA6B9-A85F-6BA8-CF0C-3734D9A8F952}"/>
              </a:ext>
            </a:extLst>
          </p:cNvPr>
          <p:cNvSpPr txBox="1"/>
          <p:nvPr/>
        </p:nvSpPr>
        <p:spPr>
          <a:xfrm>
            <a:off x="2022087" y="208156"/>
            <a:ext cx="5099825" cy="461665"/>
          </a:xfrm>
          <a:prstGeom prst="rect">
            <a:avLst/>
          </a:prstGeom>
          <a:noFill/>
        </p:spPr>
        <p:txBody>
          <a:bodyPr wrap="square" rtlCol="0">
            <a:spAutoFit/>
          </a:bodyPr>
          <a:lstStyle/>
          <a:p>
            <a:r>
              <a:rPr lang="en-IN" sz="2400" dirty="0">
                <a:solidFill>
                  <a:schemeClr val="accent2">
                    <a:lumMod val="50000"/>
                  </a:schemeClr>
                </a:solidFill>
              </a:rPr>
              <a:t>Introduction to Reinforcement Learning</a:t>
            </a:r>
          </a:p>
        </p:txBody>
      </p:sp>
      <p:sp>
        <p:nvSpPr>
          <p:cNvPr id="5" name="TextBox 4">
            <a:extLst>
              <a:ext uri="{FF2B5EF4-FFF2-40B4-BE49-F238E27FC236}">
                <a16:creationId xmlns:a16="http://schemas.microsoft.com/office/drawing/2014/main" id="{D2026B9A-CBA2-0C9B-16DF-A4D8DE634884}"/>
              </a:ext>
            </a:extLst>
          </p:cNvPr>
          <p:cNvSpPr txBox="1"/>
          <p:nvPr/>
        </p:nvSpPr>
        <p:spPr>
          <a:xfrm>
            <a:off x="85493" y="1193178"/>
            <a:ext cx="6207512" cy="1661993"/>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RL is a type of machine learning where an agent learns to make decisions by performing actions and receiving rewards or penalties.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Unlike supervised learning, RL does not rely on labeled data but instead learns from the consequences of its actions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AAACA0C-7B37-A88E-50D8-D6DF7BF2DD4F}"/>
              </a:ext>
            </a:extLst>
          </p:cNvPr>
          <p:cNvSpPr txBox="1"/>
          <p:nvPr/>
        </p:nvSpPr>
        <p:spPr>
          <a:xfrm>
            <a:off x="85491" y="723750"/>
            <a:ext cx="4486508" cy="415498"/>
          </a:xfrm>
          <a:prstGeom prst="rect">
            <a:avLst/>
          </a:prstGeom>
          <a:noFill/>
        </p:spPr>
        <p:txBody>
          <a:bodyPr wrap="square" rtlCol="0">
            <a:spAutoFit/>
          </a:bodyPr>
          <a:lstStyle/>
          <a:p>
            <a:pPr algn="just"/>
            <a:r>
              <a:rPr lang="en-IN" sz="2100" dirty="0">
                <a:solidFill>
                  <a:srgbClr val="00B050"/>
                </a:solidFill>
                <a:latin typeface="Times New Roman" panose="02020603050405020304" pitchFamily="18" charset="0"/>
                <a:cs typeface="Times New Roman" panose="02020603050405020304" pitchFamily="18" charset="0"/>
              </a:rPr>
              <a:t>Definition</a:t>
            </a:r>
          </a:p>
        </p:txBody>
      </p:sp>
    </p:spTree>
    <p:extLst>
      <p:ext uri="{BB962C8B-B14F-4D97-AF65-F5344CB8AC3E}">
        <p14:creationId xmlns:p14="http://schemas.microsoft.com/office/powerpoint/2010/main" val="479327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20</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D3A575DB-66AF-D551-C627-C063F8EDE89D}"/>
                  </a:ext>
                </a:extLst>
              </p:cNvPr>
              <p:cNvSpPr txBox="1"/>
              <p:nvPr/>
            </p:nvSpPr>
            <p:spPr>
              <a:xfrm>
                <a:off x="85493" y="322453"/>
                <a:ext cx="6207512" cy="4179990"/>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Infinite-Horizon Model</a:t>
                </a:r>
              </a:p>
              <a:p>
                <a:pPr marL="285750" indent="-285750" algn="just">
                  <a:buFont typeface="Arial" panose="020B0604020202020204" pitchFamily="34" charset="0"/>
                  <a:buChar char="•"/>
                </a:pPr>
                <a:r>
                  <a:rPr lang="en-US" sz="1600" b="1" dirty="0">
                    <a:solidFill>
                      <a:srgbClr val="002060"/>
                    </a:solidFill>
                    <a:latin typeface="Times New Roman" panose="02020603050405020304" pitchFamily="18" charset="0"/>
                    <a:cs typeface="Times New Roman" panose="02020603050405020304" pitchFamily="18" charset="0"/>
                  </a:rPr>
                  <a:t>Discounted Rewards: </a:t>
                </a:r>
                <a:r>
                  <a:rPr lang="en-US" sz="1600" dirty="0">
                    <a:solidFill>
                      <a:srgbClr val="002060"/>
                    </a:solidFill>
                    <a:latin typeface="Times New Roman" panose="02020603050405020304" pitchFamily="18" charset="0"/>
                    <a:cs typeface="Times New Roman" panose="02020603050405020304" pitchFamily="18" charset="0"/>
                  </a:rPr>
                  <a:t>In tasks without a predefined endpoint (infinite-horizon), future rewards are discounted by a factor</a:t>
                </a:r>
                <a:r>
                  <a:rPr lang="en-US" sz="1600" dirty="0"/>
                  <a:t> </a:t>
                </a:r>
                <a14:m>
                  <m:oMath xmlns:m="http://schemas.openxmlformats.org/officeDocument/2006/math">
                    <m:r>
                      <a:rPr lang="en-US" sz="1600" i="1" smtClean="0">
                        <a:latin typeface="Cambria Math" panose="02040503050406030204" pitchFamily="18" charset="0"/>
                        <a:ea typeface="Cambria Math" panose="02040503050406030204" pitchFamily="18" charset="0"/>
                      </a:rPr>
                      <m:t>𝛾</m:t>
                    </m:r>
                  </m:oMath>
                </a14:m>
                <a:r>
                  <a:rPr lang="en-IN" sz="1600" b="1" dirty="0">
                    <a:solidFill>
                      <a:srgbClr val="002060"/>
                    </a:solidFill>
                    <a:latin typeface="Times New Roman" panose="02020603050405020304" pitchFamily="18" charset="0"/>
                    <a:cs typeface="Times New Roman" panose="02020603050405020304" pitchFamily="18" charset="0"/>
                  </a:rPr>
                  <a:t> </a:t>
                </a:r>
                <a:r>
                  <a:rPr lang="en-IN" sz="1600" dirty="0">
                    <a:solidFill>
                      <a:srgbClr val="002060"/>
                    </a:solidFill>
                    <a:latin typeface="Times New Roman" panose="02020603050405020304" pitchFamily="18" charset="0"/>
                    <a:cs typeface="Times New Roman" panose="02020603050405020304" pitchFamily="18" charset="0"/>
                  </a:rPr>
                  <a:t>(discount rate) to keep the total reward finite</a:t>
                </a:r>
              </a:p>
              <a:p>
                <a:pPr marL="285750" indent="-285750" algn="just">
                  <a:buFont typeface="Arial" panose="020B0604020202020204" pitchFamily="34" charset="0"/>
                  <a:buChar char="•"/>
                </a:pPr>
                <a:endParaRPr lang="en-IN" sz="16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solidFill>
                      <a:srgbClr val="002060"/>
                    </a:solidFill>
                    <a:latin typeface="Times New Roman" panose="02020603050405020304" pitchFamily="18" charset="0"/>
                    <a:cs typeface="Times New Roman" panose="02020603050405020304" pitchFamily="18" charset="0"/>
                  </a:rPr>
                  <a:t>Value Function</a:t>
                </a:r>
                <a:r>
                  <a:rPr lang="en-US" sz="1600" dirty="0">
                    <a:solidFill>
                      <a:srgbClr val="002060"/>
                    </a:solidFill>
                    <a:latin typeface="Times New Roman" panose="02020603050405020304" pitchFamily="18" charset="0"/>
                    <a:cs typeface="Times New Roman" panose="02020603050405020304" pitchFamily="18" charset="0"/>
                  </a:rPr>
                  <a:t>: </a:t>
                </a:r>
                <a:endParaRPr lang="en-US" sz="1600" b="1" dirty="0">
                  <a:solidFill>
                    <a:srgbClr val="002060"/>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
                    </m:oMathParaPr>
                    <m:oMath xmlns:m="http://schemas.openxmlformats.org/officeDocument/2006/math">
                      <m:sSub>
                        <m:sSubPr>
                          <m:ctrlPr>
                            <a:rPr lang="en-IN" sz="160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𝑉</m:t>
                          </m:r>
                        </m:e>
                        <m:sub>
                          <m:r>
                            <a:rPr lang="en-IN" sz="160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𝜋</m:t>
                          </m:r>
                        </m:sub>
                      </m:sSub>
                      <m:d>
                        <m:dPr>
                          <m:ctrlPr>
                            <a:rPr lang="en-IN" sz="1600" b="0" i="1" smtClean="0">
                              <a:solidFill>
                                <a:srgbClr val="002060"/>
                              </a:solidFill>
                              <a:latin typeface="Cambria Math" panose="02040503050406030204" pitchFamily="18" charset="0"/>
                              <a:cs typeface="Times New Roman" panose="02020603050405020304" pitchFamily="18" charset="0"/>
                            </a:rPr>
                          </m:ctrlPr>
                        </m:dPr>
                        <m:e>
                          <m:sSub>
                            <m:sSubPr>
                              <m:ctrlPr>
                                <a:rPr lang="en-IN" sz="1600" b="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𝑆</m:t>
                              </m:r>
                            </m:e>
                            <m:sub>
                              <m:r>
                                <a:rPr lang="en-IN" sz="1600" b="0" i="1" smtClean="0">
                                  <a:solidFill>
                                    <a:srgbClr val="002060"/>
                                  </a:solidFill>
                                  <a:latin typeface="Cambria Math" panose="02040503050406030204" pitchFamily="18" charset="0"/>
                                  <a:cs typeface="Times New Roman" panose="02020603050405020304" pitchFamily="18" charset="0"/>
                                </a:rPr>
                                <m:t>𝑡</m:t>
                              </m:r>
                            </m:sub>
                          </m:sSub>
                        </m:e>
                      </m:d>
                      <m:r>
                        <a:rPr lang="en-IN" sz="1600" b="0" i="1" smtClean="0">
                          <a:solidFill>
                            <a:srgbClr val="002060"/>
                          </a:solidFill>
                          <a:latin typeface="Cambria Math" panose="02040503050406030204" pitchFamily="18" charset="0"/>
                          <a:cs typeface="Times New Roman" panose="02020603050405020304" pitchFamily="18" charset="0"/>
                        </a:rPr>
                        <m:t>=</m:t>
                      </m:r>
                      <m:r>
                        <m:rPr>
                          <m:sty m:val="p"/>
                        </m:rPr>
                        <a:rPr lang="en-IN" sz="1600" b="0" i="0" smtClean="0">
                          <a:solidFill>
                            <a:srgbClr val="002060"/>
                          </a:solidFill>
                          <a:latin typeface="Cambria Math" panose="02040503050406030204" pitchFamily="18" charset="0"/>
                          <a:cs typeface="Times New Roman" panose="02020603050405020304" pitchFamily="18" charset="0"/>
                        </a:rPr>
                        <m:t>E</m:t>
                      </m:r>
                      <m:d>
                        <m:dPr>
                          <m:begChr m:val="["/>
                          <m:endChr m:val="]"/>
                          <m:ctrlPr>
                            <a:rPr lang="en-IN" sz="1600" b="0" i="1" smtClean="0">
                              <a:solidFill>
                                <a:srgbClr val="002060"/>
                              </a:solidFill>
                              <a:latin typeface="Cambria Math" panose="02040503050406030204" pitchFamily="18" charset="0"/>
                              <a:cs typeface="Times New Roman" panose="02020603050405020304" pitchFamily="18" charset="0"/>
                            </a:rPr>
                          </m:ctrlPr>
                        </m:dPr>
                        <m:e>
                          <m:sSub>
                            <m:sSubPr>
                              <m:ctrlPr>
                                <a:rPr lang="en-IN" sz="1600" b="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𝑟</m:t>
                              </m:r>
                            </m:e>
                            <m:sub>
                              <m:r>
                                <a:rPr lang="en-IN" sz="1600" b="0" i="1" smtClean="0">
                                  <a:solidFill>
                                    <a:srgbClr val="002060"/>
                                  </a:solidFill>
                                  <a:latin typeface="Cambria Math" panose="02040503050406030204" pitchFamily="18" charset="0"/>
                                  <a:cs typeface="Times New Roman" panose="02020603050405020304" pitchFamily="18" charset="0"/>
                                </a:rPr>
                                <m:t>𝑡</m:t>
                              </m:r>
                              <m:r>
                                <a:rPr lang="en-IN" sz="1600" b="0" i="1" smtClean="0">
                                  <a:solidFill>
                                    <a:srgbClr val="002060"/>
                                  </a:solidFill>
                                  <a:latin typeface="Cambria Math" panose="02040503050406030204" pitchFamily="18" charset="0"/>
                                  <a:cs typeface="Times New Roman" panose="02020603050405020304" pitchFamily="18" charset="0"/>
                                </a:rPr>
                                <m:t>+1</m:t>
                              </m:r>
                            </m:sub>
                          </m:sSub>
                          <m:r>
                            <a:rPr lang="en-IN" sz="1600" b="0" i="1" smtClean="0">
                              <a:solidFill>
                                <a:srgbClr val="002060"/>
                              </a:solidFill>
                              <a:latin typeface="Cambria Math" panose="02040503050406030204" pitchFamily="18" charset="0"/>
                              <a:cs typeface="Times New Roman" panose="02020603050405020304" pitchFamily="18" charset="0"/>
                            </a:rPr>
                            <m:t>+</m:t>
                          </m:r>
                          <m:sSub>
                            <m:sSubPr>
                              <m:ctrlPr>
                                <a:rPr lang="en-IN" sz="1600" i="1">
                                  <a:solidFill>
                                    <a:srgbClr val="002060"/>
                                  </a:solidFill>
                                  <a:latin typeface="Cambria Math" panose="02040503050406030204" pitchFamily="18" charset="0"/>
                                  <a:cs typeface="Times New Roman" panose="02020603050405020304" pitchFamily="18" charset="0"/>
                                </a:rPr>
                              </m:ctrlPr>
                            </m:sSubPr>
                            <m:e>
                              <m:r>
                                <a:rPr lang="en-IN" sz="160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r>
                                <a:rPr lang="en-IN" sz="1600" i="1">
                                  <a:solidFill>
                                    <a:srgbClr val="002060"/>
                                  </a:solidFill>
                                  <a:latin typeface="Cambria Math" panose="02040503050406030204" pitchFamily="18" charset="0"/>
                                  <a:cs typeface="Times New Roman" panose="02020603050405020304" pitchFamily="18" charset="0"/>
                                </a:rPr>
                                <m:t>𝑟</m:t>
                              </m:r>
                            </m:e>
                            <m:sub>
                              <m:r>
                                <a:rPr lang="en-IN" sz="1600" i="1">
                                  <a:solidFill>
                                    <a:srgbClr val="002060"/>
                                  </a:solidFill>
                                  <a:latin typeface="Cambria Math" panose="02040503050406030204" pitchFamily="18" charset="0"/>
                                  <a:cs typeface="Times New Roman" panose="02020603050405020304" pitchFamily="18" charset="0"/>
                                </a:rPr>
                                <m:t>𝑡</m:t>
                              </m:r>
                              <m:r>
                                <a:rPr lang="en-IN" sz="1600" i="1">
                                  <a:solidFill>
                                    <a:srgbClr val="002060"/>
                                  </a:solidFill>
                                  <a:latin typeface="Cambria Math" panose="02040503050406030204" pitchFamily="18" charset="0"/>
                                  <a:cs typeface="Times New Roman" panose="02020603050405020304" pitchFamily="18" charset="0"/>
                                </a:rPr>
                                <m:t>+2</m:t>
                              </m:r>
                            </m:sub>
                          </m:sSub>
                          <m:r>
                            <a:rPr lang="en-IN" sz="1600" b="0" i="1" smtClean="0">
                              <a:solidFill>
                                <a:srgbClr val="002060"/>
                              </a:solidFill>
                              <a:latin typeface="Cambria Math" panose="02040503050406030204" pitchFamily="18" charset="0"/>
                              <a:cs typeface="Times New Roman" panose="02020603050405020304" pitchFamily="18" charset="0"/>
                            </a:rPr>
                            <m:t>+</m:t>
                          </m:r>
                          <m:sSup>
                            <m:sSupPr>
                              <m:ctrlPr>
                                <a:rPr lang="en-IN" sz="1600" b="0" i="1" smtClean="0">
                                  <a:solidFill>
                                    <a:srgbClr val="002060"/>
                                  </a:solidFill>
                                  <a:latin typeface="Cambria Math" panose="02040503050406030204" pitchFamily="18" charset="0"/>
                                  <a:cs typeface="Times New Roman" panose="02020603050405020304" pitchFamily="18" charset="0"/>
                                </a:rPr>
                              </m:ctrlPr>
                            </m:sSup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e>
                            <m:sup>
                              <m:r>
                                <a:rPr lang="en-IN" sz="1600" b="0" i="1" smtClean="0">
                                  <a:solidFill>
                                    <a:srgbClr val="002060"/>
                                  </a:solidFill>
                                  <a:latin typeface="Cambria Math" panose="02040503050406030204" pitchFamily="18" charset="0"/>
                                  <a:cs typeface="Times New Roman" panose="02020603050405020304" pitchFamily="18" charset="0"/>
                                </a:rPr>
                                <m:t>2</m:t>
                              </m:r>
                            </m:sup>
                          </m:sSup>
                          <m:sSub>
                            <m:sSubPr>
                              <m:ctrlPr>
                                <a:rPr lang="en-IN" sz="1600" i="1">
                                  <a:solidFill>
                                    <a:srgbClr val="002060"/>
                                  </a:solidFill>
                                  <a:latin typeface="Cambria Math" panose="02040503050406030204" pitchFamily="18" charset="0"/>
                                  <a:cs typeface="Times New Roman" panose="02020603050405020304" pitchFamily="18" charset="0"/>
                                </a:rPr>
                              </m:ctrlPr>
                            </m:sSubPr>
                            <m:e>
                              <m:r>
                                <a:rPr lang="en-IN" sz="1600" i="1">
                                  <a:solidFill>
                                    <a:srgbClr val="002060"/>
                                  </a:solidFill>
                                  <a:latin typeface="Cambria Math" panose="02040503050406030204" pitchFamily="18" charset="0"/>
                                  <a:cs typeface="Times New Roman" panose="02020603050405020304" pitchFamily="18" charset="0"/>
                                </a:rPr>
                                <m:t>𝑟</m:t>
                              </m:r>
                            </m:e>
                            <m:sub>
                              <m:r>
                                <a:rPr lang="en-IN" sz="1600" i="1">
                                  <a:solidFill>
                                    <a:srgbClr val="002060"/>
                                  </a:solidFill>
                                  <a:latin typeface="Cambria Math" panose="02040503050406030204" pitchFamily="18" charset="0"/>
                                  <a:cs typeface="Times New Roman" panose="02020603050405020304" pitchFamily="18" charset="0"/>
                                </a:rPr>
                                <m:t>𝑡</m:t>
                              </m:r>
                              <m:r>
                                <a:rPr lang="en-IN" sz="1600" i="1">
                                  <a:solidFill>
                                    <a:srgbClr val="002060"/>
                                  </a:solidFill>
                                  <a:latin typeface="Cambria Math" panose="02040503050406030204" pitchFamily="18" charset="0"/>
                                  <a:cs typeface="Times New Roman" panose="02020603050405020304" pitchFamily="18" charset="0"/>
                                </a:rPr>
                                <m:t>+</m:t>
                              </m:r>
                              <m:r>
                                <a:rPr lang="en-IN" sz="1600" b="0" i="1" smtClean="0">
                                  <a:solidFill>
                                    <a:srgbClr val="002060"/>
                                  </a:solidFill>
                                  <a:latin typeface="Cambria Math" panose="02040503050406030204" pitchFamily="18" charset="0"/>
                                  <a:cs typeface="Times New Roman" panose="02020603050405020304" pitchFamily="18" charset="0"/>
                                </a:rPr>
                                <m:t>3</m:t>
                              </m:r>
                            </m:sub>
                          </m:sSub>
                          <m:r>
                            <a:rPr lang="en-IN" sz="1600" b="0" i="1" smtClean="0">
                              <a:solidFill>
                                <a:srgbClr val="002060"/>
                              </a:solidFill>
                              <a:latin typeface="Cambria Math" panose="02040503050406030204" pitchFamily="18" charset="0"/>
                              <a:cs typeface="Times New Roman" panose="02020603050405020304" pitchFamily="18" charset="0"/>
                            </a:rPr>
                            <m:t>+</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e>
                      </m:d>
                      <m:r>
                        <a:rPr lang="en-IN" sz="1600" b="0" i="1" smtClean="0">
                          <a:solidFill>
                            <a:srgbClr val="002060"/>
                          </a:solidFill>
                          <a:latin typeface="Cambria Math" panose="02040503050406030204" pitchFamily="18" charset="0"/>
                          <a:cs typeface="Times New Roman" panose="02020603050405020304" pitchFamily="18" charset="0"/>
                        </a:rPr>
                        <m:t>=</m:t>
                      </m:r>
                      <m:r>
                        <m:rPr>
                          <m:sty m:val="p"/>
                        </m:rPr>
                        <a:rPr lang="en-IN" sz="1600" b="0" i="0" smtClean="0">
                          <a:solidFill>
                            <a:srgbClr val="002060"/>
                          </a:solidFill>
                          <a:latin typeface="Cambria Math" panose="02040503050406030204" pitchFamily="18" charset="0"/>
                          <a:cs typeface="Times New Roman" panose="02020603050405020304" pitchFamily="18" charset="0"/>
                        </a:rPr>
                        <m:t>E</m:t>
                      </m:r>
                      <m:d>
                        <m:dPr>
                          <m:begChr m:val="["/>
                          <m:endChr m:val="]"/>
                          <m:ctrlPr>
                            <a:rPr lang="en-IN" sz="1600" b="0" i="1" smtClean="0">
                              <a:solidFill>
                                <a:srgbClr val="002060"/>
                              </a:solidFill>
                              <a:latin typeface="Cambria Math" panose="02040503050406030204" pitchFamily="18" charset="0"/>
                              <a:cs typeface="Times New Roman" panose="02020603050405020304" pitchFamily="18" charset="0"/>
                            </a:rPr>
                          </m:ctrlPr>
                        </m:dPr>
                        <m:e>
                          <m:nary>
                            <m:naryPr>
                              <m:chr m:val="∑"/>
                              <m:ctrlPr>
                                <a:rPr lang="en-IN" sz="1600" b="0" i="1" smtClean="0">
                                  <a:solidFill>
                                    <a:srgbClr val="002060"/>
                                  </a:solidFill>
                                  <a:latin typeface="Cambria Math" panose="02040503050406030204" pitchFamily="18" charset="0"/>
                                  <a:cs typeface="Times New Roman" panose="02020603050405020304" pitchFamily="18" charset="0"/>
                                </a:rPr>
                              </m:ctrlPr>
                            </m:naryPr>
                            <m:sub>
                              <m:r>
                                <m:rPr>
                                  <m:brk m:alnAt="23"/>
                                </m:rPr>
                                <a:rPr lang="en-IN" sz="1600" b="0" i="1" smtClean="0">
                                  <a:solidFill>
                                    <a:srgbClr val="002060"/>
                                  </a:solidFill>
                                  <a:latin typeface="Cambria Math" panose="02040503050406030204" pitchFamily="18" charset="0"/>
                                  <a:cs typeface="Times New Roman" panose="02020603050405020304" pitchFamily="18" charset="0"/>
                                </a:rPr>
                                <m:t>𝑖</m:t>
                              </m:r>
                              <m:r>
                                <a:rPr lang="en-IN" sz="1600" b="0" i="1" smtClean="0">
                                  <a:solidFill>
                                    <a:srgbClr val="002060"/>
                                  </a:solidFill>
                                  <a:latin typeface="Cambria Math" panose="02040503050406030204" pitchFamily="18" charset="0"/>
                                  <a:cs typeface="Times New Roman" panose="02020603050405020304" pitchFamily="18" charset="0"/>
                                </a:rPr>
                                <m:t>=1</m:t>
                              </m:r>
                            </m:sub>
                            <m:sup>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IN" sz="1600" b="0" i="1" smtClean="0">
                                      <a:solidFill>
                                        <a:srgbClr val="002060"/>
                                      </a:solidFill>
                                      <a:latin typeface="Cambria Math" panose="02040503050406030204" pitchFamily="18" charset="0"/>
                                      <a:cs typeface="Times New Roman" panose="02020603050405020304" pitchFamily="18" charset="0"/>
                                    </a:rPr>
                                  </m:ctrlPr>
                                </m:sSup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e>
                                <m:sup>
                                  <m:r>
                                    <a:rPr lang="en-IN" sz="1600" b="0" i="1" smtClean="0">
                                      <a:solidFill>
                                        <a:srgbClr val="002060"/>
                                      </a:solidFill>
                                      <a:latin typeface="Cambria Math" panose="02040503050406030204" pitchFamily="18" charset="0"/>
                                      <a:cs typeface="Times New Roman" panose="02020603050405020304" pitchFamily="18" charset="0"/>
                                    </a:rPr>
                                    <m:t>𝑖</m:t>
                                  </m:r>
                                  <m:r>
                                    <a:rPr lang="en-IN" sz="1600" b="0" i="1" smtClean="0">
                                      <a:solidFill>
                                        <a:srgbClr val="002060"/>
                                      </a:solidFill>
                                      <a:latin typeface="Cambria Math" panose="02040503050406030204" pitchFamily="18" charset="0"/>
                                      <a:cs typeface="Times New Roman" panose="02020603050405020304" pitchFamily="18" charset="0"/>
                                    </a:rPr>
                                    <m:t>−1</m:t>
                                  </m:r>
                                </m:sup>
                              </m:sSup>
                              <m:sSub>
                                <m:sSubPr>
                                  <m:ctrlPr>
                                    <a:rPr lang="en-IN" sz="1600" b="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𝑟</m:t>
                                  </m:r>
                                </m:e>
                                <m:sub>
                                  <m:r>
                                    <a:rPr lang="en-IN" sz="1600" b="0" i="1" smtClean="0">
                                      <a:solidFill>
                                        <a:srgbClr val="002060"/>
                                      </a:solidFill>
                                      <a:latin typeface="Cambria Math" panose="02040503050406030204" pitchFamily="18" charset="0"/>
                                      <a:cs typeface="Times New Roman" panose="02020603050405020304" pitchFamily="18" charset="0"/>
                                    </a:rPr>
                                    <m:t>𝑡</m:t>
                                  </m:r>
                                  <m:r>
                                    <a:rPr lang="en-IN" sz="1600" b="0" i="1" smtClean="0">
                                      <a:solidFill>
                                        <a:srgbClr val="002060"/>
                                      </a:solidFill>
                                      <a:latin typeface="Cambria Math" panose="02040503050406030204" pitchFamily="18" charset="0"/>
                                      <a:cs typeface="Times New Roman" panose="02020603050405020304" pitchFamily="18" charset="0"/>
                                    </a:rPr>
                                    <m:t>+</m:t>
                                  </m:r>
                                  <m:r>
                                    <a:rPr lang="en-IN" sz="1600" b="0" i="1" smtClean="0">
                                      <a:solidFill>
                                        <a:srgbClr val="002060"/>
                                      </a:solidFill>
                                      <a:latin typeface="Cambria Math" panose="02040503050406030204" pitchFamily="18" charset="0"/>
                                      <a:cs typeface="Times New Roman" panose="02020603050405020304" pitchFamily="18" charset="0"/>
                                    </a:rPr>
                                    <m:t>𝑖</m:t>
                                  </m:r>
                                </m:sub>
                              </m:sSub>
                            </m:e>
                          </m:nary>
                        </m:e>
                      </m:d>
                    </m:oMath>
                  </m:oMathPara>
                </a14:m>
                <a:endParaRPr lang="en-IN" sz="1600" dirty="0">
                  <a:solidFill>
                    <a:srgbClr val="002060"/>
                  </a:solidFill>
                  <a:latin typeface="Times New Roman" panose="02020603050405020304" pitchFamily="18" charset="0"/>
                  <a:cs typeface="Times New Roman" panose="02020603050405020304" pitchFamily="18" charset="0"/>
                </a:endParaRP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algn="just"/>
                <a:r>
                  <a:rPr lang="en-IN" sz="1600" dirty="0">
                    <a:solidFill>
                      <a:srgbClr val="002060"/>
                    </a:solidFill>
                    <a:latin typeface="Times New Roman" panose="02020603050405020304" pitchFamily="18" charset="0"/>
                    <a:cs typeface="Times New Roman" panose="02020603050405020304" pitchFamily="18" charset="0"/>
                  </a:rPr>
                  <a:t>This equation sums up the rewards over the next </a:t>
                </a:r>
                <a14:m>
                  <m:oMath xmlns:m="http://schemas.openxmlformats.org/officeDocument/2006/math">
                    <m:r>
                      <a:rPr lang="en-IN" sz="1600" b="0" i="1" smtClean="0">
                        <a:solidFill>
                          <a:srgbClr val="002060"/>
                        </a:solidFill>
                        <a:latin typeface="Cambria Math" panose="02040503050406030204" pitchFamily="18" charset="0"/>
                        <a:cs typeface="Times New Roman" panose="02020603050405020304" pitchFamily="18" charset="0"/>
                      </a:rPr>
                      <m:t>𝑇</m:t>
                    </m:r>
                  </m:oMath>
                </a14:m>
                <a:r>
                  <a:rPr lang="en-IN" sz="1600" dirty="0">
                    <a:solidFill>
                      <a:srgbClr val="002060"/>
                    </a:solidFill>
                    <a:latin typeface="Times New Roman" panose="02020603050405020304" pitchFamily="18" charset="0"/>
                    <a:cs typeface="Times New Roman" panose="02020603050405020304" pitchFamily="18" charset="0"/>
                  </a:rPr>
                  <a:t> steps, starting from state </a:t>
                </a:r>
                <a14:m>
                  <m:oMath xmlns:m="http://schemas.openxmlformats.org/officeDocument/2006/math">
                    <m:sSub>
                      <m:sSubPr>
                        <m:ctrlPr>
                          <a:rPr lang="en-IN" sz="160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𝑆</m:t>
                        </m:r>
                      </m:e>
                      <m:sub>
                        <m:r>
                          <a:rPr lang="en-IN" sz="1600" b="0" i="1" smtClean="0">
                            <a:solidFill>
                              <a:srgbClr val="002060"/>
                            </a:solidFill>
                            <a:latin typeface="Cambria Math" panose="02040503050406030204" pitchFamily="18" charset="0"/>
                            <a:cs typeface="Times New Roman" panose="02020603050405020304" pitchFamily="18" charset="0"/>
                          </a:rPr>
                          <m:t>𝑡</m:t>
                        </m:r>
                      </m:sub>
                    </m:sSub>
                  </m:oMath>
                </a14:m>
                <a:r>
                  <a:rPr lang="en-IN" sz="1600" dirty="0">
                    <a:solidFill>
                      <a:srgbClr val="002060"/>
                    </a:solidFill>
                    <a:latin typeface="Times New Roman" panose="02020603050405020304" pitchFamily="18" charset="0"/>
                    <a:cs typeface="Times New Roman" panose="02020603050405020304" pitchFamily="18" charset="0"/>
                  </a:rPr>
                  <a:t>.</a:t>
                </a: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solidFill>
                      <a:srgbClr val="002060"/>
                    </a:solidFill>
                    <a:latin typeface="Times New Roman" panose="02020603050405020304" pitchFamily="18" charset="0"/>
                    <a:cs typeface="Times New Roman" panose="02020603050405020304" pitchFamily="18" charset="0"/>
                  </a:rPr>
                  <a:t>Discount Rate: </a:t>
                </a:r>
                <a:r>
                  <a:rPr lang="en-IN" sz="1600" dirty="0">
                    <a:solidFill>
                      <a:srgbClr val="002060"/>
                    </a:solidFill>
                    <a:latin typeface="Times New Roman" panose="02020603050405020304" pitchFamily="18" charset="0"/>
                    <a:cs typeface="Times New Roman" panose="02020603050405020304" pitchFamily="18" charset="0"/>
                  </a:rPr>
                  <a:t>The discount rate </a:t>
                </a:r>
                <a14:m>
                  <m:oMath xmlns:m="http://schemas.openxmlformats.org/officeDocument/2006/math">
                    <m:r>
                      <a:rPr lang="en-IN" sz="160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oMath>
                </a14:m>
                <a:r>
                  <a:rPr lang="en-IN" sz="1600" b="1" dirty="0">
                    <a:solidFill>
                      <a:srgbClr val="002060"/>
                    </a:solidFill>
                    <a:latin typeface="Times New Roman" panose="02020603050405020304" pitchFamily="18" charset="0"/>
                    <a:cs typeface="Times New Roman" panose="02020603050405020304" pitchFamily="18" charset="0"/>
                  </a:rPr>
                  <a:t> </a:t>
                </a:r>
                <a:r>
                  <a:rPr lang="en-IN" sz="1600" dirty="0">
                    <a:solidFill>
                      <a:srgbClr val="002060"/>
                    </a:solidFill>
                    <a:latin typeface="Times New Roman" panose="02020603050405020304" pitchFamily="18" charset="0"/>
                    <a:cs typeface="Times New Roman" panose="02020603050405020304" pitchFamily="18" charset="0"/>
                  </a:rPr>
                  <a:t>(where </a:t>
                </a:r>
                <a14:m>
                  <m:oMath xmlns:m="http://schemas.openxmlformats.org/officeDocument/2006/math">
                    <m:r>
                      <a:rPr lang="en-IN" sz="1600" b="0" i="1" smtClean="0">
                        <a:solidFill>
                          <a:srgbClr val="002060"/>
                        </a:solidFill>
                        <a:latin typeface="Cambria Math" panose="02040503050406030204" pitchFamily="18" charset="0"/>
                        <a:cs typeface="Times New Roman" panose="02020603050405020304" pitchFamily="18" charset="0"/>
                      </a:rPr>
                      <m:t>0</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&lt;1</m:t>
                    </m:r>
                  </m:oMath>
                </a14:m>
                <a:r>
                  <a:rPr lang="en-IN" sz="1600" dirty="0">
                    <a:solidFill>
                      <a:srgbClr val="002060"/>
                    </a:solidFill>
                    <a:latin typeface="Times New Roman" panose="02020603050405020304" pitchFamily="18" charset="0"/>
                    <a:cs typeface="Times New Roman" panose="02020603050405020304" pitchFamily="18" charset="0"/>
                  </a:rPr>
                  <a:t>) determines how much future rewards are valued compared to immediate rewards. A smaller </a:t>
                </a:r>
                <a14:m>
                  <m:oMath xmlns:m="http://schemas.openxmlformats.org/officeDocument/2006/math">
                    <m:r>
                      <a:rPr lang="en-IN" sz="160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oMath>
                </a14:m>
                <a:r>
                  <a:rPr lang="en-IN" sz="1600" b="1" dirty="0">
                    <a:solidFill>
                      <a:srgbClr val="002060"/>
                    </a:solidFill>
                    <a:latin typeface="Times New Roman" panose="02020603050405020304" pitchFamily="18" charset="0"/>
                    <a:cs typeface="Times New Roman" panose="02020603050405020304" pitchFamily="18" charset="0"/>
                  </a:rPr>
                  <a:t> </a:t>
                </a:r>
                <a:r>
                  <a:rPr lang="en-IN" sz="1600" dirty="0">
                    <a:solidFill>
                      <a:srgbClr val="002060"/>
                    </a:solidFill>
                    <a:latin typeface="Times New Roman" panose="02020603050405020304" pitchFamily="18" charset="0"/>
                    <a:cs typeface="Times New Roman" panose="02020603050405020304" pitchFamily="18" charset="0"/>
                  </a:rPr>
                  <a:t>makes the agent short-sighted (focusing on immediate rewards), while closer to 1 makes it more farsighted. </a:t>
                </a:r>
                <a:endParaRPr lang="en-IN" sz="1600" b="1" dirty="0">
                  <a:solidFill>
                    <a:srgbClr val="002060"/>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D3A575DB-66AF-D551-C627-C063F8EDE89D}"/>
                  </a:ext>
                </a:extLst>
              </p:cNvPr>
              <p:cNvSpPr txBox="1">
                <a:spLocks noRot="1" noChangeAspect="1" noMove="1" noResize="1" noEditPoints="1" noAdjustHandles="1" noChangeArrowheads="1" noChangeShapeType="1" noTextEdit="1"/>
              </p:cNvSpPr>
              <p:nvPr/>
            </p:nvSpPr>
            <p:spPr>
              <a:xfrm>
                <a:off x="85493" y="322453"/>
                <a:ext cx="6207512" cy="4179990"/>
              </a:xfrm>
              <a:prstGeom prst="rect">
                <a:avLst/>
              </a:prstGeom>
              <a:blipFill>
                <a:blip r:embed="rId2"/>
                <a:stretch>
                  <a:fillRect l="-2456" t="-1895" r="-2063" b="-1895"/>
                </a:stretch>
              </a:blipFill>
            </p:spPr>
            <p:txBody>
              <a:bodyPr/>
              <a:lstStyle/>
              <a:p>
                <a:r>
                  <a:rPr lang="en-IN">
                    <a:noFill/>
                  </a:rPr>
                  <a:t> </a:t>
                </a:r>
              </a:p>
            </p:txBody>
          </p:sp>
        </mc:Fallback>
      </mc:AlternateContent>
    </p:spTree>
    <p:extLst>
      <p:ext uri="{BB962C8B-B14F-4D97-AF65-F5344CB8AC3E}">
        <p14:creationId xmlns:p14="http://schemas.microsoft.com/office/powerpoint/2010/main" val="30231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21</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1654A43-259C-9EB2-616C-B9A815B35E02}"/>
                  </a:ext>
                </a:extLst>
              </p:cNvPr>
              <p:cNvSpPr txBox="1"/>
              <p:nvPr/>
            </p:nvSpPr>
            <p:spPr>
              <a:xfrm>
                <a:off x="85493" y="322453"/>
                <a:ext cx="6207512" cy="2952988"/>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Optimal Policy</a:t>
                </a: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Optimal Policy (</a:t>
                </a:r>
                <a14:m>
                  <m:oMath xmlns:m="http://schemas.openxmlformats.org/officeDocument/2006/math">
                    <m:sSup>
                      <m:sSupPr>
                        <m:ctrlPr>
                          <a:rPr lang="en-IN" b="1" i="1" smtClean="0">
                            <a:solidFill>
                              <a:srgbClr val="002060"/>
                            </a:solidFill>
                            <a:latin typeface="Cambria Math" panose="02040503050406030204" pitchFamily="18" charset="0"/>
                            <a:cs typeface="Times New Roman" panose="02020603050405020304" pitchFamily="18" charset="0"/>
                          </a:rPr>
                        </m:ctrlPr>
                      </m:sSupPr>
                      <m:e>
                        <m:r>
                          <a:rPr lang="en-IN" b="1"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𝝅</m:t>
                        </m:r>
                      </m:e>
                      <m:sup>
                        <m:r>
                          <a:rPr lang="en-IN" b="1" i="1" smtClean="0">
                            <a:solidFill>
                              <a:srgbClr val="002060"/>
                            </a:solidFill>
                            <a:latin typeface="Cambria Math" panose="02040503050406030204" pitchFamily="18" charset="0"/>
                            <a:cs typeface="Times New Roman" panose="02020603050405020304" pitchFamily="18" charset="0"/>
                          </a:rPr>
                          <m:t>∗</m:t>
                        </m:r>
                      </m:sup>
                    </m:sSup>
                  </m:oMath>
                </a14:m>
                <a:r>
                  <a:rPr lang="en-IN"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The best possible policy that maximizes the value function for all states. It is the policy that, if followed, yields the highest cumulative reward.</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Objective: </a:t>
                </a:r>
                <a:endParaRPr lang="en-US" dirty="0">
                  <a:solidFill>
                    <a:srgbClr val="002060"/>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
                    </m:oMathParaPr>
                    <m:oMath xmlns:m="http://schemas.openxmlformats.org/officeDocument/2006/math">
                      <m:sSup>
                        <m:sSupPr>
                          <m:ctrlPr>
                            <a:rPr lang="en-IN" i="1" smtClean="0">
                              <a:solidFill>
                                <a:srgbClr val="002060"/>
                              </a:solidFill>
                              <a:latin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cs typeface="Times New Roman" panose="02020603050405020304" pitchFamily="18" charset="0"/>
                            </a:rPr>
                            <m:t>𝑉</m:t>
                          </m:r>
                        </m:e>
                        <m:sup>
                          <m:r>
                            <a:rPr lang="en-IN" b="0" i="1" smtClean="0">
                              <a:solidFill>
                                <a:srgbClr val="002060"/>
                              </a:solidFill>
                              <a:latin typeface="Cambria Math" panose="02040503050406030204" pitchFamily="18" charset="0"/>
                              <a:cs typeface="Times New Roman" panose="02020603050405020304" pitchFamily="18" charset="0"/>
                            </a:rPr>
                            <m:t>∗</m:t>
                          </m:r>
                        </m:sup>
                      </m:sSup>
                      <m:d>
                        <m:dPr>
                          <m:ctrlPr>
                            <a:rPr lang="en-IN" b="0" i="1" smtClean="0">
                              <a:solidFill>
                                <a:srgbClr val="002060"/>
                              </a:solidFill>
                              <a:latin typeface="Cambria Math" panose="02040503050406030204" pitchFamily="18" charset="0"/>
                              <a:cs typeface="Times New Roman" panose="02020603050405020304" pitchFamily="18" charset="0"/>
                            </a:rPr>
                          </m:ctrlPr>
                        </m:dPr>
                        <m:e>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e>
                      </m:d>
                      <m:r>
                        <a:rPr lang="en-IN" b="0" i="1" smtClean="0">
                          <a:solidFill>
                            <a:srgbClr val="002060"/>
                          </a:solidFill>
                          <a:latin typeface="Cambria Math" panose="02040503050406030204" pitchFamily="18" charset="0"/>
                          <a:cs typeface="Times New Roman" panose="02020603050405020304" pitchFamily="18" charset="0"/>
                        </a:rPr>
                        <m:t>=</m:t>
                      </m:r>
                      <m:func>
                        <m:funcPr>
                          <m:ctrlPr>
                            <a:rPr lang="en-IN" b="0" i="1" smtClean="0">
                              <a:solidFill>
                                <a:srgbClr val="002060"/>
                              </a:solidFill>
                              <a:latin typeface="Cambria Math" panose="02040503050406030204" pitchFamily="18" charset="0"/>
                              <a:cs typeface="Times New Roman" panose="02020603050405020304" pitchFamily="18" charset="0"/>
                            </a:rPr>
                          </m:ctrlPr>
                        </m:funcPr>
                        <m:fName>
                          <m:limLow>
                            <m:limLowPr>
                              <m:ctrlPr>
                                <a:rPr lang="en-IN" b="0" i="1" smtClean="0">
                                  <a:solidFill>
                                    <a:srgbClr val="002060"/>
                                  </a:solidFill>
                                  <a:latin typeface="Cambria Math" panose="02040503050406030204" pitchFamily="18" charset="0"/>
                                  <a:cs typeface="Times New Roman" panose="02020603050405020304" pitchFamily="18" charset="0"/>
                                </a:rPr>
                              </m:ctrlPr>
                            </m:limLowPr>
                            <m:e>
                              <m:r>
                                <m:rPr>
                                  <m:sty m:val="p"/>
                                </m:rPr>
                                <a:rPr lang="en-IN" b="0" i="0" smtClean="0">
                                  <a:solidFill>
                                    <a:srgbClr val="002060"/>
                                  </a:solidFill>
                                  <a:latin typeface="Cambria Math" panose="02040503050406030204" pitchFamily="18" charset="0"/>
                                  <a:cs typeface="Times New Roman" panose="02020603050405020304" pitchFamily="18" charset="0"/>
                                </a:rPr>
                                <m:t>max</m:t>
                              </m:r>
                            </m:e>
                            <m:lim>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𝜋</m:t>
                              </m:r>
                            </m:lim>
                          </m:limLow>
                        </m:fName>
                        <m:e>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𝑉</m:t>
                              </m:r>
                            </m:e>
                            <m:sub>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𝜋</m:t>
                              </m:r>
                            </m:sub>
                          </m:sSub>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r>
                            <a:rPr lang="en-IN" b="0" i="1" smtClean="0">
                              <a:solidFill>
                                <a:srgbClr val="002060"/>
                              </a:solidFill>
                              <a:latin typeface="Cambria Math" panose="02040503050406030204" pitchFamily="18" charset="0"/>
                              <a:cs typeface="Times New Roman" panose="02020603050405020304" pitchFamily="18" charset="0"/>
                            </a:rPr>
                            <m:t>)</m:t>
                          </m:r>
                        </m:e>
                      </m:func>
                    </m:oMath>
                  </m:oMathPara>
                </a14:m>
                <a:endParaRPr lang="en-IN" dirty="0">
                  <a:solidFill>
                    <a:srgbClr val="002060"/>
                  </a:solidFill>
                  <a:latin typeface="Times New Roman" panose="02020603050405020304" pitchFamily="18" charset="0"/>
                  <a:cs typeface="Times New Roman" panose="02020603050405020304" pitchFamily="18" charset="0"/>
                </a:endParaRPr>
              </a:p>
              <a:p>
                <a:pPr algn="ctr"/>
                <a:endParaRPr lang="en-IN" dirty="0">
                  <a:solidFill>
                    <a:srgbClr val="00206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Here, </a:t>
                </a:r>
                <a14:m>
                  <m:oMath xmlns:m="http://schemas.openxmlformats.org/officeDocument/2006/math">
                    <m:sSup>
                      <m:sSupPr>
                        <m:ctrlPr>
                          <a:rPr lang="en-IN" i="1" smtClean="0">
                            <a:solidFill>
                              <a:srgbClr val="002060"/>
                            </a:solidFill>
                            <a:latin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cs typeface="Times New Roman" panose="02020603050405020304" pitchFamily="18" charset="0"/>
                          </a:rPr>
                          <m:t>𝑉</m:t>
                        </m:r>
                      </m:e>
                      <m:sup>
                        <m:r>
                          <a:rPr lang="en-IN" b="0" i="1" smtClean="0">
                            <a:solidFill>
                              <a:srgbClr val="002060"/>
                            </a:solidFill>
                            <a:latin typeface="Cambria Math" panose="02040503050406030204" pitchFamily="18" charset="0"/>
                            <a:cs typeface="Times New Roman" panose="02020603050405020304" pitchFamily="18" charset="0"/>
                          </a:rPr>
                          <m:t>∗</m:t>
                        </m:r>
                      </m:sup>
                    </m:sSup>
                    <m:d>
                      <m:dPr>
                        <m:ctrlPr>
                          <a:rPr lang="en-IN" b="0" i="1" smtClean="0">
                            <a:solidFill>
                              <a:srgbClr val="002060"/>
                            </a:solidFill>
                            <a:latin typeface="Cambria Math" panose="02040503050406030204" pitchFamily="18" charset="0"/>
                            <a:cs typeface="Times New Roman" panose="02020603050405020304" pitchFamily="18" charset="0"/>
                          </a:rPr>
                        </m:ctrlPr>
                      </m:dPr>
                      <m:e>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e>
                    </m:d>
                  </m:oMath>
                </a14:m>
                <a:r>
                  <a:rPr lang="en-IN" dirty="0">
                    <a:solidFill>
                      <a:srgbClr val="002060"/>
                    </a:solidFill>
                    <a:latin typeface="Times New Roman" panose="02020603050405020304" pitchFamily="18" charset="0"/>
                    <a:cs typeface="Times New Roman" panose="02020603050405020304" pitchFamily="18" charset="0"/>
                  </a:rPr>
                  <a:t> represents the value of being in state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IN" dirty="0">
                    <a:solidFill>
                      <a:srgbClr val="002060"/>
                    </a:solidFill>
                    <a:latin typeface="Times New Roman" panose="02020603050405020304" pitchFamily="18" charset="0"/>
                    <a:cs typeface="Times New Roman" panose="02020603050405020304" pitchFamily="18" charset="0"/>
                  </a:rPr>
                  <a:t> when following the optimal policy </a:t>
                </a:r>
                <a14:m>
                  <m:oMath xmlns:m="http://schemas.openxmlformats.org/officeDocument/2006/math">
                    <m:sSup>
                      <m:sSupPr>
                        <m:ctrlPr>
                          <a:rPr lang="en-IN" i="1" smtClean="0">
                            <a:solidFill>
                              <a:srgbClr val="002060"/>
                            </a:solidFill>
                            <a:latin typeface="Cambria Math" panose="02040503050406030204" pitchFamily="18" charset="0"/>
                            <a:cs typeface="Times New Roman" panose="02020603050405020304" pitchFamily="18" charset="0"/>
                          </a:rPr>
                        </m:ctrlPr>
                      </m:sSupPr>
                      <m:e>
                        <m:r>
                          <a:rPr lang="en-IN"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𝜋</m:t>
                        </m:r>
                      </m:e>
                      <m:sup>
                        <m:r>
                          <a:rPr lang="en-IN" b="0" i="1" smtClean="0">
                            <a:solidFill>
                              <a:srgbClr val="002060"/>
                            </a:solidFill>
                            <a:latin typeface="Cambria Math" panose="02040503050406030204" pitchFamily="18" charset="0"/>
                            <a:cs typeface="Times New Roman" panose="02020603050405020304" pitchFamily="18" charset="0"/>
                          </a:rPr>
                          <m:t>∗</m:t>
                        </m:r>
                      </m:sup>
                    </m:sSup>
                  </m:oMath>
                </a14:m>
                <a:r>
                  <a:rPr lang="en-IN" dirty="0">
                    <a:solidFill>
                      <a:srgbClr val="002060"/>
                    </a:solidFill>
                    <a:latin typeface="Times New Roman" panose="02020603050405020304" pitchFamily="18" charset="0"/>
                    <a:cs typeface="Times New Roman" panose="02020603050405020304" pitchFamily="18" charset="0"/>
                  </a:rPr>
                  <a:t>.</a:t>
                </a:r>
              </a:p>
            </p:txBody>
          </p:sp>
        </mc:Choice>
        <mc:Fallback>
          <p:sp>
            <p:nvSpPr>
              <p:cNvPr id="2" name="TextBox 1">
                <a:extLst>
                  <a:ext uri="{FF2B5EF4-FFF2-40B4-BE49-F238E27FC236}">
                    <a16:creationId xmlns:a16="http://schemas.microsoft.com/office/drawing/2014/main" id="{41654A43-259C-9EB2-616C-B9A815B35E02}"/>
                  </a:ext>
                </a:extLst>
              </p:cNvPr>
              <p:cNvSpPr txBox="1">
                <a:spLocks noRot="1" noChangeAspect="1" noMove="1" noResize="1" noEditPoints="1" noAdjustHandles="1" noChangeArrowheads="1" noChangeShapeType="1" noTextEdit="1"/>
              </p:cNvSpPr>
              <p:nvPr/>
            </p:nvSpPr>
            <p:spPr>
              <a:xfrm>
                <a:off x="85493" y="322453"/>
                <a:ext cx="6207512" cy="2952988"/>
              </a:xfrm>
              <a:prstGeom prst="rect">
                <a:avLst/>
              </a:prstGeom>
              <a:blipFill>
                <a:blip r:embed="rId2"/>
                <a:stretch>
                  <a:fillRect l="-2456" t="-2686" r="-2358" b="-1653"/>
                </a:stretch>
              </a:blipFill>
            </p:spPr>
            <p:txBody>
              <a:bodyPr/>
              <a:lstStyle/>
              <a:p>
                <a:r>
                  <a:rPr lang="en-IN">
                    <a:noFill/>
                  </a:rPr>
                  <a:t> </a:t>
                </a:r>
              </a:p>
            </p:txBody>
          </p:sp>
        </mc:Fallback>
      </mc:AlternateContent>
    </p:spTree>
    <p:extLst>
      <p:ext uri="{BB962C8B-B14F-4D97-AF65-F5344CB8AC3E}">
        <p14:creationId xmlns:p14="http://schemas.microsoft.com/office/powerpoint/2010/main" val="16412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22</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AFE9D56-F620-3E6C-7242-41307F40946B}"/>
                  </a:ext>
                </a:extLst>
              </p:cNvPr>
              <p:cNvSpPr txBox="1"/>
              <p:nvPr/>
            </p:nvSpPr>
            <p:spPr>
              <a:xfrm>
                <a:off x="85493" y="322453"/>
                <a:ext cx="6207512" cy="3505190"/>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State-Action Value Function (Q-Function)</a:t>
                </a:r>
              </a:p>
              <a:p>
                <a:pPr algn="just"/>
                <a:endParaRPr lang="en-IN" sz="20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Q-Function (</a:t>
                </a:r>
                <a14:m>
                  <m:oMath xmlns:m="http://schemas.openxmlformats.org/officeDocument/2006/math">
                    <m:r>
                      <a:rPr lang="en-IN" b="1" i="1" smtClean="0">
                        <a:solidFill>
                          <a:srgbClr val="002060"/>
                        </a:solidFill>
                        <a:latin typeface="Cambria Math" panose="02040503050406030204" pitchFamily="18" charset="0"/>
                        <a:cs typeface="Times New Roman" panose="02020603050405020304" pitchFamily="18" charset="0"/>
                      </a:rPr>
                      <m:t>𝑸</m:t>
                    </m:r>
                    <m:r>
                      <a:rPr lang="en-IN" b="1" i="1" smtClean="0">
                        <a:solidFill>
                          <a:srgbClr val="002060"/>
                        </a:solidFill>
                        <a:latin typeface="Cambria Math" panose="02040503050406030204" pitchFamily="18" charset="0"/>
                        <a:cs typeface="Times New Roman" panose="02020603050405020304" pitchFamily="18" charset="0"/>
                      </a:rPr>
                      <m:t>(</m:t>
                    </m:r>
                    <m:sSub>
                      <m:sSubPr>
                        <m:ctrlPr>
                          <a:rPr lang="en-IN" b="1" i="1" smtClean="0">
                            <a:solidFill>
                              <a:srgbClr val="002060"/>
                            </a:solidFill>
                            <a:latin typeface="Cambria Math" panose="02040503050406030204" pitchFamily="18" charset="0"/>
                            <a:cs typeface="Times New Roman" panose="02020603050405020304" pitchFamily="18" charset="0"/>
                          </a:rPr>
                        </m:ctrlPr>
                      </m:sSubPr>
                      <m:e>
                        <m:r>
                          <a:rPr lang="en-IN" b="1" i="1" smtClean="0">
                            <a:solidFill>
                              <a:srgbClr val="002060"/>
                            </a:solidFill>
                            <a:latin typeface="Cambria Math" panose="02040503050406030204" pitchFamily="18" charset="0"/>
                            <a:cs typeface="Times New Roman" panose="02020603050405020304" pitchFamily="18" charset="0"/>
                          </a:rPr>
                          <m:t>𝑺</m:t>
                        </m:r>
                      </m:e>
                      <m:sub>
                        <m:r>
                          <a:rPr lang="en-IN" b="1" i="1" smtClean="0">
                            <a:solidFill>
                              <a:srgbClr val="002060"/>
                            </a:solidFill>
                            <a:latin typeface="Cambria Math" panose="02040503050406030204" pitchFamily="18" charset="0"/>
                            <a:cs typeface="Times New Roman" panose="02020603050405020304" pitchFamily="18" charset="0"/>
                          </a:rPr>
                          <m:t>𝒕</m:t>
                        </m:r>
                      </m:sub>
                    </m:sSub>
                    <m:r>
                      <a:rPr lang="en-IN" b="1" i="1" smtClean="0">
                        <a:solidFill>
                          <a:srgbClr val="002060"/>
                        </a:solidFill>
                        <a:latin typeface="Cambria Math" panose="02040503050406030204" pitchFamily="18" charset="0"/>
                        <a:cs typeface="Times New Roman" panose="02020603050405020304" pitchFamily="18" charset="0"/>
                      </a:rPr>
                      <m:t>, </m:t>
                    </m:r>
                    <m:sSub>
                      <m:sSubPr>
                        <m:ctrlPr>
                          <a:rPr lang="en-IN" b="1" i="1" smtClean="0">
                            <a:solidFill>
                              <a:srgbClr val="002060"/>
                            </a:solidFill>
                            <a:latin typeface="Cambria Math" panose="02040503050406030204" pitchFamily="18" charset="0"/>
                            <a:cs typeface="Times New Roman" panose="02020603050405020304" pitchFamily="18" charset="0"/>
                          </a:rPr>
                        </m:ctrlPr>
                      </m:sSubPr>
                      <m:e>
                        <m:r>
                          <a:rPr lang="en-IN" b="1" i="1" smtClean="0">
                            <a:solidFill>
                              <a:srgbClr val="002060"/>
                            </a:solidFill>
                            <a:latin typeface="Cambria Math" panose="02040503050406030204" pitchFamily="18" charset="0"/>
                            <a:cs typeface="Times New Roman" panose="02020603050405020304" pitchFamily="18" charset="0"/>
                          </a:rPr>
                          <m:t>𝒂</m:t>
                        </m:r>
                      </m:e>
                      <m:sub>
                        <m:r>
                          <a:rPr lang="en-IN" b="1" i="1" smtClean="0">
                            <a:solidFill>
                              <a:srgbClr val="002060"/>
                            </a:solidFill>
                            <a:latin typeface="Cambria Math" panose="02040503050406030204" pitchFamily="18" charset="0"/>
                            <a:cs typeface="Times New Roman" panose="02020603050405020304" pitchFamily="18" charset="0"/>
                          </a:rPr>
                          <m:t>𝒕</m:t>
                        </m:r>
                      </m:sub>
                    </m:sSub>
                    <m:r>
                      <a:rPr lang="en-IN" b="1" i="1" smtClean="0">
                        <a:solidFill>
                          <a:srgbClr val="002060"/>
                        </a:solidFill>
                        <a:latin typeface="Cambria Math" panose="02040503050406030204" pitchFamily="18" charset="0"/>
                        <a:cs typeface="Times New Roman" panose="02020603050405020304" pitchFamily="18" charset="0"/>
                      </a:rPr>
                      <m:t>)</m:t>
                    </m:r>
                  </m:oMath>
                </a14:m>
                <a:r>
                  <a:rPr lang="en-IN"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Instead of just considering the value of a state, the Q-function evaluates the value of taking a specific action </a:t>
                </a:r>
                <a14:m>
                  <m:oMath xmlns:m="http://schemas.openxmlformats.org/officeDocument/2006/math">
                    <m:sSub>
                      <m:sSubPr>
                        <m:ctrlPr>
                          <a:rPr lang="en-US"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in state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and then following the optimal policy afterward. </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Relation to Value Function: </a:t>
                </a:r>
              </a:p>
              <a:p>
                <a:pPr algn="just"/>
                <a14:m>
                  <m:oMathPara xmlns:m="http://schemas.openxmlformats.org/officeDocument/2006/math">
                    <m:oMathParaPr>
                      <m:jc m:val="center"/>
                    </m:oMathParaPr>
                    <m:oMath xmlns:m="http://schemas.openxmlformats.org/officeDocument/2006/math">
                      <m:sSup>
                        <m:sSupPr>
                          <m:ctrlPr>
                            <a:rPr lang="en-IN" i="1" smtClean="0">
                              <a:solidFill>
                                <a:srgbClr val="002060"/>
                              </a:solidFill>
                              <a:latin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cs typeface="Times New Roman" panose="02020603050405020304" pitchFamily="18" charset="0"/>
                            </a:rPr>
                            <m:t>𝑉</m:t>
                          </m:r>
                        </m:e>
                        <m:sup>
                          <m:r>
                            <a:rPr lang="en-IN" b="0" i="1" smtClean="0">
                              <a:solidFill>
                                <a:srgbClr val="002060"/>
                              </a:solidFill>
                              <a:latin typeface="Cambria Math" panose="02040503050406030204" pitchFamily="18" charset="0"/>
                              <a:cs typeface="Times New Roman" panose="02020603050405020304" pitchFamily="18" charset="0"/>
                            </a:rPr>
                            <m:t>∗</m:t>
                          </m:r>
                        </m:sup>
                      </m:sSup>
                      <m:d>
                        <m:dPr>
                          <m:ctrlPr>
                            <a:rPr lang="en-IN" b="0" i="1" smtClean="0">
                              <a:solidFill>
                                <a:srgbClr val="002060"/>
                              </a:solidFill>
                              <a:latin typeface="Cambria Math" panose="02040503050406030204" pitchFamily="18" charset="0"/>
                              <a:cs typeface="Times New Roman" panose="02020603050405020304" pitchFamily="18" charset="0"/>
                            </a:rPr>
                          </m:ctrlPr>
                        </m:dPr>
                        <m:e>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e>
                      </m:d>
                      <m:r>
                        <a:rPr lang="en-IN" b="0" i="1" smtClean="0">
                          <a:solidFill>
                            <a:srgbClr val="002060"/>
                          </a:solidFill>
                          <a:latin typeface="Cambria Math" panose="02040503050406030204" pitchFamily="18" charset="0"/>
                          <a:cs typeface="Times New Roman" panose="02020603050405020304" pitchFamily="18" charset="0"/>
                        </a:rPr>
                        <m:t>=</m:t>
                      </m:r>
                      <m:func>
                        <m:funcPr>
                          <m:ctrlPr>
                            <a:rPr lang="en-IN" b="0" i="1" smtClean="0">
                              <a:solidFill>
                                <a:srgbClr val="002060"/>
                              </a:solidFill>
                              <a:latin typeface="Cambria Math" panose="02040503050406030204" pitchFamily="18" charset="0"/>
                              <a:cs typeface="Times New Roman" panose="02020603050405020304" pitchFamily="18" charset="0"/>
                            </a:rPr>
                          </m:ctrlPr>
                        </m:funcPr>
                        <m:fName>
                          <m:limLow>
                            <m:limLowPr>
                              <m:ctrlPr>
                                <a:rPr lang="en-IN" b="0" i="1" smtClean="0">
                                  <a:solidFill>
                                    <a:srgbClr val="002060"/>
                                  </a:solidFill>
                                  <a:latin typeface="Cambria Math" panose="02040503050406030204" pitchFamily="18" charset="0"/>
                                  <a:cs typeface="Times New Roman" panose="02020603050405020304" pitchFamily="18" charset="0"/>
                                </a:rPr>
                              </m:ctrlPr>
                            </m:limLowPr>
                            <m:e>
                              <m:r>
                                <m:rPr>
                                  <m:sty m:val="p"/>
                                </m:rPr>
                                <a:rPr lang="en-IN" b="0" i="0" smtClean="0">
                                  <a:solidFill>
                                    <a:srgbClr val="002060"/>
                                  </a:solidFill>
                                  <a:latin typeface="Cambria Math" panose="02040503050406030204" pitchFamily="18" charset="0"/>
                                  <a:cs typeface="Times New Roman" panose="02020603050405020304" pitchFamily="18" charset="0"/>
                                </a:rPr>
                                <m:t>max</m:t>
                              </m:r>
                            </m:e>
                            <m:lim>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𝑡</m:t>
                                  </m:r>
                                </m:sub>
                              </m:sSub>
                            </m:lim>
                          </m:limLow>
                        </m:fName>
                        <m:e>
                          <m:sSup>
                            <m:sSupPr>
                              <m:ctrlPr>
                                <a:rPr lang="en-IN" b="0" i="1" smtClean="0">
                                  <a:solidFill>
                                    <a:srgbClr val="002060"/>
                                  </a:solidFill>
                                  <a:latin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cs typeface="Times New Roman" panose="02020603050405020304" pitchFamily="18" charset="0"/>
                                </a:rPr>
                                <m:t>𝑄</m:t>
                              </m:r>
                            </m:e>
                            <m:sup>
                              <m:r>
                                <a:rPr lang="en-IN" b="0" i="1" smtClean="0">
                                  <a:solidFill>
                                    <a:srgbClr val="002060"/>
                                  </a:solidFill>
                                  <a:latin typeface="Cambria Math" panose="02040503050406030204" pitchFamily="18" charset="0"/>
                                  <a:cs typeface="Times New Roman" panose="02020603050405020304" pitchFamily="18" charset="0"/>
                                </a:rPr>
                                <m:t>∗</m:t>
                              </m:r>
                            </m:sup>
                          </m:sSup>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r>
                            <a:rPr lang="en-IN" b="0" i="1" smtClean="0">
                              <a:solidFill>
                                <a:srgbClr val="002060"/>
                              </a:solidFill>
                              <a:latin typeface="Cambria Math" panose="02040503050406030204" pitchFamily="18" charset="0"/>
                              <a:cs typeface="Times New Roman" panose="02020603050405020304" pitchFamily="18" charset="0"/>
                            </a:rPr>
                            <m:t>, </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𝑡</m:t>
                              </m:r>
                            </m:sub>
                          </m:sSub>
                        </m:e>
                      </m:func>
                      <m:r>
                        <a:rPr lang="en-IN" b="0" i="1" smtClean="0">
                          <a:solidFill>
                            <a:srgbClr val="002060"/>
                          </a:solidFill>
                          <a:latin typeface="Cambria Math" panose="02040503050406030204" pitchFamily="18" charset="0"/>
                          <a:cs typeface="Times New Roman" panose="02020603050405020304" pitchFamily="18" charset="0"/>
                        </a:rPr>
                        <m:t>)</m:t>
                      </m:r>
                    </m:oMath>
                  </m:oMathPara>
                </a14:m>
                <a:endParaRPr lang="en-IN" b="0"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This equation shows that the value of a state is the maximum value obtainable from any action in that state. </a:t>
                </a:r>
              </a:p>
            </p:txBody>
          </p:sp>
        </mc:Choice>
        <mc:Fallback>
          <p:sp>
            <p:nvSpPr>
              <p:cNvPr id="2" name="TextBox 1">
                <a:extLst>
                  <a:ext uri="{FF2B5EF4-FFF2-40B4-BE49-F238E27FC236}">
                    <a16:creationId xmlns:a16="http://schemas.microsoft.com/office/drawing/2014/main" id="{8AFE9D56-F620-3E6C-7242-41307F40946B}"/>
                  </a:ext>
                </a:extLst>
              </p:cNvPr>
              <p:cNvSpPr txBox="1">
                <a:spLocks noRot="1" noChangeAspect="1" noMove="1" noResize="1" noEditPoints="1" noAdjustHandles="1" noChangeArrowheads="1" noChangeShapeType="1" noTextEdit="1"/>
              </p:cNvSpPr>
              <p:nvPr/>
            </p:nvSpPr>
            <p:spPr>
              <a:xfrm>
                <a:off x="85493" y="322453"/>
                <a:ext cx="6207512" cy="3505190"/>
              </a:xfrm>
              <a:prstGeom prst="rect">
                <a:avLst/>
              </a:prstGeom>
              <a:blipFill>
                <a:blip r:embed="rId2"/>
                <a:stretch>
                  <a:fillRect l="-2456" t="-2261" r="-2358" b="-3130"/>
                </a:stretch>
              </a:blipFill>
            </p:spPr>
            <p:txBody>
              <a:bodyPr/>
              <a:lstStyle/>
              <a:p>
                <a:r>
                  <a:rPr lang="en-IN">
                    <a:noFill/>
                  </a:rPr>
                  <a:t> </a:t>
                </a:r>
              </a:p>
            </p:txBody>
          </p:sp>
        </mc:Fallback>
      </mc:AlternateContent>
    </p:spTree>
    <p:extLst>
      <p:ext uri="{BB962C8B-B14F-4D97-AF65-F5344CB8AC3E}">
        <p14:creationId xmlns:p14="http://schemas.microsoft.com/office/powerpoint/2010/main" val="3785753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23</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7EFFFC1-FCD2-FE7E-4ED6-AE10A89773CD}"/>
                  </a:ext>
                </a:extLst>
              </p:cNvPr>
              <p:cNvSpPr txBox="1"/>
              <p:nvPr/>
            </p:nvSpPr>
            <p:spPr>
              <a:xfrm>
                <a:off x="85493" y="208153"/>
                <a:ext cx="6207512" cy="4130618"/>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Bellman’s Equation</a:t>
                </a:r>
              </a:p>
              <a:p>
                <a:pPr algn="just"/>
                <a:endParaRPr lang="en-IN" sz="20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solidFill>
                      <a:srgbClr val="002060"/>
                    </a:solidFill>
                    <a:latin typeface="Times New Roman" panose="02020603050405020304" pitchFamily="18" charset="0"/>
                    <a:cs typeface="Times New Roman" panose="02020603050405020304" pitchFamily="18" charset="0"/>
                  </a:rPr>
                  <a:t>Recursive Definition: </a:t>
                </a:r>
              </a:p>
              <a:p>
                <a:pPr algn="just"/>
                <a:endParaRPr lang="en-IN" sz="1600" b="1" dirty="0">
                  <a:solidFill>
                    <a:srgbClr val="002060"/>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
                    </m:oMathParaPr>
                    <m:oMath xmlns:m="http://schemas.openxmlformats.org/officeDocument/2006/math">
                      <m:sSup>
                        <m:sSupPr>
                          <m:ctrlPr>
                            <a:rPr lang="en-IN" sz="1600" i="1" smtClean="0">
                              <a:solidFill>
                                <a:srgbClr val="002060"/>
                              </a:solidFill>
                              <a:latin typeface="Cambria Math" panose="02040503050406030204" pitchFamily="18" charset="0"/>
                              <a:cs typeface="Times New Roman" panose="02020603050405020304" pitchFamily="18" charset="0"/>
                            </a:rPr>
                          </m:ctrlPr>
                        </m:sSupPr>
                        <m:e>
                          <m:r>
                            <a:rPr lang="en-IN" sz="1600" b="0" i="1" smtClean="0">
                              <a:solidFill>
                                <a:srgbClr val="002060"/>
                              </a:solidFill>
                              <a:latin typeface="Cambria Math" panose="02040503050406030204" pitchFamily="18" charset="0"/>
                              <a:cs typeface="Times New Roman" panose="02020603050405020304" pitchFamily="18" charset="0"/>
                            </a:rPr>
                            <m:t>𝑉</m:t>
                          </m:r>
                        </m:e>
                        <m:sup>
                          <m:r>
                            <a:rPr lang="en-IN" sz="1600" b="0" i="1" smtClean="0">
                              <a:solidFill>
                                <a:srgbClr val="002060"/>
                              </a:solidFill>
                              <a:latin typeface="Cambria Math" panose="02040503050406030204" pitchFamily="18" charset="0"/>
                              <a:cs typeface="Times New Roman" panose="02020603050405020304" pitchFamily="18" charset="0"/>
                            </a:rPr>
                            <m:t>∗</m:t>
                          </m:r>
                        </m:sup>
                      </m:sSup>
                      <m:d>
                        <m:dPr>
                          <m:ctrlPr>
                            <a:rPr lang="en-IN" sz="1600" b="0" i="1" smtClean="0">
                              <a:solidFill>
                                <a:srgbClr val="002060"/>
                              </a:solidFill>
                              <a:latin typeface="Cambria Math" panose="02040503050406030204" pitchFamily="18" charset="0"/>
                              <a:cs typeface="Times New Roman" panose="02020603050405020304" pitchFamily="18" charset="0"/>
                            </a:rPr>
                          </m:ctrlPr>
                        </m:dPr>
                        <m:e>
                          <m:sSub>
                            <m:sSubPr>
                              <m:ctrlPr>
                                <a:rPr lang="en-IN" sz="1600" b="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𝑆</m:t>
                              </m:r>
                            </m:e>
                            <m:sub>
                              <m:r>
                                <a:rPr lang="en-IN" sz="1600" b="0" i="1" smtClean="0">
                                  <a:solidFill>
                                    <a:srgbClr val="002060"/>
                                  </a:solidFill>
                                  <a:latin typeface="Cambria Math" panose="02040503050406030204" pitchFamily="18" charset="0"/>
                                  <a:cs typeface="Times New Roman" panose="02020603050405020304" pitchFamily="18" charset="0"/>
                                </a:rPr>
                                <m:t>𝑡</m:t>
                              </m:r>
                            </m:sub>
                          </m:sSub>
                        </m:e>
                      </m:d>
                      <m:r>
                        <a:rPr lang="en-IN" sz="1600" b="0" i="1" smtClean="0">
                          <a:solidFill>
                            <a:srgbClr val="002060"/>
                          </a:solidFill>
                          <a:latin typeface="Cambria Math" panose="02040503050406030204" pitchFamily="18" charset="0"/>
                          <a:cs typeface="Times New Roman" panose="02020603050405020304" pitchFamily="18" charset="0"/>
                        </a:rPr>
                        <m:t>=</m:t>
                      </m:r>
                      <m:func>
                        <m:funcPr>
                          <m:ctrlPr>
                            <a:rPr lang="en-IN" sz="1600" b="0" i="1" smtClean="0">
                              <a:solidFill>
                                <a:srgbClr val="002060"/>
                              </a:solidFill>
                              <a:latin typeface="Cambria Math" panose="02040503050406030204" pitchFamily="18" charset="0"/>
                              <a:cs typeface="Times New Roman" panose="02020603050405020304" pitchFamily="18" charset="0"/>
                            </a:rPr>
                          </m:ctrlPr>
                        </m:funcPr>
                        <m:fName>
                          <m:limLow>
                            <m:limLowPr>
                              <m:ctrlPr>
                                <a:rPr lang="en-IN" sz="1600" b="0" i="1" smtClean="0">
                                  <a:solidFill>
                                    <a:srgbClr val="002060"/>
                                  </a:solidFill>
                                  <a:latin typeface="Cambria Math" panose="02040503050406030204" pitchFamily="18" charset="0"/>
                                  <a:cs typeface="Times New Roman" panose="02020603050405020304" pitchFamily="18" charset="0"/>
                                </a:rPr>
                              </m:ctrlPr>
                            </m:limLowPr>
                            <m:e>
                              <m:r>
                                <m:rPr>
                                  <m:sty m:val="p"/>
                                </m:rPr>
                                <a:rPr lang="en-IN" sz="1600" b="0" i="0" smtClean="0">
                                  <a:solidFill>
                                    <a:srgbClr val="002060"/>
                                  </a:solidFill>
                                  <a:latin typeface="Cambria Math" panose="02040503050406030204" pitchFamily="18" charset="0"/>
                                  <a:cs typeface="Times New Roman" panose="02020603050405020304" pitchFamily="18" charset="0"/>
                                </a:rPr>
                                <m:t>max</m:t>
                              </m:r>
                            </m:e>
                            <m:lim>
                              <m:sSub>
                                <m:sSubPr>
                                  <m:ctrlPr>
                                    <a:rPr lang="en-IN" sz="1600" b="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𝑎</m:t>
                                  </m:r>
                                </m:e>
                                <m:sub>
                                  <m:r>
                                    <a:rPr lang="en-IN" sz="1600" b="0" i="1" smtClean="0">
                                      <a:solidFill>
                                        <a:srgbClr val="002060"/>
                                      </a:solidFill>
                                      <a:latin typeface="Cambria Math" panose="02040503050406030204" pitchFamily="18" charset="0"/>
                                      <a:cs typeface="Times New Roman" panose="02020603050405020304" pitchFamily="18" charset="0"/>
                                    </a:rPr>
                                    <m:t>𝑡</m:t>
                                  </m:r>
                                </m:sub>
                              </m:sSub>
                            </m:lim>
                          </m:limLow>
                        </m:fName>
                        <m:e>
                          <m:r>
                            <a:rPr lang="en-IN" sz="1600" b="0" i="0" smtClean="0">
                              <a:solidFill>
                                <a:srgbClr val="002060"/>
                              </a:solidFill>
                              <a:latin typeface="Cambria Math" panose="02040503050406030204" pitchFamily="18" charset="0"/>
                              <a:cs typeface="Times New Roman" panose="02020603050405020304" pitchFamily="18" charset="0"/>
                            </a:rPr>
                            <m:t>(</m:t>
                          </m:r>
                          <m:r>
                            <m:rPr>
                              <m:sty m:val="p"/>
                            </m:rPr>
                            <a:rPr lang="en-IN" sz="1600" b="0" i="0" smtClean="0">
                              <a:solidFill>
                                <a:srgbClr val="002060"/>
                              </a:solidFill>
                              <a:latin typeface="Cambria Math" panose="02040503050406030204" pitchFamily="18" charset="0"/>
                              <a:cs typeface="Times New Roman" panose="02020603050405020304" pitchFamily="18" charset="0"/>
                            </a:rPr>
                            <m:t>E</m:t>
                          </m:r>
                          <m:r>
                            <a:rPr lang="en-IN" sz="1600" b="0" i="1" smtClean="0">
                              <a:solidFill>
                                <a:srgbClr val="002060"/>
                              </a:solidFill>
                              <a:latin typeface="Cambria Math" panose="02040503050406030204" pitchFamily="18" charset="0"/>
                              <a:cs typeface="Times New Roman" panose="02020603050405020304" pitchFamily="18" charset="0"/>
                            </a:rPr>
                            <m:t>[</m:t>
                          </m:r>
                          <m:sSub>
                            <m:sSubPr>
                              <m:ctrlPr>
                                <a:rPr lang="en-IN" sz="1600" b="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𝑟</m:t>
                              </m:r>
                            </m:e>
                            <m:sub>
                              <m:r>
                                <a:rPr lang="en-IN" sz="1600" b="0" i="1" smtClean="0">
                                  <a:solidFill>
                                    <a:srgbClr val="002060"/>
                                  </a:solidFill>
                                  <a:latin typeface="Cambria Math" panose="02040503050406030204" pitchFamily="18" charset="0"/>
                                  <a:cs typeface="Times New Roman" panose="02020603050405020304" pitchFamily="18" charset="0"/>
                                </a:rPr>
                                <m:t>𝑡</m:t>
                              </m:r>
                              <m:r>
                                <a:rPr lang="en-IN" sz="1600" b="0" i="1" smtClean="0">
                                  <a:solidFill>
                                    <a:srgbClr val="002060"/>
                                  </a:solidFill>
                                  <a:latin typeface="Cambria Math" panose="02040503050406030204" pitchFamily="18" charset="0"/>
                                  <a:cs typeface="Times New Roman" panose="02020603050405020304" pitchFamily="18" charset="0"/>
                                </a:rPr>
                                <m:t>+1</m:t>
                              </m:r>
                            </m:sub>
                          </m:sSub>
                          <m:r>
                            <a:rPr lang="en-IN" sz="1600" b="0" i="1" smtClean="0">
                              <a:solidFill>
                                <a:srgbClr val="002060"/>
                              </a:solidFill>
                              <a:latin typeface="Cambria Math" panose="02040503050406030204" pitchFamily="18" charset="0"/>
                              <a:cs typeface="Times New Roman" panose="02020603050405020304" pitchFamily="18" charset="0"/>
                            </a:rPr>
                            <m:t>+</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sSup>
                            <m:sSup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𝑉</m:t>
                              </m:r>
                            </m:e>
                            <m:sup>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𝑡</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sz="1600" b="0" i="1" smtClean="0">
                              <a:solidFill>
                                <a:srgbClr val="002060"/>
                              </a:solidFill>
                              <a:latin typeface="Cambria Math" panose="02040503050406030204" pitchFamily="18" charset="0"/>
                              <a:cs typeface="Times New Roman" panose="02020603050405020304" pitchFamily="18" charset="0"/>
                            </a:rPr>
                            <m:t>]</m:t>
                          </m:r>
                          <m:r>
                            <a:rPr lang="en-IN" sz="1600" b="0" i="0" smtClean="0">
                              <a:solidFill>
                                <a:srgbClr val="002060"/>
                              </a:solidFill>
                              <a:latin typeface="Cambria Math" panose="02040503050406030204" pitchFamily="18" charset="0"/>
                              <a:cs typeface="Times New Roman" panose="02020603050405020304" pitchFamily="18" charset="0"/>
                            </a:rPr>
                            <m:t>)</m:t>
                          </m:r>
                        </m:e>
                      </m:func>
                    </m:oMath>
                  </m:oMathPara>
                </a14:m>
                <a:endParaRPr lang="en-IN" sz="1600" dirty="0">
                  <a:solidFill>
                    <a:srgbClr val="002060"/>
                  </a:solidFill>
                  <a:latin typeface="Times New Roman" panose="02020603050405020304" pitchFamily="18" charset="0"/>
                  <a:cs typeface="Times New Roman" panose="02020603050405020304" pitchFamily="18" charset="0"/>
                </a:endParaRPr>
              </a:p>
              <a:p>
                <a:pPr algn="ctr"/>
                <a:endParaRPr lang="en-IN" sz="1600" dirty="0">
                  <a:solidFill>
                    <a:srgbClr val="002060"/>
                  </a:solidFill>
                  <a:latin typeface="Times New Roman" panose="02020603050405020304" pitchFamily="18" charset="0"/>
                  <a:cs typeface="Times New Roman" panose="02020603050405020304" pitchFamily="18" charset="0"/>
                </a:endParaRPr>
              </a:p>
              <a:p>
                <a:pPr algn="just"/>
                <a:r>
                  <a:rPr lang="en-IN" sz="1600" dirty="0">
                    <a:solidFill>
                      <a:srgbClr val="002060"/>
                    </a:solidFill>
                    <a:latin typeface="Times New Roman" panose="02020603050405020304" pitchFamily="18" charset="0"/>
                    <a:cs typeface="Times New Roman" panose="02020603050405020304" pitchFamily="18" charset="0"/>
                  </a:rPr>
                  <a:t>This is Bellman’s equation, which expresses the value of a state as the best possible immediate reward plus the discounted value of the next state. </a:t>
                </a: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solidFill>
                      <a:srgbClr val="002060"/>
                    </a:solidFill>
                    <a:latin typeface="Times New Roman" panose="02020603050405020304" pitchFamily="18" charset="0"/>
                    <a:cs typeface="Times New Roman" panose="02020603050405020304" pitchFamily="18" charset="0"/>
                  </a:rPr>
                  <a:t>Q-Function Formulation: </a:t>
                </a:r>
              </a:p>
              <a:p>
                <a:pPr algn="just"/>
                <a14:m>
                  <m:oMathPara xmlns:m="http://schemas.openxmlformats.org/officeDocument/2006/math">
                    <m:oMathParaPr>
                      <m:jc m:val="center"/>
                    </m:oMathParaPr>
                    <m:oMath xmlns:m="http://schemas.openxmlformats.org/officeDocument/2006/math">
                      <m:sSup>
                        <m:sSupPr>
                          <m:ctrlPr>
                            <a:rPr lang="en-IN" sz="1600" i="1" smtClean="0">
                              <a:solidFill>
                                <a:srgbClr val="002060"/>
                              </a:solidFill>
                              <a:latin typeface="Cambria Math" panose="02040503050406030204" pitchFamily="18" charset="0"/>
                              <a:cs typeface="Times New Roman" panose="02020603050405020304" pitchFamily="18" charset="0"/>
                            </a:rPr>
                          </m:ctrlPr>
                        </m:sSupPr>
                        <m:e>
                          <m:r>
                            <a:rPr lang="en-IN" sz="1600" b="0" i="1" smtClean="0">
                              <a:solidFill>
                                <a:srgbClr val="002060"/>
                              </a:solidFill>
                              <a:latin typeface="Cambria Math" panose="02040503050406030204" pitchFamily="18" charset="0"/>
                              <a:cs typeface="Times New Roman" panose="02020603050405020304" pitchFamily="18" charset="0"/>
                            </a:rPr>
                            <m:t>𝑄</m:t>
                          </m:r>
                        </m:e>
                        <m:sup>
                          <m:r>
                            <a:rPr lang="en-IN" sz="1600" b="0" i="1" smtClean="0">
                              <a:solidFill>
                                <a:srgbClr val="002060"/>
                              </a:solidFill>
                              <a:latin typeface="Cambria Math" panose="02040503050406030204" pitchFamily="18" charset="0"/>
                              <a:cs typeface="Times New Roman" panose="02020603050405020304" pitchFamily="18" charset="0"/>
                            </a:rPr>
                            <m:t>∗</m:t>
                          </m:r>
                        </m:sup>
                      </m:sSup>
                      <m:d>
                        <m:dPr>
                          <m:ctrlPr>
                            <a:rPr lang="en-IN" sz="1600" b="0" i="1" smtClean="0">
                              <a:solidFill>
                                <a:srgbClr val="002060"/>
                              </a:solidFill>
                              <a:latin typeface="Cambria Math" panose="02040503050406030204" pitchFamily="18" charset="0"/>
                              <a:cs typeface="Times New Roman" panose="02020603050405020304" pitchFamily="18" charset="0"/>
                            </a:rPr>
                          </m:ctrlPr>
                        </m:dPr>
                        <m:e>
                          <m:sSub>
                            <m:sSubPr>
                              <m:ctrlPr>
                                <a:rPr lang="en-IN" sz="1600" b="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𝑆</m:t>
                              </m:r>
                            </m:e>
                            <m:sub>
                              <m:r>
                                <a:rPr lang="en-IN" sz="1600" b="0" i="1" smtClean="0">
                                  <a:solidFill>
                                    <a:srgbClr val="002060"/>
                                  </a:solidFill>
                                  <a:latin typeface="Cambria Math" panose="02040503050406030204" pitchFamily="18" charset="0"/>
                                  <a:cs typeface="Times New Roman" panose="02020603050405020304" pitchFamily="18" charset="0"/>
                                </a:rPr>
                                <m:t>𝑡</m:t>
                              </m:r>
                            </m:sub>
                          </m:sSub>
                          <m:r>
                            <a:rPr lang="en-IN" sz="1600" b="0" i="1" smtClean="0">
                              <a:solidFill>
                                <a:srgbClr val="002060"/>
                              </a:solidFill>
                              <a:latin typeface="Cambria Math" panose="02040503050406030204" pitchFamily="18" charset="0"/>
                              <a:cs typeface="Times New Roman" panose="02020603050405020304" pitchFamily="18" charset="0"/>
                            </a:rPr>
                            <m:t>, </m:t>
                          </m:r>
                          <m:sSub>
                            <m:sSubPr>
                              <m:ctrlPr>
                                <a:rPr lang="en-IN" sz="1600" b="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𝑎</m:t>
                              </m:r>
                            </m:e>
                            <m:sub>
                              <m:r>
                                <a:rPr lang="en-IN" sz="1600" b="0" i="1" smtClean="0">
                                  <a:solidFill>
                                    <a:srgbClr val="002060"/>
                                  </a:solidFill>
                                  <a:latin typeface="Cambria Math" panose="02040503050406030204" pitchFamily="18" charset="0"/>
                                  <a:cs typeface="Times New Roman" panose="02020603050405020304" pitchFamily="18" charset="0"/>
                                </a:rPr>
                                <m:t>𝑡</m:t>
                              </m:r>
                            </m:sub>
                          </m:sSub>
                        </m:e>
                      </m:d>
                      <m:r>
                        <a:rPr lang="en-IN" sz="1600" b="0" i="1" smtClean="0">
                          <a:solidFill>
                            <a:srgbClr val="002060"/>
                          </a:solidFill>
                          <a:latin typeface="Cambria Math" panose="02040503050406030204" pitchFamily="18" charset="0"/>
                          <a:cs typeface="Times New Roman" panose="02020603050405020304" pitchFamily="18" charset="0"/>
                        </a:rPr>
                        <m:t>=</m:t>
                      </m:r>
                      <m:r>
                        <m:rPr>
                          <m:sty m:val="p"/>
                        </m:rPr>
                        <a:rPr lang="en-IN" sz="1600" b="0" i="0" smtClean="0">
                          <a:solidFill>
                            <a:srgbClr val="002060"/>
                          </a:solidFill>
                          <a:latin typeface="Cambria Math" panose="02040503050406030204" pitchFamily="18" charset="0"/>
                          <a:cs typeface="Times New Roman" panose="02020603050405020304" pitchFamily="18" charset="0"/>
                        </a:rPr>
                        <m:t>E</m:t>
                      </m:r>
                      <m:d>
                        <m:dPr>
                          <m:begChr m:val="["/>
                          <m:endChr m:val="]"/>
                          <m:ctrlPr>
                            <a:rPr lang="en-IN" sz="1600" b="0" i="1" smtClean="0">
                              <a:solidFill>
                                <a:srgbClr val="002060"/>
                              </a:solidFill>
                              <a:latin typeface="Cambria Math" panose="02040503050406030204" pitchFamily="18" charset="0"/>
                              <a:cs typeface="Times New Roman" panose="02020603050405020304" pitchFamily="18" charset="0"/>
                            </a:rPr>
                          </m:ctrlPr>
                        </m:dPr>
                        <m:e>
                          <m:sSub>
                            <m:sSubPr>
                              <m:ctrlPr>
                                <a:rPr lang="en-IN" sz="1600" b="0" i="1" smtClean="0">
                                  <a:solidFill>
                                    <a:srgbClr val="002060"/>
                                  </a:solidFill>
                                  <a:latin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cs typeface="Times New Roman" panose="02020603050405020304" pitchFamily="18" charset="0"/>
                                </a:rPr>
                                <m:t>𝑟</m:t>
                              </m:r>
                            </m:e>
                            <m:sub>
                              <m:r>
                                <a:rPr lang="en-IN" sz="1600" b="0" i="1" smtClean="0">
                                  <a:solidFill>
                                    <a:srgbClr val="002060"/>
                                  </a:solidFill>
                                  <a:latin typeface="Cambria Math" panose="02040503050406030204" pitchFamily="18" charset="0"/>
                                  <a:cs typeface="Times New Roman" panose="02020603050405020304" pitchFamily="18" charset="0"/>
                                </a:rPr>
                                <m:t>𝑡</m:t>
                              </m:r>
                              <m:r>
                                <a:rPr lang="en-IN" sz="1600" b="0" i="1" smtClean="0">
                                  <a:solidFill>
                                    <a:srgbClr val="002060"/>
                                  </a:solidFill>
                                  <a:latin typeface="Cambria Math" panose="02040503050406030204" pitchFamily="18" charset="0"/>
                                  <a:cs typeface="Times New Roman" panose="02020603050405020304" pitchFamily="18" charset="0"/>
                                </a:rPr>
                                <m:t>+1</m:t>
                              </m:r>
                            </m:sub>
                          </m:sSub>
                          <m:r>
                            <a:rPr lang="en-IN" sz="1600" b="0" i="1" smtClean="0">
                              <a:solidFill>
                                <a:srgbClr val="002060"/>
                              </a:solidFill>
                              <a:latin typeface="Cambria Math" panose="02040503050406030204" pitchFamily="18" charset="0"/>
                              <a:cs typeface="Times New Roman" panose="02020603050405020304" pitchFamily="18" charset="0"/>
                            </a:rPr>
                            <m:t>+</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nary>
                            <m:naryPr>
                              <m:chr m:val="∑"/>
                              <m:supHide m:val="on"/>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𝑡</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sub>
                            <m:sup/>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𝑝</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𝑡</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𝑡</m:t>
                                  </m:r>
                                </m:sub>
                              </m:s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𝑡</m:t>
                                  </m:r>
                                </m:sub>
                              </m:s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IN" sz="1600" b="0"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max</m:t>
                                      </m:r>
                                    </m:e>
                                    <m:lim>
                                      <m:sSub>
                                        <m:sSub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𝑡</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lim>
                                  </m:limLow>
                                </m:fName>
                                <m:e>
                                  <m:sSup>
                                    <m:sSup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𝑄</m:t>
                                      </m:r>
                                    </m:e>
                                    <m:sup>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𝑆</m:t>
                                      </m:r>
                                    </m:e>
                                    <m: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𝑡</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𝑎</m:t>
                                      </m:r>
                                    </m:e>
                                    <m: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𝑡</m:t>
                                      </m:r>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IN" sz="1600"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e>
                              </m:func>
                            </m:e>
                          </m:nary>
                        </m:e>
                      </m:d>
                    </m:oMath>
                  </m:oMathPara>
                </a14:m>
                <a:endParaRPr lang="en-IN" sz="1600" dirty="0">
                  <a:solidFill>
                    <a:srgbClr val="002060"/>
                  </a:solidFill>
                  <a:latin typeface="Times New Roman" panose="02020603050405020304" pitchFamily="18" charset="0"/>
                  <a:cs typeface="Times New Roman" panose="02020603050405020304" pitchFamily="18" charset="0"/>
                </a:endParaRPr>
              </a:p>
              <a:p>
                <a:pPr algn="just"/>
                <a:endParaRPr lang="en-IN" sz="1600" dirty="0">
                  <a:solidFill>
                    <a:srgbClr val="002060"/>
                  </a:solidFill>
                  <a:latin typeface="Times New Roman" panose="02020603050405020304" pitchFamily="18" charset="0"/>
                  <a:cs typeface="Times New Roman" panose="02020603050405020304" pitchFamily="18" charset="0"/>
                </a:endParaRPr>
              </a:p>
              <a:p>
                <a:pPr algn="just"/>
                <a:r>
                  <a:rPr lang="en-US" dirty="0">
                    <a:solidFill>
                      <a:srgbClr val="002060"/>
                    </a:solidFill>
                    <a:latin typeface="Times New Roman" panose="02020603050405020304" pitchFamily="18" charset="0"/>
                    <a:cs typeface="Times New Roman" panose="02020603050405020304" pitchFamily="18" charset="0"/>
                  </a:rPr>
                  <a:t>This equation expresses the value of taking action </a:t>
                </a:r>
                <a14:m>
                  <m:oMath xmlns:m="http://schemas.openxmlformats.org/officeDocument/2006/math">
                    <m:sSub>
                      <m:sSubPr>
                        <m:ctrlPr>
                          <a:rPr lang="en-US"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IN" dirty="0">
                    <a:solidFill>
                      <a:srgbClr val="002060"/>
                    </a:solidFill>
                    <a:latin typeface="Times New Roman" panose="02020603050405020304" pitchFamily="18" charset="0"/>
                    <a:cs typeface="Times New Roman" panose="02020603050405020304" pitchFamily="18" charset="0"/>
                  </a:rPr>
                  <a:t> in state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oMath>
                </a14:m>
                <a:r>
                  <a:rPr lang="en-IN" dirty="0">
                    <a:solidFill>
                      <a:srgbClr val="002060"/>
                    </a:solidFill>
                    <a:latin typeface="Times New Roman" panose="02020603050405020304" pitchFamily="18" charset="0"/>
                    <a:cs typeface="Times New Roman" panose="02020603050405020304" pitchFamily="18" charset="0"/>
                  </a:rPr>
                  <a:t> and then following the optimal policy. </a:t>
                </a:r>
              </a:p>
            </p:txBody>
          </p:sp>
        </mc:Choice>
        <mc:Fallback>
          <p:sp>
            <p:nvSpPr>
              <p:cNvPr id="2" name="TextBox 1">
                <a:extLst>
                  <a:ext uri="{FF2B5EF4-FFF2-40B4-BE49-F238E27FC236}">
                    <a16:creationId xmlns:a16="http://schemas.microsoft.com/office/drawing/2014/main" id="{17EFFFC1-FCD2-FE7E-4ED6-AE10A89773CD}"/>
                  </a:ext>
                </a:extLst>
              </p:cNvPr>
              <p:cNvSpPr txBox="1">
                <a:spLocks noRot="1" noChangeAspect="1" noMove="1" noResize="1" noEditPoints="1" noAdjustHandles="1" noChangeArrowheads="1" noChangeShapeType="1" noTextEdit="1"/>
              </p:cNvSpPr>
              <p:nvPr/>
            </p:nvSpPr>
            <p:spPr>
              <a:xfrm>
                <a:off x="85493" y="208153"/>
                <a:ext cx="6207512" cy="4130618"/>
              </a:xfrm>
              <a:prstGeom prst="rect">
                <a:avLst/>
              </a:prstGeom>
              <a:blipFill>
                <a:blip r:embed="rId2"/>
                <a:stretch>
                  <a:fillRect l="-2456" t="-1917" r="-2358" b="-2507"/>
                </a:stretch>
              </a:blipFill>
            </p:spPr>
            <p:txBody>
              <a:bodyPr/>
              <a:lstStyle/>
              <a:p>
                <a:r>
                  <a:rPr lang="en-IN">
                    <a:noFill/>
                  </a:rPr>
                  <a:t> </a:t>
                </a:r>
              </a:p>
            </p:txBody>
          </p:sp>
        </mc:Fallback>
      </mc:AlternateContent>
    </p:spTree>
    <p:extLst>
      <p:ext uri="{BB962C8B-B14F-4D97-AF65-F5344CB8AC3E}">
        <p14:creationId xmlns:p14="http://schemas.microsoft.com/office/powerpoint/2010/main" val="1994337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24</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39B3FE4-6A53-A248-3F5A-92B712213C32}"/>
                  </a:ext>
                </a:extLst>
              </p:cNvPr>
              <p:cNvSpPr txBox="1"/>
              <p:nvPr/>
            </p:nvSpPr>
            <p:spPr>
              <a:xfrm>
                <a:off x="85493" y="208153"/>
                <a:ext cx="6207512" cy="2951193"/>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Policy Derivation </a:t>
                </a:r>
              </a:p>
              <a:p>
                <a:pPr algn="just"/>
                <a:endParaRPr lang="en-IN" sz="20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Greedy Policy:</a:t>
                </a:r>
                <a:r>
                  <a:rPr lang="en-IN" dirty="0">
                    <a:solidFill>
                      <a:srgbClr val="002060"/>
                    </a:solidFill>
                    <a:latin typeface="Times New Roman" panose="02020603050405020304" pitchFamily="18" charset="0"/>
                    <a:cs typeface="Times New Roman" panose="02020603050405020304" pitchFamily="18" charset="0"/>
                  </a:rPr>
                  <a:t> Once the Q-function </a:t>
                </a:r>
                <a:r>
                  <a:rPr lang="en-US" dirty="0">
                    <a:solidFill>
                      <a:srgbClr val="002060"/>
                    </a:solidFill>
                    <a:latin typeface="Times New Roman" panose="02020603050405020304" pitchFamily="18" charset="0"/>
                    <a:cs typeface="Times New Roman" panose="02020603050405020304" pitchFamily="18" charset="0"/>
                  </a:rPr>
                  <a:t>is known, the optimal policy can be derived by always choosing the action that maximizes the Q-value</a:t>
                </a:r>
                <a:r>
                  <a:rPr lang="en-IN" dirty="0">
                    <a:solidFill>
                      <a:srgbClr val="002060"/>
                    </a:solidFill>
                    <a:latin typeface="Times New Roman" panose="02020603050405020304" pitchFamily="18" charset="0"/>
                    <a:cs typeface="Times New Roman" panose="02020603050405020304" pitchFamily="18" charset="0"/>
                  </a:rPr>
                  <a:t>: </a:t>
                </a:r>
              </a:p>
              <a:p>
                <a:pPr algn="just"/>
                <a14:m>
                  <m:oMathPara xmlns:m="http://schemas.openxmlformats.org/officeDocument/2006/math">
                    <m:oMathParaPr>
                      <m:jc m:val="center"/>
                    </m:oMathParaPr>
                    <m:oMath xmlns:m="http://schemas.openxmlformats.org/officeDocument/2006/math">
                      <m:sSup>
                        <m:sSupPr>
                          <m:ctrlPr>
                            <a:rPr lang="en-IN" i="1" smtClean="0">
                              <a:solidFill>
                                <a:srgbClr val="002060"/>
                              </a:solidFill>
                              <a:latin typeface="Cambria Math" panose="02040503050406030204" pitchFamily="18" charset="0"/>
                              <a:cs typeface="Times New Roman" panose="02020603050405020304" pitchFamily="18" charset="0"/>
                            </a:rPr>
                          </m:ctrlPr>
                        </m:sSupPr>
                        <m:e>
                          <m:r>
                            <a:rPr lang="en-IN"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𝜋</m:t>
                          </m:r>
                        </m:e>
                        <m:sup>
                          <m:r>
                            <a:rPr lang="en-IN" b="0" i="1" smtClean="0">
                              <a:solidFill>
                                <a:srgbClr val="002060"/>
                              </a:solidFill>
                              <a:latin typeface="Cambria Math" panose="02040503050406030204" pitchFamily="18" charset="0"/>
                              <a:cs typeface="Times New Roman" panose="02020603050405020304" pitchFamily="18" charset="0"/>
                            </a:rPr>
                            <m:t>∗</m:t>
                          </m:r>
                        </m:sup>
                      </m:sSup>
                      <m:d>
                        <m:dPr>
                          <m:ctrlPr>
                            <a:rPr lang="en-IN" b="0" i="1" smtClean="0">
                              <a:solidFill>
                                <a:srgbClr val="002060"/>
                              </a:solidFill>
                              <a:latin typeface="Cambria Math" panose="02040503050406030204" pitchFamily="18" charset="0"/>
                              <a:cs typeface="Times New Roman" panose="02020603050405020304" pitchFamily="18" charset="0"/>
                            </a:rPr>
                          </m:ctrlPr>
                        </m:dPr>
                        <m:e>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e>
                      </m:d>
                      <m:r>
                        <a:rPr lang="en-IN" b="0" i="1" smtClean="0">
                          <a:solidFill>
                            <a:srgbClr val="002060"/>
                          </a:solidFill>
                          <a:latin typeface="Cambria Math" panose="02040503050406030204" pitchFamily="18" charset="0"/>
                          <a:cs typeface="Times New Roman" panose="02020603050405020304" pitchFamily="18" charset="0"/>
                        </a:rPr>
                        <m:t>=</m:t>
                      </m:r>
                      <m:r>
                        <m:rPr>
                          <m:sty m:val="p"/>
                        </m:rPr>
                        <a:rPr lang="en-IN" b="0" i="0" smtClean="0">
                          <a:solidFill>
                            <a:srgbClr val="002060"/>
                          </a:solidFill>
                          <a:latin typeface="Cambria Math" panose="02040503050406030204" pitchFamily="18" charset="0"/>
                          <a:cs typeface="Times New Roman" panose="02020603050405020304" pitchFamily="18" charset="0"/>
                        </a:rPr>
                        <m:t>arg</m:t>
                      </m:r>
                      <m:r>
                        <a:rPr lang="en-IN" b="0" i="0" smtClean="0">
                          <a:solidFill>
                            <a:srgbClr val="002060"/>
                          </a:solidFill>
                          <a:latin typeface="Cambria Math" panose="02040503050406030204" pitchFamily="18" charset="0"/>
                          <a:cs typeface="Times New Roman" panose="02020603050405020304" pitchFamily="18" charset="0"/>
                        </a:rPr>
                        <m:t> </m:t>
                      </m:r>
                      <m:func>
                        <m:funcPr>
                          <m:ctrlPr>
                            <a:rPr lang="en-IN" b="0" i="1" smtClean="0">
                              <a:solidFill>
                                <a:srgbClr val="002060"/>
                              </a:solidFill>
                              <a:latin typeface="Cambria Math" panose="02040503050406030204" pitchFamily="18" charset="0"/>
                              <a:cs typeface="Times New Roman" panose="02020603050405020304" pitchFamily="18" charset="0"/>
                            </a:rPr>
                          </m:ctrlPr>
                        </m:funcPr>
                        <m:fName>
                          <m:limLow>
                            <m:limLowPr>
                              <m:ctrlPr>
                                <a:rPr lang="en-IN" b="0" i="1" smtClean="0">
                                  <a:solidFill>
                                    <a:srgbClr val="002060"/>
                                  </a:solidFill>
                                  <a:latin typeface="Cambria Math" panose="02040503050406030204" pitchFamily="18" charset="0"/>
                                  <a:cs typeface="Times New Roman" panose="02020603050405020304" pitchFamily="18" charset="0"/>
                                </a:rPr>
                              </m:ctrlPr>
                            </m:limLowPr>
                            <m:e>
                              <m:r>
                                <m:rPr>
                                  <m:sty m:val="p"/>
                                </m:rPr>
                                <a:rPr lang="en-IN" b="0" i="0" smtClean="0">
                                  <a:solidFill>
                                    <a:srgbClr val="002060"/>
                                  </a:solidFill>
                                  <a:latin typeface="Cambria Math" panose="02040503050406030204" pitchFamily="18" charset="0"/>
                                  <a:cs typeface="Times New Roman" panose="02020603050405020304" pitchFamily="18" charset="0"/>
                                </a:rPr>
                                <m:t>max</m:t>
                              </m:r>
                            </m:e>
                            <m:lim>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𝑡</m:t>
                                  </m:r>
                                </m:sub>
                              </m:sSub>
                            </m:lim>
                          </m:limLow>
                        </m:fName>
                        <m:e>
                          <m:sSup>
                            <m:sSupPr>
                              <m:ctrlPr>
                                <a:rPr lang="en-IN" b="0" i="1" smtClean="0">
                                  <a:solidFill>
                                    <a:srgbClr val="002060"/>
                                  </a:solidFill>
                                  <a:latin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cs typeface="Times New Roman" panose="02020603050405020304" pitchFamily="18" charset="0"/>
                                </a:rPr>
                                <m:t>𝑄</m:t>
                              </m:r>
                            </m:e>
                            <m:sup>
                              <m:r>
                                <a:rPr lang="en-IN" b="0" i="1" smtClean="0">
                                  <a:solidFill>
                                    <a:srgbClr val="002060"/>
                                  </a:solidFill>
                                  <a:latin typeface="Cambria Math" panose="02040503050406030204" pitchFamily="18" charset="0"/>
                                  <a:cs typeface="Times New Roman" panose="02020603050405020304" pitchFamily="18" charset="0"/>
                                </a:rPr>
                                <m:t>∗</m:t>
                              </m:r>
                            </m:sup>
                          </m:sSup>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𝑆</m:t>
                              </m:r>
                            </m:e>
                            <m:sub>
                              <m:r>
                                <a:rPr lang="en-IN" b="0" i="1" smtClean="0">
                                  <a:solidFill>
                                    <a:srgbClr val="002060"/>
                                  </a:solidFill>
                                  <a:latin typeface="Cambria Math" panose="02040503050406030204" pitchFamily="18" charset="0"/>
                                  <a:cs typeface="Times New Roman" panose="02020603050405020304" pitchFamily="18" charset="0"/>
                                </a:rPr>
                                <m:t>𝑡</m:t>
                              </m:r>
                            </m:sub>
                          </m:sSub>
                          <m:r>
                            <a:rPr lang="en-IN" b="0" i="1" smtClean="0">
                              <a:solidFill>
                                <a:srgbClr val="002060"/>
                              </a:solidFill>
                              <a:latin typeface="Cambria Math" panose="02040503050406030204" pitchFamily="18" charset="0"/>
                              <a:cs typeface="Times New Roman" panose="02020603050405020304" pitchFamily="18" charset="0"/>
                            </a:rPr>
                            <m:t>,</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𝑎</m:t>
                              </m:r>
                            </m:e>
                            <m:sub>
                              <m:r>
                                <a:rPr lang="en-IN" b="0" i="1" smtClean="0">
                                  <a:solidFill>
                                    <a:srgbClr val="002060"/>
                                  </a:solidFill>
                                  <a:latin typeface="Cambria Math" panose="02040503050406030204" pitchFamily="18" charset="0"/>
                                  <a:cs typeface="Times New Roman" panose="02020603050405020304" pitchFamily="18" charset="0"/>
                                </a:rPr>
                                <m:t>𝑡</m:t>
                              </m:r>
                            </m:sub>
                          </m:sSub>
                          <m:r>
                            <a:rPr lang="en-IN" b="0" i="1" smtClean="0">
                              <a:solidFill>
                                <a:srgbClr val="002060"/>
                              </a:solidFill>
                              <a:latin typeface="Cambria Math" panose="02040503050406030204" pitchFamily="18" charset="0"/>
                              <a:cs typeface="Times New Roman" panose="02020603050405020304" pitchFamily="18" charset="0"/>
                            </a:rPr>
                            <m:t>)</m:t>
                          </m:r>
                        </m:e>
                      </m:func>
                    </m:oMath>
                  </m:oMathPara>
                </a14:m>
                <a:endParaRPr lang="en-IN"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r>
                  <a:rPr lang="en-IN" dirty="0">
                    <a:solidFill>
                      <a:srgbClr val="002060"/>
                    </a:solidFill>
                    <a:latin typeface="Times New Roman" panose="02020603050405020304" pitchFamily="18" charset="0"/>
                    <a:cs typeface="Times New Roman" panose="02020603050405020304" pitchFamily="18" charset="0"/>
                  </a:rPr>
                  <a:t>This is known as a </a:t>
                </a:r>
                <a:r>
                  <a:rPr lang="en-US" dirty="0">
                    <a:solidFill>
                      <a:srgbClr val="002060"/>
                    </a:solidFill>
                    <a:latin typeface="Times New Roman" panose="02020603050405020304" pitchFamily="18" charset="0"/>
                    <a:cs typeface="Times New Roman" panose="02020603050405020304" pitchFamily="18" charset="0"/>
                  </a:rPr>
                  <a:t>greedy policy because it always picks the action that seems best at each step</a:t>
                </a:r>
                <a:r>
                  <a:rPr lang="en-IN" dirty="0">
                    <a:solidFill>
                      <a:srgbClr val="002060"/>
                    </a:solidFill>
                    <a:latin typeface="Times New Roman" panose="02020603050405020304" pitchFamily="18" charset="0"/>
                    <a:cs typeface="Times New Roman" panose="02020603050405020304" pitchFamily="18" charset="0"/>
                  </a:rPr>
                  <a:t>.</a:t>
                </a:r>
              </a:p>
              <a:p>
                <a:pPr algn="just"/>
                <a:endParaRPr lang="en-IN" dirty="0">
                  <a:solidFill>
                    <a:srgbClr val="002060"/>
                  </a:solidFill>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839B3FE4-6A53-A248-3F5A-92B712213C32}"/>
                  </a:ext>
                </a:extLst>
              </p:cNvPr>
              <p:cNvSpPr txBox="1">
                <a:spLocks noRot="1" noChangeAspect="1" noMove="1" noResize="1" noEditPoints="1" noAdjustHandles="1" noChangeArrowheads="1" noChangeShapeType="1" noTextEdit="1"/>
              </p:cNvSpPr>
              <p:nvPr/>
            </p:nvSpPr>
            <p:spPr>
              <a:xfrm>
                <a:off x="85493" y="208153"/>
                <a:ext cx="6207512" cy="2951193"/>
              </a:xfrm>
              <a:prstGeom prst="rect">
                <a:avLst/>
              </a:prstGeom>
              <a:blipFill>
                <a:blip r:embed="rId2"/>
                <a:stretch>
                  <a:fillRect l="-2456" t="-2686" r="-2358"/>
                </a:stretch>
              </a:blipFill>
            </p:spPr>
            <p:txBody>
              <a:bodyPr/>
              <a:lstStyle/>
              <a:p>
                <a:r>
                  <a:rPr lang="en-IN">
                    <a:noFill/>
                  </a:rPr>
                  <a:t> </a:t>
                </a:r>
              </a:p>
            </p:txBody>
          </p:sp>
        </mc:Fallback>
      </mc:AlternateContent>
    </p:spTree>
    <p:extLst>
      <p:ext uri="{BB962C8B-B14F-4D97-AF65-F5344CB8AC3E}">
        <p14:creationId xmlns:p14="http://schemas.microsoft.com/office/powerpoint/2010/main" val="3743387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25</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33D44C4-9EBD-F590-1D72-85A4C5764CF6}"/>
                  </a:ext>
                </a:extLst>
              </p:cNvPr>
              <p:cNvSpPr txBox="1"/>
              <p:nvPr/>
            </p:nvSpPr>
            <p:spPr>
              <a:xfrm>
                <a:off x="85493" y="208153"/>
                <a:ext cx="6207512" cy="4434484"/>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Value Iteration Algorithm </a:t>
                </a:r>
              </a:p>
              <a:p>
                <a:pPr algn="just"/>
                <a:endParaRPr lang="en-IN" sz="2000"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Algorithm Outline: </a:t>
                </a:r>
              </a:p>
              <a:p>
                <a:pPr marL="800100" lvl="1" indent="-342900" algn="just">
                  <a:buFont typeface="+mj-lt"/>
                  <a:buAutoNum type="arabicPeriod"/>
                </a:pPr>
                <a:r>
                  <a:rPr lang="en-IN" b="1" dirty="0">
                    <a:solidFill>
                      <a:srgbClr val="002060"/>
                    </a:solidFill>
                    <a:latin typeface="Times New Roman" panose="02020603050405020304" pitchFamily="18" charset="0"/>
                    <a:cs typeface="Times New Roman" panose="02020603050405020304" pitchFamily="18" charset="0"/>
                  </a:rPr>
                  <a:t>Initialization: </a:t>
                </a:r>
                <a:r>
                  <a:rPr lang="en-US" dirty="0">
                    <a:solidFill>
                      <a:srgbClr val="002060"/>
                    </a:solidFill>
                    <a:latin typeface="Times New Roman" panose="02020603050405020304" pitchFamily="18" charset="0"/>
                    <a:cs typeface="Times New Roman" panose="02020603050405020304" pitchFamily="18" charset="0"/>
                  </a:rPr>
                  <a:t>Start by assigning arbitrary values to</a:t>
                </a:r>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𝑉</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𝑆</m:t>
                    </m:r>
                    <m:r>
                      <a:rPr lang="en-IN" b="0" i="1"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 for all states.</a:t>
                </a:r>
              </a:p>
              <a:p>
                <a:pPr marL="800100" lvl="1" indent="-342900" algn="just">
                  <a:buFont typeface="+mj-lt"/>
                  <a:buAutoNum type="arabicPeriod"/>
                </a:pPr>
                <a:endParaRPr lang="en-IN" dirty="0">
                  <a:solidFill>
                    <a:srgbClr val="002060"/>
                  </a:solidFill>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IN" b="1" dirty="0">
                    <a:solidFill>
                      <a:srgbClr val="002060"/>
                    </a:solidFill>
                    <a:latin typeface="Times New Roman" panose="02020603050405020304" pitchFamily="18" charset="0"/>
                    <a:cs typeface="Times New Roman" panose="02020603050405020304" pitchFamily="18" charset="0"/>
                  </a:rPr>
                  <a:t>Iteration: </a:t>
                </a:r>
                <a:r>
                  <a:rPr lang="en-US" dirty="0">
                    <a:solidFill>
                      <a:srgbClr val="002060"/>
                    </a:solidFill>
                    <a:latin typeface="Times New Roman" panose="02020603050405020304" pitchFamily="18" charset="0"/>
                    <a:cs typeface="Times New Roman" panose="02020603050405020304" pitchFamily="18" charset="0"/>
                  </a:rPr>
                  <a:t>Repeatedly update the value of each state using the following steps</a:t>
                </a:r>
                <a:r>
                  <a:rPr lang="en-IN" dirty="0">
                    <a:solidFill>
                      <a:srgbClr val="002060"/>
                    </a:solidFill>
                    <a:latin typeface="Times New Roman" panose="02020603050405020304" pitchFamily="18" charset="0"/>
                    <a:cs typeface="Times New Roman" panose="02020603050405020304" pitchFamily="18" charset="0"/>
                  </a:rPr>
                  <a:t>:</a:t>
                </a:r>
              </a:p>
              <a:p>
                <a:pPr marL="800100" lvl="1" indent="-342900" algn="just">
                  <a:buFont typeface="+mj-lt"/>
                  <a:buAutoNum type="arabicPeriod"/>
                </a:pPr>
                <a:endParaRPr lang="en-IN" b="1" dirty="0">
                  <a:solidFill>
                    <a:srgbClr val="002060"/>
                  </a:solidFill>
                  <a:latin typeface="Times New Roman" panose="02020603050405020304" pitchFamily="18" charset="0"/>
                  <a:cs typeface="Times New Roman" panose="02020603050405020304" pitchFamily="18" charset="0"/>
                </a:endParaRPr>
              </a:p>
              <a:p>
                <a:pPr marL="1257300" lvl="2" indent="-342900" algn="just">
                  <a:buFont typeface="Courier New" panose="02070309020205020404" pitchFamily="49" charset="0"/>
                  <a:buChar char="o"/>
                </a:pPr>
                <a:r>
                  <a:rPr lang="en-IN" dirty="0">
                    <a:solidFill>
                      <a:srgbClr val="002060"/>
                    </a:solidFill>
                    <a:latin typeface="Times New Roman" panose="02020603050405020304" pitchFamily="18" charset="0"/>
                    <a:cs typeface="Times New Roman" panose="02020603050405020304" pitchFamily="18" charset="0"/>
                  </a:rPr>
                  <a:t>For each state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𝑆</m:t>
                    </m:r>
                  </m:oMath>
                </a14:m>
                <a:r>
                  <a:rPr lang="en-IN" dirty="0">
                    <a:solidFill>
                      <a:srgbClr val="002060"/>
                    </a:solidFill>
                    <a:latin typeface="Times New Roman" panose="02020603050405020304" pitchFamily="18" charset="0"/>
                    <a:cs typeface="Times New Roman" panose="02020603050405020304" pitchFamily="18" charset="0"/>
                  </a:rPr>
                  <a:t>: </a:t>
                </a:r>
              </a:p>
              <a:p>
                <a:pPr marL="1714500" lvl="3" indent="-342900" algn="just">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For each action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𝑎</m:t>
                    </m:r>
                  </m:oMath>
                </a14:m>
                <a:r>
                  <a:rPr lang="en-IN" dirty="0">
                    <a:solidFill>
                      <a:srgbClr val="002060"/>
                    </a:solidFill>
                    <a:latin typeface="Times New Roman" panose="02020603050405020304" pitchFamily="18" charset="0"/>
                    <a:cs typeface="Times New Roman" panose="02020603050405020304" pitchFamily="18" charset="0"/>
                  </a:rPr>
                  <a:t>:</a:t>
                </a:r>
              </a:p>
              <a:p>
                <a:pPr lvl="3" algn="just"/>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𝑆</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cs typeface="Times New Roman" panose="02020603050405020304" pitchFamily="18" charset="0"/>
                        </a:rPr>
                        <m:t>=</m:t>
                      </m:r>
                      <m:r>
                        <m:rPr>
                          <m:sty m:val="p"/>
                        </m:rPr>
                        <a:rPr lang="en-IN" b="0" i="0" smtClean="0">
                          <a:solidFill>
                            <a:srgbClr val="002060"/>
                          </a:solidFill>
                          <a:latin typeface="Cambria Math" panose="02040503050406030204" pitchFamily="18" charset="0"/>
                          <a:cs typeface="Times New Roman" panose="02020603050405020304" pitchFamily="18" charset="0"/>
                        </a:rPr>
                        <m:t>E</m:t>
                      </m:r>
                      <m:d>
                        <m:dPr>
                          <m:begChr m:val="["/>
                          <m:endChr m:val="]"/>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𝑟</m:t>
                          </m:r>
                        </m:e>
                        <m:e>
                          <m:r>
                            <a:rPr lang="en-IN" b="0" i="1" smtClean="0">
                              <a:solidFill>
                                <a:srgbClr val="002060"/>
                              </a:solidFill>
                              <a:latin typeface="Cambria Math" panose="02040503050406030204" pitchFamily="18" charset="0"/>
                              <a:cs typeface="Times New Roman" panose="02020603050405020304" pitchFamily="18" charset="0"/>
                            </a:rPr>
                            <m:t>𝑆</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nary>
                        <m:naryPr>
                          <m:chr m:val="∑"/>
                          <m:supHide m:val="on"/>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naryPr>
                        <m:sub>
                          <m:sSup>
                            <m:sSup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𝑆</m:t>
                              </m:r>
                            </m:e>
                            <m: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sub>
                        <m:sup/>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𝑝</m:t>
                          </m:r>
                          <m:d>
                            <m:d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𝑆</m:t>
                                  </m:r>
                                </m:e>
                                <m: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e>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𝑆</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𝑉</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𝑆</m:t>
                              </m:r>
                            </m:e>
                            <m: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IN" dirty="0">
                  <a:solidFill>
                    <a:srgbClr val="002060"/>
                  </a:solidFill>
                  <a:latin typeface="Times New Roman" panose="02020603050405020304" pitchFamily="18" charset="0"/>
                  <a:cs typeface="Times New Roman" panose="02020603050405020304" pitchFamily="18" charset="0"/>
                </a:endParaRPr>
              </a:p>
              <a:p>
                <a:pPr marL="1657350" lvl="3" indent="-285750" algn="just">
                  <a:buFont typeface="Wingdings" panose="05000000000000000000" pitchFamily="2" charset="2"/>
                  <a:buChar char="§"/>
                </a:pPr>
                <a:r>
                  <a:rPr lang="en-IN" dirty="0">
                    <a:solidFill>
                      <a:srgbClr val="002060"/>
                    </a:solidFill>
                    <a:latin typeface="Times New Roman" panose="02020603050405020304" pitchFamily="18" charset="0"/>
                    <a:cs typeface="Times New Roman" panose="02020603050405020304" pitchFamily="18" charset="0"/>
                  </a:rPr>
                  <a:t>Update the value of S using: </a:t>
                </a:r>
              </a:p>
              <a:p>
                <a:pPr lvl="5" algn="just"/>
                <a14:m>
                  <m:oMathPara xmlns:m="http://schemas.openxmlformats.org/officeDocument/2006/math">
                    <m:oMathParaPr>
                      <m:jc m:val="center"/>
                    </m:oMathParaPr>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𝑉</m:t>
                      </m:r>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𝑆</m:t>
                          </m:r>
                        </m:e>
                      </m:d>
                      <m:r>
                        <a:rPr lang="en-IN" b="0" i="1" smtClean="0">
                          <a:solidFill>
                            <a:srgbClr val="002060"/>
                          </a:solidFill>
                          <a:latin typeface="Cambria Math" panose="02040503050406030204" pitchFamily="18" charset="0"/>
                          <a:cs typeface="Times New Roman" panose="02020603050405020304" pitchFamily="18" charset="0"/>
                        </a:rPr>
                        <m:t>= </m:t>
                      </m:r>
                      <m:func>
                        <m:funcPr>
                          <m:ctrlPr>
                            <a:rPr lang="en-IN" b="0" i="1" smtClean="0">
                              <a:solidFill>
                                <a:srgbClr val="002060"/>
                              </a:solidFill>
                              <a:latin typeface="Cambria Math" panose="02040503050406030204" pitchFamily="18" charset="0"/>
                              <a:cs typeface="Times New Roman" panose="02020603050405020304" pitchFamily="18" charset="0"/>
                            </a:rPr>
                          </m:ctrlPr>
                        </m:funcPr>
                        <m:fName>
                          <m:limLow>
                            <m:limLowPr>
                              <m:ctrlPr>
                                <a:rPr lang="en-IN" b="0" i="1" smtClean="0">
                                  <a:solidFill>
                                    <a:srgbClr val="002060"/>
                                  </a:solidFill>
                                  <a:latin typeface="Cambria Math" panose="02040503050406030204" pitchFamily="18" charset="0"/>
                                  <a:cs typeface="Times New Roman" panose="02020603050405020304" pitchFamily="18" charset="0"/>
                                </a:rPr>
                              </m:ctrlPr>
                            </m:limLowPr>
                            <m:e>
                              <m:r>
                                <m:rPr>
                                  <m:sty m:val="p"/>
                                </m:rPr>
                                <a:rPr lang="en-IN" b="0" i="0" smtClean="0">
                                  <a:solidFill>
                                    <a:srgbClr val="002060"/>
                                  </a:solidFill>
                                  <a:latin typeface="Cambria Math" panose="02040503050406030204" pitchFamily="18" charset="0"/>
                                  <a:cs typeface="Times New Roman" panose="02020603050405020304" pitchFamily="18" charset="0"/>
                                </a:rPr>
                                <m:t>max</m:t>
                              </m:r>
                            </m:e>
                            <m:lim>
                              <m:r>
                                <a:rPr lang="en-IN" b="0" i="1" smtClean="0">
                                  <a:solidFill>
                                    <a:srgbClr val="002060"/>
                                  </a:solidFill>
                                  <a:latin typeface="Cambria Math" panose="02040503050406030204" pitchFamily="18" charset="0"/>
                                  <a:cs typeface="Times New Roman" panose="02020603050405020304" pitchFamily="18" charset="0"/>
                                </a:rPr>
                                <m:t>𝑎</m:t>
                              </m:r>
                            </m:lim>
                          </m:limLow>
                        </m:fName>
                        <m:e>
                          <m:r>
                            <a:rPr lang="en-IN" b="0" i="1" smtClean="0">
                              <a:solidFill>
                                <a:srgbClr val="002060"/>
                              </a:solidFill>
                              <a:latin typeface="Cambria Math" panose="02040503050406030204" pitchFamily="18" charset="0"/>
                              <a:cs typeface="Times New Roman" panose="02020603050405020304" pitchFamily="18" charset="0"/>
                            </a:rPr>
                            <m:t>𝑄</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𝑆</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cs typeface="Times New Roman" panose="02020603050405020304" pitchFamily="18" charset="0"/>
                            </a:rPr>
                            <m:t>)</m:t>
                          </m:r>
                        </m:e>
                      </m:func>
                    </m:oMath>
                  </m:oMathPara>
                </a14:m>
                <a:endParaRPr lang="en-IN" dirty="0">
                  <a:solidFill>
                    <a:srgbClr val="002060"/>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C33D44C4-9EBD-F590-1D72-85A4C5764CF6}"/>
                  </a:ext>
                </a:extLst>
              </p:cNvPr>
              <p:cNvSpPr txBox="1">
                <a:spLocks noRot="1" noChangeAspect="1" noMove="1" noResize="1" noEditPoints="1" noAdjustHandles="1" noChangeArrowheads="1" noChangeShapeType="1" noTextEdit="1"/>
              </p:cNvSpPr>
              <p:nvPr/>
            </p:nvSpPr>
            <p:spPr>
              <a:xfrm>
                <a:off x="85493" y="208153"/>
                <a:ext cx="6207512" cy="4434484"/>
              </a:xfrm>
              <a:prstGeom prst="rect">
                <a:avLst/>
              </a:prstGeom>
              <a:blipFill>
                <a:blip r:embed="rId2"/>
                <a:stretch>
                  <a:fillRect l="-2456" t="-1786" r="-2358"/>
                </a:stretch>
              </a:blipFill>
            </p:spPr>
            <p:txBody>
              <a:bodyPr/>
              <a:lstStyle/>
              <a:p>
                <a:r>
                  <a:rPr lang="en-IN">
                    <a:noFill/>
                  </a:rPr>
                  <a:t> </a:t>
                </a:r>
              </a:p>
            </p:txBody>
          </p:sp>
        </mc:Fallback>
      </mc:AlternateContent>
    </p:spTree>
    <p:extLst>
      <p:ext uri="{BB962C8B-B14F-4D97-AF65-F5344CB8AC3E}">
        <p14:creationId xmlns:p14="http://schemas.microsoft.com/office/powerpoint/2010/main" val="2626939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26</a:t>
            </a:fld>
            <a:endParaRPr lang="en-US"/>
          </a:p>
        </p:txBody>
      </p:sp>
      <p:sp>
        <p:nvSpPr>
          <p:cNvPr id="2" name="TextBox 1">
            <a:extLst>
              <a:ext uri="{FF2B5EF4-FFF2-40B4-BE49-F238E27FC236}">
                <a16:creationId xmlns:a16="http://schemas.microsoft.com/office/drawing/2014/main" id="{B0ADED3A-FF87-F68B-D22B-DF6030E4B2E8}"/>
              </a:ext>
            </a:extLst>
          </p:cNvPr>
          <p:cNvSpPr txBox="1"/>
          <p:nvPr/>
        </p:nvSpPr>
        <p:spPr>
          <a:xfrm>
            <a:off x="85493" y="208153"/>
            <a:ext cx="6207512" cy="1384995"/>
          </a:xfrm>
          <a:prstGeom prst="rect">
            <a:avLst/>
          </a:prstGeom>
          <a:noFill/>
        </p:spPr>
        <p:txBody>
          <a:bodyPr wrap="square" lIns="0" tIns="0" rIns="0" bIns="0" rtlCol="0">
            <a:spAutoFit/>
          </a:bodyPr>
          <a:lstStyle/>
          <a:p>
            <a:pPr marL="800100" lvl="1" indent="-342900" algn="just">
              <a:buAutoNum type="arabicPeriod" startAt="3"/>
            </a:pPr>
            <a:r>
              <a:rPr lang="en-IN" b="1" dirty="0">
                <a:solidFill>
                  <a:srgbClr val="002060"/>
                </a:solidFill>
                <a:latin typeface="Times New Roman" panose="02020603050405020304" pitchFamily="18" charset="0"/>
                <a:cs typeface="Times New Roman" panose="02020603050405020304" pitchFamily="18" charset="0"/>
              </a:rPr>
              <a:t>Convergence: </a:t>
            </a:r>
            <a:r>
              <a:rPr lang="en-IN" dirty="0">
                <a:solidFill>
                  <a:srgbClr val="002060"/>
                </a:solidFill>
                <a:latin typeface="Times New Roman" panose="02020603050405020304" pitchFamily="18" charset="0"/>
                <a:cs typeface="Times New Roman" panose="02020603050405020304" pitchFamily="18" charset="0"/>
              </a:rPr>
              <a:t>Continue updating until the values converge (i.e., the change in values becomes negligible)</a:t>
            </a:r>
          </a:p>
          <a:p>
            <a:pPr marL="800100" lvl="1" indent="-342900" algn="just">
              <a:buAutoNum type="arabicPeriod" startAt="3"/>
            </a:pPr>
            <a:endParaRPr lang="en-IN"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Outcome:</a:t>
            </a:r>
            <a:r>
              <a:rPr lang="en-IN"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The algorithm converges to the optimal value function, from which the optimal policy can be derived</a:t>
            </a:r>
            <a:r>
              <a:rPr lang="en-IN" dirty="0">
                <a:solidFill>
                  <a:srgbClr val="002060"/>
                </a:solidFill>
                <a:latin typeface="Times New Roman" panose="02020603050405020304" pitchFamily="18" charset="0"/>
                <a:cs typeface="Times New Roman" panose="02020603050405020304" pitchFamily="18" charset="0"/>
              </a:rPr>
              <a:t>.</a:t>
            </a:r>
            <a:endParaRPr lang="en-IN"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815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27</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66031C6-6D56-5024-06BF-750BC2C8CDCE}"/>
                  </a:ext>
                </a:extLst>
              </p:cNvPr>
              <p:cNvSpPr txBox="1"/>
              <p:nvPr/>
            </p:nvSpPr>
            <p:spPr>
              <a:xfrm>
                <a:off x="85493" y="665353"/>
                <a:ext cx="6207512" cy="3354765"/>
              </a:xfrm>
              <a:prstGeom prst="rect">
                <a:avLst/>
              </a:prstGeom>
              <a:noFill/>
            </p:spPr>
            <p:txBody>
              <a:bodyPr wrap="square" lIns="0" tIns="0" rIns="0" bIns="0" rtlCol="0">
                <a:spAutoFit/>
              </a:bodyPr>
              <a:lstStyle/>
              <a:p>
                <a:pPr algn="just"/>
                <a:r>
                  <a:rPr lang="en-US" dirty="0">
                    <a:solidFill>
                      <a:srgbClr val="002060"/>
                    </a:solidFill>
                    <a:latin typeface="Times New Roman" panose="02020603050405020304" pitchFamily="18" charset="0"/>
                    <a:cs typeface="Times New Roman" panose="02020603050405020304" pitchFamily="18" charset="0"/>
                  </a:rPr>
                  <a:t>Imagine a mobile robot navigating an unknown environment, such as a warehouse, where it needs to reach a specific target location while avoiding obstacles. The robot must learn the optimal path over time through trial and error, rather than being explicitly programmed with all possible paths</a:t>
                </a:r>
                <a:r>
                  <a:rPr lang="en-IN" dirty="0">
                    <a:solidFill>
                      <a:srgbClr val="002060"/>
                    </a:solidFill>
                    <a:latin typeface="Times New Roman" panose="02020603050405020304" pitchFamily="18" charset="0"/>
                    <a:cs typeface="Times New Roman" panose="02020603050405020304" pitchFamily="18" charset="0"/>
                  </a:rPr>
                  <a:t>.</a:t>
                </a: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r>
                  <a:rPr lang="en-IN" sz="2000" b="1" dirty="0">
                    <a:solidFill>
                      <a:srgbClr val="002060"/>
                    </a:solidFill>
                    <a:latin typeface="Times New Roman" panose="02020603050405020304" pitchFamily="18" charset="0"/>
                    <a:cs typeface="Times New Roman" panose="02020603050405020304" pitchFamily="18" charset="0"/>
                  </a:rPr>
                  <a:t>The Environment: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robot is in a grid-like environment where each cell represents a state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𝑠</m:t>
                    </m:r>
                  </m:oMath>
                </a14:m>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robot can move in four directions: up, down, left, and right, each representing an action</a:t>
                </a:r>
                <a:r>
                  <a:rPr lang="en-IN"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𝑎</m:t>
                    </m:r>
                  </m:oMath>
                </a14:m>
                <a:r>
                  <a:rPr lang="en-IN" dirty="0">
                    <a:solidFill>
                      <a:srgbClr val="002060"/>
                    </a:solidFill>
                    <a:latin typeface="Times New Roman" panose="02020603050405020304" pitchFamily="18" charset="0"/>
                    <a:cs typeface="Times New Roman" panose="02020603050405020304" pitchFamily="18" charset="0"/>
                  </a:rPr>
                  <a:t>.</a:t>
                </a:r>
              </a:p>
            </p:txBody>
          </p:sp>
        </mc:Choice>
        <mc:Fallback>
          <p:sp>
            <p:nvSpPr>
              <p:cNvPr id="2" name="TextBox 1">
                <a:extLst>
                  <a:ext uri="{FF2B5EF4-FFF2-40B4-BE49-F238E27FC236}">
                    <a16:creationId xmlns:a16="http://schemas.microsoft.com/office/drawing/2014/main" id="{266031C6-6D56-5024-06BF-750BC2C8CDCE}"/>
                  </a:ext>
                </a:extLst>
              </p:cNvPr>
              <p:cNvSpPr txBox="1">
                <a:spLocks noRot="1" noChangeAspect="1" noMove="1" noResize="1" noEditPoints="1" noAdjustHandles="1" noChangeArrowheads="1" noChangeShapeType="1" noTextEdit="1"/>
              </p:cNvSpPr>
              <p:nvPr/>
            </p:nvSpPr>
            <p:spPr>
              <a:xfrm>
                <a:off x="85493" y="665353"/>
                <a:ext cx="6207512" cy="3354765"/>
              </a:xfrm>
              <a:prstGeom prst="rect">
                <a:avLst/>
              </a:prstGeom>
              <a:blipFill>
                <a:blip r:embed="rId2"/>
                <a:stretch>
                  <a:fillRect l="-2456" t="-2364" r="-2358" b="-3455"/>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A8E46262-68D9-7657-27B4-2D3074CAC22B}"/>
              </a:ext>
            </a:extLst>
          </p:cNvPr>
          <p:cNvSpPr txBox="1"/>
          <p:nvPr/>
        </p:nvSpPr>
        <p:spPr>
          <a:xfrm>
            <a:off x="85490" y="195925"/>
            <a:ext cx="5096109" cy="430887"/>
          </a:xfrm>
          <a:prstGeom prst="rect">
            <a:avLst/>
          </a:prstGeom>
          <a:noFill/>
        </p:spPr>
        <p:txBody>
          <a:bodyPr wrap="square" rtlCol="0">
            <a:spAutoFit/>
          </a:bodyPr>
          <a:lstStyle/>
          <a:p>
            <a:pPr algn="just"/>
            <a:r>
              <a:rPr lang="en-IN" sz="2200" dirty="0">
                <a:solidFill>
                  <a:srgbClr val="00B050"/>
                </a:solidFill>
                <a:latin typeface="Times New Roman" panose="02020603050405020304" pitchFamily="18" charset="0"/>
                <a:cs typeface="Times New Roman" panose="02020603050405020304" pitchFamily="18" charset="0"/>
              </a:rPr>
              <a:t>Example: RL in Robotics for Path Planning</a:t>
            </a:r>
          </a:p>
        </p:txBody>
      </p:sp>
    </p:spTree>
    <p:extLst>
      <p:ext uri="{BB962C8B-B14F-4D97-AF65-F5344CB8AC3E}">
        <p14:creationId xmlns:p14="http://schemas.microsoft.com/office/powerpoint/2010/main" val="3985055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28</a:t>
            </a:fld>
            <a:endParaRPr lang="en-US"/>
          </a:p>
        </p:txBody>
      </p:sp>
      <p:sp>
        <p:nvSpPr>
          <p:cNvPr id="2" name="TextBox 1">
            <a:extLst>
              <a:ext uri="{FF2B5EF4-FFF2-40B4-BE49-F238E27FC236}">
                <a16:creationId xmlns:a16="http://schemas.microsoft.com/office/drawing/2014/main" id="{EB31C382-1FDD-3AB4-F02C-556661D2EBBA}"/>
              </a:ext>
            </a:extLst>
          </p:cNvPr>
          <p:cNvSpPr txBox="1"/>
          <p:nvPr/>
        </p:nvSpPr>
        <p:spPr>
          <a:xfrm>
            <a:off x="85493" y="231013"/>
            <a:ext cx="6207512" cy="3693319"/>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The Agent: </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robot is the agent, which decides the next action to take based on its current state.</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algn="just"/>
            <a:r>
              <a:rPr lang="en-IN" sz="2000" b="1" dirty="0">
                <a:solidFill>
                  <a:srgbClr val="002060"/>
                </a:solidFill>
                <a:latin typeface="Times New Roman" panose="02020603050405020304" pitchFamily="18" charset="0"/>
                <a:cs typeface="Times New Roman" panose="02020603050405020304" pitchFamily="18" charset="0"/>
              </a:rPr>
              <a:t>Rewards:</a:t>
            </a: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robot receives a positive reward when it reaches the target location</a:t>
            </a:r>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small negative reward is given for each move to encourage shorter paths</a:t>
            </a:r>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larger negative reward is given if the robot collides with an obstacle</a:t>
            </a:r>
            <a:r>
              <a:rPr lang="en-IN" dirty="0">
                <a:solidFill>
                  <a:srgbClr val="002060"/>
                </a:solidFill>
                <a:latin typeface="Times New Roman" panose="02020603050405020304" pitchFamily="18" charset="0"/>
                <a:cs typeface="Times New Roman" panose="02020603050405020304" pitchFamily="18" charset="0"/>
              </a:rPr>
              <a:t>.</a:t>
            </a:r>
          </a:p>
          <a:p>
            <a:pPr algn="just"/>
            <a:endParaRPr lang="en-IN" sz="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32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29</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25F1125-CA12-5510-6921-E4D95F713940}"/>
                  </a:ext>
                </a:extLst>
              </p:cNvPr>
              <p:cNvSpPr txBox="1"/>
              <p:nvPr/>
            </p:nvSpPr>
            <p:spPr>
              <a:xfrm>
                <a:off x="85493" y="231013"/>
                <a:ext cx="6207512" cy="3693319"/>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The K-Armed Bandit Problem:</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At any given state, the robot has 4 possible actions (e.g., move up, down, left, or right). This is similar to the K-armed bandit problem where the robot must choose the action that maximizes the reward.</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robot uses an exploration-exploitation strategy to balance between trying new actions (exploration) and using the known best action (exploitation).</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IN" sz="2000" b="1" dirty="0">
                    <a:solidFill>
                      <a:srgbClr val="002060"/>
                    </a:solidFill>
                    <a:latin typeface="Times New Roman" panose="02020603050405020304" pitchFamily="18" charset="0"/>
                    <a:cs typeface="Times New Roman" panose="02020603050405020304" pitchFamily="18" charset="0"/>
                  </a:rPr>
                  <a:t>Q-Learning Approach: </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robot estimates the value of each action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𝑠</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 based on the rewards received. </a:t>
                </a:r>
              </a:p>
              <a:p>
                <a:pPr algn="just"/>
                <a:r>
                  <a:rPr lang="en-IN" sz="200" dirty="0">
                    <a:solidFill>
                      <a:srgbClr val="002060"/>
                    </a:solidFill>
                    <a:latin typeface="Times New Roman" panose="02020603050405020304" pitchFamily="18" charset="0"/>
                    <a:cs typeface="Times New Roman" panose="02020603050405020304" pitchFamily="18" charset="0"/>
                  </a:rPr>
                  <a:t>Q-</a:t>
                </a:r>
              </a:p>
            </p:txBody>
          </p:sp>
        </mc:Choice>
        <mc:Fallback>
          <p:sp>
            <p:nvSpPr>
              <p:cNvPr id="2" name="TextBox 1">
                <a:extLst>
                  <a:ext uri="{FF2B5EF4-FFF2-40B4-BE49-F238E27FC236}">
                    <a16:creationId xmlns:a16="http://schemas.microsoft.com/office/drawing/2014/main" id="{425F1125-CA12-5510-6921-E4D95F713940}"/>
                  </a:ext>
                </a:extLst>
              </p:cNvPr>
              <p:cNvSpPr txBox="1">
                <a:spLocks noRot="1" noChangeAspect="1" noMove="1" noResize="1" noEditPoints="1" noAdjustHandles="1" noChangeArrowheads="1" noChangeShapeType="1" noTextEdit="1"/>
              </p:cNvSpPr>
              <p:nvPr/>
            </p:nvSpPr>
            <p:spPr>
              <a:xfrm>
                <a:off x="85493" y="231013"/>
                <a:ext cx="6207512" cy="3693319"/>
              </a:xfrm>
              <a:prstGeom prst="rect">
                <a:avLst/>
              </a:prstGeom>
              <a:blipFill>
                <a:blip r:embed="rId2"/>
                <a:stretch>
                  <a:fillRect l="-2456" t="-2145" r="-2358" b="-1980"/>
                </a:stretch>
              </a:blipFill>
            </p:spPr>
            <p:txBody>
              <a:bodyPr/>
              <a:lstStyle/>
              <a:p>
                <a:r>
                  <a:rPr lang="en-IN">
                    <a:noFill/>
                  </a:rPr>
                  <a:t> </a:t>
                </a:r>
              </a:p>
            </p:txBody>
          </p:sp>
        </mc:Fallback>
      </mc:AlternateContent>
    </p:spTree>
    <p:extLst>
      <p:ext uri="{BB962C8B-B14F-4D97-AF65-F5344CB8AC3E}">
        <p14:creationId xmlns:p14="http://schemas.microsoft.com/office/powerpoint/2010/main" val="393665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3</a:t>
            </a:fld>
            <a:endParaRPr lang="en-US"/>
          </a:p>
        </p:txBody>
      </p:sp>
      <p:sp>
        <p:nvSpPr>
          <p:cNvPr id="3" name="TextBox 2">
            <a:extLst>
              <a:ext uri="{FF2B5EF4-FFF2-40B4-BE49-F238E27FC236}">
                <a16:creationId xmlns:a16="http://schemas.microsoft.com/office/drawing/2014/main" id="{ED307D41-804A-89B6-296F-051C5C92260C}"/>
              </a:ext>
            </a:extLst>
          </p:cNvPr>
          <p:cNvSpPr txBox="1"/>
          <p:nvPr/>
        </p:nvSpPr>
        <p:spPr>
          <a:xfrm>
            <a:off x="85493" y="665353"/>
            <a:ext cx="6207512" cy="3877985"/>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Problem Statement: </a:t>
            </a:r>
            <a:r>
              <a:rPr lang="en-US" dirty="0">
                <a:solidFill>
                  <a:srgbClr val="002060"/>
                </a:solidFill>
                <a:latin typeface="Times New Roman" panose="02020603050405020304" pitchFamily="18" charset="0"/>
                <a:cs typeface="Times New Roman" panose="02020603050405020304" pitchFamily="18" charset="0"/>
              </a:rPr>
              <a:t>Learn to play chess without explicit guidance on every move.</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Challenges: </a:t>
            </a:r>
          </a:p>
          <a:p>
            <a:pPr marL="742950" lvl="1" indent="-285750" algn="just">
              <a:buFont typeface="Courier New" panose="02070309020205020404" pitchFamily="49" charset="0"/>
              <a:buChar char="o"/>
            </a:pPr>
            <a:r>
              <a:rPr lang="en-IN" dirty="0">
                <a:solidFill>
                  <a:srgbClr val="002060"/>
                </a:solidFill>
                <a:latin typeface="Times New Roman" panose="02020603050405020304" pitchFamily="18" charset="0"/>
                <a:cs typeface="Times New Roman" panose="02020603050405020304" pitchFamily="18" charset="0"/>
              </a:rPr>
              <a:t>Cost of a teacher to guide every move. </a:t>
            </a:r>
          </a:p>
          <a:p>
            <a:pPr marL="742950" lvl="1" indent="-285750" algn="just">
              <a:buFont typeface="Courier New" panose="02070309020205020404" pitchFamily="49" charset="0"/>
              <a:buChar char="o"/>
            </a:pPr>
            <a:endParaRPr lang="en-IN"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The goodness of a move depends on future moves, not just the immediate action</a:t>
            </a:r>
            <a:r>
              <a:rPr lang="en-IN" dirty="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Objective: </a:t>
            </a:r>
            <a:r>
              <a:rPr lang="en-US" dirty="0">
                <a:solidFill>
                  <a:srgbClr val="002060"/>
                </a:solidFill>
                <a:latin typeface="Times New Roman" panose="02020603050405020304" pitchFamily="18" charset="0"/>
                <a:cs typeface="Times New Roman" panose="02020603050405020304" pitchFamily="18" charset="0"/>
              </a:rPr>
              <a:t>Sequence of moves leading to victory, rather than optimizing individual moves</a:t>
            </a:r>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Feedback Mechanism: </a:t>
            </a:r>
            <a:r>
              <a:rPr lang="en-US" dirty="0">
                <a:solidFill>
                  <a:srgbClr val="002060"/>
                </a:solidFill>
                <a:latin typeface="Times New Roman" panose="02020603050405020304" pitchFamily="18" charset="0"/>
                <a:cs typeface="Times New Roman" panose="02020603050405020304" pitchFamily="18" charset="0"/>
              </a:rPr>
              <a:t>Only receive feedback (win/loss) at the end of the game.</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FF18BD-A32F-830F-9B02-42080348AB9C}"/>
              </a:ext>
            </a:extLst>
          </p:cNvPr>
          <p:cNvSpPr txBox="1"/>
          <p:nvPr/>
        </p:nvSpPr>
        <p:spPr>
          <a:xfrm>
            <a:off x="85491" y="195925"/>
            <a:ext cx="4486508" cy="415498"/>
          </a:xfrm>
          <a:prstGeom prst="rect">
            <a:avLst/>
          </a:prstGeom>
          <a:noFill/>
        </p:spPr>
        <p:txBody>
          <a:bodyPr wrap="square" rtlCol="0">
            <a:spAutoFit/>
          </a:bodyPr>
          <a:lstStyle/>
          <a:p>
            <a:pPr algn="just"/>
            <a:r>
              <a:rPr lang="en-IN" sz="2100" dirty="0">
                <a:solidFill>
                  <a:srgbClr val="00B050"/>
                </a:solidFill>
                <a:latin typeface="Times New Roman" panose="02020603050405020304" pitchFamily="18" charset="0"/>
                <a:cs typeface="Times New Roman" panose="02020603050405020304" pitchFamily="18" charset="0"/>
              </a:rPr>
              <a:t>The Chess Example</a:t>
            </a:r>
          </a:p>
        </p:txBody>
      </p:sp>
    </p:spTree>
    <p:extLst>
      <p:ext uri="{BB962C8B-B14F-4D97-AF65-F5344CB8AC3E}">
        <p14:creationId xmlns:p14="http://schemas.microsoft.com/office/powerpoint/2010/main" val="1111273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30</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D9D4AE8-5C8A-5962-A715-8949F8E52456}"/>
                  </a:ext>
                </a:extLst>
              </p:cNvPr>
              <p:cNvSpPr txBox="1"/>
              <p:nvPr/>
            </p:nvSpPr>
            <p:spPr>
              <a:xfrm>
                <a:off x="85493" y="231013"/>
                <a:ext cx="6207512" cy="3549883"/>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Initially,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𝑠</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cs typeface="Times New Roman" panose="02020603050405020304" pitchFamily="18" charset="0"/>
                      </a:rPr>
                      <m:t>=0</m:t>
                    </m:r>
                  </m:oMath>
                </a14:m>
                <a:r>
                  <a:rPr lang="en-IN" dirty="0">
                    <a:solidFill>
                      <a:srgbClr val="002060"/>
                    </a:solidFill>
                    <a:latin typeface="Times New Roman" panose="02020603050405020304" pitchFamily="18" charset="0"/>
                    <a:cs typeface="Times New Roman" panose="02020603050405020304" pitchFamily="18" charset="0"/>
                  </a:rPr>
                  <a:t> for all actions. As the robot moves and receives rewards, it updates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𝑠</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e>
                    </m:d>
                  </m:oMath>
                </a14:m>
                <a:r>
                  <a:rPr lang="en-IN" dirty="0">
                    <a:solidFill>
                      <a:srgbClr val="002060"/>
                    </a:solidFill>
                    <a:latin typeface="Times New Roman" panose="02020603050405020304" pitchFamily="18" charset="0"/>
                    <a:cs typeface="Times New Roman" panose="02020603050405020304" pitchFamily="18" charset="0"/>
                  </a:rPr>
                  <a:t> using the formula: </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𝑠</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𝑠</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𝛼</m:t>
                      </m:r>
                      <m:d>
                        <m:dPr>
                          <m:begChr m:val="["/>
                          <m:endChr m:val="]"/>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𝑟</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func>
                            <m:func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IN" b="0" i="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max</m:t>
                                  </m:r>
                                </m:e>
                                <m:lim>
                                  <m:sSup>
                                    <m:sSup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𝑎</m:t>
                                      </m:r>
                                    </m:e>
                                    <m: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lim>
                              </m:limLow>
                            </m:fName>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𝑎</m:t>
                                      </m:r>
                                    </m:e>
                                    <m: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e>
                              </m:d>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𝑄</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𝑠</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e>
                          </m:func>
                        </m:e>
                      </m:d>
                    </m:oMath>
                  </m:oMathPara>
                </a14:m>
                <a:endParaRPr lang="en-IN"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a:p>
                <a:pPr algn="just"/>
                <a:r>
                  <a:rPr lang="en-IN" sz="2000" b="1" dirty="0">
                    <a:solidFill>
                      <a:srgbClr val="002060"/>
                    </a:solidFill>
                    <a:latin typeface="Times New Roman" panose="02020603050405020304" pitchFamily="18" charset="0"/>
                    <a:cs typeface="Times New Roman" panose="02020603050405020304" pitchFamily="18" charset="0"/>
                  </a:rPr>
                  <a:t>Markov Decision Process</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robot’s navigation is modeled as an MDP, where the next state and reward depend only on the current state and action</a:t>
                </a:r>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Over time, the robot learns the optimal policy </a:t>
                </a:r>
                <a14:m>
                  <m:oMath xmlns:m="http://schemas.openxmlformats.org/officeDocument/2006/math">
                    <m:sSup>
                      <m:sSupPr>
                        <m:ctrlPr>
                          <a:rPr lang="en-US" i="1" smtClean="0">
                            <a:solidFill>
                              <a:srgbClr val="002060"/>
                            </a:solidFill>
                            <a:latin typeface="Cambria Math" panose="02040503050406030204" pitchFamily="18" charset="0"/>
                            <a:cs typeface="Times New Roman" panose="02020603050405020304" pitchFamily="18" charset="0"/>
                          </a:rPr>
                        </m:ctrlPr>
                      </m:sSupPr>
                      <m:e>
                        <m:r>
                          <a:rPr lang="en-US"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𝜋</m:t>
                        </m:r>
                      </m:e>
                      <m:sup>
                        <m:r>
                          <a:rPr lang="en-IN" b="0" i="1" smtClean="0">
                            <a:solidFill>
                              <a:srgbClr val="002060"/>
                            </a:solidFill>
                            <a:latin typeface="Cambria Math" panose="02040503050406030204" pitchFamily="18" charset="0"/>
                            <a:cs typeface="Times New Roman" panose="02020603050405020304" pitchFamily="18" charset="0"/>
                          </a:rPr>
                          <m:t>∗</m:t>
                        </m:r>
                      </m:sup>
                    </m:sSup>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cs typeface="Times New Roman" panose="02020603050405020304" pitchFamily="18" charset="0"/>
                      </a:rPr>
                      <m:t>𝑠</m:t>
                    </m:r>
                    <m:r>
                      <a:rPr lang="en-IN" b="0" i="1"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 to choose the action that maximizes cumulative reward, enabling it to navigate efficiently in the warehouse. </a:t>
                </a:r>
              </a:p>
              <a:p>
                <a:pPr algn="just"/>
                <a:r>
                  <a:rPr lang="en-IN" sz="200" dirty="0">
                    <a:solidFill>
                      <a:srgbClr val="002060"/>
                    </a:solidFill>
                    <a:latin typeface="Times New Roman" panose="02020603050405020304" pitchFamily="18" charset="0"/>
                    <a:cs typeface="Times New Roman" panose="02020603050405020304" pitchFamily="18" charset="0"/>
                  </a:rPr>
                  <a:t>Q-</a:t>
                </a:r>
              </a:p>
            </p:txBody>
          </p:sp>
        </mc:Choice>
        <mc:Fallback>
          <p:sp>
            <p:nvSpPr>
              <p:cNvPr id="2" name="TextBox 1">
                <a:extLst>
                  <a:ext uri="{FF2B5EF4-FFF2-40B4-BE49-F238E27FC236}">
                    <a16:creationId xmlns:a16="http://schemas.microsoft.com/office/drawing/2014/main" id="{9D9D4AE8-5C8A-5962-A715-8949F8E52456}"/>
                  </a:ext>
                </a:extLst>
              </p:cNvPr>
              <p:cNvSpPr txBox="1">
                <a:spLocks noRot="1" noChangeAspect="1" noMove="1" noResize="1" noEditPoints="1" noAdjustHandles="1" noChangeArrowheads="1" noChangeShapeType="1" noTextEdit="1"/>
              </p:cNvSpPr>
              <p:nvPr/>
            </p:nvSpPr>
            <p:spPr>
              <a:xfrm>
                <a:off x="85493" y="231013"/>
                <a:ext cx="6207512" cy="3549883"/>
              </a:xfrm>
              <a:prstGeom prst="rect">
                <a:avLst/>
              </a:prstGeom>
              <a:blipFill>
                <a:blip r:embed="rId2"/>
                <a:stretch>
                  <a:fillRect l="-2456" t="-2234" r="-2358" b="-2234"/>
                </a:stretch>
              </a:blipFill>
            </p:spPr>
            <p:txBody>
              <a:bodyPr/>
              <a:lstStyle/>
              <a:p>
                <a:r>
                  <a:rPr lang="en-IN">
                    <a:noFill/>
                  </a:rPr>
                  <a:t> </a:t>
                </a:r>
              </a:p>
            </p:txBody>
          </p:sp>
        </mc:Fallback>
      </mc:AlternateContent>
    </p:spTree>
    <p:extLst>
      <p:ext uri="{BB962C8B-B14F-4D97-AF65-F5344CB8AC3E}">
        <p14:creationId xmlns:p14="http://schemas.microsoft.com/office/powerpoint/2010/main" val="1108861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31</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9CBE2EC-66DB-32FB-7144-DBCF7E22E7CC}"/>
                  </a:ext>
                </a:extLst>
              </p:cNvPr>
              <p:cNvSpPr txBox="1"/>
              <p:nvPr/>
            </p:nvSpPr>
            <p:spPr>
              <a:xfrm>
                <a:off x="85493" y="231013"/>
                <a:ext cx="6207512" cy="4163256"/>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Bellman’s Equation for Robotics:</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The value </a:t>
                </a:r>
                <a:r>
                  <a:rPr lang="en-US" dirty="0">
                    <a:solidFill>
                      <a:srgbClr val="002060"/>
                    </a:solidFill>
                    <a:latin typeface="Times New Roman" panose="02020603050405020304" pitchFamily="18" charset="0"/>
                    <a:cs typeface="Times New Roman" panose="02020603050405020304" pitchFamily="18" charset="0"/>
                  </a:rPr>
                  <a:t>of the optimal policy is updated using Bellman’s equation:</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p>
                        <m:sSupPr>
                          <m:ctrlPr>
                            <a:rPr lang="en-IN" i="1" smtClean="0">
                              <a:solidFill>
                                <a:srgbClr val="002060"/>
                              </a:solidFill>
                              <a:latin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cs typeface="Times New Roman" panose="02020603050405020304" pitchFamily="18" charset="0"/>
                            </a:rPr>
                            <m:t>𝑉</m:t>
                          </m:r>
                        </m:e>
                        <m:sup>
                          <m:r>
                            <a:rPr lang="en-IN" b="0" i="1" smtClean="0">
                              <a:solidFill>
                                <a:srgbClr val="002060"/>
                              </a:solidFill>
                              <a:latin typeface="Cambria Math" panose="02040503050406030204" pitchFamily="18" charset="0"/>
                              <a:cs typeface="Times New Roman" panose="02020603050405020304" pitchFamily="18" charset="0"/>
                            </a:rPr>
                            <m:t>∗</m:t>
                          </m:r>
                        </m:sup>
                      </m:sSup>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𝑠</m:t>
                          </m:r>
                        </m:e>
                      </m:d>
                      <m:r>
                        <a:rPr lang="en-IN" b="0" i="1" smtClean="0">
                          <a:solidFill>
                            <a:srgbClr val="002060"/>
                          </a:solidFill>
                          <a:latin typeface="Cambria Math" panose="02040503050406030204" pitchFamily="18" charset="0"/>
                          <a:cs typeface="Times New Roman" panose="02020603050405020304" pitchFamily="18" charset="0"/>
                        </a:rPr>
                        <m:t>=</m:t>
                      </m:r>
                      <m:func>
                        <m:funcPr>
                          <m:ctrlPr>
                            <a:rPr lang="en-IN" b="0" i="1" smtClean="0">
                              <a:solidFill>
                                <a:srgbClr val="002060"/>
                              </a:solidFill>
                              <a:latin typeface="Cambria Math" panose="02040503050406030204" pitchFamily="18" charset="0"/>
                              <a:cs typeface="Times New Roman" panose="02020603050405020304" pitchFamily="18" charset="0"/>
                            </a:rPr>
                          </m:ctrlPr>
                        </m:funcPr>
                        <m:fName>
                          <m:limLow>
                            <m:limLowPr>
                              <m:ctrlPr>
                                <a:rPr lang="en-IN" b="0" i="1" smtClean="0">
                                  <a:solidFill>
                                    <a:srgbClr val="002060"/>
                                  </a:solidFill>
                                  <a:latin typeface="Cambria Math" panose="02040503050406030204" pitchFamily="18" charset="0"/>
                                  <a:cs typeface="Times New Roman" panose="02020603050405020304" pitchFamily="18" charset="0"/>
                                </a:rPr>
                              </m:ctrlPr>
                            </m:limLowPr>
                            <m:e>
                              <m:r>
                                <m:rPr>
                                  <m:sty m:val="p"/>
                                </m:rPr>
                                <a:rPr lang="en-IN" b="0" i="0" smtClean="0">
                                  <a:solidFill>
                                    <a:srgbClr val="002060"/>
                                  </a:solidFill>
                                  <a:latin typeface="Cambria Math" panose="02040503050406030204" pitchFamily="18" charset="0"/>
                                  <a:cs typeface="Times New Roman" panose="02020603050405020304" pitchFamily="18" charset="0"/>
                                </a:rPr>
                                <m:t>max</m:t>
                              </m:r>
                            </m:e>
                            <m:lim>
                              <m:r>
                                <a:rPr lang="en-IN" b="0" i="1" smtClean="0">
                                  <a:solidFill>
                                    <a:srgbClr val="002060"/>
                                  </a:solidFill>
                                  <a:latin typeface="Cambria Math" panose="02040503050406030204" pitchFamily="18" charset="0"/>
                                  <a:cs typeface="Times New Roman" panose="02020603050405020304" pitchFamily="18" charset="0"/>
                                </a:rPr>
                                <m:t>𝑎</m:t>
                              </m:r>
                            </m:lim>
                          </m:limLow>
                        </m:fName>
                        <m:e>
                          <m:d>
                            <m:dPr>
                              <m:begChr m:val="["/>
                              <m:endChr m:val="]"/>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𝑟</m:t>
                              </m:r>
                              <m:r>
                                <a:rPr lang="en-IN" b="0" i="1" smtClean="0">
                                  <a:solidFill>
                                    <a:srgbClr val="002060"/>
                                  </a:solidFill>
                                  <a:latin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𝛾</m:t>
                              </m:r>
                              <m:nary>
                                <m:naryPr>
                                  <m:chr m:val="∑"/>
                                  <m:supHide m:val="on"/>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naryPr>
                                <m:sub>
                                  <m:sSup>
                                    <m:sSup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sub>
                                <m:sup/>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𝑃</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𝑠</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𝑎</m:t>
                                  </m:r>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𝑉</m:t>
                                      </m:r>
                                    </m:e>
                                    <m: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𝑠</m:t>
                                      </m:r>
                                    </m:e>
                                    <m: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e>
                              </m:nary>
                            </m:e>
                          </m:d>
                        </m:e>
                      </m:func>
                    </m:oMath>
                  </m:oMathPara>
                </a14:m>
                <a:endParaRPr lang="en-IN" dirty="0">
                  <a:solidFill>
                    <a:srgbClr val="002060"/>
                  </a:solidFill>
                  <a:latin typeface="Times New Roman" panose="02020603050405020304" pitchFamily="18" charset="0"/>
                  <a:cs typeface="Times New Roman" panose="02020603050405020304" pitchFamily="18" charset="0"/>
                </a:endParaRPr>
              </a:p>
              <a:p>
                <a:pPr algn="just"/>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 robot iteratively improves its policy until it converges to the optimal path</a:t>
                </a:r>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algn="just"/>
                <a:r>
                  <a:rPr lang="en-IN" sz="2000" b="1" dirty="0">
                    <a:solidFill>
                      <a:srgbClr val="002060"/>
                    </a:solidFill>
                    <a:latin typeface="Times New Roman" panose="02020603050405020304" pitchFamily="18" charset="0"/>
                    <a:cs typeface="Times New Roman" panose="02020603050405020304" pitchFamily="18" charset="0"/>
                  </a:rPr>
                  <a:t>Result:</a:t>
                </a:r>
              </a:p>
              <a:p>
                <a:pPr algn="just"/>
                <a:r>
                  <a:rPr lang="en-US" dirty="0">
                    <a:solidFill>
                      <a:srgbClr val="002060"/>
                    </a:solidFill>
                    <a:latin typeface="Times New Roman" panose="02020603050405020304" pitchFamily="18" charset="0"/>
                    <a:cs typeface="Times New Roman" panose="02020603050405020304" pitchFamily="18" charset="0"/>
                  </a:rPr>
                  <a:t>Through reinforcement learning, the robot eventually learns the shortest and safest path to the target, avoiding obstacles and minimizing time spent</a:t>
                </a:r>
                <a:r>
                  <a:rPr lang="en-IN" dirty="0">
                    <a:solidFill>
                      <a:srgbClr val="002060"/>
                    </a:solidFill>
                    <a:latin typeface="Times New Roman" panose="02020603050405020304" pitchFamily="18" charset="0"/>
                    <a:cs typeface="Times New Roman" panose="02020603050405020304" pitchFamily="18" charset="0"/>
                  </a:rPr>
                  <a:t>.</a:t>
                </a:r>
              </a:p>
              <a:p>
                <a:pPr algn="just"/>
                <a:r>
                  <a:rPr lang="en-IN" sz="200" dirty="0">
                    <a:solidFill>
                      <a:srgbClr val="002060"/>
                    </a:solidFill>
                    <a:latin typeface="Times New Roman" panose="02020603050405020304" pitchFamily="18" charset="0"/>
                    <a:cs typeface="Times New Roman" panose="02020603050405020304" pitchFamily="18" charset="0"/>
                  </a:rPr>
                  <a:t>Q-</a:t>
                </a:r>
              </a:p>
            </p:txBody>
          </p:sp>
        </mc:Choice>
        <mc:Fallback>
          <p:sp>
            <p:nvSpPr>
              <p:cNvPr id="2" name="TextBox 1">
                <a:extLst>
                  <a:ext uri="{FF2B5EF4-FFF2-40B4-BE49-F238E27FC236}">
                    <a16:creationId xmlns:a16="http://schemas.microsoft.com/office/drawing/2014/main" id="{B9CBE2EC-66DB-32FB-7144-DBCF7E22E7CC}"/>
                  </a:ext>
                </a:extLst>
              </p:cNvPr>
              <p:cNvSpPr txBox="1">
                <a:spLocks noRot="1" noChangeAspect="1" noMove="1" noResize="1" noEditPoints="1" noAdjustHandles="1" noChangeArrowheads="1" noChangeShapeType="1" noTextEdit="1"/>
              </p:cNvSpPr>
              <p:nvPr/>
            </p:nvSpPr>
            <p:spPr>
              <a:xfrm>
                <a:off x="85493" y="231013"/>
                <a:ext cx="6207512" cy="4163256"/>
              </a:xfrm>
              <a:prstGeom prst="rect">
                <a:avLst/>
              </a:prstGeom>
              <a:blipFill>
                <a:blip r:embed="rId2"/>
                <a:stretch>
                  <a:fillRect l="-2456" t="-1903" r="-2358" b="-1757"/>
                </a:stretch>
              </a:blipFill>
            </p:spPr>
            <p:txBody>
              <a:bodyPr/>
              <a:lstStyle/>
              <a:p>
                <a:r>
                  <a:rPr lang="en-IN">
                    <a:noFill/>
                  </a:rPr>
                  <a:t> </a:t>
                </a:r>
              </a:p>
            </p:txBody>
          </p:sp>
        </mc:Fallback>
      </mc:AlternateContent>
    </p:spTree>
    <p:extLst>
      <p:ext uri="{BB962C8B-B14F-4D97-AF65-F5344CB8AC3E}">
        <p14:creationId xmlns:p14="http://schemas.microsoft.com/office/powerpoint/2010/main" val="3525932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32</a:t>
            </a:fld>
            <a:endParaRPr lang="en-US"/>
          </a:p>
        </p:txBody>
      </p:sp>
      <p:sp>
        <p:nvSpPr>
          <p:cNvPr id="5" name="Subtitle 2"/>
          <p:cNvSpPr txBox="1">
            <a:spLocks/>
          </p:cNvSpPr>
          <p:nvPr/>
        </p:nvSpPr>
        <p:spPr>
          <a:xfrm>
            <a:off x="3314700" y="2097741"/>
            <a:ext cx="2178424" cy="531159"/>
          </a:xfrm>
          <a:prstGeom prst="rect">
            <a:avLst/>
          </a:prstGeom>
        </p:spPr>
        <p:txBody>
          <a:bodyPr>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kumimoji="0" lang="en-US" sz="2800" b="1" i="0" u="none" strike="noStrike" kern="1200" cap="none" spc="0" normalizeH="0" baseline="0" noProof="0" dirty="0">
                <a:ln>
                  <a:noFill/>
                </a:ln>
                <a:solidFill>
                  <a:srgbClr val="353C5F"/>
                </a:solidFill>
                <a:effectLst/>
                <a:uLnTx/>
                <a:uFillTx/>
                <a:cs typeface="Times New Roman" pitchFamily="18"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4</a:t>
            </a:fld>
            <a:endParaRPr lang="en-US"/>
          </a:p>
        </p:txBody>
      </p:sp>
      <p:sp>
        <p:nvSpPr>
          <p:cNvPr id="2" name="TextBox 1">
            <a:extLst>
              <a:ext uri="{FF2B5EF4-FFF2-40B4-BE49-F238E27FC236}">
                <a16:creationId xmlns:a16="http://schemas.microsoft.com/office/drawing/2014/main" id="{A900FC33-46E9-0B83-C8D2-09B2E706DA5E}"/>
              </a:ext>
            </a:extLst>
          </p:cNvPr>
          <p:cNvSpPr txBox="1"/>
          <p:nvPr/>
        </p:nvSpPr>
        <p:spPr>
          <a:xfrm>
            <a:off x="85493" y="665353"/>
            <a:ext cx="6207512" cy="3323987"/>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Problem Statement: </a:t>
            </a:r>
            <a:r>
              <a:rPr lang="en-US" dirty="0">
                <a:solidFill>
                  <a:srgbClr val="002060"/>
                </a:solidFill>
                <a:latin typeface="Times New Roman" panose="02020603050405020304" pitchFamily="18" charset="0"/>
                <a:cs typeface="Times New Roman" panose="02020603050405020304" pitchFamily="18" charset="0"/>
              </a:rPr>
              <a:t>Navigate a maze to reach the exit.</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Challenges: </a:t>
            </a:r>
          </a:p>
          <a:p>
            <a:pPr marL="742950" lvl="1" indent="-285750" algn="just">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No immediate feedback during the journey</a:t>
            </a:r>
            <a:r>
              <a:rPr lang="en-IN" dirty="0">
                <a:solidFill>
                  <a:srgbClr val="002060"/>
                </a:solidFill>
                <a:latin typeface="Times New Roman" panose="02020603050405020304" pitchFamily="18" charset="0"/>
                <a:cs typeface="Times New Roman" panose="02020603050405020304" pitchFamily="18" charset="0"/>
              </a:rPr>
              <a:t>. </a:t>
            </a:r>
          </a:p>
          <a:p>
            <a:pPr marL="742950" lvl="1" indent="-285750" algn="just">
              <a:buFont typeface="Courier New" panose="02070309020205020404" pitchFamily="49" charset="0"/>
              <a:buChar char="o"/>
            </a:pPr>
            <a:endParaRPr lang="en-IN"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The goal is to find the shortest path, introducing a time preference</a:t>
            </a:r>
            <a:r>
              <a:rPr lang="en-IN" dirty="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Objective: </a:t>
            </a:r>
            <a:r>
              <a:rPr lang="en-US" dirty="0">
                <a:solidFill>
                  <a:srgbClr val="002060"/>
                </a:solidFill>
                <a:latin typeface="Times New Roman" panose="02020603050405020304" pitchFamily="18" charset="0"/>
                <a:cs typeface="Times New Roman" panose="02020603050405020304" pitchFamily="18" charset="0"/>
              </a:rPr>
              <a:t>Minimize the steps to reach the exit, competing against time</a:t>
            </a:r>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Feedback Mechanism: </a:t>
            </a:r>
            <a:r>
              <a:rPr lang="en-US" dirty="0">
                <a:solidFill>
                  <a:srgbClr val="002060"/>
                </a:solidFill>
                <a:latin typeface="Times New Roman" panose="02020603050405020304" pitchFamily="18" charset="0"/>
                <a:cs typeface="Times New Roman" panose="02020603050405020304" pitchFamily="18" charset="0"/>
              </a:rPr>
              <a:t>Rewarded only upon reaching the exit.</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B28C6F-5195-CFFD-644C-2E1DEC496C22}"/>
              </a:ext>
            </a:extLst>
          </p:cNvPr>
          <p:cNvSpPr txBox="1"/>
          <p:nvPr/>
        </p:nvSpPr>
        <p:spPr>
          <a:xfrm>
            <a:off x="85491" y="195925"/>
            <a:ext cx="4486508" cy="415498"/>
          </a:xfrm>
          <a:prstGeom prst="rect">
            <a:avLst/>
          </a:prstGeom>
          <a:noFill/>
        </p:spPr>
        <p:txBody>
          <a:bodyPr wrap="square" rtlCol="0">
            <a:spAutoFit/>
          </a:bodyPr>
          <a:lstStyle/>
          <a:p>
            <a:pPr algn="just"/>
            <a:r>
              <a:rPr lang="en-IN" sz="2100" dirty="0">
                <a:solidFill>
                  <a:srgbClr val="00B050"/>
                </a:solidFill>
                <a:latin typeface="Times New Roman" panose="02020603050405020304" pitchFamily="18" charset="0"/>
                <a:cs typeface="Times New Roman" panose="02020603050405020304" pitchFamily="18" charset="0"/>
              </a:rPr>
              <a:t>The Maze-Solving Robot Example</a:t>
            </a:r>
          </a:p>
        </p:txBody>
      </p:sp>
    </p:spTree>
    <p:extLst>
      <p:ext uri="{BB962C8B-B14F-4D97-AF65-F5344CB8AC3E}">
        <p14:creationId xmlns:p14="http://schemas.microsoft.com/office/powerpoint/2010/main" val="3714057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5</a:t>
            </a:fld>
            <a:endParaRPr lang="en-US"/>
          </a:p>
        </p:txBody>
      </p:sp>
      <p:sp>
        <p:nvSpPr>
          <p:cNvPr id="2" name="TextBox 1">
            <a:extLst>
              <a:ext uri="{FF2B5EF4-FFF2-40B4-BE49-F238E27FC236}">
                <a16:creationId xmlns:a16="http://schemas.microsoft.com/office/drawing/2014/main" id="{8C5AEA93-98AE-F16E-1042-D27E5E434E52}"/>
              </a:ext>
            </a:extLst>
          </p:cNvPr>
          <p:cNvSpPr txBox="1"/>
          <p:nvPr/>
        </p:nvSpPr>
        <p:spPr>
          <a:xfrm>
            <a:off x="85493" y="665353"/>
            <a:ext cx="6207512" cy="3046988"/>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Agent, Environment, Actions, and Rewards:</a:t>
            </a:r>
          </a:p>
          <a:p>
            <a:pPr marL="742950" lvl="1" indent="-285750" algn="just">
              <a:buFont typeface="Courier New" panose="02070309020205020404" pitchFamily="49" charset="0"/>
              <a:buChar char="o"/>
            </a:pPr>
            <a:r>
              <a:rPr lang="en-IN" dirty="0">
                <a:solidFill>
                  <a:srgbClr val="002060"/>
                </a:solidFill>
                <a:latin typeface="Times New Roman" panose="02020603050405020304" pitchFamily="18" charset="0"/>
                <a:cs typeface="Times New Roman" panose="02020603050405020304" pitchFamily="18" charset="0"/>
              </a:rPr>
              <a:t>Agent: </a:t>
            </a:r>
            <a:r>
              <a:rPr lang="en-US" dirty="0">
                <a:solidFill>
                  <a:srgbClr val="002060"/>
                </a:solidFill>
                <a:latin typeface="Times New Roman" panose="02020603050405020304" pitchFamily="18" charset="0"/>
                <a:cs typeface="Times New Roman" panose="02020603050405020304" pitchFamily="18" charset="0"/>
              </a:rPr>
              <a:t>The learner/decision-maker (chess player or robot).</a:t>
            </a:r>
            <a:endParaRPr lang="en-IN"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endParaRPr lang="en-IN"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IN" dirty="0">
                <a:solidFill>
                  <a:srgbClr val="002060"/>
                </a:solidFill>
                <a:latin typeface="Times New Roman" panose="02020603050405020304" pitchFamily="18" charset="0"/>
                <a:cs typeface="Times New Roman" panose="02020603050405020304" pitchFamily="18" charset="0"/>
              </a:rPr>
              <a:t>Environment: </a:t>
            </a:r>
            <a:r>
              <a:rPr lang="en-US" dirty="0">
                <a:solidFill>
                  <a:srgbClr val="002060"/>
                </a:solidFill>
                <a:latin typeface="Times New Roman" panose="02020603050405020304" pitchFamily="18" charset="0"/>
                <a:cs typeface="Times New Roman" panose="02020603050405020304" pitchFamily="18" charset="0"/>
              </a:rPr>
              <a:t>The world the agent interacts with (chessboard or maze)</a:t>
            </a:r>
            <a:r>
              <a:rPr lang="en-IN" dirty="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endParaRPr lang="en-IN"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Actions: Possible moves the agent can take (chess moves or directional steps)</a:t>
            </a:r>
            <a:r>
              <a:rPr lang="en-IN" dirty="0">
                <a:solidFill>
                  <a:srgbClr val="002060"/>
                </a:solidFill>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endParaRPr lang="en-IN" dirty="0">
              <a:solidFill>
                <a:srgbClr val="002060"/>
              </a:solidFill>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US" dirty="0">
                <a:solidFill>
                  <a:srgbClr val="002060"/>
                </a:solidFill>
                <a:latin typeface="Times New Roman" panose="02020603050405020304" pitchFamily="18" charset="0"/>
                <a:cs typeface="Times New Roman" panose="02020603050405020304" pitchFamily="18" charset="0"/>
              </a:rPr>
              <a:t>Rewards: Feedback from the environment (win/loss or maze exit reward)</a:t>
            </a:r>
            <a:r>
              <a:rPr lang="en-IN" dirty="0">
                <a:solidFill>
                  <a:srgbClr val="002060"/>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2D97F4CD-1233-AD64-795E-015AE4555B9F}"/>
              </a:ext>
            </a:extLst>
          </p:cNvPr>
          <p:cNvSpPr txBox="1"/>
          <p:nvPr/>
        </p:nvSpPr>
        <p:spPr>
          <a:xfrm>
            <a:off x="85491" y="195925"/>
            <a:ext cx="4761572" cy="415498"/>
          </a:xfrm>
          <a:prstGeom prst="rect">
            <a:avLst/>
          </a:prstGeom>
          <a:noFill/>
        </p:spPr>
        <p:txBody>
          <a:bodyPr wrap="square" rtlCol="0">
            <a:spAutoFit/>
          </a:bodyPr>
          <a:lstStyle/>
          <a:p>
            <a:pPr algn="just"/>
            <a:r>
              <a:rPr lang="en-IN" sz="2100" dirty="0">
                <a:solidFill>
                  <a:srgbClr val="00B050"/>
                </a:solidFill>
                <a:latin typeface="Times New Roman" panose="02020603050405020304" pitchFamily="18" charset="0"/>
                <a:cs typeface="Times New Roman" panose="02020603050405020304" pitchFamily="18" charset="0"/>
              </a:rPr>
              <a:t>Core Concepts of Reinforcement Learning</a:t>
            </a:r>
          </a:p>
        </p:txBody>
      </p:sp>
    </p:spTree>
    <p:extLst>
      <p:ext uri="{BB962C8B-B14F-4D97-AF65-F5344CB8AC3E}">
        <p14:creationId xmlns:p14="http://schemas.microsoft.com/office/powerpoint/2010/main" val="205636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6</a:t>
            </a:fld>
            <a:endParaRPr lang="en-US"/>
          </a:p>
        </p:txBody>
      </p:sp>
      <p:sp>
        <p:nvSpPr>
          <p:cNvPr id="2" name="TextBox 1">
            <a:extLst>
              <a:ext uri="{FF2B5EF4-FFF2-40B4-BE49-F238E27FC236}">
                <a16:creationId xmlns:a16="http://schemas.microsoft.com/office/drawing/2014/main" id="{D8E94D52-039B-DDD0-D5A8-73D0CD37B1CB}"/>
              </a:ext>
            </a:extLst>
          </p:cNvPr>
          <p:cNvSpPr txBox="1"/>
          <p:nvPr/>
        </p:nvSpPr>
        <p:spPr>
          <a:xfrm>
            <a:off x="85493" y="702526"/>
            <a:ext cx="6207512" cy="1384995"/>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Policy: </a:t>
            </a:r>
            <a:r>
              <a:rPr lang="en-US" dirty="0">
                <a:solidFill>
                  <a:srgbClr val="002060"/>
                </a:solidFill>
                <a:latin typeface="Times New Roman" panose="02020603050405020304" pitchFamily="18" charset="0"/>
                <a:cs typeface="Times New Roman" panose="02020603050405020304" pitchFamily="18" charset="0"/>
              </a:rPr>
              <a:t>Strategy that the agent uses to decide actions based on the current state.</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Value Function: </a:t>
            </a:r>
            <a:r>
              <a:rPr lang="en-US" dirty="0">
                <a:solidFill>
                  <a:srgbClr val="002060"/>
                </a:solidFill>
                <a:latin typeface="Times New Roman" panose="02020603050405020304" pitchFamily="18" charset="0"/>
                <a:cs typeface="Times New Roman" panose="02020603050405020304" pitchFamily="18" charset="0"/>
              </a:rPr>
              <a:t>Measures the long-term benefit of states under a certain policy.</a:t>
            </a:r>
          </a:p>
        </p:txBody>
      </p:sp>
    </p:spTree>
    <p:extLst>
      <p:ext uri="{BB962C8B-B14F-4D97-AF65-F5344CB8AC3E}">
        <p14:creationId xmlns:p14="http://schemas.microsoft.com/office/powerpoint/2010/main" val="49427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7</a:t>
            </a:fld>
            <a:endParaRPr lang="en-US"/>
          </a:p>
        </p:txBody>
      </p:sp>
      <p:sp>
        <p:nvSpPr>
          <p:cNvPr id="2" name="TextBox 1">
            <a:extLst>
              <a:ext uri="{FF2B5EF4-FFF2-40B4-BE49-F238E27FC236}">
                <a16:creationId xmlns:a16="http://schemas.microsoft.com/office/drawing/2014/main" id="{F33C851C-036C-E569-E467-DD2B9450A482}"/>
              </a:ext>
            </a:extLst>
          </p:cNvPr>
          <p:cNvSpPr txBox="1"/>
          <p:nvPr/>
        </p:nvSpPr>
        <p:spPr>
          <a:xfrm>
            <a:off x="85493" y="665353"/>
            <a:ext cx="6207512" cy="3908762"/>
          </a:xfrm>
          <a:prstGeom prst="rect">
            <a:avLst/>
          </a:prstGeom>
          <a:noFill/>
        </p:spPr>
        <p:txBody>
          <a:bodyPr wrap="square" lIns="0" tIns="0" rIns="0" bIns="0" rtlCol="0">
            <a:spAutoFit/>
          </a:bodyPr>
          <a:lstStyle/>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Definition: </a:t>
            </a:r>
            <a:r>
              <a:rPr lang="en-US" dirty="0">
                <a:solidFill>
                  <a:srgbClr val="002060"/>
                </a:solidFill>
                <a:latin typeface="Times New Roman" panose="02020603050405020304" pitchFamily="18" charset="0"/>
                <a:cs typeface="Times New Roman" panose="02020603050405020304" pitchFamily="18" charset="0"/>
              </a:rPr>
              <a:t>The K-Armed Bandit is a hypothetical slot machine with K levers, each offering different rewards.</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Objective: </a:t>
            </a:r>
            <a:r>
              <a:rPr lang="en-US" dirty="0">
                <a:solidFill>
                  <a:srgbClr val="002060"/>
                </a:solidFill>
                <a:latin typeface="Times New Roman" panose="02020603050405020304" pitchFamily="18" charset="0"/>
                <a:cs typeface="Times New Roman" panose="02020603050405020304" pitchFamily="18" charset="0"/>
              </a:rPr>
              <a:t>Decide which lever to pull to maximize the total reward.</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algn="just"/>
            <a:r>
              <a:rPr lang="en-IN" sz="2000" b="1" dirty="0">
                <a:solidFill>
                  <a:srgbClr val="002060"/>
                </a:solidFill>
                <a:latin typeface="Times New Roman" panose="02020603050405020304" pitchFamily="18" charset="0"/>
                <a:cs typeface="Times New Roman" panose="02020603050405020304" pitchFamily="18" charset="0"/>
              </a:rPr>
              <a:t>Comparison to Supervised Learning</a:t>
            </a: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Supervised Learning: </a:t>
            </a:r>
            <a:r>
              <a:rPr lang="en-US" dirty="0">
                <a:solidFill>
                  <a:srgbClr val="002060"/>
                </a:solidFill>
                <a:latin typeface="Times New Roman" panose="02020603050405020304" pitchFamily="18" charset="0"/>
                <a:cs typeface="Times New Roman" panose="02020603050405020304" pitchFamily="18" charset="0"/>
              </a:rPr>
              <a:t>In a classification problem, the teacher provides the correct class (optimal lever) for maximum earnings</a:t>
            </a:r>
            <a:r>
              <a:rPr lang="en-IN"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Reinforcement Learning: </a:t>
            </a:r>
            <a:r>
              <a:rPr lang="en-US" dirty="0">
                <a:solidFill>
                  <a:srgbClr val="002060"/>
                </a:solidFill>
                <a:latin typeface="Times New Roman" panose="02020603050405020304" pitchFamily="18" charset="0"/>
                <a:cs typeface="Times New Roman" panose="02020603050405020304" pitchFamily="18" charset="0"/>
              </a:rPr>
              <a:t>Instead of being told which lever is best, the agent must try different levers and learn from the outcomes</a:t>
            </a:r>
            <a:r>
              <a:rPr lang="en-IN" dirty="0">
                <a:solidFill>
                  <a:srgbClr val="002060"/>
                </a:solidFill>
                <a:latin typeface="Times New Roman" panose="02020603050405020304" pitchFamily="18" charset="0"/>
                <a:cs typeface="Times New Roman" panose="02020603050405020304" pitchFamily="18" charset="0"/>
              </a:rPr>
              <a:t>.</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F5773C3-B132-7B67-39EF-F11F4678C97E}"/>
              </a:ext>
            </a:extLst>
          </p:cNvPr>
          <p:cNvSpPr txBox="1"/>
          <p:nvPr/>
        </p:nvSpPr>
        <p:spPr>
          <a:xfrm>
            <a:off x="85491" y="195925"/>
            <a:ext cx="4486508" cy="430887"/>
          </a:xfrm>
          <a:prstGeom prst="rect">
            <a:avLst/>
          </a:prstGeom>
          <a:noFill/>
        </p:spPr>
        <p:txBody>
          <a:bodyPr wrap="square" rtlCol="0">
            <a:spAutoFit/>
          </a:bodyPr>
          <a:lstStyle/>
          <a:p>
            <a:pPr algn="just"/>
            <a:r>
              <a:rPr lang="en-IN" sz="2200" dirty="0">
                <a:solidFill>
                  <a:srgbClr val="00B050"/>
                </a:solidFill>
                <a:latin typeface="Times New Roman" panose="02020603050405020304" pitchFamily="18" charset="0"/>
                <a:cs typeface="Times New Roman" panose="02020603050405020304" pitchFamily="18" charset="0"/>
              </a:rPr>
              <a:t>The K-Armed Bandit Problem</a:t>
            </a:r>
          </a:p>
        </p:txBody>
      </p:sp>
    </p:spTree>
    <p:extLst>
      <p:ext uri="{BB962C8B-B14F-4D97-AF65-F5344CB8AC3E}">
        <p14:creationId xmlns:p14="http://schemas.microsoft.com/office/powerpoint/2010/main" val="131011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8</a:t>
            </a:fld>
            <a:endParaRPr lang="en-US"/>
          </a:p>
        </p:txBody>
      </p:sp>
      <p:sp>
        <p:nvSpPr>
          <p:cNvPr id="2" name="TextBox 1">
            <a:extLst>
              <a:ext uri="{FF2B5EF4-FFF2-40B4-BE49-F238E27FC236}">
                <a16:creationId xmlns:a16="http://schemas.microsoft.com/office/drawing/2014/main" id="{1EB7229C-4C64-19FE-3AA4-09C15E9F158E}"/>
              </a:ext>
            </a:extLst>
          </p:cNvPr>
          <p:cNvSpPr txBox="1"/>
          <p:nvPr/>
        </p:nvSpPr>
        <p:spPr>
          <a:xfrm>
            <a:off x="85493" y="322453"/>
            <a:ext cx="6207512" cy="3662541"/>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Characteristics of the K-Armed Bandit Problem</a:t>
            </a: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Single State: </a:t>
            </a:r>
            <a:r>
              <a:rPr lang="en-US" dirty="0">
                <a:solidFill>
                  <a:srgbClr val="002060"/>
                </a:solidFill>
                <a:latin typeface="Times New Roman" panose="02020603050405020304" pitchFamily="18" charset="0"/>
                <a:cs typeface="Times New Roman" panose="02020603050405020304" pitchFamily="18" charset="0"/>
              </a:rPr>
              <a:t>Simplified because there’s only one state (one slot machine), so no need to consider transitions between states.</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Immediate Reward: </a:t>
            </a:r>
            <a:r>
              <a:rPr lang="en-US" dirty="0">
                <a:solidFill>
                  <a:srgbClr val="002060"/>
                </a:solidFill>
                <a:latin typeface="Times New Roman" panose="02020603050405020304" pitchFamily="18" charset="0"/>
                <a:cs typeface="Times New Roman" panose="02020603050405020304" pitchFamily="18" charset="0"/>
              </a:rPr>
              <a:t>The reward is received immediately after pulling a lever, so the effect of the action is instantly known.</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algn="just"/>
            <a:r>
              <a:rPr lang="en-IN" sz="2000" b="1" dirty="0">
                <a:solidFill>
                  <a:srgbClr val="002060"/>
                </a:solidFill>
                <a:latin typeface="Times New Roman" panose="02020603050405020304" pitchFamily="18" charset="0"/>
                <a:cs typeface="Times New Roman" panose="02020603050405020304" pitchFamily="18" charset="0"/>
              </a:rPr>
              <a:t>Exploration vs. Exploitation</a:t>
            </a: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Exploration: </a:t>
            </a:r>
            <a:r>
              <a:rPr lang="en-US" dirty="0">
                <a:solidFill>
                  <a:srgbClr val="002060"/>
                </a:solidFill>
                <a:latin typeface="Times New Roman" panose="02020603050405020304" pitchFamily="18" charset="0"/>
                <a:cs typeface="Times New Roman" panose="02020603050405020304" pitchFamily="18" charset="0"/>
              </a:rPr>
              <a:t>Trying different levers to discover which one yields the highest reward.</a:t>
            </a: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Exploitation: </a:t>
            </a:r>
            <a:r>
              <a:rPr lang="en-US" dirty="0">
                <a:solidFill>
                  <a:srgbClr val="002060"/>
                </a:solidFill>
                <a:latin typeface="Times New Roman" panose="02020603050405020304" pitchFamily="18" charset="0"/>
                <a:cs typeface="Times New Roman" panose="02020603050405020304" pitchFamily="18" charset="0"/>
              </a:rPr>
              <a:t>Continuing to pull the lever that has historically given the highest reward</a:t>
            </a:r>
            <a:r>
              <a:rPr lang="en-IN" dirty="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3511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E334EA-1831-4B89-A89A-D5E7C2427B13}" type="slidenum">
              <a:rPr lang="en-US" smtClean="0"/>
              <a:pPr/>
              <a:t>9</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1A8BB3C-641C-BFA6-5E89-1CC5795C83CE}"/>
                  </a:ext>
                </a:extLst>
              </p:cNvPr>
              <p:cNvSpPr txBox="1"/>
              <p:nvPr/>
            </p:nvSpPr>
            <p:spPr>
              <a:xfrm>
                <a:off x="85493" y="322453"/>
                <a:ext cx="6207512" cy="3939540"/>
              </a:xfrm>
              <a:prstGeom prst="rect">
                <a:avLst/>
              </a:prstGeom>
              <a:noFill/>
            </p:spPr>
            <p:txBody>
              <a:bodyPr wrap="square" lIns="0" tIns="0" rIns="0" bIns="0" rtlCol="0">
                <a:spAutoFit/>
              </a:bodyPr>
              <a:lstStyle/>
              <a:p>
                <a:pPr algn="just"/>
                <a:r>
                  <a:rPr lang="en-IN" sz="2000" b="1" dirty="0">
                    <a:solidFill>
                      <a:srgbClr val="002060"/>
                    </a:solidFill>
                    <a:latin typeface="Times New Roman" panose="02020603050405020304" pitchFamily="18" charset="0"/>
                    <a:cs typeface="Times New Roman" panose="02020603050405020304" pitchFamily="18" charset="0"/>
                  </a:rPr>
                  <a:t>Introduction to Action Value </a:t>
                </a:r>
                <a14:m>
                  <m:oMath xmlns:m="http://schemas.openxmlformats.org/officeDocument/2006/math">
                    <m:r>
                      <a:rPr lang="en-IN" sz="2000" b="1" i="1" smtClean="0">
                        <a:solidFill>
                          <a:srgbClr val="002060"/>
                        </a:solidFill>
                        <a:latin typeface="Cambria Math" panose="02040503050406030204" pitchFamily="18" charset="0"/>
                        <a:cs typeface="Times New Roman" panose="02020603050405020304" pitchFamily="18" charset="0"/>
                      </a:rPr>
                      <m:t>𝑸</m:t>
                    </m:r>
                    <m:r>
                      <a:rPr lang="en-IN" sz="2000" b="1" i="1" smtClean="0">
                        <a:solidFill>
                          <a:srgbClr val="002060"/>
                        </a:solidFill>
                        <a:latin typeface="Cambria Math" panose="02040503050406030204" pitchFamily="18" charset="0"/>
                        <a:cs typeface="Times New Roman" panose="02020603050405020304" pitchFamily="18" charset="0"/>
                      </a:rPr>
                      <m:t>(</m:t>
                    </m:r>
                    <m:r>
                      <a:rPr lang="en-IN" sz="2000" b="1" i="1" smtClean="0">
                        <a:solidFill>
                          <a:srgbClr val="002060"/>
                        </a:solidFill>
                        <a:latin typeface="Cambria Math" panose="02040503050406030204" pitchFamily="18" charset="0"/>
                        <a:cs typeface="Times New Roman" panose="02020603050405020304" pitchFamily="18" charset="0"/>
                      </a:rPr>
                      <m:t>𝒂</m:t>
                    </m:r>
                    <m:r>
                      <a:rPr lang="en-IN" sz="2000" b="1" i="1" smtClean="0">
                        <a:solidFill>
                          <a:srgbClr val="002060"/>
                        </a:solidFill>
                        <a:latin typeface="Cambria Math" panose="02040503050406030204" pitchFamily="18" charset="0"/>
                        <a:cs typeface="Times New Roman" panose="02020603050405020304" pitchFamily="18" charset="0"/>
                      </a:rPr>
                      <m:t>)</m:t>
                    </m:r>
                  </m:oMath>
                </a14:m>
                <a:endParaRPr lang="en-IN" sz="2000" b="1"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Definition: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d>
                      <m:dPr>
                        <m:ctrlPr>
                          <a:rPr lang="en-IN"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𝑎</m:t>
                        </m:r>
                      </m:e>
                    </m:d>
                  </m:oMath>
                </a14:m>
                <a:r>
                  <a:rPr lang="en-IN" dirty="0">
                    <a:solidFill>
                      <a:srgbClr val="002060"/>
                    </a:solidFill>
                    <a:latin typeface="Times New Roman" panose="02020603050405020304" pitchFamily="18" charset="0"/>
                    <a:cs typeface="Times New Roman" panose="02020603050405020304" pitchFamily="18" charset="0"/>
                  </a:rPr>
                  <a:t> is the value of action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𝑎</m:t>
                    </m:r>
                    <m:r>
                      <a:rPr lang="en-IN" b="0" i="0" smtClean="0">
                        <a:solidFill>
                          <a:srgbClr val="002060"/>
                        </a:solidFill>
                        <a:latin typeface="Cambria Math" panose="02040503050406030204" pitchFamily="18" charset="0"/>
                        <a:cs typeface="Times New Roman" panose="02020603050405020304" pitchFamily="18" charset="0"/>
                      </a:rPr>
                      <m:t>,</m:t>
                    </m:r>
                  </m:oMath>
                </a14:m>
                <a:r>
                  <a:rPr lang="en-IN" dirty="0">
                    <a:solidFill>
                      <a:srgbClr val="002060"/>
                    </a:solidFill>
                    <a:latin typeface="Times New Roman" panose="02020603050405020304" pitchFamily="18" charset="0"/>
                    <a:cs typeface="Times New Roman" panose="02020603050405020304" pitchFamily="18" charset="0"/>
                  </a:rPr>
                  <a:t> representing the expected reward from taking action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𝑎</m:t>
                    </m:r>
                  </m:oMath>
                </a14:m>
                <a:r>
                  <a:rPr lang="en-IN" dirty="0">
                    <a:solidFill>
                      <a:srgbClr val="002060"/>
                    </a:solidFill>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b="1" dirty="0">
                    <a:solidFill>
                      <a:srgbClr val="002060"/>
                    </a:solidFill>
                    <a:latin typeface="Times New Roman" panose="02020603050405020304" pitchFamily="18" charset="0"/>
                    <a:cs typeface="Times New Roman" panose="02020603050405020304" pitchFamily="18" charset="0"/>
                  </a:rPr>
                  <a:t>Initial Condition: </a:t>
                </a:r>
                <a:r>
                  <a:rPr lang="en-IN" dirty="0">
                    <a:solidFill>
                      <a:srgbClr val="002060"/>
                    </a:solidFill>
                    <a:latin typeface="Times New Roman" panose="02020603050405020304" pitchFamily="18" charset="0"/>
                    <a:cs typeface="Times New Roman" panose="02020603050405020304" pitchFamily="18" charset="0"/>
                  </a:rPr>
                  <a:t>Start with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cs typeface="Times New Roman" panose="02020603050405020304" pitchFamily="18" charset="0"/>
                      </a:rPr>
                      <m:t>=0</m:t>
                    </m:r>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for all actions. </a:t>
                </a:r>
              </a:p>
              <a:p>
                <a:pPr marL="342900" indent="-34290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algn="just"/>
                <a:r>
                  <a:rPr lang="en-IN" sz="2000" b="1" dirty="0">
                    <a:solidFill>
                      <a:srgbClr val="002060"/>
                    </a:solidFill>
                    <a:latin typeface="Times New Roman" panose="02020603050405020304" pitchFamily="18" charset="0"/>
                    <a:cs typeface="Times New Roman" panose="02020603050405020304" pitchFamily="18" charset="0"/>
                  </a:rPr>
                  <a:t>Deterministic Rewards</a:t>
                </a: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If rewards are deterministic,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cs typeface="Times New Roman" panose="02020603050405020304" pitchFamily="18" charset="0"/>
                          </a:rPr>
                          <m:t>𝑎</m:t>
                        </m:r>
                      </m:sub>
                    </m:sSub>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is constant for each pull of a lever. </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Set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cs typeface="Times New Roman" panose="02020603050405020304" pitchFamily="18" charset="0"/>
                      </a:rPr>
                      <m:t>= </m:t>
                    </m:r>
                    <m:sSub>
                      <m:sSubPr>
                        <m:ctrlPr>
                          <a:rPr lang="en-IN" b="0"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cs typeface="Times New Roman" panose="02020603050405020304" pitchFamily="18" charset="0"/>
                          </a:rPr>
                          <m:t>𝑎</m:t>
                        </m:r>
                      </m:sub>
                    </m:sSub>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after observing the reward. </a:t>
                </a:r>
              </a:p>
              <a:p>
                <a:pPr marL="285750" indent="-285750" algn="just">
                  <a:buFont typeface="Arial" panose="020B0604020202020204" pitchFamily="34" charset="0"/>
                  <a:buChar char="•"/>
                </a:pP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Once </a:t>
                </a:r>
                <a14:m>
                  <m:oMath xmlns:m="http://schemas.openxmlformats.org/officeDocument/2006/math">
                    <m:r>
                      <a:rPr lang="en-IN" b="0" i="1" smtClean="0">
                        <a:solidFill>
                          <a:srgbClr val="002060"/>
                        </a:solidFill>
                        <a:latin typeface="Cambria Math" panose="02040503050406030204" pitchFamily="18" charset="0"/>
                        <a:cs typeface="Times New Roman" panose="02020603050405020304" pitchFamily="18" charset="0"/>
                      </a:rPr>
                      <m:t>𝑄</m:t>
                    </m:r>
                    <m:d>
                      <m:dPr>
                        <m:ctrlPr>
                          <a:rPr lang="en-IN" b="0" i="1" smtClean="0">
                            <a:solidFill>
                              <a:srgbClr val="002060"/>
                            </a:solidFill>
                            <a:latin typeface="Cambria Math" panose="02040503050406030204" pitchFamily="18" charset="0"/>
                            <a:cs typeface="Times New Roman" panose="02020603050405020304" pitchFamily="18" charset="0"/>
                          </a:rPr>
                        </m:ctrlPr>
                      </m:dPr>
                      <m:e>
                        <m:r>
                          <a:rPr lang="en-IN" b="0" i="1" smtClean="0">
                            <a:solidFill>
                              <a:srgbClr val="002060"/>
                            </a:solidFill>
                            <a:latin typeface="Cambria Math" panose="02040503050406030204" pitchFamily="18" charset="0"/>
                            <a:cs typeface="Times New Roman" panose="02020603050405020304" pitchFamily="18" charset="0"/>
                          </a:rPr>
                          <m:t>𝑎</m:t>
                        </m:r>
                      </m:e>
                    </m:d>
                    <m:r>
                      <a:rPr lang="en-IN" b="0" i="1"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&gt;0</m:t>
                    </m:r>
                  </m:oMath>
                </a14:m>
                <a:r>
                  <a:rPr lang="en-IN" b="1"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for an action, continue exploiting it to consistently receive the same reward </a:t>
                </a:r>
                <a14:m>
                  <m:oMath xmlns:m="http://schemas.openxmlformats.org/officeDocument/2006/math">
                    <m:sSub>
                      <m:sSubPr>
                        <m:ctrlPr>
                          <a:rPr lang="en-IN" i="1" smtClean="0">
                            <a:solidFill>
                              <a:srgbClr val="002060"/>
                            </a:solidFill>
                            <a:latin typeface="Cambria Math" panose="02040503050406030204" pitchFamily="18" charset="0"/>
                            <a:cs typeface="Times New Roman" panose="02020603050405020304" pitchFamily="18" charset="0"/>
                          </a:rPr>
                        </m:ctrlPr>
                      </m:sSubPr>
                      <m:e>
                        <m:r>
                          <a:rPr lang="en-IN" b="0" i="1" smtClean="0">
                            <a:solidFill>
                              <a:srgbClr val="002060"/>
                            </a:solidFill>
                            <a:latin typeface="Cambria Math" panose="02040503050406030204" pitchFamily="18" charset="0"/>
                            <a:cs typeface="Times New Roman" panose="02020603050405020304" pitchFamily="18" charset="0"/>
                          </a:rPr>
                          <m:t>𝑟</m:t>
                        </m:r>
                      </m:e>
                      <m:sub>
                        <m:r>
                          <a:rPr lang="en-IN" b="0" i="1" smtClean="0">
                            <a:solidFill>
                              <a:srgbClr val="002060"/>
                            </a:solidFill>
                            <a:latin typeface="Cambria Math" panose="02040503050406030204" pitchFamily="18" charset="0"/>
                            <a:cs typeface="Times New Roman" panose="02020603050405020304" pitchFamily="18" charset="0"/>
                          </a:rPr>
                          <m:t>𝑎</m:t>
                        </m:r>
                      </m:sub>
                    </m:sSub>
                    <m:r>
                      <a:rPr lang="en-IN" b="0" i="0" smtClean="0">
                        <a:solidFill>
                          <a:srgbClr val="002060"/>
                        </a:solidFill>
                        <a:latin typeface="Cambria Math" panose="02040503050406030204" pitchFamily="18" charset="0"/>
                        <a:cs typeface="Times New Roman" panose="02020603050405020304" pitchFamily="18" charset="0"/>
                      </a:rPr>
                      <m:t>.</m:t>
                    </m:r>
                  </m:oMath>
                </a14:m>
                <a:endParaRPr lang="en-IN" b="1" dirty="0">
                  <a:solidFill>
                    <a:srgbClr val="002060"/>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01A8BB3C-641C-BFA6-5E89-1CC5795C83CE}"/>
                  </a:ext>
                </a:extLst>
              </p:cNvPr>
              <p:cNvSpPr txBox="1">
                <a:spLocks noRot="1" noChangeAspect="1" noMove="1" noResize="1" noEditPoints="1" noAdjustHandles="1" noChangeArrowheads="1" noChangeShapeType="1" noTextEdit="1"/>
              </p:cNvSpPr>
              <p:nvPr/>
            </p:nvSpPr>
            <p:spPr>
              <a:xfrm>
                <a:off x="85493" y="322453"/>
                <a:ext cx="6207512" cy="3939540"/>
              </a:xfrm>
              <a:prstGeom prst="rect">
                <a:avLst/>
              </a:prstGeom>
              <a:blipFill>
                <a:blip r:embed="rId2"/>
                <a:stretch>
                  <a:fillRect l="-2456" t="-2012" r="-2358" b="-2632"/>
                </a:stretch>
              </a:blipFill>
            </p:spPr>
            <p:txBody>
              <a:bodyPr/>
              <a:lstStyle/>
              <a:p>
                <a:r>
                  <a:rPr lang="en-IN">
                    <a:noFill/>
                  </a:rPr>
                  <a:t> </a:t>
                </a:r>
              </a:p>
            </p:txBody>
          </p:sp>
        </mc:Fallback>
      </mc:AlternateContent>
    </p:spTree>
    <p:extLst>
      <p:ext uri="{BB962C8B-B14F-4D97-AF65-F5344CB8AC3E}">
        <p14:creationId xmlns:p14="http://schemas.microsoft.com/office/powerpoint/2010/main" val="232781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TotalTime>
  <Words>2321</Words>
  <Application>Microsoft Office PowerPoint</Application>
  <PresentationFormat>On-screen Show (16:9)</PresentationFormat>
  <Paragraphs>278</Paragraphs>
  <Slides>32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Cambria Math</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IITR</dc:creator>
  <cp:lastModifiedBy>DAKSH PANDEY</cp:lastModifiedBy>
  <cp:revision>629</cp:revision>
  <dcterms:created xsi:type="dcterms:W3CDTF">2016-04-27T10:00:08Z</dcterms:created>
  <dcterms:modified xsi:type="dcterms:W3CDTF">2024-08-16T01:57:44Z</dcterms:modified>
</cp:coreProperties>
</file>