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132_22B77B61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92" r:id="rId3"/>
    <p:sldId id="293" r:id="rId4"/>
    <p:sldId id="294" r:id="rId5"/>
    <p:sldId id="297" r:id="rId6"/>
    <p:sldId id="299" r:id="rId7"/>
    <p:sldId id="300" r:id="rId8"/>
    <p:sldId id="301" r:id="rId9"/>
    <p:sldId id="302" r:id="rId10"/>
    <p:sldId id="298" r:id="rId11"/>
    <p:sldId id="303" r:id="rId12"/>
    <p:sldId id="304" r:id="rId13"/>
    <p:sldId id="305" r:id="rId14"/>
    <p:sldId id="306" r:id="rId15"/>
    <p:sldId id="307" r:id="rId16"/>
    <p:sldId id="308" r:id="rId17"/>
    <p:sldId id="310" r:id="rId18"/>
    <p:sldId id="311" r:id="rId19"/>
    <p:sldId id="309" r:id="rId20"/>
    <p:sldId id="312" r:id="rId21"/>
    <p:sldId id="313" r:id="rId22"/>
    <p:sldId id="314" r:id="rId23"/>
    <p:sldId id="315" r:id="rId24"/>
    <p:sldId id="260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7E5B239-74F9-15B7-65B9-7E70CFA38354}" name="DAKSH PANDEY" initials="D2" userId="S::daksh_p@ph.iitr.ac.in::69dca387-3a64-49a1-902e-d0fbd5ac5e4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83B8"/>
    <a:srgbClr val="353C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F3A3E8-521F-8279-114B-52C5322AC500}" v="4077" dt="2024-06-30T22:15:43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4"/>
  </p:normalViewPr>
  <p:slideViewPr>
    <p:cSldViewPr snapToGrid="0" snapToObjects="1" showGuides="1">
      <p:cViewPr varScale="1">
        <p:scale>
          <a:sx n="103" d="100"/>
          <a:sy n="103" d="100"/>
        </p:scale>
        <p:origin x="902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modernComment_132_22B77B6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3723278-50B0-42BD-B947-A8C6073B5974}" authorId="{07E5B239-74F9-15B7-65B9-7E70CFA38354}" created="2024-08-26T07:31:32.143">
    <pc:sldMkLst xmlns:pc="http://schemas.microsoft.com/office/powerpoint/2013/main/command">
      <pc:docMk/>
      <pc:sldMk cId="582450017" sldId="306"/>
    </pc:sldMkLst>
    <p188:txBody>
      <a:bodyPr/>
      <a:lstStyle/>
      <a:p>
        <a:r>
          <a:rPr lang="en-IN"/>
          <a:t>Here, the algorithm is in the form of a general search algorithm but we sophisticated our priority function which made the algorithm to not only find a path but the optimal path. In other words, we made this search algorithm into path planning. 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CB54F-3798-408F-9423-FDD9D9C99106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6CD95-9B19-465B-B133-3444CCB3A2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76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90098-CD1A-439A-A4F9-2ADA56ABD367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C294A-A7C2-46F1-A401-CA471D50A6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042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C294A-A7C2-46F1-A401-CA471D50A68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42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B08F-2DC7-40D9-A8A7-E473D6EB5DD0}" type="datetime1">
              <a:rPr lang="en-US" smtClean="0"/>
              <a:pPr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nptel online certification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C8467A-29AF-D00B-29A1-D607AC7A288D}"/>
              </a:ext>
            </a:extLst>
          </p:cNvPr>
          <p:cNvSpPr/>
          <p:nvPr userDrawn="1"/>
        </p:nvSpPr>
        <p:spPr>
          <a:xfrm>
            <a:off x="6625988" y="3152633"/>
            <a:ext cx="2292824" cy="1323833"/>
          </a:xfrm>
          <a:prstGeom prst="rect">
            <a:avLst/>
          </a:prstGeom>
          <a:noFill/>
          <a:ln w="3175">
            <a:solidFill>
              <a:srgbClr val="5183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5ABA-675D-4F73-8E6F-AC40359A5514}" type="datetime1">
              <a:rPr lang="en-US" smtClean="0"/>
              <a:pPr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nptel online certification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BDBC-161C-447D-9AAE-94655D34EAA8}" type="datetime1">
              <a:rPr lang="en-US" smtClean="0"/>
              <a:pPr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nptel online certification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3667-E65D-406A-BE98-FBA97C1C7683}" type="datetime1">
              <a:rPr lang="en-US" smtClean="0"/>
              <a:pPr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nptel online certification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133C2-86C7-47A3-85A7-8402C1E81CFB}" type="datetime1">
              <a:rPr lang="en-US" smtClean="0"/>
              <a:pPr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nptel online certification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F006-BA10-4146-9112-744B60F307BC}" type="datetime1">
              <a:rPr lang="en-US" smtClean="0"/>
              <a:pPr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nptel online certification course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47E1-2FC1-407A-B707-2BAE47786EFB}" type="datetime1">
              <a:rPr lang="en-US" smtClean="0"/>
              <a:pPr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nptel online certification course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A359-F8EA-4337-A3C3-BDCBE8ED06AF}" type="datetime1">
              <a:rPr lang="en-US" smtClean="0"/>
              <a:pPr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nptel online certification course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EFE-9418-4A05-90D4-9F2E9EBBDBC7}" type="datetime1">
              <a:rPr lang="en-US" smtClean="0"/>
              <a:pPr/>
              <a:t>8/26/2024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nptel online certification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E8BD1D-01C3-8323-270F-420DB1CA16E6}"/>
              </a:ext>
            </a:extLst>
          </p:cNvPr>
          <p:cNvSpPr/>
          <p:nvPr userDrawn="1"/>
        </p:nvSpPr>
        <p:spPr>
          <a:xfrm>
            <a:off x="6625988" y="3152633"/>
            <a:ext cx="2292824" cy="1323833"/>
          </a:xfrm>
          <a:prstGeom prst="rect">
            <a:avLst/>
          </a:prstGeom>
          <a:noFill/>
          <a:ln w="3175">
            <a:solidFill>
              <a:srgbClr val="5183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3C93-B73F-42F1-ABD4-B6F9B3F642C8}" type="datetime1">
              <a:rPr lang="en-US" smtClean="0"/>
              <a:pPr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nptel online certification course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8232-4E6B-4337-9341-56CFAF3AF581}" type="datetime1">
              <a:rPr lang="en-US" smtClean="0"/>
              <a:pPr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nptel online certification course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2CFA4-055F-4066-8CF1-79E36F67369B}" type="datetime1">
              <a:rPr lang="en-US" smtClean="0"/>
              <a:pPr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nptel online certification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334EA-1831-4B89-A89A-D5E7C2427B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8/10/relationships/comments" Target="../comments/modernComment_132_22B77B6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1371600" y="1479176"/>
            <a:ext cx="6400800" cy="887506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sz="3600" b="1" dirty="0">
                <a:solidFill>
                  <a:srgbClr val="353C5F"/>
                </a:solidFill>
                <a:cs typeface="Times New Roman" pitchFamily="18" charset="0"/>
              </a:rPr>
              <a:t>COURSE TITLE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sz="2800" b="1" dirty="0">
                <a:solidFill>
                  <a:srgbClr val="5183B8"/>
                </a:solidFill>
                <a:cs typeface="Arial" pitchFamily="34" charset="0"/>
              </a:rPr>
              <a:t>Lecture Number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sz="2800" b="1" dirty="0">
                <a:solidFill>
                  <a:srgbClr val="5183B8"/>
                </a:solidFill>
                <a:cs typeface="Arial" pitchFamily="34" charset="0"/>
              </a:rPr>
              <a:t>Lecture Name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371600" y="2568394"/>
            <a:ext cx="6400800" cy="53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u="none" strike="noStrike" kern="1200" cap="none" spc="0" normalizeH="0" baseline="0" noProof="0" dirty="0">
                <a:ln>
                  <a:noFill/>
                </a:ln>
                <a:solidFill>
                  <a:srgbClr val="353C5F"/>
                </a:solidFill>
                <a:effectLst/>
                <a:uLnTx/>
                <a:uFillTx/>
                <a:cs typeface="Arial" pitchFamily="34" charset="0"/>
              </a:rPr>
              <a:t>PRESENTER NAME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900" b="1" dirty="0">
                <a:solidFill>
                  <a:srgbClr val="5183B8"/>
                </a:solidFill>
                <a:cs typeface="Arial" pitchFamily="34" charset="0"/>
              </a:rPr>
              <a:t>DEPARTMENT</a:t>
            </a:r>
            <a:endParaRPr kumimoji="0" lang="en-US" sz="900" b="1" u="none" strike="noStrike" kern="1200" cap="none" spc="0" normalizeH="0" baseline="0" noProof="0" dirty="0">
              <a:ln>
                <a:noFill/>
              </a:ln>
              <a:solidFill>
                <a:srgbClr val="5183B8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FB94B0-2FEE-4846-1821-8D7E4400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8840F0-3E7D-F065-069D-F8B56D5CABD4}"/>
                  </a:ext>
                </a:extLst>
              </p:cNvPr>
              <p:cNvSpPr txBox="1"/>
              <p:nvPr/>
            </p:nvSpPr>
            <p:spPr>
              <a:xfrm>
                <a:off x="104078" y="215591"/>
                <a:ext cx="6371063" cy="2923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b="1" dirty="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Revisiting Search Algorithms</a:t>
                </a:r>
              </a:p>
              <a:p>
                <a:pPr algn="just"/>
                <a:endParaRPr lang="en-US" sz="2000" b="1" dirty="0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studied 3 types of forward search algorithms: Breadth-First Search (BFS), Depth-First Search (DFS), and A* Search.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Sophisticating the priority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makes a general search problem into a path planning problem.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A* among the three has the most sophisticated and optimal priority function.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8840F0-3E7D-F065-069D-F8B56D5CA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8" y="215591"/>
                <a:ext cx="6371063" cy="2923877"/>
              </a:xfrm>
              <a:prstGeom prst="rect">
                <a:avLst/>
              </a:prstGeom>
              <a:blipFill>
                <a:blip r:embed="rId2"/>
                <a:stretch>
                  <a:fillRect l="-957" t="-1042" r="-861" b="-22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1055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FB94B0-2FEE-4846-1821-8D7E4400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82C62F-01C3-261C-F70A-096178C4C7B8}"/>
                  </a:ext>
                </a:extLst>
              </p:cNvPr>
              <p:cNvSpPr txBox="1"/>
              <p:nvPr/>
            </p:nvSpPr>
            <p:spPr>
              <a:xfrm>
                <a:off x="104078" y="215591"/>
                <a:ext cx="6371063" cy="3458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A* Search</a:t>
                </a:r>
              </a:p>
              <a:p>
                <a:pPr algn="just"/>
                <a:endPara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A* search is not just interested in finding paths but also the optimal path.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that, we use heuristic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along with the cost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most of the cases,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Manhattan distance from the current location to the goal or</a:t>
                </a:r>
              </a:p>
              <a:p>
                <a:pPr algn="just"/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goal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current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goal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current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82C62F-01C3-261C-F70A-096178C4C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8" y="215591"/>
                <a:ext cx="6371063" cy="3458639"/>
              </a:xfrm>
              <a:prstGeom prst="rect">
                <a:avLst/>
              </a:prstGeom>
              <a:blipFill>
                <a:blip r:embed="rId2"/>
                <a:stretch>
                  <a:fillRect l="-766" t="-880" r="-861" b="-1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5142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FB94B0-2FEE-4846-1821-8D7E4400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C7B2B6-F17D-673B-D2E5-9CC8DF2B8C0E}"/>
                  </a:ext>
                </a:extLst>
              </p:cNvPr>
              <p:cNvSpPr txBox="1"/>
              <p:nvPr/>
            </p:nvSpPr>
            <p:spPr>
              <a:xfrm>
                <a:off x="104078" y="215591"/>
                <a:ext cx="6371063" cy="2923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b="1" dirty="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Greedy Search in Path Planning</a:t>
                </a:r>
              </a:p>
              <a:p>
                <a:pPr algn="just"/>
                <a:endParaRPr lang="en-US" sz="2000" b="1" dirty="0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search algorithm that selects the most promising node based on a heuristic evaluation to reach the goal as quickly as possible.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Minimize the estimated cost from the current state to the goal using a heuristic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b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Here, unlike the A* search,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always.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C7B2B6-F17D-673B-D2E5-9CC8DF2B8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8" y="215591"/>
                <a:ext cx="6371063" cy="2923877"/>
              </a:xfrm>
              <a:prstGeom prst="rect">
                <a:avLst/>
              </a:prstGeom>
              <a:blipFill>
                <a:blip r:embed="rId2"/>
                <a:stretch>
                  <a:fillRect l="-957" t="-1042" r="-861" b="-22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855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FB94B0-2FEE-4846-1821-8D7E4400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9941E6-3D98-018F-8AD3-17B824842BAB}"/>
                  </a:ext>
                </a:extLst>
              </p:cNvPr>
              <p:cNvSpPr txBox="1"/>
              <p:nvPr/>
            </p:nvSpPr>
            <p:spPr>
              <a:xfrm>
                <a:off x="104078" y="215591"/>
                <a:ext cx="6371063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</a:p>
              <a:p>
                <a:pPr algn="just"/>
                <a:endPara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us say we have to find shortest path on a 2D grid from (0,0) to (5,5) and robot can only move along edges.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Initially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for (1,1), the heuristic function takes the value 8 which is the least possible value.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Similarly, it will go to (2,2) after that and so on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9941E6-3D98-018F-8AD3-17B824842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8" y="215591"/>
                <a:ext cx="6371063" cy="2585323"/>
              </a:xfrm>
              <a:prstGeom prst="rect">
                <a:avLst/>
              </a:prstGeom>
              <a:blipFill>
                <a:blip r:embed="rId2"/>
                <a:stretch>
                  <a:fillRect l="-766" t="-1179" r="-861" b="-28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92EC968-26A8-B4B6-A9A6-B327BCC2D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814" y="637899"/>
            <a:ext cx="2210108" cy="227679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E8DFA10-A22E-5953-3100-1A606450F26B}"/>
              </a:ext>
            </a:extLst>
          </p:cNvPr>
          <p:cNvSpPr/>
          <p:nvPr/>
        </p:nvSpPr>
        <p:spPr>
          <a:xfrm>
            <a:off x="6814946" y="2691160"/>
            <a:ext cx="17842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FDAE14-E5F7-46FC-9DFF-ECB1AEFE1F77}"/>
              </a:ext>
            </a:extLst>
          </p:cNvPr>
          <p:cNvSpPr txBox="1"/>
          <p:nvPr/>
        </p:nvSpPr>
        <p:spPr>
          <a:xfrm>
            <a:off x="6316858" y="2805393"/>
            <a:ext cx="1174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Location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D56945-60D8-F638-4388-62E87D126B16}"/>
              </a:ext>
            </a:extLst>
          </p:cNvPr>
          <p:cNvSpPr/>
          <p:nvPr/>
        </p:nvSpPr>
        <p:spPr>
          <a:xfrm>
            <a:off x="8846634" y="629673"/>
            <a:ext cx="178420" cy="180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B3DCBE-CA92-C971-07B5-EE42CCFFD844}"/>
              </a:ext>
            </a:extLst>
          </p:cNvPr>
          <p:cNvSpPr txBox="1"/>
          <p:nvPr/>
        </p:nvSpPr>
        <p:spPr>
          <a:xfrm>
            <a:off x="8690517" y="372931"/>
            <a:ext cx="490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162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FB94B0-2FEE-4846-1821-8D7E4400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4CF81-9C31-078C-E32A-98013D954FFE}"/>
              </a:ext>
            </a:extLst>
          </p:cNvPr>
          <p:cNvSpPr txBox="1"/>
          <p:nvPr/>
        </p:nvSpPr>
        <p:spPr>
          <a:xfrm>
            <a:off x="104078" y="215591"/>
            <a:ext cx="63710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would look something like in the figure.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has structure of a general search algorithm.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sophisticating the priority function, we converted this search algorithm into a path planning algorithm as it did not just search for the path but the optimal path.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CBE127-D437-8E48-0EF2-2329B685E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739" y="481782"/>
            <a:ext cx="2210108" cy="227679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E2DCC5B-8FD2-73A5-8F1A-BDABCD6552D2}"/>
              </a:ext>
            </a:extLst>
          </p:cNvPr>
          <p:cNvSpPr/>
          <p:nvPr/>
        </p:nvSpPr>
        <p:spPr>
          <a:xfrm>
            <a:off x="6710871" y="2535043"/>
            <a:ext cx="178420" cy="180000"/>
          </a:xfrm>
          <a:prstGeom prst="ellipse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C623D8-4D4D-3CC7-7A3F-F235B5DA79C5}"/>
              </a:ext>
            </a:extLst>
          </p:cNvPr>
          <p:cNvSpPr txBox="1"/>
          <p:nvPr/>
        </p:nvSpPr>
        <p:spPr>
          <a:xfrm>
            <a:off x="6212783" y="2649276"/>
            <a:ext cx="1174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Location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508FB37-DAFC-FBBE-48A9-98567FBC2AEA}"/>
              </a:ext>
            </a:extLst>
          </p:cNvPr>
          <p:cNvSpPr/>
          <p:nvPr/>
        </p:nvSpPr>
        <p:spPr>
          <a:xfrm>
            <a:off x="8742559" y="473556"/>
            <a:ext cx="178420" cy="180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AC49F-88FE-026C-B0B6-F52E0CDC0D86}"/>
              </a:ext>
            </a:extLst>
          </p:cNvPr>
          <p:cNvSpPr txBox="1"/>
          <p:nvPr/>
        </p:nvSpPr>
        <p:spPr>
          <a:xfrm>
            <a:off x="8586442" y="216814"/>
            <a:ext cx="490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7ADC45-DF13-ABAD-888D-383ED0CB2157}"/>
              </a:ext>
            </a:extLst>
          </p:cNvPr>
          <p:cNvSpPr/>
          <p:nvPr/>
        </p:nvSpPr>
        <p:spPr>
          <a:xfrm>
            <a:off x="7108597" y="2137317"/>
            <a:ext cx="178420" cy="180000"/>
          </a:xfrm>
          <a:prstGeom prst="ellipse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B9A56F4-C4DB-3E60-AB1C-D8CCD05E631A}"/>
              </a:ext>
            </a:extLst>
          </p:cNvPr>
          <p:cNvSpPr/>
          <p:nvPr/>
        </p:nvSpPr>
        <p:spPr>
          <a:xfrm>
            <a:off x="7513754" y="1717286"/>
            <a:ext cx="178420" cy="180000"/>
          </a:xfrm>
          <a:prstGeom prst="ellipse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82C6F87-C0EE-32D3-6A39-12C1CBB18F4A}"/>
              </a:ext>
            </a:extLst>
          </p:cNvPr>
          <p:cNvSpPr/>
          <p:nvPr/>
        </p:nvSpPr>
        <p:spPr>
          <a:xfrm>
            <a:off x="7918912" y="1312127"/>
            <a:ext cx="178420" cy="180000"/>
          </a:xfrm>
          <a:prstGeom prst="ellipse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80E0DD-5B93-6E20-4365-44B1A3DC0AA9}"/>
              </a:ext>
            </a:extLst>
          </p:cNvPr>
          <p:cNvSpPr/>
          <p:nvPr/>
        </p:nvSpPr>
        <p:spPr>
          <a:xfrm>
            <a:off x="8324074" y="899531"/>
            <a:ext cx="178420" cy="180000"/>
          </a:xfrm>
          <a:prstGeom prst="ellipse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7F5FE8-F634-FB4A-7463-525C1797BC17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6794794" y="2290957"/>
            <a:ext cx="339932" cy="358319"/>
          </a:xfrm>
          <a:prstGeom prst="straightConnector1">
            <a:avLst/>
          </a:prstGeom>
          <a:ln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CA33944-563D-948C-B814-A978B3E33F00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7188803" y="1870926"/>
            <a:ext cx="351080" cy="359318"/>
          </a:xfrm>
          <a:prstGeom prst="straightConnector1">
            <a:avLst/>
          </a:prstGeom>
          <a:ln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1B3E33-5DCD-485F-CD68-CC97281A9143}"/>
              </a:ext>
            </a:extLst>
          </p:cNvPr>
          <p:cNvCxnSpPr>
            <a:cxnSpLocks/>
          </p:cNvCxnSpPr>
          <p:nvPr/>
        </p:nvCxnSpPr>
        <p:spPr>
          <a:xfrm flipV="1">
            <a:off x="7602127" y="1455748"/>
            <a:ext cx="351080" cy="359318"/>
          </a:xfrm>
          <a:prstGeom prst="straightConnector1">
            <a:avLst/>
          </a:prstGeom>
          <a:ln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E3475E-4CCE-15DA-C626-0833C4EE2180}"/>
              </a:ext>
            </a:extLst>
          </p:cNvPr>
          <p:cNvCxnSpPr>
            <a:cxnSpLocks/>
          </p:cNvCxnSpPr>
          <p:nvPr/>
        </p:nvCxnSpPr>
        <p:spPr>
          <a:xfrm flipV="1">
            <a:off x="8007285" y="1043079"/>
            <a:ext cx="351080" cy="359318"/>
          </a:xfrm>
          <a:prstGeom prst="straightConnector1">
            <a:avLst/>
          </a:prstGeom>
          <a:ln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40ACEF-F0C7-AED1-5983-33C551BA45F4}"/>
              </a:ext>
            </a:extLst>
          </p:cNvPr>
          <p:cNvCxnSpPr>
            <a:cxnSpLocks/>
          </p:cNvCxnSpPr>
          <p:nvPr/>
        </p:nvCxnSpPr>
        <p:spPr>
          <a:xfrm flipV="1">
            <a:off x="8413284" y="635330"/>
            <a:ext cx="351080" cy="359318"/>
          </a:xfrm>
          <a:prstGeom prst="straightConnector1">
            <a:avLst/>
          </a:prstGeom>
          <a:ln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45001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FB94B0-2FEE-4846-1821-8D7E4400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80035E-F548-CB29-6B30-AB1B5DA02595}"/>
              </a:ext>
            </a:extLst>
          </p:cNvPr>
          <p:cNvSpPr txBox="1"/>
          <p:nvPr/>
        </p:nvSpPr>
        <p:spPr>
          <a:xfrm>
            <a:off x="104078" y="215591"/>
            <a:ext cx="63710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Greedy vs A*</a:t>
            </a:r>
          </a:p>
          <a:p>
            <a:pPr algn="just"/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A* is generally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reliable for finding the optimal path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Greedy Search, given an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admissible heuristic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Greedy Search can be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some cases because it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considers the heuristic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does not keep track of the path cost. However, this comes at the cost of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potentially missing the optimal path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algorithms rely on heuristics, but A* uses a more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evaluation function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making it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dependent on the heuristic alone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/>
              <a:t>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544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FB94B0-2FEE-4846-1821-8D7E4400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C41D44-7A73-510C-E35C-9A6501EEFC16}"/>
              </a:ext>
            </a:extLst>
          </p:cNvPr>
          <p:cNvSpPr txBox="1"/>
          <p:nvPr/>
        </p:nvSpPr>
        <p:spPr>
          <a:xfrm>
            <a:off x="104078" y="215591"/>
            <a:ext cx="637106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Fields Method</a:t>
            </a:r>
          </a:p>
          <a:p>
            <a:pPr algn="just"/>
            <a:endParaRPr lang="en-US" sz="20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artificial potential fields to guide robots from start to goal.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Attractive force towards the goal and repulsive force from obstacles.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Attractive fields: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Pulls robot towards the goal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Repulsive fields: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Pushes robot away from obstacles.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F0B59-AF43-82D4-9159-124B7D7D3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141" y="862360"/>
            <a:ext cx="2593972" cy="199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483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FB94B0-2FEE-4846-1821-8D7E4400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BF5A4D-0DFE-347E-FB38-4D9609D9B1D3}"/>
                  </a:ext>
                </a:extLst>
              </p:cNvPr>
              <p:cNvSpPr txBox="1"/>
              <p:nvPr/>
            </p:nvSpPr>
            <p:spPr>
              <a:xfrm>
                <a:off x="104078" y="126383"/>
                <a:ext cx="6371063" cy="4385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model, the attractive and repulsive potential fields as follows: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att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att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goal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rep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rep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obs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current location,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goal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goal position,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att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rep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the gain factors 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distance at which the repulsive potential starts to take effect. </a:t>
                </a:r>
              </a:p>
              <a:p>
                <a:pPr algn="just"/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the net potential field: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total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att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rep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BF5A4D-0DFE-347E-FB38-4D9609D9B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8" y="126383"/>
                <a:ext cx="6371063" cy="4385816"/>
              </a:xfrm>
              <a:prstGeom prst="rect">
                <a:avLst/>
              </a:prstGeom>
              <a:blipFill>
                <a:blip r:embed="rId2"/>
                <a:stretch>
                  <a:fillRect l="-766" t="-834" r="-861" b="-1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9875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FB94B0-2FEE-4846-1821-8D7E4400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AFC185-7B8D-72F4-D0F1-ED28BCCEF1F3}"/>
                  </a:ext>
                </a:extLst>
              </p:cNvPr>
              <p:cNvSpPr txBox="1"/>
              <p:nvPr/>
            </p:nvSpPr>
            <p:spPr>
              <a:xfrm>
                <a:off x="104078" y="156119"/>
                <a:ext cx="6371063" cy="4592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Now, we can calculate the lines of “Forces” which will be the paths from initial location to the goal location, these lines are given by the formula: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total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IN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IN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IN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total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IN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en-IN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I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acc>
                          <m:r>
                            <a:rPr lang="en-IN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IN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total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IN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en-IN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I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IN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IN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total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IN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en-IN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I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Advantages:</a:t>
                </a: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Simple and real-time path planning</a:t>
                </a: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endPara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r>
                  <a:rPr lang="en-IN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Flexible for dynamic environments</a:t>
                </a: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endPara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Disadvantages:</a:t>
                </a: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get stuck in local minima.</a:t>
                </a: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Requires careful tuning of parameters.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AFC185-7B8D-72F4-D0F1-ED28BCCEF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8" y="156119"/>
                <a:ext cx="6371063" cy="4592668"/>
              </a:xfrm>
              <a:prstGeom prst="rect">
                <a:avLst/>
              </a:prstGeom>
              <a:blipFill>
                <a:blip r:embed="rId2"/>
                <a:stretch>
                  <a:fillRect l="-574" t="-797" r="-861" b="-11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860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FB94B0-2FEE-4846-1821-8D7E4400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37E138-25D4-E99F-BAD0-850F35C3F442}"/>
              </a:ext>
            </a:extLst>
          </p:cNvPr>
          <p:cNvSpPr txBox="1"/>
          <p:nvPr/>
        </p:nvSpPr>
        <p:spPr>
          <a:xfrm>
            <a:off x="104078" y="215591"/>
            <a:ext cx="63710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Sampling Techniques</a:t>
            </a:r>
          </a:p>
          <a:p>
            <a:pPr algn="just"/>
            <a:endParaRPr lang="en-US" sz="20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Sampling techniques involve generating random samples in the environment to explore possible paths.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when the environment is too complex or unknown for exact methods.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 in finding feasible paths by randomly exploring the space.</a:t>
            </a:r>
          </a:p>
        </p:txBody>
      </p:sp>
    </p:spTree>
    <p:extLst>
      <p:ext uri="{BB962C8B-B14F-4D97-AF65-F5344CB8AC3E}">
        <p14:creationId xmlns:p14="http://schemas.microsoft.com/office/powerpoint/2010/main" val="12248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FB94B0-2FEE-4846-1821-8D7E4400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9F5898-F4C1-88E1-9044-8324C80D790E}"/>
              </a:ext>
            </a:extLst>
          </p:cNvPr>
          <p:cNvSpPr txBox="1"/>
          <p:nvPr/>
        </p:nvSpPr>
        <p:spPr>
          <a:xfrm>
            <a:off x="2665141" y="200868"/>
            <a:ext cx="3813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Path Planning</a:t>
            </a:r>
            <a:endParaRPr lang="en-IN" sz="2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E7EAB-24F5-2B00-25AC-704C4602A719}"/>
              </a:ext>
            </a:extLst>
          </p:cNvPr>
          <p:cNvSpPr txBox="1"/>
          <p:nvPr/>
        </p:nvSpPr>
        <p:spPr>
          <a:xfrm>
            <a:off x="104078" y="996176"/>
            <a:ext cx="63710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planning involves determining a feasible route from a start to a goal while avoiding obstacles, crucial for autonomous systems.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Essential for autonomous systems to operate independently without human intervention.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Ensures safe navigation in complex environments while minimizing time, distance, and energy consumption.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 for robots to perform tasks in structured and unstructured environments, whether on land, air, sea, or space.</a:t>
            </a:r>
          </a:p>
        </p:txBody>
      </p:sp>
    </p:spTree>
    <p:extLst>
      <p:ext uri="{BB962C8B-B14F-4D97-AF65-F5344CB8AC3E}">
        <p14:creationId xmlns:p14="http://schemas.microsoft.com/office/powerpoint/2010/main" val="332053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FB94B0-2FEE-4846-1821-8D7E4400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F0DB2-370C-DFFF-7371-81A440FAAD41}"/>
              </a:ext>
            </a:extLst>
          </p:cNvPr>
          <p:cNvSpPr txBox="1"/>
          <p:nvPr/>
        </p:nvSpPr>
        <p:spPr>
          <a:xfrm>
            <a:off x="104078" y="215591"/>
            <a:ext cx="637106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Sampling</a:t>
            </a:r>
          </a:p>
          <a:p>
            <a:pPr algn="just"/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random points in the search space and connect them to form a path.</a:t>
            </a:r>
          </a:p>
          <a:p>
            <a:pPr lvl="1" algn="just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Randomly select points within the workspace.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connectivity between points and form a graph.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Case: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in simple environments where a complete map is not available.</a:t>
            </a:r>
          </a:p>
        </p:txBody>
      </p:sp>
    </p:spTree>
    <p:extLst>
      <p:ext uri="{BB962C8B-B14F-4D97-AF65-F5344CB8AC3E}">
        <p14:creationId xmlns:p14="http://schemas.microsoft.com/office/powerpoint/2010/main" val="2291178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FB94B0-2FEE-4846-1821-8D7E4400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8D01FF-1D29-8FD8-B300-384AEB57A451}"/>
              </a:ext>
            </a:extLst>
          </p:cNvPr>
          <p:cNvSpPr txBox="1"/>
          <p:nvPr/>
        </p:nvSpPr>
        <p:spPr>
          <a:xfrm>
            <a:off x="104078" y="215591"/>
            <a:ext cx="6371063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Rapidly-exploring Random Tree (RRT)</a:t>
            </a:r>
          </a:p>
          <a:p>
            <a:pPr algn="just"/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Incrementally builds a tree by randomly sampling and expanding nodes.</a:t>
            </a:r>
          </a:p>
          <a:p>
            <a:pPr lvl="1" algn="just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from an initial point and grow the tree by randomly sampling the space.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 new nodes to the nearest existing node.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 in high-dimensional spaces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handle complex and high-dimensional environments.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3BF7C9-B006-2F33-412C-50141744C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141" y="1182029"/>
            <a:ext cx="2492771" cy="97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72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FB94B0-2FEE-4846-1821-8D7E4400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884362-D0D3-15CF-4131-DF3CFC41529F}"/>
              </a:ext>
            </a:extLst>
          </p:cNvPr>
          <p:cNvSpPr txBox="1"/>
          <p:nvPr/>
        </p:nvSpPr>
        <p:spPr>
          <a:xfrm>
            <a:off x="104078" y="215591"/>
            <a:ext cx="6371063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RRT*</a:t>
            </a:r>
          </a:p>
          <a:p>
            <a:pPr algn="just"/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improved version of RRT that optimizes paths by re-routing and connecting nodes.</a:t>
            </a:r>
          </a:p>
          <a:p>
            <a:pPr lvl="1" algn="just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 to RRT but with a focus on refining paths for optimality.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Reconnect nodes to improve path quality.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better path quality compared to basic RRT.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Balances exploration and optimization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660D2C-4567-3D3C-19CD-00A3BE8AA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141" y="854928"/>
            <a:ext cx="2615137" cy="208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62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FB94B0-2FEE-4846-1821-8D7E4400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D23BD2-A798-35EB-6805-8F38A9FDF92F}"/>
              </a:ext>
            </a:extLst>
          </p:cNvPr>
          <p:cNvSpPr txBox="1"/>
          <p:nvPr/>
        </p:nvSpPr>
        <p:spPr>
          <a:xfrm>
            <a:off x="104078" y="163553"/>
            <a:ext cx="637106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Roadmaps (PRM)</a:t>
            </a:r>
          </a:p>
          <a:p>
            <a:pPr algn="just"/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Builds a roadmap by randomly sampling points and connecting them to form a graph.</a:t>
            </a:r>
          </a:p>
          <a:p>
            <a:pPr lvl="1" algn="just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points and connect them to create a graph.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graph-based search algorithms to find paths.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better path quality compared to basic RRT.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PRM effectively handles complex, high-dimensional environments by creating a roadmap through random sampling.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0D2086-AF7E-2FAC-758A-CF6439928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046" y="644092"/>
            <a:ext cx="2415907" cy="224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29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314700" y="2097741"/>
            <a:ext cx="2178424" cy="53115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53C5F"/>
                </a:solidFill>
                <a:effectLst/>
                <a:uLnTx/>
                <a:uFillTx/>
                <a:cs typeface="Times New Roman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FB94B0-2FEE-4846-1821-8D7E4400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97B590-02D9-E70D-DE77-6619279A7C77}"/>
              </a:ext>
            </a:extLst>
          </p:cNvPr>
          <p:cNvSpPr txBox="1"/>
          <p:nvPr/>
        </p:nvSpPr>
        <p:spPr>
          <a:xfrm>
            <a:off x="104078" y="200721"/>
            <a:ext cx="63710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 planning for self-driving cars, considering traffic, obstacles, and road conditions.</a:t>
            </a:r>
          </a:p>
          <a:p>
            <a:pPr lvl="1" algn="just"/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 path optimization in 3D space for tasks like delivery, surveillance, and mapping.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 movement of robotic arms in manufacturing, minimizing collisions and optimizing cycle time.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D45F9-877F-15E0-BE9C-2553FE50B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85" y="2789272"/>
            <a:ext cx="5448647" cy="1533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6099C-47F0-F497-D9EA-52C53EFB53CA}"/>
              </a:ext>
            </a:extLst>
          </p:cNvPr>
          <p:cNvSpPr txBox="1"/>
          <p:nvPr/>
        </p:nvSpPr>
        <p:spPr>
          <a:xfrm>
            <a:off x="884661" y="4326678"/>
            <a:ext cx="48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Figure: Workspace in recent robotics path planning competitions</a:t>
            </a:r>
            <a:endParaRPr lang="en-IN" sz="1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573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FB94B0-2FEE-4846-1821-8D7E4400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489104-574D-5778-3B05-D5C41CC64834}"/>
              </a:ext>
            </a:extLst>
          </p:cNvPr>
          <p:cNvSpPr txBox="1"/>
          <p:nvPr/>
        </p:nvSpPr>
        <p:spPr>
          <a:xfrm>
            <a:off x="104078" y="215591"/>
            <a:ext cx="637106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 in Path Planning Methods</a:t>
            </a:r>
          </a:p>
          <a:p>
            <a:pPr algn="just"/>
            <a:endParaRPr lang="en-IN" sz="2000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1956, </a:t>
            </a:r>
            <a:r>
              <a:rPr lang="en-I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Edsger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W. Dijkstra introduced the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shortest path algorithm, foundational for later developments.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1968, </a:t>
            </a:r>
            <a:r>
              <a:rPr lang="de-D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Peter Hart, Nils Nilsson, Bertram Raphael combined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Dijkstra’s algorithm with heuristics for improved efficiency.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1985,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Lydia </a:t>
            </a:r>
            <a:r>
              <a:rPr lang="en-I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Kavraki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Jean-Claude </a:t>
            </a:r>
            <a:r>
              <a:rPr lang="en-I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Latombe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enabled path planning in high-dimensional spaces using sampling-based methods.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1990s,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Steven M. LaValle facilitated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path planning in complex environments.</a:t>
            </a:r>
          </a:p>
        </p:txBody>
      </p:sp>
    </p:spTree>
    <p:extLst>
      <p:ext uri="{BB962C8B-B14F-4D97-AF65-F5344CB8AC3E}">
        <p14:creationId xmlns:p14="http://schemas.microsoft.com/office/powerpoint/2010/main" val="2709266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FB94B0-2FEE-4846-1821-8D7E4400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3CBBD6-654A-ABA3-7952-4E13E0546401}"/>
              </a:ext>
            </a:extLst>
          </p:cNvPr>
          <p:cNvSpPr txBox="1"/>
          <p:nvPr/>
        </p:nvSpPr>
        <p:spPr>
          <a:xfrm>
            <a:off x="104078" y="215591"/>
            <a:ext cx="63710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2008, </a:t>
            </a:r>
            <a:r>
              <a:rPr lang="en-I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Sertac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Karaman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Emilio </a:t>
            </a:r>
            <a:r>
              <a:rPr lang="en-I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Frazzoli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ensured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paths in asymptotic conditions with RRT refinement.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2013, Sergey Levine used deep reinforcement learning for complex navigation tasks.</a:t>
            </a:r>
          </a:p>
        </p:txBody>
      </p:sp>
    </p:spTree>
    <p:extLst>
      <p:ext uri="{BB962C8B-B14F-4D97-AF65-F5344CB8AC3E}">
        <p14:creationId xmlns:p14="http://schemas.microsoft.com/office/powerpoint/2010/main" val="1354284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FB94B0-2FEE-4846-1821-8D7E4400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DABBCB-F817-89C4-254E-A950DC99688F}"/>
              </a:ext>
            </a:extLst>
          </p:cNvPr>
          <p:cNvSpPr txBox="1"/>
          <p:nvPr/>
        </p:nvSpPr>
        <p:spPr>
          <a:xfrm>
            <a:off x="104078" y="215591"/>
            <a:ext cx="6371063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Path Planning Problems</a:t>
            </a:r>
          </a:p>
          <a:p>
            <a:pPr algn="just"/>
            <a:endParaRPr lang="en-US" sz="20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Single-Agent Path Planning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Involves finding a path for a single autonomous agent from a start to a goal while avoiding obstacles.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Determining a route for a mobile robot in a warehouse.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might face challenges in handling dynamic obstacles or navigating through complex or high-dimensional spaces. </a:t>
            </a:r>
          </a:p>
        </p:txBody>
      </p:sp>
    </p:spTree>
    <p:extLst>
      <p:ext uri="{BB962C8B-B14F-4D97-AF65-F5344CB8AC3E}">
        <p14:creationId xmlns:p14="http://schemas.microsoft.com/office/powerpoint/2010/main" val="269691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FB94B0-2FEE-4846-1821-8D7E4400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6A04D-4A93-1DF1-B3F4-2195A91E3892}"/>
              </a:ext>
            </a:extLst>
          </p:cNvPr>
          <p:cNvSpPr txBox="1"/>
          <p:nvPr/>
        </p:nvSpPr>
        <p:spPr>
          <a:xfrm>
            <a:off x="104078" y="215591"/>
            <a:ext cx="63710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Multi-Agent Path Planning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Addresses path planning for multiple agents that must coordinate their movements to avoid collisions and reach their goals.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Coordinating multiple drones for simultaneous delivery tasks.</a:t>
            </a:r>
          </a:p>
          <a:p>
            <a:pPr lvl="1" algn="just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might face challenges in avoiding collisions between agents or ensuring efficient coordination and communication between among agents. 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356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FB94B0-2FEE-4846-1821-8D7E4400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BE499E-435F-7A12-ADA1-8B561C7E8B27}"/>
              </a:ext>
            </a:extLst>
          </p:cNvPr>
          <p:cNvSpPr txBox="1"/>
          <p:nvPr/>
        </p:nvSpPr>
        <p:spPr>
          <a:xfrm>
            <a:off x="104078" y="215591"/>
            <a:ext cx="63710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Path Planning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Focuses on planning paths in environments where obstacles and goals do not change over time.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Solving a maze with fixed walls and goal locations.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mainly lie in optimizing the chosen path. </a:t>
            </a:r>
          </a:p>
        </p:txBody>
      </p:sp>
    </p:spTree>
    <p:extLst>
      <p:ext uri="{BB962C8B-B14F-4D97-AF65-F5344CB8AC3E}">
        <p14:creationId xmlns:p14="http://schemas.microsoft.com/office/powerpoint/2010/main" val="997227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FB94B0-2FEE-4846-1821-8D7E4400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5EB32C-0576-1C16-90A7-DD4A3C3C26D2}"/>
              </a:ext>
            </a:extLst>
          </p:cNvPr>
          <p:cNvSpPr txBox="1"/>
          <p:nvPr/>
        </p:nvSpPr>
        <p:spPr>
          <a:xfrm>
            <a:off x="104078" y="215591"/>
            <a:ext cx="63710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Path Planning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Involves planning paths in environments where obstacles or goals can change over time.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Navigating a car through traffic where other vehicles and pedestrians move unpredictably.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lie in adapting to real-time changes and uncertainties and, replanning and adjusting paths on-the-fly.</a:t>
            </a:r>
          </a:p>
        </p:txBody>
      </p:sp>
    </p:spTree>
    <p:extLst>
      <p:ext uri="{BB962C8B-B14F-4D97-AF65-F5344CB8AC3E}">
        <p14:creationId xmlns:p14="http://schemas.microsoft.com/office/powerpoint/2010/main" val="1292867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robotics_search</Template>
  <TotalTime>270</TotalTime>
  <Words>1327</Words>
  <Application>Microsoft Office PowerPoint</Application>
  <PresentationFormat>On-screen Show (16:9)</PresentationFormat>
  <Paragraphs>222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DAKSH PANDEY</dc:creator>
  <cp:lastModifiedBy>DAKSH PANDEY</cp:lastModifiedBy>
  <cp:revision>2</cp:revision>
  <dcterms:created xsi:type="dcterms:W3CDTF">2024-08-22T18:49:31Z</dcterms:created>
  <dcterms:modified xsi:type="dcterms:W3CDTF">2024-08-26T08:59:15Z</dcterms:modified>
</cp:coreProperties>
</file>