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9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60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3B8"/>
    <a:srgbClr val="353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3A3E8-521F-8279-114B-52C5322AC500}" v="4077" dt="2024-06-30T22:15:43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/>
  </p:normalViewPr>
  <p:slideViewPr>
    <p:cSldViewPr snapToGrid="0" snapToObjects="1" showGuides="1">
      <p:cViewPr varScale="1">
        <p:scale>
          <a:sx n="103" d="100"/>
          <a:sy n="103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CB54F-3798-408F-9423-FDD9D9C99106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CD95-9B19-465B-B133-3444CCB3A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76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90098-CD1A-439A-A4F9-2ADA56ABD36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294A-A7C2-46F1-A401-CA471D50A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4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C294A-A7C2-46F1-A401-CA471D50A6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B08F-2DC7-40D9-A8A7-E473D6EB5DD0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8467A-29AF-D00B-29A1-D607AC7A288D}"/>
              </a:ext>
            </a:extLst>
          </p:cNvPr>
          <p:cNvSpPr/>
          <p:nvPr userDrawn="1"/>
        </p:nvSpPr>
        <p:spPr>
          <a:xfrm>
            <a:off x="6625988" y="3152633"/>
            <a:ext cx="2292824" cy="1323833"/>
          </a:xfrm>
          <a:prstGeom prst="rect">
            <a:avLst/>
          </a:prstGeom>
          <a:noFill/>
          <a:ln w="3175">
            <a:solidFill>
              <a:srgbClr val="518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ABA-675D-4F73-8E6F-AC40359A5514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BDBC-161C-447D-9AAE-94655D34EAA8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667-E65D-406A-BE98-FBA97C1C7683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33C2-86C7-47A3-85A7-8402C1E81CFB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F006-BA10-4146-9112-744B60F307BC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47E1-2FC1-407A-B707-2BAE47786EFB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A359-F8EA-4337-A3C3-BDCBE8ED06AF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EFE-9418-4A05-90D4-9F2E9EBBDBC7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8BD1D-01C3-8323-270F-420DB1CA16E6}"/>
              </a:ext>
            </a:extLst>
          </p:cNvPr>
          <p:cNvSpPr/>
          <p:nvPr userDrawn="1"/>
        </p:nvSpPr>
        <p:spPr>
          <a:xfrm>
            <a:off x="6625988" y="3152633"/>
            <a:ext cx="2292824" cy="1323833"/>
          </a:xfrm>
          <a:prstGeom prst="rect">
            <a:avLst/>
          </a:prstGeom>
          <a:noFill/>
          <a:ln w="3175">
            <a:solidFill>
              <a:srgbClr val="518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C93-B73F-42F1-ABD4-B6F9B3F642C8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232-4E6B-4337-9341-56CFAF3AF581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nptel online certification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CFA4-055F-4066-8CF1-79E36F67369B}" type="datetime1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nptel online certification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34EA-1831-4B89-A89A-D5E7C2427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371600" y="1479176"/>
            <a:ext cx="6400800" cy="887506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600" b="1" dirty="0">
                <a:solidFill>
                  <a:srgbClr val="353C5F"/>
                </a:solidFill>
                <a:cs typeface="Times New Roman" pitchFamily="18" charset="0"/>
              </a:rPr>
              <a:t>COURSE TITLE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5183B8"/>
                </a:solidFill>
                <a:cs typeface="Arial" pitchFamily="34" charset="0"/>
              </a:rPr>
              <a:t>Lecture Number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5183B8"/>
                </a:solidFill>
                <a:cs typeface="Arial" pitchFamily="34" charset="0"/>
              </a:rPr>
              <a:t>Lecture Name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2568394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cs typeface="Arial" pitchFamily="34" charset="0"/>
              </a:rPr>
              <a:t>PRESENTER 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900" b="1" dirty="0">
                <a:solidFill>
                  <a:srgbClr val="5183B8"/>
                </a:solidFill>
                <a:cs typeface="Arial" pitchFamily="34" charset="0"/>
              </a:rPr>
              <a:t>DEPARTMENT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srgbClr val="5183B8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CB5CD-A2C1-4383-2BEC-D73213B0103A}"/>
              </a:ext>
            </a:extLst>
          </p:cNvPr>
          <p:cNvSpPr txBox="1"/>
          <p:nvPr/>
        </p:nvSpPr>
        <p:spPr>
          <a:xfrm>
            <a:off x="104078" y="215591"/>
            <a:ext cx="637106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Systematic Search</a:t>
            </a:r>
          </a:p>
          <a:p>
            <a:pPr algn="just"/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search ensures all reachable states are explored, which is critical for determining the existence of solutions in finite or infinite state spaces.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Mostly, we use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Search Algorithms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state transition graph is revealed incrementally as actions are applied, not fully specified in advance.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7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F5809-2A1F-2A84-8DF7-339C879C8198}"/>
              </a:ext>
            </a:extLst>
          </p:cNvPr>
          <p:cNvSpPr txBox="1"/>
          <p:nvPr/>
        </p:nvSpPr>
        <p:spPr>
          <a:xfrm>
            <a:off x="104078" y="215591"/>
            <a:ext cx="63710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Search in Finite Graphs</a:t>
            </a:r>
          </a:p>
          <a:p>
            <a:pPr algn="just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to ensure that the algorithm avoids infinite loops and redundant exploration.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also guarantee that the algorithm explores every reachable state.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way the algorithm can determine in finite time whether a solution exists or not.</a:t>
            </a:r>
          </a:p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8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0F9DD-32D0-CEAC-0075-E9895AF4F922}"/>
              </a:ext>
            </a:extLst>
          </p:cNvPr>
          <p:cNvSpPr txBox="1"/>
          <p:nvPr/>
        </p:nvSpPr>
        <p:spPr>
          <a:xfrm>
            <a:off x="104078" y="215591"/>
            <a:ext cx="6371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Search in Infinite Graphs</a:t>
            </a:r>
          </a:p>
          <a:p>
            <a:pPr algn="just"/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systematicity requires finding a solution in finite time if one exists.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relax our requirements for systematicity by allowing the algorithm to search indefinitely if no solution exists.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requirement is that every reachable vertex must eventually be explored as the number of iterations increases.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make assumption that number of vertices are countably infinite. </a:t>
            </a:r>
          </a:p>
        </p:txBody>
      </p:sp>
    </p:spTree>
    <p:extLst>
      <p:ext uri="{BB962C8B-B14F-4D97-AF65-F5344CB8AC3E}">
        <p14:creationId xmlns:p14="http://schemas.microsoft.com/office/powerpoint/2010/main" val="281512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7B189-9A37-57CE-E6C5-0681B76E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49" y="387864"/>
            <a:ext cx="4329319" cy="220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5B156-9F25-0543-F5E5-C3B3BA3B9195}"/>
              </a:ext>
            </a:extLst>
          </p:cNvPr>
          <p:cNvSpPr txBox="1"/>
          <p:nvPr/>
        </p:nvSpPr>
        <p:spPr>
          <a:xfrm>
            <a:off x="104078" y="2594052"/>
            <a:ext cx="6371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figure (a), no states are revisited but exploring one direction leaves most of the space undiscovered, hence the systematicity is compromised.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figure (b), exploration is done in wavefronts which ensures broader coverage, and no state is revisited. Hence, it is systematic.</a:t>
            </a:r>
          </a:p>
        </p:txBody>
      </p:sp>
    </p:spTree>
    <p:extLst>
      <p:ext uri="{BB962C8B-B14F-4D97-AF65-F5344CB8AC3E}">
        <p14:creationId xmlns:p14="http://schemas.microsoft.com/office/powerpoint/2010/main" val="189297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0DE7C-B011-0584-75C5-044913FCB5CC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Forward Search</a:t>
                </a:r>
              </a:p>
              <a:p>
                <a:pPr algn="just"/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any point during a search, there are three kinds of states: 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States that have not been visited yet. Initially, it is every state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Visited states for which every possible next state has been explored and recorded and cannot provide anymore information.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Encountered state but possibly has unvisited next state.</a:t>
                </a: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0DE7C-B011-0584-75C5-044913FCB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693319"/>
              </a:xfrm>
              <a:prstGeom prst="rect">
                <a:avLst/>
              </a:prstGeom>
              <a:blipFill>
                <a:blip r:embed="rId2"/>
                <a:stretch>
                  <a:fillRect l="-957" t="-825" r="-861" b="-2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1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188DD6-D3A2-503A-04CE-CAED9672797C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Alive states are stored in 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a priority function.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only significant difference between various search algorithms is the choice of this priority function.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FIFO (First In First Out) is one basic option.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FIFO, states are processed in the order they are added.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188DD6-D3A2-503A-04CE-CAED96727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585323"/>
              </a:xfrm>
              <a:prstGeom prst="rect">
                <a:avLst/>
              </a:prstGeom>
              <a:blipFill>
                <a:blip r:embed="rId2"/>
                <a:stretch>
                  <a:fillRect l="-574" t="-1179" r="-861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42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D7738-8874-D6B9-D504-F059D2A5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DD1934-0EAC-68DC-C109-84A8E4AEA00B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Overview of the Algorithm: </a:t>
                </a:r>
              </a:p>
              <a:p>
                <a:pPr algn="just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starts with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Termination Condition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while loop continues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empty or a solution is found.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 Scenario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becomes empty without finding a goal state.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 Scenario in Infinite Graphs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algorithm may not terminate if a reachable portion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infinite. </a:t>
                </a: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DD1934-0EAC-68DC-C109-84A8E4AEA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416320"/>
              </a:xfrm>
              <a:prstGeom prst="rect">
                <a:avLst/>
              </a:prstGeom>
              <a:blipFill>
                <a:blip r:embed="rId2"/>
                <a:stretch>
                  <a:fillRect l="-766" t="-891" r="-861" b="-1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0DAB93-01A2-182B-422D-AD62E3B1E5FC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algn="just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Record and remove the highest-ranked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goal state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yes, report SUCCESS and terminate.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Expanding the State: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compute the next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unvisited.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unvisited: insert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Else: skip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it is either dead or already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0DAB93-01A2-182B-422D-AD62E3B1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970318"/>
              </a:xfrm>
              <a:prstGeom prst="rect">
                <a:avLst/>
              </a:prstGeom>
              <a:blipFill>
                <a:blip r:embed="rId2"/>
                <a:stretch>
                  <a:fillRect l="-766" t="-767" b="-1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EF038-9F5C-6B7D-0322-3FB006678ADF}"/>
              </a:ext>
            </a:extLst>
          </p:cNvPr>
          <p:cNvSpPr txBox="1"/>
          <p:nvPr/>
        </p:nvSpPr>
        <p:spPr>
          <a:xfrm>
            <a:off x="104078" y="215591"/>
            <a:ext cx="637106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Forward Search Methods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Method</a:t>
            </a:r>
          </a:p>
          <a:p>
            <a:pPr algn="just"/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Explores all states at the present depth level before moving on to states at the next depth level.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 (First In First Out).</a:t>
            </a:r>
          </a:p>
        </p:txBody>
      </p:sp>
    </p:spTree>
    <p:extLst>
      <p:ext uri="{BB962C8B-B14F-4D97-AF65-F5344CB8AC3E}">
        <p14:creationId xmlns:p14="http://schemas.microsoft.com/office/powerpoint/2010/main" val="415934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52B00F-27F2-A9FC-AE9F-0E601D215343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empty: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Record and then remove the highest-ranked state (oldest state). 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if it’s a goal state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yes, report SUCCESS. 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add unvisited states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52B00F-27F2-A9FC-AE9F-0E601D215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139321"/>
              </a:xfrm>
              <a:prstGeom prst="rect">
                <a:avLst/>
              </a:prstGeom>
              <a:blipFill>
                <a:blip r:embed="rId2"/>
                <a:stretch>
                  <a:fillRect l="-574" t="-971" r="-861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5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4339F-CE0D-0721-1EA6-DDA8E08CAFF3}"/>
              </a:ext>
            </a:extLst>
          </p:cNvPr>
          <p:cNvSpPr txBox="1"/>
          <p:nvPr/>
        </p:nvSpPr>
        <p:spPr>
          <a:xfrm>
            <a:off x="2782229" y="193582"/>
            <a:ext cx="3579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Methods in Robotics</a:t>
            </a:r>
            <a:endParaRPr lang="en-I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301C0-8185-2FC8-3071-A123EB30C9F4}"/>
              </a:ext>
            </a:extLst>
          </p:cNvPr>
          <p:cNvSpPr txBox="1"/>
          <p:nvPr/>
        </p:nvSpPr>
        <p:spPr>
          <a:xfrm>
            <a:off x="104078" y="996176"/>
            <a:ext cx="6371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Algorithms which enable robots to navigate or locate paths effectively in their environments.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Vital for tasks like obstacle avoidance, exploration, and autonomous navigation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impacts a robot’s efficiency, safety, and reliability in dynamic environments.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28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5746-3978-D00F-4970-15169833E3B2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Initial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goal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(2,2)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Order: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→(0,1)→(0,2)→(1,0)→(1,1)→(1,2)→(2,0)→(2,1)→(2,2)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D5746-3978-D00F-4970-15169833E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1477328"/>
              </a:xfrm>
              <a:prstGeom prst="rect">
                <a:avLst/>
              </a:prstGeom>
              <a:blipFill>
                <a:blip r:embed="rId2"/>
                <a:stretch>
                  <a:fillRect l="-574" t="-2058" b="-2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73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70C20-64BB-DA91-85ED-FA3A51C42BF7}"/>
              </a:ext>
            </a:extLst>
          </p:cNvPr>
          <p:cNvSpPr txBox="1"/>
          <p:nvPr/>
        </p:nvSpPr>
        <p:spPr>
          <a:xfrm>
            <a:off x="104078" y="215591"/>
            <a:ext cx="63710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Method</a:t>
            </a:r>
          </a:p>
          <a:p>
            <a:pPr algn="just"/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Explores as far down a branch as possible before backtracking.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 (Last In First Out).</a:t>
            </a:r>
          </a:p>
        </p:txBody>
      </p:sp>
    </p:spTree>
    <p:extLst>
      <p:ext uri="{BB962C8B-B14F-4D97-AF65-F5344CB8AC3E}">
        <p14:creationId xmlns:p14="http://schemas.microsoft.com/office/powerpoint/2010/main" val="330501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A6E180-7FEC-75C8-A2D4-653B55624546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empty: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Record and then remove the highest-ranked state (most recently added state). 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if it’s a goal state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yes, report SUCCESS. 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add unvisited states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A6E180-7FEC-75C8-A2D4-653B55624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139321"/>
              </a:xfrm>
              <a:prstGeom prst="rect">
                <a:avLst/>
              </a:prstGeom>
              <a:blipFill>
                <a:blip r:embed="rId2"/>
                <a:stretch>
                  <a:fillRect l="-574" t="-971" r="-861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7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F0B193-0A2A-941D-DE36-76CD531BE268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Initial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goal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(2,2)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Order: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2,2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F0B193-0A2A-941D-DE36-76CD531B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1477328"/>
              </a:xfrm>
              <a:prstGeom prst="rect">
                <a:avLst/>
              </a:prstGeom>
              <a:blipFill>
                <a:blip r:embed="rId2"/>
                <a:stretch>
                  <a:fillRect l="-574" t="-2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76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B6E137-4C3D-9FD1-2394-05F0841B1FCE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 Search Method</a:t>
                </a:r>
              </a:p>
              <a:p>
                <a:pPr algn="just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the cost to reach a state with a heuristic estimate of the cost to reach the goal.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Priority Queue: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States are ordered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from the start state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Heuristic estimate of the cost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goal.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B6E137-4C3D-9FD1-2394-05F0841B1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893100"/>
              </a:xfrm>
              <a:prstGeom prst="rect">
                <a:avLst/>
              </a:prstGeom>
              <a:blipFill>
                <a:blip r:embed="rId2"/>
                <a:stretch>
                  <a:fillRect l="-957" t="-1053" r="-861" b="-2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70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158FEA-AF18-7F21-B19E-A16C302AF96F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the 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empty: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Record and then remove the highest-ranked state (lowest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if it’s a goal state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yes, report SUCCESS. </a:t>
                </a: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add unvisited states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158FEA-AF18-7F21-B19E-A16C302AF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693319"/>
              </a:xfrm>
              <a:prstGeom prst="rect">
                <a:avLst/>
              </a:prstGeom>
              <a:blipFill>
                <a:blip r:embed="rId2"/>
                <a:stretch>
                  <a:fillRect l="-574" t="-825" r="-861" b="-1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70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98A9C2-E171-A90C-BA90-43E7110FA63C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Initial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goal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(2,2)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Heuristic: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Manhattan distance</a:t>
                </a: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Order: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considering both cost and heuristic function.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98A9C2-E171-A90C-BA90-43E7110F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031325"/>
              </a:xfrm>
              <a:prstGeom prst="rect">
                <a:avLst/>
              </a:prstGeom>
              <a:blipFill>
                <a:blip r:embed="rId2"/>
                <a:stretch>
                  <a:fillRect l="-574" t="-1497" r="-861" b="-3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097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625226-63D3-FB47-70F3-87054BA1B7C6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of BFS, DFS and A* Search</a:t>
                </a:r>
              </a:p>
              <a:p>
                <a:pPr algn="just"/>
                <a:endPara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Breadth-First Search (BFS)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Strategy: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Level-order exploration; all nodes at depth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expanded before nodes at depth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Completeness: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in finite state spaces; finds the shortest path in unweighted graphs.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Optimality: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Guarantees the shortest path in unweighted graphs.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625226-63D3-FB47-70F3-87054BA1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754874"/>
              </a:xfrm>
              <a:prstGeom prst="rect">
                <a:avLst/>
              </a:prstGeom>
              <a:blipFill>
                <a:blip r:embed="rId2"/>
                <a:stretch>
                  <a:fillRect l="-957" t="-812" r="-861" b="-1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799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45D281-FDDB-E2FD-6A7A-4DE73FF7218C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036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Breadth-First Search (BFS)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High; stores all nodes at the current depth.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branching factor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depth of the shallowest goal.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45D281-FDDB-E2FD-6A7A-4DE73FF72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036263"/>
              </a:xfrm>
              <a:prstGeom prst="rect">
                <a:avLst/>
              </a:prstGeom>
              <a:blipFill>
                <a:blip r:embed="rId2"/>
                <a:stretch>
                  <a:fillRect l="-766" t="-1497" r="-861" b="-3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8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2561ED-2B2D-565D-F0C8-0DB55F97A5BF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Depth-First Search (DFS)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Strategy: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 exploration; goes as far as possible down one branch before backtracking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Completeness: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complete in infinite spaces or with infinite paths; can get stuck in loops.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Optimality: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guaranteed to find the shortest path; depends on the order of exploration.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2561ED-2B2D-565D-F0C8-0DB55F97A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447098"/>
              </a:xfrm>
              <a:prstGeom prst="rect">
                <a:avLst/>
              </a:prstGeom>
              <a:blipFill>
                <a:blip r:embed="rId2"/>
                <a:stretch>
                  <a:fillRect l="-766" t="-883" r="-861" b="-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91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8E60A-BCFD-8BB3-7FAF-824BED7B626A}"/>
              </a:ext>
            </a:extLst>
          </p:cNvPr>
          <p:cNvSpPr txBox="1"/>
          <p:nvPr/>
        </p:nvSpPr>
        <p:spPr>
          <a:xfrm>
            <a:off x="104078" y="215591"/>
            <a:ext cx="637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in Search Methods</a:t>
            </a:r>
          </a:p>
          <a:p>
            <a:pPr algn="just"/>
            <a:endParaRPr lang="en-IN" sz="2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1956,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Edsger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 Dijkstra introduced 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algorithm, foundational for later developments.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1968, </a:t>
            </a:r>
            <a:r>
              <a:rPr lang="de-D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Hart, Nils Nilsson, Bertram Raphael combined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Dijkstra’s algorithm with heuristics for improved efficiency.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1985, </a:t>
            </a:r>
            <a:r>
              <a:rPr lang="en-IN" dirty="0"/>
              <a:t>Lydia </a:t>
            </a:r>
            <a:r>
              <a:rPr lang="en-IN" dirty="0" err="1"/>
              <a:t>Kavraki</a:t>
            </a:r>
            <a:r>
              <a:rPr lang="en-IN" dirty="0"/>
              <a:t>, Jean-Claude </a:t>
            </a:r>
            <a:r>
              <a:rPr lang="en-IN" dirty="0" err="1"/>
              <a:t>Latombe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enabled </a:t>
            </a:r>
          </a:p>
        </p:txBody>
      </p:sp>
    </p:spTree>
    <p:extLst>
      <p:ext uri="{BB962C8B-B14F-4D97-AF65-F5344CB8AC3E}">
        <p14:creationId xmlns:p14="http://schemas.microsoft.com/office/powerpoint/2010/main" val="1214408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838519-847C-8069-8D4A-AD270856AE32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Depth-First Search (DFS)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Low; only stores the path from root to the current node.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branching factor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maximum depth of the search.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838519-847C-8069-8D4A-AD27085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031325"/>
              </a:xfrm>
              <a:prstGeom prst="rect">
                <a:avLst/>
              </a:prstGeom>
              <a:blipFill>
                <a:blip r:embed="rId2"/>
                <a:stretch>
                  <a:fillRect l="-766" t="-1497" r="-861" b="-3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62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CAAE26-017C-BD92-2E19-6DD8EC38D615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 Search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Strategy: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+ heuristic-based exploration; balances exploration and exploitation.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Completeness: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IN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if the heuristic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admissible (never overestimates the true cost).</a:t>
                </a:r>
              </a:p>
              <a:p>
                <a:pPr lvl="1"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Optimality: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Guarantees the shortest path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admissible and consistent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CAAE26-017C-BD92-2E19-6DD8EC38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693319"/>
              </a:xfrm>
              <a:prstGeom prst="rect">
                <a:avLst/>
              </a:prstGeom>
              <a:blipFill>
                <a:blip r:embed="rId2"/>
                <a:stretch>
                  <a:fillRect l="-766" t="-825" r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534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392C0B-2A8D-8FF0-7983-0CE87D9D1278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054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 Search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Complexity: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high; stores all nodes generated.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</a:p>
              <a:p>
                <a:pPr marL="742950" lvl="1" indent="-28575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 the worst case, but often more efficient than BFS due to heuristic guidance.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392C0B-2A8D-8FF0-7983-0CE87D9D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054986"/>
              </a:xfrm>
              <a:prstGeom prst="rect">
                <a:avLst/>
              </a:prstGeom>
              <a:blipFill>
                <a:blip r:embed="rId2"/>
                <a:stretch>
                  <a:fillRect l="-766" t="-1484" r="-861" b="-29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44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314700" y="2097741"/>
            <a:ext cx="2178424" cy="531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81640-570F-345C-961F-EA6B48C8283E}"/>
              </a:ext>
            </a:extLst>
          </p:cNvPr>
          <p:cNvSpPr txBox="1"/>
          <p:nvPr/>
        </p:nvSpPr>
        <p:spPr>
          <a:xfrm>
            <a:off x="104078" y="215591"/>
            <a:ext cx="6371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Integration: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1990s onwards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with AI, leading to adaptive algorithms. Contributions have been made by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Stuart Russell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Norvig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their book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Modern Approach.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Milestones: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SLAM (Simultaneous Localization and Mapping) incorporating search methods, with contributions by researchers like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Sebastian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Thrun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Hugh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Durrant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-Whyte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7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09CD49-5058-EB49-0AA0-E4D387B4FCD2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437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Formulation of a Search/Planning Problem</a:t>
                </a:r>
              </a:p>
              <a:p>
                <a:pPr algn="just"/>
                <a:endParaRPr lang="en-US" sz="2000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It is each distinct situation for the world, here, we denote a 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Space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Set of all possible states or 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Space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Actions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Means of transforming the world.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Transition Function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takes 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input and outputs the 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Transition Equation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09CD49-5058-EB49-0AA0-E4D387B4F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4375685"/>
              </a:xfrm>
              <a:prstGeom prst="rect">
                <a:avLst/>
              </a:prstGeom>
              <a:blipFill>
                <a:blip r:embed="rId2"/>
                <a:stretch>
                  <a:fillRect l="-957" t="-696" r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09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965EA5-0642-06F4-234C-858F2E681512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261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Space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Set of all possible actions over all states: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space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particularly for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States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desired states for which we are applying the search and planning algorithms.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965EA5-0642-06F4-234C-858F2E68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261919"/>
              </a:xfrm>
              <a:prstGeom prst="rect">
                <a:avLst/>
              </a:prstGeom>
              <a:blipFill>
                <a:blip r:embed="rId2"/>
                <a:stretch>
                  <a:fillRect l="-766" t="-935" r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88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F0832-2E4A-9007-33DC-28C3AE9AEC03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in Formulating a Search/Planning Problem</a:t>
                </a:r>
              </a:p>
              <a:p>
                <a:pPr algn="just"/>
                <a:endParaRPr lang="en-US" sz="2000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Statement:</a:t>
                </a:r>
              </a:p>
              <a:p>
                <a:pPr algn="just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 moves on a grid with integer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robot can take step in either of the four directions: up, down, left and right.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figure, we see a 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Transition Graph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 represents movements as transitions between grid points.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F0832-2E4A-9007-33DC-28C3AE9A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200876"/>
              </a:xfrm>
              <a:prstGeom prst="rect">
                <a:avLst/>
              </a:prstGeom>
              <a:blipFill>
                <a:blip r:embed="rId2"/>
                <a:stretch>
                  <a:fillRect l="-957" t="-952" r="-861" b="-2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292C66-1A2C-2619-039B-783F7617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86" y="505520"/>
            <a:ext cx="2559936" cy="21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0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29F182-C1F3-1C34-F61F-FD43B8B7F078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Formulation:</a:t>
                </a:r>
              </a:p>
              <a:p>
                <a:pPr algn="just"/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Space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All integer pairs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Set/Space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Set of all possible movements, so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0,−1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(−1,0)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Transition Equation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29F182-C1F3-1C34-F61F-FD43B8B7F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3970318"/>
              </a:xfrm>
              <a:prstGeom prst="rect">
                <a:avLst/>
              </a:prstGeom>
              <a:blipFill>
                <a:blip r:embed="rId2"/>
                <a:stretch>
                  <a:fillRect l="-766" t="-767" b="-1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06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EEE1-5DE2-0EDF-9F8A-12A5AF4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34EA-1831-4B89-A89A-D5E7C2427B13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F3503-090E-E0D9-F468-F8CE4D779885}"/>
                  </a:ext>
                </a:extLst>
              </p:cNvPr>
              <p:cNvSpPr txBox="1"/>
              <p:nvPr/>
            </p:nvSpPr>
            <p:spPr>
              <a:xfrm>
                <a:off x="104078" y="215591"/>
                <a:ext cx="637106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State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initial position of the robot on the grid.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=(0,0)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State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point or set of points where we want the robot to reach.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</a:t>
                </a:r>
              </a:p>
              <a:p>
                <a:pPr algn="just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(34, 22)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100, 100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100, 101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101, 100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99, 100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(100, 99)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F3503-090E-E0D9-F468-F8CE4D779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8" y="215591"/>
                <a:ext cx="6371063" cy="2862322"/>
              </a:xfrm>
              <a:prstGeom prst="rect">
                <a:avLst/>
              </a:prstGeom>
              <a:blipFill>
                <a:blip r:embed="rId2"/>
                <a:stretch>
                  <a:fillRect l="-574" t="-1064" r="-861" b="-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PIP Template (2) 1</Template>
  <TotalTime>672</TotalTime>
  <Words>1737</Words>
  <Application>Microsoft Office PowerPoint</Application>
  <PresentationFormat>On-screen Show (16:9)</PresentationFormat>
  <Paragraphs>288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 PANDEY</dc:creator>
  <cp:lastModifiedBy>DAKSH PANDEY</cp:lastModifiedBy>
  <cp:revision>4</cp:revision>
  <dcterms:created xsi:type="dcterms:W3CDTF">2024-08-21T15:50:20Z</dcterms:created>
  <dcterms:modified xsi:type="dcterms:W3CDTF">2024-08-22T21:31:36Z</dcterms:modified>
</cp:coreProperties>
</file>