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4" r:id="rId21"/>
    <p:sldId id="281" r:id="rId22"/>
    <p:sldId id="282" r:id="rId23"/>
    <p:sldId id="283" r:id="rId24"/>
    <p:sldId id="285" r:id="rId25"/>
    <p:sldId id="286" r:id="rId26"/>
    <p:sldId id="287" r:id="rId27"/>
    <p:sldId id="290" r:id="rId28"/>
    <p:sldId id="291" r:id="rId29"/>
    <p:sldId id="292" r:id="rId30"/>
    <p:sldId id="294" r:id="rId31"/>
    <p:sldId id="293" r:id="rId32"/>
    <p:sldId id="295" r:id="rId33"/>
    <p:sldId id="296" r:id="rId34"/>
    <p:sldId id="297" r:id="rId35"/>
    <p:sldId id="298" r:id="rId36"/>
    <p:sldId id="301" r:id="rId37"/>
    <p:sldId id="299" r:id="rId38"/>
    <p:sldId id="300" r:id="rId39"/>
    <p:sldId id="302" r:id="rId40"/>
    <p:sldId id="303" r:id="rId41"/>
    <p:sldId id="304" r:id="rId42"/>
    <p:sldId id="305" r:id="rId43"/>
    <p:sldId id="306" r:id="rId44"/>
    <p:sldId id="307" r:id="rId45"/>
    <p:sldId id="308" r:id="rId46"/>
    <p:sldId id="309" r:id="rId47"/>
    <p:sldId id="260" r:id="rId4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83B8"/>
    <a:srgbClr val="353C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94694"/>
  </p:normalViewPr>
  <p:slideViewPr>
    <p:cSldViewPr snapToGrid="0" snapToObjects="1" showGuides="1">
      <p:cViewPr varScale="1">
        <p:scale>
          <a:sx n="103" d="100"/>
          <a:sy n="103" d="100"/>
        </p:scale>
        <p:origin x="874" y="77"/>
      </p:cViewPr>
      <p:guideLst>
        <p:guide orient="horz" pos="1620"/>
        <p:guide pos="2880"/>
      </p:guideLst>
    </p:cSldViewPr>
  </p:slid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5CB54F-3798-408F-9423-FDD9D9C99106}" type="datetimeFigureOut">
              <a:rPr lang="en-US" smtClean="0"/>
              <a:pPr/>
              <a:t>8/8/2024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6CD95-9B19-465B-B133-3444CCB3A24A}" type="slidenum">
              <a:rPr lang="en-US" smtClean="0"/>
              <a:pPr/>
              <a:t>‹#›</a:t>
            </a:fld>
            <a:endParaRPr lang="en-US"/>
          </a:p>
        </p:txBody>
      </p:sp>
    </p:spTree>
    <p:extLst>
      <p:ext uri="{BB962C8B-B14F-4D97-AF65-F5344CB8AC3E}">
        <p14:creationId xmlns:p14="http://schemas.microsoft.com/office/powerpoint/2010/main" val="739076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390098-CD1A-439A-A4F9-2ADA56ABD367}" type="datetimeFigureOut">
              <a:rPr lang="en-US" smtClean="0"/>
              <a:pPr/>
              <a:t>8/8/2024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EC294A-A7C2-46F1-A401-CA471D50A682}" type="slidenum">
              <a:rPr lang="en-US" smtClean="0"/>
              <a:pPr/>
              <a:t>‹#›</a:t>
            </a:fld>
            <a:endParaRPr lang="en-US"/>
          </a:p>
        </p:txBody>
      </p:sp>
    </p:spTree>
    <p:extLst>
      <p:ext uri="{BB962C8B-B14F-4D97-AF65-F5344CB8AC3E}">
        <p14:creationId xmlns:p14="http://schemas.microsoft.com/office/powerpoint/2010/main" val="38879042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EC294A-A7C2-46F1-A401-CA471D50A682}" type="slidenum">
              <a:rPr lang="en-US" smtClean="0"/>
              <a:pPr/>
              <a:t>1</a:t>
            </a:fld>
            <a:endParaRPr lang="en-US"/>
          </a:p>
        </p:txBody>
      </p:sp>
    </p:spTree>
    <p:extLst>
      <p:ext uri="{BB962C8B-B14F-4D97-AF65-F5344CB8AC3E}">
        <p14:creationId xmlns:p14="http://schemas.microsoft.com/office/powerpoint/2010/main" val="3848142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37B08F-2DC7-40D9-A8A7-E473D6EB5DD0}" type="datetime1">
              <a:rPr lang="en-US" smtClean="0"/>
              <a:pPr/>
              <a:t>8/8/2024</a:t>
            </a:fld>
            <a:endParaRPr lang="en-US"/>
          </a:p>
        </p:txBody>
      </p:sp>
      <p:sp>
        <p:nvSpPr>
          <p:cNvPr id="5" name="Footer Placeholder 4"/>
          <p:cNvSpPr>
            <a:spLocks noGrp="1"/>
          </p:cNvSpPr>
          <p:nvPr>
            <p:ph type="ftr" sz="quarter" idx="11"/>
          </p:nvPr>
        </p:nvSpPr>
        <p:spPr/>
        <p:txBody>
          <a:bodyPr/>
          <a:lstStyle/>
          <a:p>
            <a:r>
              <a:rPr lang="en-US"/>
              <a:t>nptel online certification course</a:t>
            </a:r>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
        <p:nvSpPr>
          <p:cNvPr id="7" name="Rectangle 6">
            <a:extLst>
              <a:ext uri="{FF2B5EF4-FFF2-40B4-BE49-F238E27FC236}">
                <a16:creationId xmlns:a16="http://schemas.microsoft.com/office/drawing/2014/main" id="{E0C8467A-29AF-D00B-29A1-D607AC7A288D}"/>
              </a:ext>
            </a:extLst>
          </p:cNvPr>
          <p:cNvSpPr/>
          <p:nvPr userDrawn="1"/>
        </p:nvSpPr>
        <p:spPr>
          <a:xfrm>
            <a:off x="6625988" y="3152633"/>
            <a:ext cx="2292824" cy="1323833"/>
          </a:xfrm>
          <a:prstGeom prst="rect">
            <a:avLst/>
          </a:prstGeom>
          <a:noFill/>
          <a:ln w="3175">
            <a:solidFill>
              <a:srgbClr val="5183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735ABA-675D-4F73-8E6F-AC40359A5514}" type="datetime1">
              <a:rPr lang="en-US" smtClean="0"/>
              <a:pPr/>
              <a:t>8/8/2024</a:t>
            </a:fld>
            <a:endParaRPr lang="en-US"/>
          </a:p>
        </p:txBody>
      </p:sp>
      <p:sp>
        <p:nvSpPr>
          <p:cNvPr id="5" name="Footer Placeholder 4"/>
          <p:cNvSpPr>
            <a:spLocks noGrp="1"/>
          </p:cNvSpPr>
          <p:nvPr>
            <p:ph type="ftr" sz="quarter" idx="11"/>
          </p:nvPr>
        </p:nvSpPr>
        <p:spPr/>
        <p:txBody>
          <a:bodyPr/>
          <a:lstStyle/>
          <a:p>
            <a:r>
              <a:rPr lang="en-US"/>
              <a:t>nptel online certification course</a:t>
            </a:r>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ABBDBC-161C-447D-9AAE-94655D34EAA8}" type="datetime1">
              <a:rPr lang="en-US" smtClean="0"/>
              <a:pPr/>
              <a:t>8/8/2024</a:t>
            </a:fld>
            <a:endParaRPr lang="en-US"/>
          </a:p>
        </p:txBody>
      </p:sp>
      <p:sp>
        <p:nvSpPr>
          <p:cNvPr id="5" name="Footer Placeholder 4"/>
          <p:cNvSpPr>
            <a:spLocks noGrp="1"/>
          </p:cNvSpPr>
          <p:nvPr>
            <p:ph type="ftr" sz="quarter" idx="11"/>
          </p:nvPr>
        </p:nvSpPr>
        <p:spPr/>
        <p:txBody>
          <a:bodyPr/>
          <a:lstStyle/>
          <a:p>
            <a:r>
              <a:rPr lang="en-US"/>
              <a:t>nptel online certification course</a:t>
            </a:r>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853667-E65D-406A-BE98-FBA97C1C7683}" type="datetime1">
              <a:rPr lang="en-US" smtClean="0"/>
              <a:pPr/>
              <a:t>8/8/2024</a:t>
            </a:fld>
            <a:endParaRPr lang="en-US"/>
          </a:p>
        </p:txBody>
      </p:sp>
      <p:sp>
        <p:nvSpPr>
          <p:cNvPr id="5" name="Footer Placeholder 4"/>
          <p:cNvSpPr>
            <a:spLocks noGrp="1"/>
          </p:cNvSpPr>
          <p:nvPr>
            <p:ph type="ftr" sz="quarter" idx="11"/>
          </p:nvPr>
        </p:nvSpPr>
        <p:spPr/>
        <p:txBody>
          <a:bodyPr/>
          <a:lstStyle/>
          <a:p>
            <a:r>
              <a:rPr lang="en-US"/>
              <a:t>nptel online certification course</a:t>
            </a:r>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133C2-86C7-47A3-85A7-8402C1E81CFB}" type="datetime1">
              <a:rPr lang="en-US" smtClean="0"/>
              <a:pPr/>
              <a:t>8/8/2024</a:t>
            </a:fld>
            <a:endParaRPr lang="en-US"/>
          </a:p>
        </p:txBody>
      </p:sp>
      <p:sp>
        <p:nvSpPr>
          <p:cNvPr id="5" name="Footer Placeholder 4"/>
          <p:cNvSpPr>
            <a:spLocks noGrp="1"/>
          </p:cNvSpPr>
          <p:nvPr>
            <p:ph type="ftr" sz="quarter" idx="11"/>
          </p:nvPr>
        </p:nvSpPr>
        <p:spPr/>
        <p:txBody>
          <a:bodyPr/>
          <a:lstStyle/>
          <a:p>
            <a:r>
              <a:rPr lang="en-US"/>
              <a:t>nptel online certification course</a:t>
            </a:r>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20F006-BA10-4146-9112-744B60F307BC}" type="datetime1">
              <a:rPr lang="en-US" smtClean="0"/>
              <a:pPr/>
              <a:t>8/8/2024</a:t>
            </a:fld>
            <a:endParaRPr lang="en-US"/>
          </a:p>
        </p:txBody>
      </p:sp>
      <p:sp>
        <p:nvSpPr>
          <p:cNvPr id="6" name="Footer Placeholder 5"/>
          <p:cNvSpPr>
            <a:spLocks noGrp="1"/>
          </p:cNvSpPr>
          <p:nvPr>
            <p:ph type="ftr" sz="quarter" idx="11"/>
          </p:nvPr>
        </p:nvSpPr>
        <p:spPr/>
        <p:txBody>
          <a:bodyPr/>
          <a:lstStyle/>
          <a:p>
            <a:r>
              <a:rPr lang="en-US"/>
              <a:t>nptel online certification course</a:t>
            </a:r>
          </a:p>
        </p:txBody>
      </p:sp>
      <p:sp>
        <p:nvSpPr>
          <p:cNvPr id="7" name="Slide Number Placeholder 6"/>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CC47E1-2FC1-407A-B707-2BAE47786EFB}" type="datetime1">
              <a:rPr lang="en-US" smtClean="0"/>
              <a:pPr/>
              <a:t>8/8/2024</a:t>
            </a:fld>
            <a:endParaRPr lang="en-US"/>
          </a:p>
        </p:txBody>
      </p:sp>
      <p:sp>
        <p:nvSpPr>
          <p:cNvPr id="8" name="Footer Placeholder 7"/>
          <p:cNvSpPr>
            <a:spLocks noGrp="1"/>
          </p:cNvSpPr>
          <p:nvPr>
            <p:ph type="ftr" sz="quarter" idx="11"/>
          </p:nvPr>
        </p:nvSpPr>
        <p:spPr/>
        <p:txBody>
          <a:bodyPr/>
          <a:lstStyle/>
          <a:p>
            <a:r>
              <a:rPr lang="en-US"/>
              <a:t>nptel online certification course</a:t>
            </a:r>
          </a:p>
        </p:txBody>
      </p:sp>
      <p:sp>
        <p:nvSpPr>
          <p:cNvPr id="9" name="Slide Number Placeholder 8"/>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44A359-F8EA-4337-A3C3-BDCBE8ED06AF}" type="datetime1">
              <a:rPr lang="en-US" smtClean="0"/>
              <a:pPr/>
              <a:t>8/8/2024</a:t>
            </a:fld>
            <a:endParaRPr lang="en-US"/>
          </a:p>
        </p:txBody>
      </p:sp>
      <p:sp>
        <p:nvSpPr>
          <p:cNvPr id="4" name="Footer Placeholder 3"/>
          <p:cNvSpPr>
            <a:spLocks noGrp="1"/>
          </p:cNvSpPr>
          <p:nvPr>
            <p:ph type="ftr" sz="quarter" idx="11"/>
          </p:nvPr>
        </p:nvSpPr>
        <p:spPr/>
        <p:txBody>
          <a:bodyPr/>
          <a:lstStyle/>
          <a:p>
            <a:r>
              <a:rPr lang="en-US"/>
              <a:t>nptel online certification course</a:t>
            </a:r>
          </a:p>
        </p:txBody>
      </p:sp>
      <p:sp>
        <p:nvSpPr>
          <p:cNvPr id="5" name="Slide Number Placeholder 4"/>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1FEFE-9418-4A05-90D4-9F2E9EBBDBC7}" type="datetime1">
              <a:rPr lang="en-US" smtClean="0"/>
              <a:pPr/>
              <a:t>8/8/2024</a:t>
            </a:fld>
            <a:endParaRPr lang="en-US"/>
          </a:p>
        </p:txBody>
      </p:sp>
      <p:sp>
        <p:nvSpPr>
          <p:cNvPr id="3" name="Footer Placeholder 2"/>
          <p:cNvSpPr>
            <a:spLocks noGrp="1"/>
          </p:cNvSpPr>
          <p:nvPr>
            <p:ph type="ftr" sz="quarter" idx="11"/>
          </p:nvPr>
        </p:nvSpPr>
        <p:spPr/>
        <p:txBody>
          <a:bodyPr/>
          <a:lstStyle/>
          <a:p>
            <a:r>
              <a:rPr lang="en-US"/>
              <a:t>nptel online certification course</a:t>
            </a:r>
          </a:p>
        </p:txBody>
      </p:sp>
      <p:sp>
        <p:nvSpPr>
          <p:cNvPr id="4" name="Slide Number Placeholder 3"/>
          <p:cNvSpPr>
            <a:spLocks noGrp="1"/>
          </p:cNvSpPr>
          <p:nvPr>
            <p:ph type="sldNum" sz="quarter" idx="12"/>
          </p:nvPr>
        </p:nvSpPr>
        <p:spPr/>
        <p:txBody>
          <a:bodyPr/>
          <a:lstStyle/>
          <a:p>
            <a:fld id="{9CE334EA-1831-4B89-A89A-D5E7C2427B13}" type="slidenum">
              <a:rPr lang="en-US" smtClean="0"/>
              <a:pPr/>
              <a:t>‹#›</a:t>
            </a:fld>
            <a:endParaRPr lang="en-US"/>
          </a:p>
        </p:txBody>
      </p:sp>
      <p:sp>
        <p:nvSpPr>
          <p:cNvPr id="5" name="Rectangle 4">
            <a:extLst>
              <a:ext uri="{FF2B5EF4-FFF2-40B4-BE49-F238E27FC236}">
                <a16:creationId xmlns:a16="http://schemas.microsoft.com/office/drawing/2014/main" id="{CEE8BD1D-01C3-8323-270F-420DB1CA16E6}"/>
              </a:ext>
            </a:extLst>
          </p:cNvPr>
          <p:cNvSpPr/>
          <p:nvPr userDrawn="1"/>
        </p:nvSpPr>
        <p:spPr>
          <a:xfrm>
            <a:off x="6625988" y="3152633"/>
            <a:ext cx="2292824" cy="1323833"/>
          </a:xfrm>
          <a:prstGeom prst="rect">
            <a:avLst/>
          </a:prstGeom>
          <a:noFill/>
          <a:ln w="3175">
            <a:solidFill>
              <a:srgbClr val="5183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9C3C93-B73F-42F1-ABD4-B6F9B3F642C8}" type="datetime1">
              <a:rPr lang="en-US" smtClean="0"/>
              <a:pPr/>
              <a:t>8/8/2024</a:t>
            </a:fld>
            <a:endParaRPr lang="en-US"/>
          </a:p>
        </p:txBody>
      </p:sp>
      <p:sp>
        <p:nvSpPr>
          <p:cNvPr id="6" name="Footer Placeholder 5"/>
          <p:cNvSpPr>
            <a:spLocks noGrp="1"/>
          </p:cNvSpPr>
          <p:nvPr>
            <p:ph type="ftr" sz="quarter" idx="11"/>
          </p:nvPr>
        </p:nvSpPr>
        <p:spPr/>
        <p:txBody>
          <a:bodyPr/>
          <a:lstStyle/>
          <a:p>
            <a:r>
              <a:rPr lang="en-US"/>
              <a:t>nptel online certification course</a:t>
            </a:r>
          </a:p>
        </p:txBody>
      </p:sp>
      <p:sp>
        <p:nvSpPr>
          <p:cNvPr id="7" name="Slide Number Placeholder 6"/>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768232-4E6B-4337-9341-56CFAF3AF581}" type="datetime1">
              <a:rPr lang="en-US" smtClean="0"/>
              <a:pPr/>
              <a:t>8/8/2024</a:t>
            </a:fld>
            <a:endParaRPr lang="en-US"/>
          </a:p>
        </p:txBody>
      </p:sp>
      <p:sp>
        <p:nvSpPr>
          <p:cNvPr id="6" name="Footer Placeholder 5"/>
          <p:cNvSpPr>
            <a:spLocks noGrp="1"/>
          </p:cNvSpPr>
          <p:nvPr>
            <p:ph type="ftr" sz="quarter" idx="11"/>
          </p:nvPr>
        </p:nvSpPr>
        <p:spPr/>
        <p:txBody>
          <a:bodyPr/>
          <a:lstStyle/>
          <a:p>
            <a:r>
              <a:rPr lang="en-US"/>
              <a:t>nptel online certification course</a:t>
            </a:r>
          </a:p>
        </p:txBody>
      </p:sp>
      <p:sp>
        <p:nvSpPr>
          <p:cNvPr id="7" name="Slide Number Placeholder 6"/>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052CFA4-055F-4066-8CF1-79E36F67369B}" type="datetime1">
              <a:rPr lang="en-US" smtClean="0"/>
              <a:pPr/>
              <a:t>8/8/2024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nptel online certification course</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CE334EA-1831-4B89-A89A-D5E7C2427B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1371600" y="1479176"/>
            <a:ext cx="6400800" cy="887506"/>
          </a:xfrm>
          <a:prstGeom prst="rect">
            <a:avLst/>
          </a:prstGeom>
        </p:spPr>
        <p:txBody>
          <a:bodyPr>
            <a:normAutofit fontScale="55000" lnSpcReduction="20000"/>
          </a:bodyPr>
          <a:lstStyle/>
          <a:p>
            <a:pPr marL="342900" lvl="0" indent="-342900" algn="ctr">
              <a:spcBef>
                <a:spcPct val="20000"/>
              </a:spcBef>
              <a:defRPr/>
            </a:pPr>
            <a:r>
              <a:rPr lang="en-US" sz="3600" b="1" dirty="0">
                <a:solidFill>
                  <a:srgbClr val="353C5F"/>
                </a:solidFill>
                <a:cs typeface="Times New Roman" pitchFamily="18" charset="0"/>
              </a:rPr>
              <a:t>COURSE TITLE</a:t>
            </a:r>
          </a:p>
          <a:p>
            <a:pPr marL="342900" lvl="0" indent="-342900" algn="ctr">
              <a:spcBef>
                <a:spcPct val="20000"/>
              </a:spcBef>
              <a:defRPr/>
            </a:pPr>
            <a:r>
              <a:rPr lang="en-US" sz="2800" b="1" dirty="0">
                <a:solidFill>
                  <a:srgbClr val="5183B8"/>
                </a:solidFill>
                <a:cs typeface="Arial" pitchFamily="34" charset="0"/>
              </a:rPr>
              <a:t>Lecture Number</a:t>
            </a:r>
          </a:p>
          <a:p>
            <a:pPr marL="342900" lvl="0" indent="-342900" algn="ctr">
              <a:spcBef>
                <a:spcPct val="20000"/>
              </a:spcBef>
              <a:defRPr/>
            </a:pPr>
            <a:r>
              <a:rPr lang="en-US" sz="2800" b="1" dirty="0">
                <a:solidFill>
                  <a:srgbClr val="5183B8"/>
                </a:solidFill>
                <a:cs typeface="Arial" pitchFamily="34" charset="0"/>
              </a:rPr>
              <a:t>Lecture Name</a:t>
            </a:r>
          </a:p>
        </p:txBody>
      </p:sp>
      <p:sp>
        <p:nvSpPr>
          <p:cNvPr id="7" name="Subtitle 2"/>
          <p:cNvSpPr txBox="1">
            <a:spLocks/>
          </p:cNvSpPr>
          <p:nvPr/>
        </p:nvSpPr>
        <p:spPr>
          <a:xfrm>
            <a:off x="1371600" y="2568394"/>
            <a:ext cx="6400800" cy="53788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u="none" strike="noStrike" kern="1200" cap="none" spc="0" normalizeH="0" baseline="0" noProof="0" dirty="0">
                <a:ln>
                  <a:noFill/>
                </a:ln>
                <a:solidFill>
                  <a:srgbClr val="353C5F"/>
                </a:solidFill>
                <a:effectLst/>
                <a:uLnTx/>
                <a:uFillTx/>
                <a:cs typeface="Arial" pitchFamily="34" charset="0"/>
              </a:rPr>
              <a:t>PRESENTER NAME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900" b="1" dirty="0">
                <a:solidFill>
                  <a:srgbClr val="5183B8"/>
                </a:solidFill>
                <a:cs typeface="Arial" pitchFamily="34" charset="0"/>
              </a:rPr>
              <a:t>DEPARTMENT</a:t>
            </a:r>
            <a:endParaRPr kumimoji="0" lang="en-US" sz="900" b="1" u="none" strike="noStrike" kern="1200" cap="none" spc="0" normalizeH="0" baseline="0" noProof="0" dirty="0">
              <a:ln>
                <a:noFill/>
              </a:ln>
              <a:solidFill>
                <a:srgbClr val="5183B8"/>
              </a:solidFill>
              <a:effectLst/>
              <a:uLnTx/>
              <a:uFillTx/>
              <a:cs typeface="Arial" pitchFamily="34" charset="0"/>
            </a:endParaRPr>
          </a:p>
        </p:txBody>
      </p:sp>
      <p:sp>
        <p:nvSpPr>
          <p:cNvPr id="8" name="Slide Number Placeholder 7"/>
          <p:cNvSpPr>
            <a:spLocks noGrp="1"/>
          </p:cNvSpPr>
          <p:nvPr>
            <p:ph type="sldNum" sz="quarter" idx="12"/>
          </p:nvPr>
        </p:nvSpPr>
        <p:spPr/>
        <p:txBody>
          <a:bodyPr/>
          <a:lstStyle/>
          <a:p>
            <a:fld id="{9CE334EA-1831-4B89-A89A-D5E7C2427B1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10</a:t>
            </a:fld>
            <a:endParaRPr lang="en-US"/>
          </a:p>
        </p:txBody>
      </p:sp>
      <p:sp>
        <p:nvSpPr>
          <p:cNvPr id="2" name="TextBox 1">
            <a:extLst>
              <a:ext uri="{FF2B5EF4-FFF2-40B4-BE49-F238E27FC236}">
                <a16:creationId xmlns:a16="http://schemas.microsoft.com/office/drawing/2014/main" id="{B48C018B-0450-0FFC-2B38-7720D79626B6}"/>
              </a:ext>
            </a:extLst>
          </p:cNvPr>
          <p:cNvSpPr txBox="1"/>
          <p:nvPr/>
        </p:nvSpPr>
        <p:spPr>
          <a:xfrm>
            <a:off x="2338039" y="208738"/>
            <a:ext cx="4467922" cy="430887"/>
          </a:xfrm>
          <a:prstGeom prst="rect">
            <a:avLst/>
          </a:prstGeom>
          <a:noFill/>
        </p:spPr>
        <p:txBody>
          <a:bodyPr wrap="square" rtlCol="0">
            <a:spAutoFit/>
          </a:bodyPr>
          <a:lstStyle/>
          <a:p>
            <a:r>
              <a:rPr lang="en-US" sz="2200" dirty="0">
                <a:solidFill>
                  <a:srgbClr val="C00000"/>
                </a:solidFill>
                <a:latin typeface="Times New Roman" panose="02020603050405020304" pitchFamily="18" charset="0"/>
                <a:cs typeface="Times New Roman" panose="02020603050405020304" pitchFamily="18" charset="0"/>
              </a:rPr>
              <a:t>Function Approximation using RBFN</a:t>
            </a:r>
            <a:endParaRPr lang="en-IN" sz="2200"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E8B369A-26B2-A972-0B41-295197151B41}"/>
              </a:ext>
            </a:extLst>
          </p:cNvPr>
          <p:cNvSpPr txBox="1"/>
          <p:nvPr/>
        </p:nvSpPr>
        <p:spPr>
          <a:xfrm>
            <a:off x="59473" y="609606"/>
            <a:ext cx="6493727" cy="4278094"/>
          </a:xfrm>
          <a:prstGeom prst="rect">
            <a:avLst/>
          </a:prstGeom>
          <a:noFill/>
        </p:spPr>
        <p:txBody>
          <a:bodyPr wrap="square" rtlCol="0">
            <a:spAutoFit/>
          </a:bodyPr>
          <a:lstStyle/>
          <a:p>
            <a:pPr marL="285750" indent="-285750" algn="jus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Radial Basis Function Neural Networks are a good candidate for function approximation because of its faster learning capability. </a:t>
            </a:r>
          </a:p>
          <a:p>
            <a:pPr marL="285750" indent="-285750" algn="just">
              <a:buFont typeface="Arial" panose="020B0604020202020204" pitchFamily="34" charset="0"/>
              <a:buChar char="•"/>
            </a:pPr>
            <a:endParaRPr lang="en-US" sz="155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For function approximation, traditionally we use RBFN with Gaussian functions and the Method of Least Squares. </a:t>
            </a:r>
          </a:p>
          <a:p>
            <a:pPr marL="285750" indent="-285750" algn="just">
              <a:buFont typeface="Arial" panose="020B0604020202020204" pitchFamily="34" charset="0"/>
              <a:buChar char="•"/>
            </a:pPr>
            <a:endParaRPr lang="en-US" sz="155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This methodology works most of the times, but there are certain problems associates with it too:</a:t>
            </a:r>
          </a:p>
          <a:p>
            <a:pPr marL="285750" indent="-285750" algn="just">
              <a:buFont typeface="Arial" panose="020B0604020202020204" pitchFamily="34" charset="0"/>
              <a:buChar char="•"/>
            </a:pPr>
            <a:endParaRPr lang="en-US" sz="1550" dirty="0">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r>
              <a:rPr lang="en-US" sz="1550" b="1" dirty="0">
                <a:latin typeface="Times New Roman" panose="02020603050405020304" pitchFamily="18" charset="0"/>
                <a:cs typeface="Times New Roman" panose="02020603050405020304" pitchFamily="18" charset="0"/>
              </a:rPr>
              <a:t>Difficulty with Constant Functions: </a:t>
            </a:r>
            <a:r>
              <a:rPr lang="en-US" sz="1550" dirty="0">
                <a:latin typeface="Times New Roman" panose="02020603050405020304" pitchFamily="18" charset="0"/>
                <a:cs typeface="Times New Roman" panose="02020603050405020304" pitchFamily="18" charset="0"/>
              </a:rPr>
              <a:t>When the target function remains nearly constant in certain regions, a Gaussian function struggles to approximate it effectively without using a very large bandwidth. This can lead to inefficiency in the RBF network.</a:t>
            </a:r>
          </a:p>
          <a:p>
            <a:pPr marL="742950" lvl="1" indent="-285750" algn="just">
              <a:buFont typeface="Courier New" panose="02070309020205020404" pitchFamily="49" charset="0"/>
              <a:buChar char="o"/>
            </a:pPr>
            <a:r>
              <a:rPr lang="en-IN" sz="1550" b="1" dirty="0">
                <a:latin typeface="Times New Roman" panose="02020603050405020304" pitchFamily="18" charset="0"/>
                <a:cs typeface="Times New Roman" panose="02020603050405020304" pitchFamily="18" charset="0"/>
              </a:rPr>
              <a:t>Impact of Outliers: </a:t>
            </a:r>
            <a:r>
              <a:rPr lang="en-US" sz="1550" dirty="0">
                <a:latin typeface="Times New Roman" panose="02020603050405020304" pitchFamily="18" charset="0"/>
                <a:cs typeface="Times New Roman" panose="02020603050405020304" pitchFamily="18" charset="0"/>
              </a:rPr>
              <a:t>When the training data includes outliers (values significantly different from the majority), the network's response in those regions is often inadequate due to the limitations of the least squares (LS) method.</a:t>
            </a:r>
            <a:endParaRPr lang="en-IN" sz="15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3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11</a:t>
            </a:fld>
            <a:endParaRPr lang="en-US"/>
          </a:p>
        </p:txBody>
      </p:sp>
      <p:pic>
        <p:nvPicPr>
          <p:cNvPr id="2" name="Google Shape;121;g27124441a01_0_21">
            <a:extLst>
              <a:ext uri="{FF2B5EF4-FFF2-40B4-BE49-F238E27FC236}">
                <a16:creationId xmlns:a16="http://schemas.microsoft.com/office/drawing/2014/main" id="{4BA6A42C-4F72-8CB0-6C1B-38DF74FFE438}"/>
              </a:ext>
            </a:extLst>
          </p:cNvPr>
          <p:cNvPicPr preferRelativeResize="0"/>
          <p:nvPr/>
        </p:nvPicPr>
        <p:blipFill rotWithShape="1">
          <a:blip r:embed="rId2">
            <a:alphaModFix/>
          </a:blip>
          <a:srcRect b="17888"/>
          <a:stretch/>
        </p:blipFill>
        <p:spPr>
          <a:xfrm>
            <a:off x="233475" y="210615"/>
            <a:ext cx="7752074" cy="2167850"/>
          </a:xfrm>
          <a:prstGeom prst="rect">
            <a:avLst/>
          </a:prstGeom>
          <a:noFill/>
          <a:ln>
            <a:noFill/>
          </a:ln>
        </p:spPr>
      </p:pic>
      <p:sp>
        <p:nvSpPr>
          <p:cNvPr id="3" name="TextBox 2">
            <a:extLst>
              <a:ext uri="{FF2B5EF4-FFF2-40B4-BE49-F238E27FC236}">
                <a16:creationId xmlns:a16="http://schemas.microsoft.com/office/drawing/2014/main" id="{B52747B4-6279-04CD-F60E-8C5A19599C71}"/>
              </a:ext>
            </a:extLst>
          </p:cNvPr>
          <p:cNvSpPr txBox="1"/>
          <p:nvPr/>
        </p:nvSpPr>
        <p:spPr>
          <a:xfrm>
            <a:off x="886809" y="2349483"/>
            <a:ext cx="6445405" cy="276999"/>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Figure 2: Cases where RBFN with Gaussian function and Least squares method don’t work efficiently</a:t>
            </a:r>
          </a:p>
        </p:txBody>
      </p:sp>
      <p:sp>
        <p:nvSpPr>
          <p:cNvPr id="5" name="TextBox 4">
            <a:extLst>
              <a:ext uri="{FF2B5EF4-FFF2-40B4-BE49-F238E27FC236}">
                <a16:creationId xmlns:a16="http://schemas.microsoft.com/office/drawing/2014/main" id="{8E1BB956-DE34-8E70-66DF-AF8566FAF56D}"/>
              </a:ext>
            </a:extLst>
          </p:cNvPr>
          <p:cNvSpPr txBox="1"/>
          <p:nvPr/>
        </p:nvSpPr>
        <p:spPr>
          <a:xfrm>
            <a:off x="59473" y="2706026"/>
            <a:ext cx="6493727" cy="2000548"/>
          </a:xfrm>
          <a:prstGeom prst="rect">
            <a:avLst/>
          </a:prstGeom>
          <a:noFill/>
        </p:spPr>
        <p:txBody>
          <a:bodyPr wrap="square" rtlCol="0">
            <a:spAutoFit/>
          </a:bodyPr>
          <a:lstStyle/>
          <a:p>
            <a:pPr marL="285750" indent="-285750" algn="jus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The above images are experimental results conducted by Chien-Cheng Lee, Pau-Choo Chung, </a:t>
            </a:r>
            <a:r>
              <a:rPr lang="en-US" sz="1550" dirty="0" err="1">
                <a:latin typeface="Times New Roman" panose="02020603050405020304" pitchFamily="18" charset="0"/>
                <a:cs typeface="Times New Roman" panose="02020603050405020304" pitchFamily="18" charset="0"/>
              </a:rPr>
              <a:t>Jea</a:t>
            </a:r>
            <a:r>
              <a:rPr lang="en-US" sz="1550" dirty="0">
                <a:latin typeface="Times New Roman" panose="02020603050405020304" pitchFamily="18" charset="0"/>
                <a:cs typeface="Times New Roman" panose="02020603050405020304" pitchFamily="18" charset="0"/>
              </a:rPr>
              <a:t>-Rong Tsai and </a:t>
            </a:r>
            <a:r>
              <a:rPr lang="en-US" sz="1550" dirty="0" err="1">
                <a:latin typeface="Times New Roman" panose="02020603050405020304" pitchFamily="18" charset="0"/>
                <a:cs typeface="Times New Roman" panose="02020603050405020304" pitchFamily="18" charset="0"/>
              </a:rPr>
              <a:t>Chein</a:t>
            </a:r>
            <a:r>
              <a:rPr lang="en-US" sz="1550" dirty="0">
                <a:latin typeface="Times New Roman" panose="02020603050405020304" pitchFamily="18" charset="0"/>
                <a:cs typeface="Times New Roman" panose="02020603050405020304" pitchFamily="18" charset="0"/>
              </a:rPr>
              <a:t>-I Chang. The solid curves indicate the underlying curves and dashed curves are the approximate curves generated by RBF network. </a:t>
            </a:r>
            <a:endParaRPr lang="en-US" sz="155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Here, Figure 2(a) shows the result of approximating a piecewise constant function.</a:t>
            </a:r>
          </a:p>
          <a:p>
            <a:pPr marL="285750" indent="-285750" algn="jus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Figure 2(b) shows a poor approximation result when training pattern contain outliers.</a:t>
            </a:r>
            <a:endParaRPr lang="en-IN" sz="1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12</a:t>
            </a:fld>
            <a:endParaRPr lang="en-US"/>
          </a:p>
        </p:txBody>
      </p:sp>
      <p:sp>
        <p:nvSpPr>
          <p:cNvPr id="2" name="TextBox 1">
            <a:extLst>
              <a:ext uri="{FF2B5EF4-FFF2-40B4-BE49-F238E27FC236}">
                <a16:creationId xmlns:a16="http://schemas.microsoft.com/office/drawing/2014/main" id="{337E0C04-0D9A-F27D-C75B-1DB48555FA50}"/>
              </a:ext>
            </a:extLst>
          </p:cNvPr>
          <p:cNvSpPr txBox="1"/>
          <p:nvPr/>
        </p:nvSpPr>
        <p:spPr>
          <a:xfrm>
            <a:off x="3087029" y="209603"/>
            <a:ext cx="2969941" cy="430887"/>
          </a:xfrm>
          <a:prstGeom prst="rect">
            <a:avLst/>
          </a:prstGeom>
          <a:noFill/>
        </p:spPr>
        <p:txBody>
          <a:bodyPr wrap="square" rtlCol="0">
            <a:spAutoFit/>
          </a:bodyPr>
          <a:lstStyle/>
          <a:p>
            <a:r>
              <a:rPr lang="en-US" sz="2200" dirty="0">
                <a:solidFill>
                  <a:srgbClr val="C00000"/>
                </a:solidFill>
                <a:latin typeface="Times New Roman" panose="02020603050405020304" pitchFamily="18" charset="0"/>
                <a:cs typeface="Times New Roman" panose="02020603050405020304" pitchFamily="18" charset="0"/>
              </a:rPr>
              <a:t>Solution: Robust RBFN!</a:t>
            </a:r>
            <a:endParaRPr lang="en-IN" sz="2200"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B3162D-DC56-B217-AA40-956F18152632}"/>
              </a:ext>
            </a:extLst>
          </p:cNvPr>
          <p:cNvSpPr txBox="1"/>
          <p:nvPr/>
        </p:nvSpPr>
        <p:spPr>
          <a:xfrm>
            <a:off x="59473" y="878164"/>
            <a:ext cx="6493727"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can make the RBFN ignorant towards these problems by changing two things used in the traditional RBFN.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Instead of Gaussian activation function, we propose a composite of a set of sigmoidal functions which aims at approximating a given function with nearly constant values.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 a method from robust statistics to reduce the impact of outliers. The method is called </a:t>
            </a:r>
            <a:r>
              <a:rPr lang="en-US" sz="1600" dirty="0" err="1">
                <a:latin typeface="Times New Roman" panose="02020603050405020304" pitchFamily="18" charset="0"/>
                <a:cs typeface="Times New Roman" panose="02020603050405020304" pitchFamily="18" charset="0"/>
              </a:rPr>
              <a:t>Hample’s</a:t>
            </a:r>
            <a:r>
              <a:rPr lang="en-US" sz="1600" dirty="0">
                <a:latin typeface="Times New Roman" panose="02020603050405020304" pitchFamily="18" charset="0"/>
                <a:cs typeface="Times New Roman" panose="02020603050405020304" pitchFamily="18" charset="0"/>
              </a:rPr>
              <a:t> M Estimator which is efficient in handling large errors. </a:t>
            </a:r>
          </a:p>
        </p:txBody>
      </p:sp>
    </p:spTree>
    <p:extLst>
      <p:ext uri="{BB962C8B-B14F-4D97-AF65-F5344CB8AC3E}">
        <p14:creationId xmlns:p14="http://schemas.microsoft.com/office/powerpoint/2010/main" val="752369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13</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98E3A37-1590-3B8B-D001-831AE8FB5204}"/>
                  </a:ext>
                </a:extLst>
              </p:cNvPr>
              <p:cNvSpPr txBox="1"/>
              <p:nvPr/>
            </p:nvSpPr>
            <p:spPr>
              <a:xfrm>
                <a:off x="59473" y="275998"/>
                <a:ext cx="6493727" cy="3697359"/>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Construction of the new activation function in 1D</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are familiar with the sigmoidal function: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𝑓</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𝑥</m:t>
                        </m:r>
                      </m:e>
                    </m:d>
                    <m:r>
                      <a:rPr lang="en-US" sz="1600" b="0" i="1" smtClean="0">
                        <a:latin typeface="Cambria Math" panose="02040503050406030204" pitchFamily="18" charset="0"/>
                        <a:cs typeface="Times New Roman" panose="02020603050405020304" pitchFamily="18" charset="0"/>
                      </a:rPr>
                      <m:t>=</m:t>
                    </m:r>
                    <m:sSup>
                      <m:sSupPr>
                        <m:ctrlPr>
                          <a:rPr lang="en-US" sz="1600" b="0" i="1" smtClean="0">
                            <a:latin typeface="Cambria Math" panose="02040503050406030204" pitchFamily="18" charset="0"/>
                            <a:cs typeface="Times New Roman" panose="02020603050405020304" pitchFamily="18" charset="0"/>
                          </a:rPr>
                        </m:ctrlPr>
                      </m:sSupPr>
                      <m:e>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1+</m:t>
                            </m:r>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𝑒</m:t>
                                </m:r>
                              </m:e>
                              <m:sup>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𝑏𝑥</m:t>
                                </m:r>
                              </m:sup>
                            </m:sSup>
                          </m:e>
                        </m:d>
                      </m:e>
                      <m:sup>
                        <m:r>
                          <a:rPr lang="en-US" sz="1600" b="0" i="1" smtClean="0">
                            <a:latin typeface="Cambria Math" panose="02040503050406030204" pitchFamily="18" charset="0"/>
                            <a:cs typeface="Times New Roman" panose="02020603050405020304" pitchFamily="18" charset="0"/>
                          </a:rPr>
                          <m:t>−1</m:t>
                        </m:r>
                      </m:sup>
                    </m:sSup>
                    <m:r>
                      <a:rPr lang="en-US" sz="1600" b="0" i="1" smtClean="0">
                        <a:latin typeface="Cambria Math" panose="02040503050406030204" pitchFamily="18" charset="0"/>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where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𝑏</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&gt;0</m:t>
                    </m:r>
                  </m:oMath>
                </a14:m>
                <a:r>
                  <a:rPr lang="en-US" sz="16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 obtaining a radial basis function, we combine two sigmoidal function as follows: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𝑔</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𝑥</m:t>
                          </m:r>
                        </m:e>
                      </m:d>
                      <m:r>
                        <a:rPr lang="en-US" sz="1600" b="0" i="1" smtClean="0">
                          <a:latin typeface="Cambria Math" panose="02040503050406030204" pitchFamily="18" charset="0"/>
                          <a:cs typeface="Times New Roman" panose="02020603050405020304" pitchFamily="18" charset="0"/>
                        </a:rPr>
                        <m:t>= </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1+</m:t>
                          </m:r>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𝑒</m:t>
                              </m:r>
                            </m:e>
                            <m:sup>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𝛽</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𝜇</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𝜃</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sup>
                          </m:sSup>
                        </m:den>
                      </m:f>
                      <m:r>
                        <a:rPr lang="en-US" sz="1600" b="0" i="1" smtClean="0">
                          <a:latin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1+</m:t>
                          </m:r>
                          <m:sSup>
                            <m:sSupPr>
                              <m:ctrlPr>
                                <a:rPr lang="en-US" sz="1600" i="1">
                                  <a:latin typeface="Cambria Math" panose="02040503050406030204" pitchFamily="18" charset="0"/>
                                  <a:cs typeface="Times New Roman" panose="02020603050405020304" pitchFamily="18" charset="0"/>
                                </a:rPr>
                              </m:ctrlPr>
                            </m:sSupPr>
                            <m:e>
                              <m:r>
                                <a:rPr lang="en-US" sz="1600" i="1">
                                  <a:latin typeface="Cambria Math" panose="02040503050406030204" pitchFamily="18" charset="0"/>
                                  <a:cs typeface="Times New Roman" panose="02020603050405020304" pitchFamily="18" charset="0"/>
                                </a:rPr>
                                <m:t>𝑒</m:t>
                              </m:r>
                            </m:e>
                            <m:sup>
                              <m:r>
                                <a:rPr lang="en-US" sz="1600" i="1">
                                  <a:latin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𝛽</m:t>
                              </m:r>
                              <m:r>
                                <a:rPr lang="en-US" sz="1600" i="1">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𝑥</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𝜇</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𝜃</m:t>
                              </m:r>
                              <m:r>
                                <a:rPr lang="en-US" sz="1600" i="1">
                                  <a:latin typeface="Cambria Math" panose="02040503050406030204" pitchFamily="18" charset="0"/>
                                  <a:ea typeface="Cambria Math" panose="02040503050406030204" pitchFamily="18" charset="0"/>
                                  <a:cs typeface="Times New Roman" panose="02020603050405020304" pitchFamily="18" charset="0"/>
                                </a:rPr>
                                <m:t>]</m:t>
                              </m:r>
                            </m:sup>
                          </m:sSup>
                        </m:den>
                      </m:f>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image on next slide shows three different RBF’s with the following values of the parameters: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𝜇</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=3;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𝛽</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=5, 1.2, 0.6;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𝜃</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=2.5, 1.5, 0.5</m:t>
                    </m:r>
                  </m:oMath>
                </a14:m>
                <a:r>
                  <a:rPr lang="en-US" sz="1600" dirty="0">
                    <a:latin typeface="Times New Roman" panose="02020603050405020304" pitchFamily="18" charset="0"/>
                    <a:cs typeface="Times New Roman" panose="02020603050405020304" pitchFamily="18" charset="0"/>
                  </a:rPr>
                  <a:t> respectively. </a:t>
                </a:r>
              </a:p>
            </p:txBody>
          </p:sp>
        </mc:Choice>
        <mc:Fallback xmlns="">
          <p:sp>
            <p:nvSpPr>
              <p:cNvPr id="2" name="TextBox 1">
                <a:extLst>
                  <a:ext uri="{FF2B5EF4-FFF2-40B4-BE49-F238E27FC236}">
                    <a16:creationId xmlns:a16="http://schemas.microsoft.com/office/drawing/2014/main" id="{398E3A37-1590-3B8B-D001-831AE8FB5204}"/>
                  </a:ext>
                </a:extLst>
              </p:cNvPr>
              <p:cNvSpPr txBox="1">
                <a:spLocks noRot="1" noChangeAspect="1" noMove="1" noResize="1" noEditPoints="1" noAdjustHandles="1" noChangeArrowheads="1" noChangeShapeType="1" noTextEdit="1"/>
              </p:cNvSpPr>
              <p:nvPr/>
            </p:nvSpPr>
            <p:spPr>
              <a:xfrm>
                <a:off x="59473" y="275998"/>
                <a:ext cx="6493727" cy="3697359"/>
              </a:xfrm>
              <a:prstGeom prst="rect">
                <a:avLst/>
              </a:prstGeom>
              <a:blipFill>
                <a:blip r:embed="rId2"/>
                <a:stretch>
                  <a:fillRect l="-845" t="-824" r="-4038" b="-1153"/>
                </a:stretch>
              </a:blipFill>
            </p:spPr>
            <p:txBody>
              <a:bodyPr/>
              <a:lstStyle/>
              <a:p>
                <a:r>
                  <a:rPr lang="en-IN">
                    <a:noFill/>
                  </a:rPr>
                  <a:t> </a:t>
                </a:r>
              </a:p>
            </p:txBody>
          </p:sp>
        </mc:Fallback>
      </mc:AlternateContent>
    </p:spTree>
    <p:extLst>
      <p:ext uri="{BB962C8B-B14F-4D97-AF65-F5344CB8AC3E}">
        <p14:creationId xmlns:p14="http://schemas.microsoft.com/office/powerpoint/2010/main" val="858310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14</a:t>
            </a:fld>
            <a:endParaRPr lang="en-US"/>
          </a:p>
        </p:txBody>
      </p:sp>
      <p:pic>
        <p:nvPicPr>
          <p:cNvPr id="3" name="Picture 2" descr="A graph of a function&#10;&#10;Description automatically generated">
            <a:extLst>
              <a:ext uri="{FF2B5EF4-FFF2-40B4-BE49-F238E27FC236}">
                <a16:creationId xmlns:a16="http://schemas.microsoft.com/office/drawing/2014/main" id="{0D3234E0-FBB4-EC17-B7DF-091047355E36}"/>
              </a:ext>
            </a:extLst>
          </p:cNvPr>
          <p:cNvPicPr>
            <a:picLocks noChangeAspect="1"/>
          </p:cNvPicPr>
          <p:nvPr/>
        </p:nvPicPr>
        <p:blipFill rotWithShape="1">
          <a:blip r:embed="rId2">
            <a:extLst>
              <a:ext uri="{28A0092B-C50C-407E-A947-70E740481C1C}">
                <a14:useLocalDpi xmlns:a14="http://schemas.microsoft.com/office/drawing/2010/main" val="0"/>
              </a:ext>
            </a:extLst>
          </a:blip>
          <a:srcRect t="22403" r="2737" b="41174"/>
          <a:stretch/>
        </p:blipFill>
        <p:spPr>
          <a:xfrm>
            <a:off x="2000250" y="215589"/>
            <a:ext cx="5002716" cy="1873405"/>
          </a:xfrm>
          <a:prstGeom prst="rect">
            <a:avLst/>
          </a:prstGeom>
        </p:spPr>
      </p:pic>
      <p:sp>
        <p:nvSpPr>
          <p:cNvPr id="5" name="TextBox 4">
            <a:extLst>
              <a:ext uri="{FF2B5EF4-FFF2-40B4-BE49-F238E27FC236}">
                <a16:creationId xmlns:a16="http://schemas.microsoft.com/office/drawing/2014/main" id="{D93D7A26-9986-1BCB-6EED-787B14A4C970}"/>
              </a:ext>
            </a:extLst>
          </p:cNvPr>
          <p:cNvSpPr txBox="1"/>
          <p:nvPr/>
        </p:nvSpPr>
        <p:spPr>
          <a:xfrm>
            <a:off x="1349297" y="2210983"/>
            <a:ext cx="6445405" cy="276999"/>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Figure 3: Three one-dimensional sigmoidal RBFs with different parameters and same centre.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126BA1-302A-F39B-9BBF-E9E00E1982F3}"/>
                  </a:ext>
                </a:extLst>
              </p:cNvPr>
              <p:cNvSpPr txBox="1"/>
              <p:nvPr/>
            </p:nvSpPr>
            <p:spPr>
              <a:xfrm>
                <a:off x="59473" y="2558273"/>
                <a:ext cx="6493727"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we can see that when either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600" dirty="0">
                    <a:latin typeface="Times New Roman" panose="02020603050405020304" pitchFamily="18" charset="0"/>
                    <a:cs typeface="Times New Roman" panose="02020603050405020304" pitchFamily="18" charset="0"/>
                  </a:rPr>
                  <a:t> or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1600" dirty="0">
                    <a:latin typeface="Times New Roman" panose="02020603050405020304" pitchFamily="18" charset="0"/>
                    <a:cs typeface="Times New Roman" panose="02020603050405020304" pitchFamily="18" charset="0"/>
                  </a:rPr>
                  <a:t> are large, the function looks quite rectangular, which indicates that it is a good candidate for approximating constant functions.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Second, the curves exhibit the properties of Radial Basis Functions, so they are valid activation functions for RBFNs. </a:t>
                </a:r>
              </a:p>
            </p:txBody>
          </p:sp>
        </mc:Choice>
        <mc:Fallback xmlns="">
          <p:sp>
            <p:nvSpPr>
              <p:cNvPr id="6" name="TextBox 5">
                <a:extLst>
                  <a:ext uri="{FF2B5EF4-FFF2-40B4-BE49-F238E27FC236}">
                    <a16:creationId xmlns:a16="http://schemas.microsoft.com/office/drawing/2014/main" id="{04126BA1-302A-F39B-9BBF-E9E00E1982F3}"/>
                  </a:ext>
                </a:extLst>
              </p:cNvPr>
              <p:cNvSpPr txBox="1">
                <a:spLocks noRot="1" noChangeAspect="1" noMove="1" noResize="1" noEditPoints="1" noAdjustHandles="1" noChangeArrowheads="1" noChangeShapeType="1" noTextEdit="1"/>
              </p:cNvSpPr>
              <p:nvPr/>
            </p:nvSpPr>
            <p:spPr>
              <a:xfrm>
                <a:off x="59473" y="2558273"/>
                <a:ext cx="6493727" cy="1569660"/>
              </a:xfrm>
              <a:prstGeom prst="rect">
                <a:avLst/>
              </a:prstGeom>
              <a:blipFill>
                <a:blip r:embed="rId3"/>
                <a:stretch>
                  <a:fillRect l="-376" t="-1167" r="-469" b="-4280"/>
                </a:stretch>
              </a:blipFill>
            </p:spPr>
            <p:txBody>
              <a:bodyPr/>
              <a:lstStyle/>
              <a:p>
                <a:r>
                  <a:rPr lang="en-IN">
                    <a:noFill/>
                  </a:rPr>
                  <a:t> </a:t>
                </a:r>
              </a:p>
            </p:txBody>
          </p:sp>
        </mc:Fallback>
      </mc:AlternateContent>
      <p:sp>
        <p:nvSpPr>
          <p:cNvPr id="2" name="TextBox 1">
            <a:extLst>
              <a:ext uri="{FF2B5EF4-FFF2-40B4-BE49-F238E27FC236}">
                <a16:creationId xmlns:a16="http://schemas.microsoft.com/office/drawing/2014/main" id="{8D620C9A-CC6D-7010-0573-E9A681F25594}"/>
              </a:ext>
            </a:extLst>
          </p:cNvPr>
          <p:cNvSpPr txBox="1"/>
          <p:nvPr/>
        </p:nvSpPr>
        <p:spPr>
          <a:xfrm>
            <a:off x="2074127" y="130770"/>
            <a:ext cx="572429"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g(x)</a:t>
            </a:r>
            <a:endParaRPr lang="en-IN"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FCB3159-1132-49D5-05B5-856DE4D2DCF8}"/>
              </a:ext>
            </a:extLst>
          </p:cNvPr>
          <p:cNvSpPr txBox="1"/>
          <p:nvPr/>
        </p:nvSpPr>
        <p:spPr>
          <a:xfrm>
            <a:off x="6791092" y="1472634"/>
            <a:ext cx="245351"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x</a:t>
            </a:r>
            <a:endParaRPr lang="en-IN" i="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B5D529A-39DB-E03F-C02A-746A9694810A}"/>
                  </a:ext>
                </a:extLst>
              </p:cNvPr>
              <p:cNvSpPr txBox="1"/>
              <p:nvPr/>
            </p:nvSpPr>
            <p:spPr>
              <a:xfrm>
                <a:off x="4302794" y="1541102"/>
                <a:ext cx="18575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𝜇</m:t>
                      </m:r>
                    </m:oMath>
                  </m:oMathPara>
                </a14:m>
                <a:endParaRPr lang="en-IN" dirty="0"/>
              </a:p>
            </p:txBody>
          </p:sp>
        </mc:Choice>
        <mc:Fallback>
          <p:sp>
            <p:nvSpPr>
              <p:cNvPr id="8" name="TextBox 7">
                <a:extLst>
                  <a:ext uri="{FF2B5EF4-FFF2-40B4-BE49-F238E27FC236}">
                    <a16:creationId xmlns:a16="http://schemas.microsoft.com/office/drawing/2014/main" id="{DB5D529A-39DB-E03F-C02A-746A9694810A}"/>
                  </a:ext>
                </a:extLst>
              </p:cNvPr>
              <p:cNvSpPr txBox="1">
                <a:spLocks noRot="1" noChangeAspect="1" noMove="1" noResize="1" noEditPoints="1" noAdjustHandles="1" noChangeArrowheads="1" noChangeShapeType="1" noTextEdit="1"/>
              </p:cNvSpPr>
              <p:nvPr/>
            </p:nvSpPr>
            <p:spPr>
              <a:xfrm>
                <a:off x="4302794" y="1541102"/>
                <a:ext cx="185755" cy="276999"/>
              </a:xfrm>
              <a:prstGeom prst="rect">
                <a:avLst/>
              </a:prstGeom>
              <a:blipFill>
                <a:blip r:embed="rId4"/>
                <a:stretch>
                  <a:fillRect l="-33333" r="-26667" b="-22222"/>
                </a:stretch>
              </a:blipFill>
            </p:spPr>
            <p:txBody>
              <a:bodyPr/>
              <a:lstStyle/>
              <a:p>
                <a:r>
                  <a:rPr lang="en-IN">
                    <a:noFill/>
                  </a:rPr>
                  <a:t> </a:t>
                </a:r>
              </a:p>
            </p:txBody>
          </p:sp>
        </mc:Fallback>
      </mc:AlternateContent>
    </p:spTree>
    <p:extLst>
      <p:ext uri="{BB962C8B-B14F-4D97-AF65-F5344CB8AC3E}">
        <p14:creationId xmlns:p14="http://schemas.microsoft.com/office/powerpoint/2010/main" val="80925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15</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AD367C4-EAC0-5B27-B5F9-7047F1F50079}"/>
                  </a:ext>
                </a:extLst>
              </p:cNvPr>
              <p:cNvSpPr txBox="1"/>
              <p:nvPr/>
            </p:nvSpPr>
            <p:spPr>
              <a:xfrm>
                <a:off x="59473" y="342910"/>
                <a:ext cx="6493727" cy="1777281"/>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higher dimensions, the proposed RBF can be defined as follows: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𝑔</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𝑋</m:t>
                          </m:r>
                        </m:e>
                      </m:d>
                      <m:r>
                        <a:rPr lang="en-US" sz="1600" b="0" i="1" smtClean="0">
                          <a:latin typeface="Cambria Math" panose="02040503050406030204" pitchFamily="18" charset="0"/>
                          <a:cs typeface="Times New Roman" panose="02020603050405020304" pitchFamily="18" charset="0"/>
                        </a:rPr>
                        <m:t>= </m:t>
                      </m:r>
                      <m:nary>
                        <m:naryPr>
                          <m:chr m:val="∏"/>
                          <m:ctrlPr>
                            <a:rPr lang="en-US" sz="1600" b="0" i="1" smtClean="0">
                              <a:latin typeface="Cambria Math" panose="02040503050406030204" pitchFamily="18" charset="0"/>
                              <a:cs typeface="Times New Roman" panose="02020603050405020304" pitchFamily="18" charset="0"/>
                            </a:rPr>
                          </m:ctrlPr>
                        </m:naryPr>
                        <m:sub>
                          <m:r>
                            <m:rPr>
                              <m:brk m:alnAt="23"/>
                            </m:rPr>
                            <a:rPr lang="en-US" sz="1600" b="0" i="1" smtClean="0">
                              <a:latin typeface="Cambria Math" panose="02040503050406030204" pitchFamily="18" charset="0"/>
                              <a:cs typeface="Times New Roman" panose="02020603050405020304" pitchFamily="18" charset="0"/>
                            </a:rPr>
                            <m:t>𝑗</m:t>
                          </m:r>
                          <m:r>
                            <a:rPr lang="en-US" sz="1600" b="0" i="1" smtClean="0">
                              <a:latin typeface="Cambria Math" panose="02040503050406030204" pitchFamily="18" charset="0"/>
                              <a:cs typeface="Times New Roman" panose="02020603050405020304" pitchFamily="18" charset="0"/>
                            </a:rPr>
                            <m:t>=1</m:t>
                          </m:r>
                        </m:sub>
                        <m:sup>
                          <m:r>
                            <a:rPr lang="en-US" sz="1600" b="0" i="1" smtClean="0">
                              <a:latin typeface="Cambria Math" panose="02040503050406030204" pitchFamily="18" charset="0"/>
                              <a:cs typeface="Times New Roman" panose="02020603050405020304" pitchFamily="18" charset="0"/>
                            </a:rPr>
                            <m:t>𝑛</m:t>
                          </m:r>
                        </m:sup>
                        <m:e>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1+</m:t>
                              </m:r>
                              <m:sSup>
                                <m:sSupPr>
                                  <m:ctrlPr>
                                    <a:rPr lang="en-US" sz="1600" i="1">
                                      <a:latin typeface="Cambria Math" panose="02040503050406030204" pitchFamily="18" charset="0"/>
                                      <a:cs typeface="Times New Roman" panose="02020603050405020304" pitchFamily="18" charset="0"/>
                                    </a:rPr>
                                  </m:ctrlPr>
                                </m:sSupPr>
                                <m:e>
                                  <m:r>
                                    <a:rPr lang="en-US" sz="1600" i="1">
                                      <a:latin typeface="Cambria Math" panose="02040503050406030204" pitchFamily="18" charset="0"/>
                                      <a:cs typeface="Times New Roman" panose="02020603050405020304" pitchFamily="18" charset="0"/>
                                    </a:rPr>
                                    <m:t>𝑒</m:t>
                                  </m:r>
                                </m:e>
                                <m:sup>
                                  <m:r>
                                    <a:rPr lang="en-US" sz="1600" i="1">
                                      <a:latin typeface="Cambria Math" panose="02040503050406030204" pitchFamily="18" charset="0"/>
                                      <a:cs typeface="Times New Roman" panose="02020603050405020304" pitchFamily="18" charset="0"/>
                                    </a:rPr>
                                    <m:t>−</m:t>
                                  </m:r>
                                  <m:sSub>
                                    <m:sSubPr>
                                      <m:ctrlPr>
                                        <a:rPr lang="en-US" sz="1600" i="1" smtClean="0">
                                          <a:latin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cs typeface="Times New Roman" panose="02020603050405020304" pitchFamily="18" charset="0"/>
                                        </a:rPr>
                                        <m:t>𝑗</m:t>
                                      </m:r>
                                    </m:sub>
                                  </m:sSub>
                                  <m:r>
                                    <a:rPr lang="en-US" sz="1600" i="1">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𝑗</m:t>
                                          </m:r>
                                        </m:sub>
                                      </m:sSub>
                                      <m:r>
                                        <a:rPr lang="en-US"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𝑗</m:t>
                                          </m:r>
                                        </m:sub>
                                      </m:sSub>
                                    </m:e>
                                  </m:d>
                                  <m:r>
                                    <a:rPr lang="en-US"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𝜃</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𝑗</m:t>
                                      </m:r>
                                    </m:sub>
                                  </m:sSub>
                                  <m:r>
                                    <a:rPr lang="en-US" sz="1600" i="1">
                                      <a:latin typeface="Cambria Math" panose="02040503050406030204" pitchFamily="18" charset="0"/>
                                      <a:ea typeface="Cambria Math" panose="02040503050406030204" pitchFamily="18" charset="0"/>
                                      <a:cs typeface="Times New Roman" panose="02020603050405020304" pitchFamily="18" charset="0"/>
                                    </a:rPr>
                                    <m:t>]</m:t>
                                  </m:r>
                                </m:sup>
                              </m:sSup>
                            </m:den>
                          </m:f>
                          <m:r>
                            <a:rPr lang="en-US" sz="1600" i="1">
                              <a:latin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1+</m:t>
                              </m:r>
                              <m:sSup>
                                <m:sSupPr>
                                  <m:ctrlPr>
                                    <a:rPr lang="en-US" sz="1600" i="1">
                                      <a:latin typeface="Cambria Math" panose="02040503050406030204" pitchFamily="18" charset="0"/>
                                      <a:cs typeface="Times New Roman" panose="02020603050405020304" pitchFamily="18" charset="0"/>
                                    </a:rPr>
                                  </m:ctrlPr>
                                </m:sSupPr>
                                <m:e>
                                  <m:r>
                                    <a:rPr lang="en-US" sz="1600" i="1">
                                      <a:latin typeface="Cambria Math" panose="02040503050406030204" pitchFamily="18" charset="0"/>
                                      <a:cs typeface="Times New Roman" panose="02020603050405020304" pitchFamily="18" charset="0"/>
                                    </a:rPr>
                                    <m:t>𝑒</m:t>
                                  </m:r>
                                </m:e>
                                <m:sup>
                                  <m:r>
                                    <a:rPr lang="en-US" sz="1600" i="1">
                                      <a:latin typeface="Cambria Math" panose="02040503050406030204" pitchFamily="18" charset="0"/>
                                      <a:cs typeface="Times New Roman" panose="02020603050405020304" pitchFamily="18" charset="0"/>
                                    </a:rPr>
                                    <m:t>−</m:t>
                                  </m:r>
                                  <m:sSub>
                                    <m:sSubPr>
                                      <m:ctrlPr>
                                        <a:rPr lang="en-US" sz="1600" i="1" smtClean="0">
                                          <a:latin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cs typeface="Times New Roman" panose="02020603050405020304" pitchFamily="18" charset="0"/>
                                        </a:rPr>
                                        <m:t>𝑗</m:t>
                                      </m:r>
                                    </m:sub>
                                  </m:sSub>
                                  <m:r>
                                    <a:rPr lang="en-US" sz="1600" i="1">
                                      <a:latin typeface="Cambria Math" panose="02040503050406030204" pitchFamily="18" charset="0"/>
                                      <a:ea typeface="Cambria Math" panose="02040503050406030204" pitchFamily="18" charset="0"/>
                                      <a:cs typeface="Times New Roman" panose="02020603050405020304" pitchFamily="18" charset="0"/>
                                    </a:rPr>
                                    <m:t>[</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𝑗</m:t>
                                          </m:r>
                                        </m:sub>
                                      </m:sSub>
                                      <m:r>
                                        <a:rPr lang="en-US"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𝑗</m:t>
                                          </m:r>
                                        </m:sub>
                                      </m:sSub>
                                    </m:e>
                                  </m:d>
                                  <m:r>
                                    <a:rPr lang="en-US"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𝜃</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𝑗</m:t>
                                      </m:r>
                                    </m:sub>
                                  </m:sSub>
                                  <m:r>
                                    <a:rPr lang="en-US" sz="1600" i="1">
                                      <a:latin typeface="Cambria Math" panose="02040503050406030204" pitchFamily="18" charset="0"/>
                                      <a:ea typeface="Cambria Math" panose="02040503050406030204" pitchFamily="18" charset="0"/>
                                      <a:cs typeface="Times New Roman" panose="02020603050405020304" pitchFamily="18" charset="0"/>
                                    </a:rPr>
                                    <m:t>]</m:t>
                                  </m:r>
                                </m:sup>
                              </m:sSup>
                            </m:den>
                          </m:f>
                        </m:e>
                      </m:nary>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6AD367C4-EAC0-5B27-B5F9-7047F1F50079}"/>
                  </a:ext>
                </a:extLst>
              </p:cNvPr>
              <p:cNvSpPr txBox="1">
                <a:spLocks noRot="1" noChangeAspect="1" noMove="1" noResize="1" noEditPoints="1" noAdjustHandles="1" noChangeArrowheads="1" noChangeShapeType="1" noTextEdit="1"/>
              </p:cNvSpPr>
              <p:nvPr/>
            </p:nvSpPr>
            <p:spPr>
              <a:xfrm>
                <a:off x="59473" y="342910"/>
                <a:ext cx="6493727" cy="1777281"/>
              </a:xfrm>
              <a:prstGeom prst="rect">
                <a:avLst/>
              </a:prstGeom>
              <a:blipFill>
                <a:blip r:embed="rId2"/>
                <a:stretch>
                  <a:fillRect l="-376" t="-1027"/>
                </a:stretch>
              </a:blipFill>
            </p:spPr>
            <p:txBody>
              <a:bodyPr/>
              <a:lstStyle/>
              <a:p>
                <a:r>
                  <a:rPr lang="en-IN">
                    <a:noFill/>
                  </a:rPr>
                  <a:t> </a:t>
                </a:r>
              </a:p>
            </p:txBody>
          </p:sp>
        </mc:Fallback>
      </mc:AlternateContent>
    </p:spTree>
    <p:extLst>
      <p:ext uri="{BB962C8B-B14F-4D97-AF65-F5344CB8AC3E}">
        <p14:creationId xmlns:p14="http://schemas.microsoft.com/office/powerpoint/2010/main" val="325522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16</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6FA1211-A213-C2DC-0C58-526F1DC9C41E}"/>
                  </a:ext>
                </a:extLst>
              </p:cNvPr>
              <p:cNvSpPr txBox="1"/>
              <p:nvPr/>
            </p:nvSpPr>
            <p:spPr>
              <a:xfrm>
                <a:off x="59473" y="171922"/>
                <a:ext cx="6493727" cy="459138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Robust Objective Function</a:t>
                </a:r>
              </a:p>
              <a:p>
                <a:pPr algn="just"/>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Method of Least Squares is not ideal when there are some outliers in the training pattern.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reason is as follows: </a:t>
                </a: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Assume that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1600" dirty="0">
                    <a:latin typeface="Times New Roman" panose="02020603050405020304" pitchFamily="18" charset="0"/>
                    <a:cs typeface="Times New Roman" panose="02020603050405020304" pitchFamily="18" charset="0"/>
                  </a:rPr>
                  <a:t> is the parameter of the network which is being adjusted each time by minimizing a given function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𝐸</m:t>
                    </m:r>
                  </m:oMath>
                </a14:m>
                <a:r>
                  <a:rPr lang="en-US" sz="1600" dirty="0">
                    <a:latin typeface="Times New Roman" panose="02020603050405020304" pitchFamily="18" charset="0"/>
                    <a:cs typeface="Times New Roman" panose="02020603050405020304" pitchFamily="18" charset="0"/>
                  </a:rPr>
                  <a:t>:</a:t>
                </a:r>
              </a:p>
              <a:p>
                <a:pPr marL="742950" lvl="1" indent="-285750"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lgn="just"/>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𝜃</m:t>
                          </m:r>
                        </m:e>
                        <m:sub>
                          <m:r>
                            <a:rPr lang="en-US" sz="1600" b="0" i="1" smtClean="0">
                              <a:latin typeface="Cambria Math" panose="02040503050406030204" pitchFamily="18" charset="0"/>
                              <a:cs typeface="Times New Roman" panose="02020603050405020304" pitchFamily="18" charset="0"/>
                            </a:rPr>
                            <m:t>𝑘</m:t>
                          </m:r>
                          <m:r>
                            <a:rPr lang="en-US" sz="1600" b="0" i="1" smtClean="0">
                              <a:latin typeface="Cambria Math" panose="02040503050406030204" pitchFamily="18" charset="0"/>
                              <a:cs typeface="Times New Roman" panose="02020603050405020304" pitchFamily="18" charset="0"/>
                            </a:rPr>
                            <m:t>+1</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𝜃</m:t>
                          </m:r>
                        </m:e>
                        <m:sub>
                          <m:r>
                            <a:rPr lang="en-US" sz="1600" b="0" i="1" smtClean="0">
                              <a:latin typeface="Cambria Math" panose="02040503050406030204" pitchFamily="18" charset="0"/>
                              <a:cs typeface="Times New Roman" panose="02020603050405020304" pitchFamily="18" charset="0"/>
                            </a:rPr>
                            <m:t>𝑘</m:t>
                          </m:r>
                        </m:sub>
                      </m:sSub>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𝜂</m:t>
                      </m:r>
                      <m:nary>
                        <m:naryPr>
                          <m:chr m:val="∑"/>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𝑝</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𝑃</m:t>
                          </m:r>
                        </m:sup>
                        <m:e>
                          <m:f>
                            <m:f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𝐸</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𝜃</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𝑘</m:t>
                                  </m:r>
                                </m:sub>
                              </m:sSub>
                            </m:den>
                          </m:f>
                        </m:e>
                      </m:nary>
                    </m:oMath>
                  </m:oMathPara>
                </a14:m>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Here,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𝜂</m:t>
                    </m:r>
                  </m:oMath>
                </a14:m>
                <a:r>
                  <a:rPr lang="en-US" sz="1600" dirty="0">
                    <a:latin typeface="Times New Roman" panose="02020603050405020304" pitchFamily="18" charset="0"/>
                    <a:cs typeface="Times New Roman" panose="02020603050405020304" pitchFamily="18" charset="0"/>
                  </a:rPr>
                  <a:t> is the step size parameter,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𝐸</m:t>
                    </m:r>
                    <m:d>
                      <m:dPr>
                        <m:ctrlPr>
                          <a:rPr lang="en-US" sz="1600" b="0" i="1" smtClean="0">
                            <a:latin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cs typeface="Times New Roman" panose="02020603050405020304" pitchFamily="18" charset="0"/>
                              </a:rPr>
                              <m:t>𝑝</m:t>
                            </m:r>
                          </m:sub>
                        </m:sSub>
                      </m:e>
                    </m:d>
                  </m:oMath>
                </a14:m>
                <a:r>
                  <a:rPr lang="en-US" sz="1600" dirty="0">
                    <a:latin typeface="Times New Roman" panose="02020603050405020304" pitchFamily="18" charset="0"/>
                    <a:cs typeface="Times New Roman" panose="02020603050405020304" pitchFamily="18" charset="0"/>
                  </a:rPr>
                  <a:t> is the objective function and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cs typeface="Times New Roman" panose="02020603050405020304" pitchFamily="18" charset="0"/>
                          </a:rPr>
                          <m:t>𝑝</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𝑡</m:t>
                        </m:r>
                      </m:e>
                      <m:sub>
                        <m:r>
                          <a:rPr lang="en-US" sz="1600" b="0" i="1" smtClean="0">
                            <a:latin typeface="Cambria Math" panose="02040503050406030204" pitchFamily="18" charset="0"/>
                            <a:cs typeface="Times New Roman" panose="02020603050405020304" pitchFamily="18" charset="0"/>
                          </a:rPr>
                          <m:t>𝑝</m:t>
                        </m:r>
                      </m:sub>
                    </m:sSub>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𝑓</m:t>
                    </m:r>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𝑥</m:t>
                        </m:r>
                      </m:e>
                      <m:sub>
                        <m:r>
                          <a:rPr lang="en-US" sz="1600" b="0" i="1" smtClean="0">
                            <a:latin typeface="Cambria Math" panose="02040503050406030204" pitchFamily="18" charset="0"/>
                            <a:cs typeface="Times New Roman" panose="02020603050405020304" pitchFamily="18" charset="0"/>
                          </a:rPr>
                          <m:t>𝑝</m:t>
                        </m:r>
                      </m:sub>
                    </m:sSub>
                    <m:r>
                      <a:rPr lang="en-US" sz="1600" b="0" i="1" smtClean="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𝑡</m:t>
                        </m:r>
                      </m:e>
                      <m:sub>
                        <m:r>
                          <a:rPr lang="en-US" sz="1600" b="0" i="1" smtClean="0">
                            <a:latin typeface="Cambria Math" panose="02040503050406030204" pitchFamily="18" charset="0"/>
                            <a:cs typeface="Times New Roman" panose="02020603050405020304" pitchFamily="18" charset="0"/>
                          </a:rPr>
                          <m:t>𝑝</m:t>
                        </m:r>
                      </m:sub>
                    </m:sSub>
                  </m:oMath>
                </a14:m>
                <a:r>
                  <a:rPr lang="en-US" sz="1600" dirty="0">
                    <a:latin typeface="Times New Roman" panose="02020603050405020304" pitchFamily="18" charset="0"/>
                    <a:cs typeface="Times New Roman" panose="02020603050405020304" pitchFamily="18" charset="0"/>
                  </a:rPr>
                  <a:t> is the desired value. </a:t>
                </a:r>
              </a:p>
              <a:p>
                <a:pPr marL="742950" lvl="1" indent="-285750"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Generally, objective function generally requires even-symmetric property,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𝐸</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0</m:t>
                        </m:r>
                      </m:e>
                    </m:d>
                    <m:r>
                      <a:rPr lang="en-US" sz="1600" b="0" i="1" smtClean="0">
                        <a:latin typeface="Cambria Math" panose="02040503050406030204" pitchFamily="18" charset="0"/>
                        <a:cs typeface="Times New Roman" panose="02020603050405020304" pitchFamily="18" charset="0"/>
                      </a:rPr>
                      <m:t>=0</m:t>
                    </m:r>
                  </m:oMath>
                </a14:m>
                <a:r>
                  <a:rPr lang="en-US" sz="1600" dirty="0">
                    <a:latin typeface="Times New Roman" panose="02020603050405020304" pitchFamily="18" charset="0"/>
                    <a:cs typeface="Times New Roman" panose="02020603050405020304" pitchFamily="18" charset="0"/>
                  </a:rPr>
                  <a:t> and continuity. </a:t>
                </a:r>
              </a:p>
            </p:txBody>
          </p:sp>
        </mc:Choice>
        <mc:Fallback xmlns="">
          <p:sp>
            <p:nvSpPr>
              <p:cNvPr id="2" name="TextBox 1">
                <a:extLst>
                  <a:ext uri="{FF2B5EF4-FFF2-40B4-BE49-F238E27FC236}">
                    <a16:creationId xmlns:a16="http://schemas.microsoft.com/office/drawing/2014/main" id="{D6FA1211-A213-C2DC-0C58-526F1DC9C41E}"/>
                  </a:ext>
                </a:extLst>
              </p:cNvPr>
              <p:cNvSpPr txBox="1">
                <a:spLocks noRot="1" noChangeAspect="1" noMove="1" noResize="1" noEditPoints="1" noAdjustHandles="1" noChangeArrowheads="1" noChangeShapeType="1" noTextEdit="1"/>
              </p:cNvSpPr>
              <p:nvPr/>
            </p:nvSpPr>
            <p:spPr>
              <a:xfrm>
                <a:off x="59473" y="171922"/>
                <a:ext cx="6493727" cy="4591385"/>
              </a:xfrm>
              <a:prstGeom prst="rect">
                <a:avLst/>
              </a:prstGeom>
              <a:blipFill>
                <a:blip r:embed="rId2"/>
                <a:stretch>
                  <a:fillRect l="-845" t="-664" r="-469" b="-797"/>
                </a:stretch>
              </a:blipFill>
            </p:spPr>
            <p:txBody>
              <a:bodyPr/>
              <a:lstStyle/>
              <a:p>
                <a:r>
                  <a:rPr lang="en-IN">
                    <a:noFill/>
                  </a:rPr>
                  <a:t> </a:t>
                </a:r>
              </a:p>
            </p:txBody>
          </p:sp>
        </mc:Fallback>
      </mc:AlternateContent>
    </p:spTree>
    <p:extLst>
      <p:ext uri="{BB962C8B-B14F-4D97-AF65-F5344CB8AC3E}">
        <p14:creationId xmlns:p14="http://schemas.microsoft.com/office/powerpoint/2010/main" val="2306002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17</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AB6AA13-5AF4-710C-0BA6-751FEBE2CEDE}"/>
                  </a:ext>
                </a:extLst>
              </p:cNvPr>
              <p:cNvSpPr txBox="1"/>
              <p:nvPr/>
            </p:nvSpPr>
            <p:spPr>
              <a:xfrm>
                <a:off x="59473" y="171922"/>
                <a:ext cx="6493727" cy="4259179"/>
              </a:xfrm>
              <a:prstGeom prst="rect">
                <a:avLst/>
              </a:prstGeom>
              <a:noFill/>
            </p:spPr>
            <p:txBody>
              <a:bodyPr wrap="square" rtlCol="0">
                <a:spAutoFit/>
              </a:bodyPr>
              <a:lstStyle/>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differential term in the above equation can be obtained as follows: </a:t>
                </a:r>
              </a:p>
              <a:p>
                <a:pPr marL="742950" lvl="1" indent="-285750"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lvl="1" algn="just"/>
                <a14:m>
                  <m:oMathPara xmlns:m="http://schemas.openxmlformats.org/officeDocument/2006/math">
                    <m:oMathParaPr>
                      <m:jc m:val="centerGroup"/>
                    </m:oMathParaPr>
                    <m:oMath xmlns:m="http://schemas.openxmlformats.org/officeDocument/2006/math">
                      <m:nary>
                        <m:naryPr>
                          <m:chr m:val="∑"/>
                          <m:ctrlPr>
                            <a:rPr lang="en-US" sz="16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1600" i="1">
                              <a:latin typeface="Cambria Math" panose="02040503050406030204" pitchFamily="18" charset="0"/>
                              <a:ea typeface="Cambria Math" panose="02040503050406030204" pitchFamily="18" charset="0"/>
                              <a:cs typeface="Times New Roman" panose="02020603050405020304" pitchFamily="18" charset="0"/>
                            </a:rPr>
                            <m:t>𝑝</m:t>
                          </m:r>
                          <m:r>
                            <a:rPr lang="en-US" sz="16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ea typeface="Cambria Math" panose="02040503050406030204" pitchFamily="18" charset="0"/>
                              <a:cs typeface="Times New Roman" panose="02020603050405020304" pitchFamily="18" charset="0"/>
                            </a:rPr>
                            <m:t>𝑃</m:t>
                          </m:r>
                        </m:sup>
                        <m:e>
                          <m:f>
                            <m:f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𝐸</m:t>
                              </m:r>
                              <m:r>
                                <a:rPr lang="en-US"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𝑟</m:t>
                                  </m:r>
                                </m:e>
                                <m:sub>
                                  <m:r>
                                    <a:rPr lang="en-US" sz="1600" i="1">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600" i="1">
                                  <a:latin typeface="Cambria Math" panose="02040503050406030204" pitchFamily="18" charset="0"/>
                                  <a:ea typeface="Cambria Math" panose="02040503050406030204" pitchFamily="18" charset="0"/>
                                  <a:cs typeface="Times New Roman" panose="02020603050405020304" pitchFamily="18" charset="0"/>
                                </a:rPr>
                                <m:t>)</m:t>
                              </m:r>
                            </m:num>
                            <m:den>
                              <m:r>
                                <a:rPr lang="en-US"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𝜃</m:t>
                                  </m:r>
                                </m:e>
                                <m:sub>
                                  <m:r>
                                    <a:rPr lang="en-US" sz="1600" i="1">
                                      <a:latin typeface="Cambria Math" panose="02040503050406030204" pitchFamily="18" charset="0"/>
                                      <a:ea typeface="Cambria Math" panose="02040503050406030204" pitchFamily="18" charset="0"/>
                                      <a:cs typeface="Times New Roman" panose="02020603050405020304" pitchFamily="18" charset="0"/>
                                    </a:rPr>
                                    <m:t>𝑘</m:t>
                                  </m:r>
                                </m:sub>
                              </m:sSub>
                            </m:den>
                          </m:f>
                        </m:e>
                      </m:nary>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en-US" sz="16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1600" i="1">
                              <a:latin typeface="Cambria Math" panose="02040503050406030204" pitchFamily="18" charset="0"/>
                              <a:ea typeface="Cambria Math" panose="02040503050406030204" pitchFamily="18" charset="0"/>
                              <a:cs typeface="Times New Roman" panose="02020603050405020304" pitchFamily="18" charset="0"/>
                            </a:rPr>
                            <m:t>𝑝</m:t>
                          </m:r>
                          <m:r>
                            <a:rPr lang="en-US" sz="16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ea typeface="Cambria Math" panose="02040503050406030204" pitchFamily="18" charset="0"/>
                              <a:cs typeface="Times New Roman" panose="02020603050405020304" pitchFamily="18" charset="0"/>
                            </a:rPr>
                            <m:t>𝑃</m:t>
                          </m:r>
                        </m:sup>
                        <m:e>
                          <m:f>
                            <m:f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𝐸</m:t>
                              </m:r>
                              <m:r>
                                <a:rPr lang="en-US"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𝑟</m:t>
                                  </m:r>
                                </m:e>
                                <m:sub>
                                  <m:r>
                                    <a:rPr lang="en-US" sz="1600" i="1">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600" i="1">
                                  <a:latin typeface="Cambria Math" panose="02040503050406030204" pitchFamily="18" charset="0"/>
                                  <a:ea typeface="Cambria Math" panose="02040503050406030204" pitchFamily="18" charset="0"/>
                                  <a:cs typeface="Times New Roman" panose="02020603050405020304" pitchFamily="18" charset="0"/>
                                </a:rPr>
                                <m:t>)</m:t>
                              </m:r>
                            </m:num>
                            <m:den>
                              <m:r>
                                <a:rPr lang="en-US"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𝑝</m:t>
                                  </m:r>
                                </m:sub>
                              </m:sSub>
                            </m:den>
                          </m:f>
                          <m:f>
                            <m:f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𝑟</m:t>
                                  </m:r>
                                </m:e>
                                <m:sub>
                                  <m:r>
                                    <a:rPr lang="en-US" sz="1600" i="1">
                                      <a:latin typeface="Cambria Math" panose="02040503050406030204" pitchFamily="18" charset="0"/>
                                      <a:ea typeface="Cambria Math" panose="02040503050406030204" pitchFamily="18" charset="0"/>
                                      <a:cs typeface="Times New Roman" panose="02020603050405020304" pitchFamily="18" charset="0"/>
                                    </a:rPr>
                                    <m:t>𝑝</m:t>
                                  </m:r>
                                </m:sub>
                              </m:sSub>
                            </m:num>
                            <m:den>
                              <m:r>
                                <a:rPr lang="en-US"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𝜃</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𝑘</m:t>
                                  </m:r>
                                </m:sub>
                              </m:sSub>
                            </m:den>
                          </m:f>
                        </m:e>
                      </m:nary>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en-US" sz="16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1600" i="1">
                              <a:latin typeface="Cambria Math" panose="02040503050406030204" pitchFamily="18" charset="0"/>
                              <a:ea typeface="Cambria Math" panose="02040503050406030204" pitchFamily="18" charset="0"/>
                              <a:cs typeface="Times New Roman" panose="02020603050405020304" pitchFamily="18" charset="0"/>
                            </a:rPr>
                            <m:t>𝑝</m:t>
                          </m:r>
                          <m:r>
                            <a:rPr lang="en-US" sz="1600" i="1">
                              <a:latin typeface="Cambria Math" panose="02040503050406030204" pitchFamily="18" charset="0"/>
                              <a:ea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ea typeface="Cambria Math" panose="02040503050406030204" pitchFamily="18" charset="0"/>
                              <a:cs typeface="Times New Roman" panose="02020603050405020304" pitchFamily="18" charset="0"/>
                            </a:rPr>
                            <m:t>𝑃</m:t>
                          </m:r>
                        </m:sup>
                        <m:e>
                          <m:r>
                            <a:rPr lang="en-US" sz="1600" i="1" smtClean="0">
                              <a:latin typeface="Cambria Math" panose="02040503050406030204" pitchFamily="18" charset="0"/>
                              <a:ea typeface="Cambria Math" panose="02040503050406030204" pitchFamily="18" charset="0"/>
                              <a:cs typeface="Times New Roman" panose="02020603050405020304" pitchFamily="18" charset="0"/>
                            </a:rPr>
                            <m:t>𝜓</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𝑓</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𝑋</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US" sz="16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𝜃</m:t>
                                  </m:r>
                                </m:e>
                                <m:sub>
                                  <m:r>
                                    <a:rPr lang="en-US" sz="1600" i="1" smtClean="0">
                                      <a:latin typeface="Cambria Math" panose="02040503050406030204" pitchFamily="18" charset="0"/>
                                      <a:ea typeface="Cambria Math" panose="02040503050406030204" pitchFamily="18" charset="0"/>
                                      <a:cs typeface="Times New Roman" panose="02020603050405020304" pitchFamily="18" charset="0"/>
                                    </a:rPr>
                                    <m:t>𝑘</m:t>
                                  </m:r>
                                </m:sub>
                              </m:sSub>
                            </m:den>
                          </m:f>
                        </m:e>
                      </m:nary>
                    </m:oMath>
                  </m:oMathPara>
                </a14:m>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Here,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𝜓</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𝑝</m:t>
                            </m:r>
                          </m:sub>
                        </m:sSub>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fPr>
                      <m:num>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𝐸</m:t>
                        </m:r>
                        <m:r>
                          <a:rPr lang="en-US"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𝑟</m:t>
                            </m:r>
                          </m:e>
                          <m:sub>
                            <m:r>
                              <a:rPr lang="en-US" sz="1600" i="1">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600" i="1">
                            <a:latin typeface="Cambria Math" panose="02040503050406030204" pitchFamily="18" charset="0"/>
                            <a:ea typeface="Cambria Math" panose="02040503050406030204" pitchFamily="18" charset="0"/>
                            <a:cs typeface="Times New Roman" panose="02020603050405020304" pitchFamily="18" charset="0"/>
                          </a:rPr>
                          <m:t>)</m:t>
                        </m:r>
                      </m:num>
                      <m:den>
                        <m:r>
                          <a:rPr lang="en-US"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𝑟</m:t>
                            </m:r>
                          </m:e>
                          <m:sub>
                            <m:r>
                              <a:rPr lang="en-US" sz="1600" i="1">
                                <a:latin typeface="Cambria Math" panose="02040503050406030204" pitchFamily="18" charset="0"/>
                                <a:ea typeface="Cambria Math" panose="02040503050406030204" pitchFamily="18" charset="0"/>
                                <a:cs typeface="Times New Roman" panose="02020603050405020304" pitchFamily="18" charset="0"/>
                              </a:rPr>
                              <m:t>𝑝</m:t>
                            </m:r>
                          </m:sub>
                        </m:sSub>
                      </m:den>
                    </m:f>
                  </m:oMath>
                </a14:m>
                <a:r>
                  <a:rPr lang="en-US" sz="1600" dirty="0">
                    <a:latin typeface="Times New Roman" panose="02020603050405020304" pitchFamily="18" charset="0"/>
                    <a:cs typeface="Times New Roman" panose="02020603050405020304" pitchFamily="18" charset="0"/>
                  </a:rPr>
                  <a:t> is called the influence function. </a:t>
                </a:r>
              </a:p>
              <a:p>
                <a:pPr marL="742950" lvl="1" indent="-285750"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For acceptable performance, difference between output of a network and desired output should approach zero for all training patterns. </a:t>
                </a:r>
              </a:p>
              <a:p>
                <a:pPr marL="742950" lvl="1" indent="-285750" algn="just">
                  <a:buFont typeface="Courier New" panose="02070309020205020404" pitchFamily="49" charset="0"/>
                  <a:buChar char="o"/>
                </a:pPr>
                <a:r>
                  <a:rPr lang="en-US" sz="1600" dirty="0">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rPr>
                  <a:t>If there are no outliers (errors that are very different from the rest), all training data points will be accurately positioned, and their residuals (differences from the desired output) will be close to zero, meaning </a:t>
                </a:r>
                <a14:m>
                  <m:oMath xmlns:m="http://schemas.openxmlformats.org/officeDocument/2006/math">
                    <m:sSub>
                      <m:sSubPr>
                        <m:ctrlPr>
                          <a:rPr lang="en-US" sz="1600" i="1" smtClean="0">
                            <a:solidFill>
                              <a:schemeClr val="dk1"/>
                            </a:solidFill>
                            <a:highlight>
                              <a:schemeClr val="lt1"/>
                            </a:highlight>
                            <a:latin typeface="Cambria Math" panose="02040503050406030204" pitchFamily="18" charset="0"/>
                            <a:ea typeface="Roboto"/>
                            <a:cs typeface="Times New Roman" panose="02020603050405020304" pitchFamily="18" charset="0"/>
                            <a:sym typeface="Roboto"/>
                          </a:rPr>
                        </m:ctrlPr>
                      </m:sSubPr>
                      <m:e>
                        <m:r>
                          <a:rPr lang="en-US" sz="1600" b="0" i="1" smtClean="0">
                            <a:solidFill>
                              <a:schemeClr val="dk1"/>
                            </a:solidFill>
                            <a:highlight>
                              <a:schemeClr val="lt1"/>
                            </a:highlight>
                            <a:latin typeface="Cambria Math" panose="02040503050406030204" pitchFamily="18" charset="0"/>
                            <a:ea typeface="Roboto"/>
                            <a:cs typeface="Times New Roman" panose="02020603050405020304" pitchFamily="18" charset="0"/>
                            <a:sym typeface="Roboto"/>
                          </a:rPr>
                          <m:t>𝑟</m:t>
                        </m:r>
                      </m:e>
                      <m:sub>
                        <m:r>
                          <a:rPr lang="en-US" sz="1600" b="0" i="1" smtClean="0">
                            <a:solidFill>
                              <a:schemeClr val="dk1"/>
                            </a:solidFill>
                            <a:highlight>
                              <a:schemeClr val="lt1"/>
                            </a:highlight>
                            <a:latin typeface="Cambria Math" panose="02040503050406030204" pitchFamily="18" charset="0"/>
                            <a:ea typeface="Roboto"/>
                            <a:cs typeface="Times New Roman" panose="02020603050405020304" pitchFamily="18" charset="0"/>
                            <a:sym typeface="Roboto"/>
                          </a:rPr>
                          <m:t>𝑝</m:t>
                        </m:r>
                      </m:sub>
                    </m:sSub>
                    <m:r>
                      <a:rPr lang="en-US" sz="1600" i="1" smtClean="0">
                        <a:solidFill>
                          <a:schemeClr val="dk1"/>
                        </a:solidFill>
                        <a:highlight>
                          <a:schemeClr val="lt1"/>
                        </a:highlight>
                        <a:latin typeface="Cambria Math" panose="02040503050406030204" pitchFamily="18" charset="0"/>
                        <a:ea typeface="Cambria Math" panose="02040503050406030204" pitchFamily="18" charset="0"/>
                        <a:cs typeface="Times New Roman" panose="02020603050405020304" pitchFamily="18" charset="0"/>
                        <a:sym typeface="Roboto"/>
                      </a:rPr>
                      <m:t>≈</m:t>
                    </m:r>
                    <m:r>
                      <a:rPr lang="en-US" sz="1600" b="0" i="1" smtClean="0">
                        <a:solidFill>
                          <a:schemeClr val="dk1"/>
                        </a:solidFill>
                        <a:highlight>
                          <a:schemeClr val="lt1"/>
                        </a:highlight>
                        <a:latin typeface="Cambria Math" panose="02040503050406030204" pitchFamily="18" charset="0"/>
                        <a:ea typeface="Cambria Math" panose="02040503050406030204" pitchFamily="18" charset="0"/>
                        <a:cs typeface="Times New Roman" panose="02020603050405020304" pitchFamily="18" charset="0"/>
                        <a:sym typeface="Roboto"/>
                      </a:rPr>
                      <m:t>0.</m:t>
                    </m:r>
                  </m:oMath>
                </a14:m>
                <a:endParaRPr lang="en-US" sz="16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6AB6AA13-5AF4-710C-0BA6-751FEBE2CEDE}"/>
                  </a:ext>
                </a:extLst>
              </p:cNvPr>
              <p:cNvSpPr txBox="1">
                <a:spLocks noRot="1" noChangeAspect="1" noMove="1" noResize="1" noEditPoints="1" noAdjustHandles="1" noChangeArrowheads="1" noChangeShapeType="1" noTextEdit="1"/>
              </p:cNvSpPr>
              <p:nvPr/>
            </p:nvSpPr>
            <p:spPr>
              <a:xfrm>
                <a:off x="59473" y="171922"/>
                <a:ext cx="6493727" cy="4259179"/>
              </a:xfrm>
              <a:prstGeom prst="rect">
                <a:avLst/>
              </a:prstGeom>
              <a:blipFill>
                <a:blip r:embed="rId2"/>
                <a:stretch>
                  <a:fillRect t="-429" r="-1315"/>
                </a:stretch>
              </a:blipFill>
            </p:spPr>
            <p:txBody>
              <a:bodyPr/>
              <a:lstStyle/>
              <a:p>
                <a:r>
                  <a:rPr lang="en-IN">
                    <a:noFill/>
                  </a:rPr>
                  <a:t> </a:t>
                </a:r>
              </a:p>
            </p:txBody>
          </p:sp>
        </mc:Fallback>
      </mc:AlternateContent>
    </p:spTree>
    <p:extLst>
      <p:ext uri="{BB962C8B-B14F-4D97-AF65-F5344CB8AC3E}">
        <p14:creationId xmlns:p14="http://schemas.microsoft.com/office/powerpoint/2010/main" val="2277406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18</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6C0E7D6-9DDA-B932-62AA-9768A78C77DB}"/>
                  </a:ext>
                </a:extLst>
              </p:cNvPr>
              <p:cNvSpPr txBox="1"/>
              <p:nvPr/>
            </p:nvSpPr>
            <p:spPr>
              <a:xfrm>
                <a:off x="59473" y="171922"/>
                <a:ext cx="6493727" cy="4258795"/>
              </a:xfrm>
              <a:prstGeom prst="rect">
                <a:avLst/>
              </a:prstGeom>
              <a:noFill/>
            </p:spPr>
            <p:txBody>
              <a:bodyPr wrap="square" rtlCol="0">
                <a:spAutoFit/>
              </a:bodyPr>
              <a:lstStyle/>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When outliers are present, their large residuals significantly affect the network. The network keeps adjusting its parameters to fit these outliers, which can distort the overall model.</a:t>
                </a:r>
              </a:p>
              <a:p>
                <a:pPr marL="742950" lvl="1" indent="-285750"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When outliers are present, the network struggles to accurately approximate the underlying function because minimizing the least squares (LS) criterion alone is insufficient.</a:t>
                </a:r>
              </a:p>
              <a:p>
                <a:pPr marL="742950" lvl="1" indent="-285750"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eliminate this problem, we use M-estimators, which take the general form: </a:t>
                </a:r>
              </a:p>
              <a:p>
                <a:pPr algn="just"/>
                <a:endParaRPr lang="en-US"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nary>
                        <m:naryPr>
                          <m:chr m:val="∑"/>
                          <m:ctrlPr>
                            <a:rPr lang="en-US" sz="1600" i="1" smtClean="0">
                              <a:latin typeface="Cambria Math" panose="02040503050406030204" pitchFamily="18" charset="0"/>
                              <a:cs typeface="Times New Roman" panose="02020603050405020304" pitchFamily="18" charset="0"/>
                            </a:rPr>
                          </m:ctrlPr>
                        </m:naryPr>
                        <m:sub>
                          <m:r>
                            <m:rPr>
                              <m:brk m:alnAt="23"/>
                            </m:rPr>
                            <a:rPr lang="en-US" sz="1600" b="0" i="1" smtClean="0">
                              <a:latin typeface="Cambria Math" panose="02040503050406030204" pitchFamily="18" charset="0"/>
                              <a:cs typeface="Times New Roman" panose="02020603050405020304" pitchFamily="18" charset="0"/>
                            </a:rPr>
                            <m:t>𝑝</m:t>
                          </m:r>
                          <m:r>
                            <a:rPr lang="en-US" sz="1600" b="0" i="1" smtClean="0">
                              <a:latin typeface="Cambria Math" panose="02040503050406030204" pitchFamily="18" charset="0"/>
                              <a:cs typeface="Times New Roman" panose="02020603050405020304" pitchFamily="18" charset="0"/>
                            </a:rPr>
                            <m:t>=1</m:t>
                          </m:r>
                        </m:sub>
                        <m:sup>
                          <m:r>
                            <a:rPr lang="en-US" sz="1600" b="0" i="1" smtClean="0">
                              <a:latin typeface="Cambria Math" panose="02040503050406030204" pitchFamily="18" charset="0"/>
                              <a:cs typeface="Times New Roman" panose="02020603050405020304" pitchFamily="18" charset="0"/>
                            </a:rPr>
                            <m:t>𝑃</m:t>
                          </m:r>
                        </m:sup>
                        <m:e>
                          <m:f>
                            <m:fPr>
                              <m:ctrlPr>
                                <a:rPr lang="en-US" sz="1600" i="1" smtClean="0">
                                  <a:latin typeface="Cambria Math" panose="02040503050406030204" pitchFamily="18" charset="0"/>
                                  <a:cs typeface="Times New Roman" panose="02020603050405020304" pitchFamily="18" charset="0"/>
                                </a:rPr>
                              </m:ctrlPr>
                            </m:fPr>
                            <m:num>
                              <m:r>
                                <a:rPr lang="en-US" sz="1600" i="1" smtClean="0">
                                  <a:latin typeface="Cambria Math" panose="02040503050406030204" pitchFamily="18" charset="0"/>
                                  <a:cs typeface="Times New Roman" panose="02020603050405020304" pitchFamily="18" charset="0"/>
                                </a:rPr>
                                <m:t>𝜕</m:t>
                              </m:r>
                              <m:r>
                                <a:rPr lang="en-US" sz="1600" i="1" smtClean="0">
                                  <a:latin typeface="Cambria Math" panose="02040503050406030204" pitchFamily="18" charset="0"/>
                                  <a:ea typeface="Cambria Math" panose="02040503050406030204" pitchFamily="18" charset="0"/>
                                  <a:cs typeface="Times New Roman" panose="02020603050405020304" pitchFamily="18" charset="0"/>
                                </a:rPr>
                                <m:t>𝜌</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US" sz="1600" i="1" smtClean="0">
                                  <a:latin typeface="Cambria Math" panose="02040503050406030204" pitchFamily="18" charset="0"/>
                                  <a:cs typeface="Times New Roman" panose="02020603050405020304" pitchFamily="18" charset="0"/>
                                </a:rPr>
                                <m:t>𝜕</m:t>
                              </m:r>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cs typeface="Times New Roman" panose="02020603050405020304" pitchFamily="18" charset="0"/>
                                    </a:rPr>
                                    <m:t>𝑝</m:t>
                                  </m:r>
                                </m:sub>
                              </m:sSub>
                            </m:den>
                          </m:f>
                          <m:r>
                            <a:rPr lang="en-US" sz="1600" b="0" i="1" smtClean="0">
                              <a:latin typeface="Cambria Math" panose="02040503050406030204" pitchFamily="18" charset="0"/>
                              <a:cs typeface="Times New Roman" panose="02020603050405020304" pitchFamily="18" charset="0"/>
                            </a:rPr>
                            <m:t>=</m:t>
                          </m:r>
                          <m:nary>
                            <m:naryPr>
                              <m:chr m:val="∑"/>
                              <m:ctrlPr>
                                <a:rPr lang="en-US" sz="1600" b="0" i="1" smtClean="0">
                                  <a:latin typeface="Cambria Math" panose="02040503050406030204" pitchFamily="18" charset="0"/>
                                  <a:cs typeface="Times New Roman" panose="02020603050405020304" pitchFamily="18" charset="0"/>
                                </a:rPr>
                              </m:ctrlPr>
                            </m:naryPr>
                            <m:sub>
                              <m:r>
                                <m:rPr>
                                  <m:brk m:alnAt="23"/>
                                </m:rPr>
                                <a:rPr lang="en-US" sz="1600" b="0" i="1" smtClean="0">
                                  <a:latin typeface="Cambria Math" panose="02040503050406030204" pitchFamily="18" charset="0"/>
                                  <a:cs typeface="Times New Roman" panose="02020603050405020304" pitchFamily="18" charset="0"/>
                                </a:rPr>
                                <m:t>𝑝</m:t>
                              </m:r>
                              <m:r>
                                <a:rPr lang="en-US" sz="1600" b="0" i="1" smtClean="0">
                                  <a:latin typeface="Cambria Math" panose="02040503050406030204" pitchFamily="18" charset="0"/>
                                  <a:cs typeface="Times New Roman" panose="02020603050405020304" pitchFamily="18" charset="0"/>
                                </a:rPr>
                                <m:t>=1</m:t>
                              </m:r>
                            </m:sub>
                            <m:sup>
                              <m:r>
                                <a:rPr lang="en-US" sz="1600" b="0" i="1" smtClean="0">
                                  <a:latin typeface="Cambria Math" panose="02040503050406030204" pitchFamily="18" charset="0"/>
                                  <a:cs typeface="Times New Roman" panose="02020603050405020304" pitchFamily="18" charset="0"/>
                                </a:rPr>
                                <m:t>𝑃</m:t>
                              </m:r>
                            </m:sup>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𝜓</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𝑃</m:t>
                                      </m:r>
                                    </m:sub>
                                  </m:sSub>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m:t>
                              </m:r>
                            </m:e>
                          </m:nary>
                        </m:e>
                      </m:nary>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this case, we specifically use the </a:t>
                </a:r>
                <a:r>
                  <a:rPr lang="en-US" sz="1600" dirty="0" err="1">
                    <a:latin typeface="Times New Roman" panose="02020603050405020304" pitchFamily="18" charset="0"/>
                    <a:cs typeface="Times New Roman" panose="02020603050405020304" pitchFamily="18" charset="0"/>
                  </a:rPr>
                  <a:t>Hample’s</a:t>
                </a:r>
                <a:r>
                  <a:rPr lang="en-US" sz="1600" dirty="0">
                    <a:latin typeface="Times New Roman" panose="02020603050405020304" pitchFamily="18" charset="0"/>
                    <a:cs typeface="Times New Roman" panose="02020603050405020304" pitchFamily="18" charset="0"/>
                  </a:rPr>
                  <a:t> M-estimator whose influence function is give by </a:t>
                </a:r>
              </a:p>
            </p:txBody>
          </p:sp>
        </mc:Choice>
        <mc:Fallback xmlns="">
          <p:sp>
            <p:nvSpPr>
              <p:cNvPr id="2" name="TextBox 1">
                <a:extLst>
                  <a:ext uri="{FF2B5EF4-FFF2-40B4-BE49-F238E27FC236}">
                    <a16:creationId xmlns:a16="http://schemas.microsoft.com/office/drawing/2014/main" id="{D6C0E7D6-9DDA-B932-62AA-9768A78C77DB}"/>
                  </a:ext>
                </a:extLst>
              </p:cNvPr>
              <p:cNvSpPr txBox="1">
                <a:spLocks noRot="1" noChangeAspect="1" noMove="1" noResize="1" noEditPoints="1" noAdjustHandles="1" noChangeArrowheads="1" noChangeShapeType="1" noTextEdit="1"/>
              </p:cNvSpPr>
              <p:nvPr/>
            </p:nvSpPr>
            <p:spPr>
              <a:xfrm>
                <a:off x="59473" y="171922"/>
                <a:ext cx="6493727" cy="4258795"/>
              </a:xfrm>
              <a:prstGeom prst="rect">
                <a:avLst/>
              </a:prstGeom>
              <a:blipFill>
                <a:blip r:embed="rId2"/>
                <a:stretch>
                  <a:fillRect l="-376" t="-429" r="-469" b="-858"/>
                </a:stretch>
              </a:blipFill>
            </p:spPr>
            <p:txBody>
              <a:bodyPr/>
              <a:lstStyle/>
              <a:p>
                <a:r>
                  <a:rPr lang="en-IN">
                    <a:noFill/>
                  </a:rPr>
                  <a:t> </a:t>
                </a:r>
              </a:p>
            </p:txBody>
          </p:sp>
        </mc:Fallback>
      </mc:AlternateContent>
    </p:spTree>
    <p:extLst>
      <p:ext uri="{BB962C8B-B14F-4D97-AF65-F5344CB8AC3E}">
        <p14:creationId xmlns:p14="http://schemas.microsoft.com/office/powerpoint/2010/main" val="2214032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19</a:t>
            </a:fld>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8013F7-9EE1-2540-3A86-E7C122E04039}"/>
                  </a:ext>
                </a:extLst>
              </p:cNvPr>
              <p:cNvSpPr txBox="1"/>
              <p:nvPr/>
            </p:nvSpPr>
            <p:spPr>
              <a:xfrm>
                <a:off x="59473" y="171922"/>
                <a:ext cx="6493727" cy="3127010"/>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𝜓</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eqArr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𝑎</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&gt;</m:t>
                              </m:r>
                              <m:d>
                                <m:dPr>
                                  <m:begChr m:val="|"/>
                                  <m:endChr m:val="|"/>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d>
                            </m:e>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&amp;</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𝑎</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600" b="0" i="0" smtClean="0">
                                  <a:latin typeface="Cambria Math" panose="02040503050406030204" pitchFamily="18" charset="0"/>
                                  <a:ea typeface="Cambria Math" panose="02040503050406030204" pitchFamily="18" charset="0"/>
                                  <a:cs typeface="Times New Roman" panose="02020603050405020304" pitchFamily="18" charset="0"/>
                                </a:rPr>
                                <m:t>sgn</m:t>
                              </m:r>
                              <m:r>
                                <a:rPr lang="en-US" sz="1600" b="0" i="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1600" b="0" i="0" smtClean="0">
                                  <a:latin typeface="Cambria Math" panose="02040503050406030204" pitchFamily="18" charset="0"/>
                                  <a:ea typeface="Cambria Math" panose="02040503050406030204" pitchFamily="18" charset="0"/>
                                  <a:cs typeface="Times New Roman" panose="02020603050405020304" pitchFamily="18" charset="0"/>
                                </a:rPr>
                                <m:t>r</m:t>
                              </m:r>
                              <m:r>
                                <a:rPr lang="en-US" sz="1600" b="0" i="0"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𝑎</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𝑏</m:t>
                              </m:r>
                            </m:e>
                            <m:e>
                              <m:f>
                                <m:f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𝑐</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d>
                                </m:num>
                                <m:den>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𝑐</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𝑏</m:t>
                                      </m:r>
                                    </m:e>
                                  </m:d>
                                </m:den>
                              </m:f>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𝑎</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1600" b="0" i="0" smtClean="0">
                                  <a:latin typeface="Cambria Math" panose="02040503050406030204" pitchFamily="18" charset="0"/>
                                  <a:ea typeface="Cambria Math" panose="02040503050406030204" pitchFamily="18" charset="0"/>
                                  <a:cs typeface="Times New Roman" panose="02020603050405020304" pitchFamily="18" charset="0"/>
                                </a:rPr>
                                <m:t>sgn</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1600" b="0" i="0" smtClean="0">
                                      <a:latin typeface="Cambria Math" panose="02040503050406030204" pitchFamily="18" charset="0"/>
                                      <a:ea typeface="Cambria Math" panose="02040503050406030204" pitchFamily="18" charset="0"/>
                                      <a:cs typeface="Times New Roman" panose="02020603050405020304" pitchFamily="18" charset="0"/>
                                    </a:rPr>
                                    <m:t>r</m:t>
                                  </m:r>
                                </m:e>
                              </m:d>
                              <m:r>
                                <a:rPr lang="en-US" sz="1600" b="0" i="0" smtClean="0">
                                  <a:latin typeface="Cambria Math" panose="02040503050406030204" pitchFamily="18" charset="0"/>
                                  <a:ea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𝑏</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𝑐</m:t>
                              </m:r>
                            </m:e>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0,   </m:t>
                              </m:r>
                              <m:r>
                                <a:rPr lang="en-US" sz="1600" b="0" i="0"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600" b="0" i="0" smtClean="0">
                                  <a:latin typeface="Cambria Math" panose="02040503050406030204" pitchFamily="18" charset="0"/>
                                  <a:ea typeface="Cambria Math" panose="02040503050406030204" pitchFamily="18" charset="0"/>
                                  <a:cs typeface="Times New Roman" panose="02020603050405020304" pitchFamily="18" charset="0"/>
                                </a:rPr>
                                <m:t>otherwise</m:t>
                              </m:r>
                            </m:e>
                          </m:eqArr>
                        </m:e>
                      </m:d>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following figure shows an </a:t>
                </a:r>
                <a:r>
                  <a:rPr lang="en-US" sz="1600" dirty="0" err="1">
                    <a:latin typeface="Times New Roman" panose="02020603050405020304" pitchFamily="18" charset="0"/>
                    <a:cs typeface="Times New Roman" panose="02020603050405020304" pitchFamily="18" charset="0"/>
                  </a:rPr>
                  <a:t>Hample’s</a:t>
                </a:r>
                <a:r>
                  <a:rPr lang="en-US" sz="1600" dirty="0">
                    <a:latin typeface="Times New Roman" panose="02020603050405020304" pitchFamily="18" charset="0"/>
                    <a:cs typeface="Times New Roman" panose="02020603050405020304" pitchFamily="18" charset="0"/>
                  </a:rPr>
                  <a:t> M-estimator with </a:t>
                </a:r>
                <a:r>
                  <a:rPr lang="en-US" sz="1600" i="1" dirty="0">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rPr>
                  <a:t> = 1, </a:t>
                </a:r>
                <a:r>
                  <a:rPr lang="en-US" sz="1600" i="1" dirty="0">
                    <a:latin typeface="Times New Roman" panose="02020603050405020304" pitchFamily="18" charset="0"/>
                    <a:cs typeface="Times New Roman" panose="02020603050405020304" pitchFamily="18" charset="0"/>
                  </a:rPr>
                  <a:t>b</a:t>
                </a:r>
                <a:r>
                  <a:rPr lang="en-US" sz="1600" dirty="0">
                    <a:latin typeface="Times New Roman" panose="02020603050405020304" pitchFamily="18" charset="0"/>
                    <a:cs typeface="Times New Roman" panose="02020603050405020304" pitchFamily="18" charset="0"/>
                  </a:rPr>
                  <a:t> = 3,  </a:t>
                </a:r>
                <a:r>
                  <a:rPr lang="en-US" sz="1600" i="1"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 = 4</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E48013F7-9EE1-2540-3A86-E7C122E04039}"/>
                  </a:ext>
                </a:extLst>
              </p:cNvPr>
              <p:cNvSpPr txBox="1">
                <a:spLocks noRot="1" noChangeAspect="1" noMove="1" noResize="1" noEditPoints="1" noAdjustHandles="1" noChangeArrowheads="1" noChangeShapeType="1" noTextEdit="1"/>
              </p:cNvSpPr>
              <p:nvPr/>
            </p:nvSpPr>
            <p:spPr>
              <a:xfrm>
                <a:off x="59473" y="171922"/>
                <a:ext cx="6493727" cy="3127010"/>
              </a:xfrm>
              <a:prstGeom prst="rect">
                <a:avLst/>
              </a:prstGeom>
              <a:blipFill>
                <a:blip r:embed="rId2"/>
                <a:stretch>
                  <a:fillRect l="-376" r="-469"/>
                </a:stretch>
              </a:blipFill>
            </p:spPr>
            <p:txBody>
              <a:bodyPr/>
              <a:lstStyle/>
              <a:p>
                <a:r>
                  <a:rPr lang="en-IN">
                    <a:noFill/>
                  </a:rPr>
                  <a:t> </a:t>
                </a:r>
              </a:p>
            </p:txBody>
          </p:sp>
        </mc:Fallback>
      </mc:AlternateContent>
      <p:pic>
        <p:nvPicPr>
          <p:cNvPr id="6" name="Picture 5" descr="A graph of a line&#10;&#10;Description automatically generated">
            <a:extLst>
              <a:ext uri="{FF2B5EF4-FFF2-40B4-BE49-F238E27FC236}">
                <a16:creationId xmlns:a16="http://schemas.microsoft.com/office/drawing/2014/main" id="{FAA79651-855F-46B0-E386-4DF7738566B3}"/>
              </a:ext>
            </a:extLst>
          </p:cNvPr>
          <p:cNvPicPr>
            <a:picLocks noChangeAspect="1"/>
          </p:cNvPicPr>
          <p:nvPr/>
        </p:nvPicPr>
        <p:blipFill rotWithShape="1">
          <a:blip r:embed="rId3">
            <a:extLst>
              <a:ext uri="{28A0092B-C50C-407E-A947-70E740481C1C}">
                <a14:useLocalDpi xmlns:a14="http://schemas.microsoft.com/office/drawing/2010/main" val="0"/>
              </a:ext>
            </a:extLst>
          </a:blip>
          <a:srcRect t="29630" r="5158" b="35862"/>
          <a:stretch/>
        </p:blipFill>
        <p:spPr>
          <a:xfrm>
            <a:off x="867238" y="2541550"/>
            <a:ext cx="4878194" cy="1774932"/>
          </a:xfrm>
          <a:prstGeom prst="rect">
            <a:avLst/>
          </a:prstGeom>
        </p:spPr>
      </p:pic>
      <p:sp>
        <p:nvSpPr>
          <p:cNvPr id="7" name="TextBox 6">
            <a:extLst>
              <a:ext uri="{FF2B5EF4-FFF2-40B4-BE49-F238E27FC236}">
                <a16:creationId xmlns:a16="http://schemas.microsoft.com/office/drawing/2014/main" id="{C3559112-154C-1DDE-BD6D-EE97B7654F43}"/>
              </a:ext>
            </a:extLst>
          </p:cNvPr>
          <p:cNvSpPr txBox="1"/>
          <p:nvPr/>
        </p:nvSpPr>
        <p:spPr>
          <a:xfrm>
            <a:off x="83633" y="4316482"/>
            <a:ext cx="6445405" cy="276999"/>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Figure 4: </a:t>
            </a:r>
            <a:r>
              <a:rPr lang="en-IN" sz="1200" dirty="0" err="1">
                <a:latin typeface="Times New Roman" panose="02020603050405020304" pitchFamily="18" charset="0"/>
                <a:cs typeface="Times New Roman" panose="02020603050405020304" pitchFamily="18" charset="0"/>
              </a:rPr>
              <a:t>Hample’s</a:t>
            </a:r>
            <a:r>
              <a:rPr lang="en-IN" sz="1200" dirty="0">
                <a:latin typeface="Times New Roman" panose="02020603050405020304" pitchFamily="18" charset="0"/>
                <a:cs typeface="Times New Roman" panose="02020603050405020304" pitchFamily="18" charset="0"/>
              </a:rPr>
              <a:t> M-estimator</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CD39EF8-DD2B-1470-39F6-337EEF0A46C9}"/>
                  </a:ext>
                </a:extLst>
              </p:cNvPr>
              <p:cNvSpPr txBox="1"/>
              <p:nvPr/>
            </p:nvSpPr>
            <p:spPr>
              <a:xfrm>
                <a:off x="3048000" y="2531989"/>
                <a:ext cx="572429"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cs typeface="Times New Roman" panose="02020603050405020304" pitchFamily="18" charset="0"/>
                        </a:rPr>
                        <m:t>𝜓</m:t>
                      </m:r>
                      <m: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t>𝑟</m:t>
                      </m:r>
                      <m: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sz="1600" i="1"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BCD39EF8-DD2B-1470-39F6-337EEF0A46C9}"/>
                  </a:ext>
                </a:extLst>
              </p:cNvPr>
              <p:cNvSpPr txBox="1">
                <a:spLocks noRot="1" noChangeAspect="1" noMove="1" noResize="1" noEditPoints="1" noAdjustHandles="1" noChangeArrowheads="1" noChangeShapeType="1" noTextEdit="1"/>
              </p:cNvSpPr>
              <p:nvPr/>
            </p:nvSpPr>
            <p:spPr>
              <a:xfrm>
                <a:off x="3048000" y="2531989"/>
                <a:ext cx="572429" cy="338554"/>
              </a:xfrm>
              <a:prstGeom prst="rect">
                <a:avLst/>
              </a:prstGeom>
              <a:blipFill>
                <a:blip r:embed="rId4"/>
                <a:stretch>
                  <a:fillRect r="-4255" b="-1071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17D7A0A-FB26-73A6-BADD-19A42ED79F70}"/>
                  </a:ext>
                </a:extLst>
              </p:cNvPr>
              <p:cNvSpPr txBox="1"/>
              <p:nvPr/>
            </p:nvSpPr>
            <p:spPr>
              <a:xfrm>
                <a:off x="5259650" y="3398067"/>
                <a:ext cx="572429"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ea typeface="Cambria Math" panose="02040503050406030204" pitchFamily="18" charset="0"/>
                          <a:cs typeface="Times New Roman" panose="02020603050405020304" pitchFamily="18" charset="0"/>
                        </a:rPr>
                        <m:t>𝑟</m:t>
                      </m:r>
                    </m:oMath>
                  </m:oMathPara>
                </a14:m>
                <a:endParaRPr lang="en-IN" sz="1600" i="1"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C17D7A0A-FB26-73A6-BADD-19A42ED79F70}"/>
                  </a:ext>
                </a:extLst>
              </p:cNvPr>
              <p:cNvSpPr txBox="1">
                <a:spLocks noRot="1" noChangeAspect="1" noMove="1" noResize="1" noEditPoints="1" noAdjustHandles="1" noChangeArrowheads="1" noChangeShapeType="1" noTextEdit="1"/>
              </p:cNvSpPr>
              <p:nvPr/>
            </p:nvSpPr>
            <p:spPr>
              <a:xfrm>
                <a:off x="5259650" y="3398067"/>
                <a:ext cx="572429" cy="338554"/>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0590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a:t>
            </a:fld>
            <a:endParaRPr lang="en-US"/>
          </a:p>
        </p:txBody>
      </p:sp>
      <p:sp>
        <p:nvSpPr>
          <p:cNvPr id="2" name="TextBox 1">
            <a:extLst>
              <a:ext uri="{FF2B5EF4-FFF2-40B4-BE49-F238E27FC236}">
                <a16:creationId xmlns:a16="http://schemas.microsoft.com/office/drawing/2014/main" id="{D3EDBA42-E0B2-B0DD-BDBC-E0DB87C24380}"/>
              </a:ext>
            </a:extLst>
          </p:cNvPr>
          <p:cNvSpPr txBox="1"/>
          <p:nvPr/>
        </p:nvSpPr>
        <p:spPr>
          <a:xfrm>
            <a:off x="2683727" y="215736"/>
            <a:ext cx="3776546" cy="430887"/>
          </a:xfrm>
          <a:prstGeom prst="rect">
            <a:avLst/>
          </a:prstGeom>
          <a:noFill/>
        </p:spPr>
        <p:txBody>
          <a:bodyPr wrap="square" rtlCol="0">
            <a:spAutoFit/>
          </a:bodyPr>
          <a:lstStyle/>
          <a:p>
            <a:r>
              <a:rPr lang="en-US" sz="2200" dirty="0">
                <a:solidFill>
                  <a:srgbClr val="C00000"/>
                </a:solidFill>
                <a:latin typeface="Times New Roman" panose="02020603050405020304" pitchFamily="18" charset="0"/>
                <a:cs typeface="Times New Roman" panose="02020603050405020304" pitchFamily="18" charset="0"/>
              </a:rPr>
              <a:t>Robust RBFN Neural Networks</a:t>
            </a:r>
            <a:endParaRPr lang="en-IN" sz="2200"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C9B3051-246C-9D8D-99BE-D1511047AB3D}"/>
              </a:ext>
            </a:extLst>
          </p:cNvPr>
          <p:cNvSpPr txBox="1"/>
          <p:nvPr/>
        </p:nvSpPr>
        <p:spPr>
          <a:xfrm>
            <a:off x="59473" y="899532"/>
            <a:ext cx="6493727" cy="286232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What is an RBFN Neural Network?</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An RBFN is a type of artificial neural network that uses radial basis functions as activation functions in its hidden layer neurons. </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RBFNs are particularly well-suited for problems requiring smooth interpolation of data points in multidimensional space. </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 general, RBFN consists of an input layer, a </a:t>
            </a:r>
            <a:r>
              <a:rPr lang="en-IN" sz="1600" b="1" dirty="0">
                <a:latin typeface="Times New Roman" panose="02020603050405020304" pitchFamily="18" charset="0"/>
                <a:cs typeface="Times New Roman" panose="02020603050405020304" pitchFamily="18" charset="0"/>
              </a:rPr>
              <a:t>single</a:t>
            </a:r>
            <a:r>
              <a:rPr lang="en-IN" sz="1600" dirty="0">
                <a:latin typeface="Times New Roman" panose="02020603050405020304" pitchFamily="18" charset="0"/>
                <a:cs typeface="Times New Roman" panose="02020603050405020304" pitchFamily="18" charset="0"/>
              </a:rPr>
              <a:t> hidden layer where the radial basis functions are applied, and an output layer that provides the final prediction or classification.</a:t>
            </a:r>
          </a:p>
        </p:txBody>
      </p:sp>
    </p:spTree>
    <p:extLst>
      <p:ext uri="{BB962C8B-B14F-4D97-AF65-F5344CB8AC3E}">
        <p14:creationId xmlns:p14="http://schemas.microsoft.com/office/powerpoint/2010/main" val="2298315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B16A69-1A1C-9AA2-1A7A-F9DBF516318E}"/>
              </a:ext>
            </a:extLst>
          </p:cNvPr>
          <p:cNvSpPr>
            <a:spLocks noGrp="1"/>
          </p:cNvSpPr>
          <p:nvPr>
            <p:ph type="sldNum" sz="quarter" idx="12"/>
          </p:nvPr>
        </p:nvSpPr>
        <p:spPr/>
        <p:txBody>
          <a:bodyPr/>
          <a:lstStyle/>
          <a:p>
            <a:fld id="{9CE334EA-1831-4B89-A89A-D5E7C2427B13}" type="slidenum">
              <a:rPr lang="en-US" smtClean="0"/>
              <a:pPr/>
              <a:t>20</a:t>
            </a:fld>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5665F2D-EE68-5B4B-42BF-23601B3870F1}"/>
                  </a:ext>
                </a:extLst>
              </p:cNvPr>
              <p:cNvSpPr txBox="1"/>
              <p:nvPr/>
            </p:nvSpPr>
            <p:spPr>
              <a:xfrm>
                <a:off x="59473" y="432117"/>
                <a:ext cx="6493727" cy="3556743"/>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By observing the previous function, we can define a class of robust objective functions for the SRBF network of the given form: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𝐸</m:t>
                          </m:r>
                        </m:e>
                        <m:sub>
                          <m:r>
                            <a:rPr lang="en-US" sz="1600" b="0" i="1" smtClean="0">
                              <a:latin typeface="Cambria Math" panose="02040503050406030204" pitchFamily="18" charset="0"/>
                              <a:cs typeface="Times New Roman" panose="02020603050405020304" pitchFamily="18" charset="0"/>
                            </a:rPr>
                            <m:t>𝑅</m:t>
                          </m:r>
                        </m:sub>
                      </m:sSub>
                      <m:d>
                        <m:dPr>
                          <m:ctrlPr>
                            <a:rPr lang="en-US" sz="1600" b="0" i="1" smtClean="0">
                              <a:latin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cs typeface="Times New Roman" panose="02020603050405020304" pitchFamily="18" charset="0"/>
                                </a:rPr>
                                <m:t>𝑝</m:t>
                              </m:r>
                            </m:sub>
                          </m:sSub>
                        </m:e>
                      </m:d>
                      <m:r>
                        <a:rPr lang="en-US" sz="1600" b="0" i="1" smtClean="0">
                          <a:latin typeface="Cambria Math" panose="02040503050406030204" pitchFamily="18" charset="0"/>
                          <a:cs typeface="Times New Roman" panose="02020603050405020304" pitchFamily="18" charset="0"/>
                        </a:rPr>
                        <m:t>=</m:t>
                      </m:r>
                      <m:nary>
                        <m:naryPr>
                          <m:chr m:val="∑"/>
                          <m:ctrlPr>
                            <a:rPr lang="en-US" sz="1600" b="0" i="1" smtClean="0">
                              <a:latin typeface="Cambria Math" panose="02040503050406030204" pitchFamily="18" charset="0"/>
                              <a:cs typeface="Times New Roman" panose="02020603050405020304" pitchFamily="18" charset="0"/>
                            </a:rPr>
                          </m:ctrlPr>
                        </m:naryPr>
                        <m:sub>
                          <m:r>
                            <m:rPr>
                              <m:brk m:alnAt="23"/>
                            </m:rPr>
                            <a:rPr lang="en-US" sz="1600" b="0" i="1" smtClean="0">
                              <a:latin typeface="Cambria Math" panose="02040503050406030204" pitchFamily="18" charset="0"/>
                              <a:cs typeface="Times New Roman" panose="02020603050405020304" pitchFamily="18" charset="0"/>
                            </a:rPr>
                            <m:t>𝑝</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1</m:t>
                          </m:r>
                        </m:sub>
                        <m:sup>
                          <m:r>
                            <a:rPr lang="en-US" sz="1600" b="0" i="1" smtClean="0">
                              <a:latin typeface="Cambria Math" panose="02040503050406030204" pitchFamily="18" charset="0"/>
                              <a:cs typeface="Times New Roman" panose="02020603050405020304" pitchFamily="18" charset="0"/>
                            </a:rPr>
                            <m:t>𝑃</m:t>
                          </m:r>
                        </m:sup>
                        <m:e>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𝜑</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𝑝</m:t>
                                  </m:r>
                                </m:sub>
                              </m:sSub>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𝜑</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e>
                      </m:nary>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here, </a:t>
                </a:r>
                <a14:m>
                  <m:oMath xmlns:m="http://schemas.openxmlformats.org/officeDocument/2006/math">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𝜑</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𝑝</m:t>
                            </m:r>
                          </m:sub>
                        </m:sSub>
                      </m:e>
                    </m:d>
                  </m:oMath>
                </a14:m>
                <a:r>
                  <a:rPr lang="en-US" sz="1600" dirty="0">
                    <a:latin typeface="Times New Roman" panose="02020603050405020304" pitchFamily="18" charset="0"/>
                    <a:cs typeface="Times New Roman" panose="02020603050405020304" pitchFamily="18" charset="0"/>
                  </a:rPr>
                  <a:t> is a continuous function, </a:t>
                </a:r>
                <a14:m>
                  <m:oMath xmlns:m="http://schemas.openxmlformats.org/officeDocument/2006/math">
                    <m:r>
                      <a:rPr lang="en-US" sz="1600" i="1">
                        <a:latin typeface="Cambria Math" panose="02040503050406030204" pitchFamily="18" charset="0"/>
                        <a:ea typeface="Cambria Math" panose="02040503050406030204" pitchFamily="18" charset="0"/>
                        <a:cs typeface="Times New Roman" panose="02020603050405020304" pitchFamily="18" charset="0"/>
                      </a:rPr>
                      <m:t>𝜑</m:t>
                    </m:r>
                    <m:d>
                      <m:d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m:t>
                        </m:r>
                      </m:e>
                    </m:d>
                  </m:oMath>
                </a14:m>
                <a:r>
                  <a:rPr lang="en-US" sz="1600" dirty="0">
                    <a:latin typeface="Times New Roman" panose="02020603050405020304" pitchFamily="18" charset="0"/>
                    <a:cs typeface="Times New Roman" panose="02020603050405020304" pitchFamily="18" charset="0"/>
                  </a:rPr>
                  <a:t> is a constant, </a:t>
                </a:r>
                <a:r>
                  <a:rPr lang="en-US" sz="1600" i="1" dirty="0">
                    <a:latin typeface="Times New Roman" panose="02020603050405020304" pitchFamily="18" charset="0"/>
                    <a:cs typeface="Times New Roman" panose="02020603050405020304" pitchFamily="18" charset="0"/>
                  </a:rPr>
                  <a:t>P</a:t>
                </a:r>
                <a:r>
                  <a:rPr lang="en-US" sz="1600" dirty="0">
                    <a:latin typeface="Times New Roman" panose="02020603050405020304" pitchFamily="18" charset="0"/>
                    <a:cs typeface="Times New Roman" panose="02020603050405020304" pitchFamily="18" charset="0"/>
                  </a:rPr>
                  <a:t> is the total number of inputs. </a:t>
                </a:r>
              </a:p>
              <a:p>
                <a:pPr algn="just"/>
                <a:endParaRPr lang="en-US" sz="1600" b="0" dirty="0">
                  <a:latin typeface="Times New Roman" panose="02020603050405020304" pitchFamily="18" charset="0"/>
                  <a:ea typeface="Cambria Math"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derivation function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𝜓</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𝑑</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𝜙</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𝑑𝑟</m:t>
                    </m:r>
                  </m:oMath>
                </a14:m>
                <a:r>
                  <a:rPr lang="en-US" sz="1600" dirty="0">
                    <a:latin typeface="Times New Roman" panose="02020603050405020304" pitchFamily="18" charset="0"/>
                    <a:cs typeface="Times New Roman" panose="02020603050405020304" pitchFamily="18" charset="0"/>
                  </a:rPr>
                  <a:t> will take the form: </a:t>
                </a:r>
              </a:p>
              <a:p>
                <a:pPr algn="just"/>
                <a:endParaRPr lang="en-US"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𝜓</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𝑠</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𝑡</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d>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5665F2D-EE68-5B4B-42BF-23601B3870F1}"/>
                  </a:ext>
                </a:extLst>
              </p:cNvPr>
              <p:cNvSpPr txBox="1">
                <a:spLocks noRot="1" noChangeAspect="1" noMove="1" noResize="1" noEditPoints="1" noAdjustHandles="1" noChangeArrowheads="1" noChangeShapeType="1" noTextEdit="1"/>
              </p:cNvSpPr>
              <p:nvPr/>
            </p:nvSpPr>
            <p:spPr>
              <a:xfrm>
                <a:off x="59473" y="432117"/>
                <a:ext cx="6493727" cy="3556743"/>
              </a:xfrm>
              <a:prstGeom prst="rect">
                <a:avLst/>
              </a:prstGeom>
              <a:blipFill>
                <a:blip r:embed="rId2"/>
                <a:stretch>
                  <a:fillRect l="-563" t="-515" r="-469"/>
                </a:stretch>
              </a:blipFill>
            </p:spPr>
            <p:txBody>
              <a:bodyPr/>
              <a:lstStyle/>
              <a:p>
                <a:r>
                  <a:rPr lang="en-IN">
                    <a:noFill/>
                  </a:rPr>
                  <a:t> </a:t>
                </a:r>
              </a:p>
            </p:txBody>
          </p:sp>
        </mc:Fallback>
      </mc:AlternateContent>
    </p:spTree>
    <p:extLst>
      <p:ext uri="{BB962C8B-B14F-4D97-AF65-F5344CB8AC3E}">
        <p14:creationId xmlns:p14="http://schemas.microsoft.com/office/powerpoint/2010/main" val="2356076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21</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6183CB1-E690-C76D-5A04-ABC8053B3D20}"/>
                  </a:ext>
                </a:extLst>
              </p:cNvPr>
              <p:cNvSpPr txBox="1"/>
              <p:nvPr/>
            </p:nvSpPr>
            <p:spPr>
              <a:xfrm>
                <a:off x="59473" y="432117"/>
                <a:ext cx="6493727" cy="385067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derivative function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𝜓</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𝑑</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𝜙</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𝑑𝑟</m:t>
                    </m:r>
                  </m:oMath>
                </a14:m>
                <a:r>
                  <a:rPr lang="en-US" sz="1600" dirty="0">
                    <a:latin typeface="Times New Roman" panose="02020603050405020304" pitchFamily="18" charset="0"/>
                    <a:cs typeface="Times New Roman" panose="02020603050405020304" pitchFamily="18" charset="0"/>
                  </a:rPr>
                  <a:t> will take the form: </a:t>
                </a:r>
              </a:p>
              <a:p>
                <a:pPr algn="just"/>
                <a:endParaRPr lang="en-US"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𝜓</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𝑠</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𝑡</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d>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above equation has the following properties: </a:t>
                </a:r>
              </a:p>
              <a:p>
                <a:pPr marL="742950" lvl="1" indent="-285750" algn="just">
                  <a:buFont typeface="Courier New" panose="02070309020205020404" pitchFamily="49" charset="0"/>
                  <a:buChar char="o"/>
                </a:pPr>
                <a14:m>
                  <m:oMath xmlns:m="http://schemas.openxmlformats.org/officeDocument/2006/math">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𝑠</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d>
                  </m:oMath>
                </a14:m>
                <a:r>
                  <a:rPr lang="en-US" sz="1600" dirty="0">
                    <a:latin typeface="Times New Roman" panose="02020603050405020304" pitchFamily="18" charset="0"/>
                    <a:cs typeface="Times New Roman" panose="02020603050405020304" pitchFamily="18" charset="0"/>
                  </a:rPr>
                  <a:t> is an odd-symmetric, monotone and continuous function. </a:t>
                </a:r>
              </a:p>
              <a:p>
                <a:pPr marL="742950" lvl="1" indent="-285750" algn="just">
                  <a:buFont typeface="Courier New" panose="02070309020205020404" pitchFamily="49" charset="0"/>
                  <a:buChar char="o"/>
                </a:pPr>
                <a14:m>
                  <m:oMath xmlns:m="http://schemas.openxmlformats.org/officeDocument/2006/math">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𝑡</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d>
                  </m:oMath>
                </a14:m>
                <a:r>
                  <a:rPr lang="en-US" sz="1600" dirty="0">
                    <a:latin typeface="Times New Roman" panose="02020603050405020304" pitchFamily="18" charset="0"/>
                    <a:cs typeface="Times New Roman" panose="02020603050405020304" pitchFamily="18" charset="0"/>
                  </a:rPr>
                  <a:t> is an even-symmetric and continuous function which satisfies:</a:t>
                </a:r>
              </a:p>
              <a:p>
                <a:pPr marL="1200150" lvl="2" indent="-285750" algn="just">
                  <a:buFont typeface="Wingdings" panose="05000000000000000000" pitchFamily="2" charset="2"/>
                  <a:buChar char="§"/>
                </a:pPr>
                <a14:m>
                  <m:oMath xmlns:m="http://schemas.openxmlformats.org/officeDocument/2006/math">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𝑡</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d>
                  </m:oMath>
                </a14:m>
                <a:r>
                  <a:rPr lang="en-US" sz="1600" dirty="0">
                    <a:latin typeface="Times New Roman" panose="02020603050405020304" pitchFamily="18" charset="0"/>
                    <a:cs typeface="Times New Roman" panose="02020603050405020304" pitchFamily="18" charset="0"/>
                  </a:rPr>
                  <a:t> has a unique maximum at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𝑟</m:t>
                    </m:r>
                    <m:r>
                      <a:rPr lang="en-US" sz="1600" b="0" i="1" smtClean="0">
                        <a:latin typeface="Cambria Math" panose="02040503050406030204" pitchFamily="18" charset="0"/>
                        <a:cs typeface="Times New Roman" panose="02020603050405020304" pitchFamily="18" charset="0"/>
                      </a:rPr>
                      <m:t>=0</m:t>
                    </m:r>
                  </m:oMath>
                </a14:m>
                <a:endParaRPr lang="en-US" sz="1600" dirty="0">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
                </a:pPr>
                <a14:m>
                  <m:oMath xmlns:m="http://schemas.openxmlformats.org/officeDocument/2006/math">
                    <m:r>
                      <a:rPr lang="en-US" sz="1600" b="0" i="1" smtClean="0">
                        <a:latin typeface="Cambria Math" panose="02040503050406030204" pitchFamily="18" charset="0"/>
                        <a:cs typeface="Times New Roman" panose="02020603050405020304" pitchFamily="18" charset="0"/>
                      </a:rPr>
                      <m:t>0</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&lt;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𝑡</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𝑀</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𝑀</m:t>
                    </m:r>
                  </m:oMath>
                </a14:m>
                <a:r>
                  <a:rPr lang="en-US" sz="1600" dirty="0">
                    <a:latin typeface="Times New Roman" panose="02020603050405020304" pitchFamily="18" charset="0"/>
                    <a:cs typeface="Times New Roman" panose="02020603050405020304" pitchFamily="18" charset="0"/>
                  </a:rPr>
                  <a:t> is a real number</a:t>
                </a:r>
              </a:p>
              <a:p>
                <a:pPr marL="1200150" lvl="2" indent="-285750" algn="just">
                  <a:buFont typeface="Wingdings" panose="05000000000000000000" pitchFamily="2" charset="2"/>
                  <a:buChar char="§"/>
                </a:pP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𝑟</m:t>
                        </m:r>
                      </m:e>
                    </m:d>
                  </m:oMath>
                </a14:m>
                <a:r>
                  <a:rPr lang="en-US" sz="1600" dirty="0">
                    <a:latin typeface="Times New Roman" panose="02020603050405020304" pitchFamily="18" charset="0"/>
                    <a:cs typeface="Times New Roman" panose="02020603050405020304" pitchFamily="18" charset="0"/>
                  </a:rPr>
                  <a:t> increases strictly for </a:t>
                </a:r>
                <a14:m>
                  <m:oMath xmlns:m="http://schemas.openxmlformats.org/officeDocument/2006/math">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∞&lt;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en-US" sz="1600" b="0" dirty="0">
                  <a:latin typeface="Times New Roman" panose="02020603050405020304" pitchFamily="18" charset="0"/>
                  <a:ea typeface="Cambria Math" panose="02040503050406030204" pitchFamily="18" charset="0"/>
                  <a:cs typeface="Times New Roman" panose="02020603050405020304" pitchFamily="18" charset="0"/>
                </a:endParaRPr>
              </a:p>
              <a:p>
                <a:pPr marL="742950" lvl="1" indent="-285750" algn="just">
                  <a:buFont typeface="Courier New" panose="02070309020205020404" pitchFamily="49" charset="0"/>
                  <a:buChar char="o"/>
                </a:pPr>
                <a14:m>
                  <m:oMath xmlns:m="http://schemas.openxmlformats.org/officeDocument/2006/math">
                    <m:func>
                      <m:funcPr>
                        <m:ctrlPr>
                          <a:rPr lang="en-US" sz="1600" i="1" smtClean="0">
                            <a:latin typeface="Cambria Math" panose="02040503050406030204" pitchFamily="18" charset="0"/>
                            <a:cs typeface="Times New Roman" panose="02020603050405020304" pitchFamily="18" charset="0"/>
                          </a:rPr>
                        </m:ctrlPr>
                      </m:funcPr>
                      <m:fName>
                        <m:limLow>
                          <m:limLowPr>
                            <m:ctrlPr>
                              <a:rPr lang="en-US" sz="1600" i="1" smtClean="0">
                                <a:latin typeface="Cambria Math" panose="02040503050406030204" pitchFamily="18" charset="0"/>
                                <a:cs typeface="Times New Roman" panose="02020603050405020304" pitchFamily="18" charset="0"/>
                              </a:rPr>
                            </m:ctrlPr>
                          </m:limLowPr>
                          <m:e>
                            <m:r>
                              <m:rPr>
                                <m:sty m:val="p"/>
                              </m:rPr>
                              <a:rPr lang="en-US" sz="1600" i="0" smtClean="0">
                                <a:latin typeface="Cambria Math" panose="02040503050406030204" pitchFamily="18" charset="0"/>
                                <a:cs typeface="Times New Roman" panose="02020603050405020304" pitchFamily="18" charset="0"/>
                              </a:rPr>
                              <m:t>lim</m:t>
                            </m:r>
                          </m:e>
                          <m:lim>
                            <m:r>
                              <a:rPr lang="en-US" sz="1600" b="0" i="1" smtClean="0">
                                <a:latin typeface="Cambria Math" panose="02040503050406030204" pitchFamily="18" charset="0"/>
                                <a:cs typeface="Times New Roman" panose="02020603050405020304" pitchFamily="18" charset="0"/>
                              </a:rPr>
                              <m:t>𝑟</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lim>
                        </m:limLow>
                      </m:fName>
                      <m:e>
                        <m:r>
                          <a:rPr lang="en-US" sz="1600" b="0" i="1" smtClean="0">
                            <a:latin typeface="Cambria Math" panose="02040503050406030204" pitchFamily="18" charset="0"/>
                            <a:cs typeface="Times New Roman" panose="02020603050405020304" pitchFamily="18" charset="0"/>
                          </a:rPr>
                          <m:t>𝑠</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𝑟</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𝑔</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𝑟</m:t>
                        </m:r>
                        <m:r>
                          <a:rPr lang="en-US" sz="1600" b="0" i="1" smtClean="0">
                            <a:latin typeface="Cambria Math" panose="02040503050406030204" pitchFamily="18" charset="0"/>
                            <a:cs typeface="Times New Roman" panose="02020603050405020304" pitchFamily="18" charset="0"/>
                          </a:rPr>
                          <m:t>)</m:t>
                        </m:r>
                      </m:e>
                    </m:func>
                    <m:r>
                      <a:rPr lang="en-US" sz="1600" b="0" i="1" smtClean="0">
                        <a:latin typeface="Cambria Math" panose="02040503050406030204" pitchFamily="18" charset="0"/>
                        <a:cs typeface="Times New Roman" panose="02020603050405020304" pitchFamily="18" charset="0"/>
                      </a:rPr>
                      <m:t>=0,</m:t>
                    </m:r>
                  </m:oMath>
                </a14:m>
                <a:r>
                  <a:rPr lang="en-US" sz="1600" dirty="0">
                    <a:latin typeface="Times New Roman" panose="02020603050405020304" pitchFamily="18" charset="0"/>
                    <a:cs typeface="Times New Roman" panose="02020603050405020304" pitchFamily="18" charset="0"/>
                  </a:rPr>
                  <a:t> where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𝑔</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𝑥</m:t>
                        </m:r>
                      </m:e>
                    </m:d>
                    <m:r>
                      <a:rPr lang="en-US" sz="1600" b="0" i="1" smtClean="0">
                        <a:latin typeface="Cambria Math" panose="02040503050406030204" pitchFamily="18" charset="0"/>
                        <a:cs typeface="Times New Roman" panose="02020603050405020304" pitchFamily="18" charset="0"/>
                      </a:rPr>
                      <m:t>=1/</m:t>
                    </m:r>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𝑥</m:t>
                    </m:r>
                    <m:r>
                      <a:rPr lang="en-US" sz="1600" b="0" i="1" smtClean="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a:t>
                </a:r>
              </a:p>
              <a:p>
                <a:pPr marL="742950" lvl="1" indent="-285750"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to make this objective function “adjustable,” we can add an adjustable parameter in either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𝑠</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𝑟</m:t>
                    </m:r>
                    <m:r>
                      <a:rPr lang="en-US" sz="1600" b="0" i="1" smtClean="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or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𝑟</m:t>
                        </m:r>
                      </m:e>
                    </m:d>
                  </m:oMath>
                </a14:m>
                <a:r>
                  <a:rPr lang="en-US" sz="1600" dirty="0">
                    <a:latin typeface="Times New Roman" panose="02020603050405020304" pitchFamily="18" charset="0"/>
                    <a:cs typeface="Times New Roman" panose="02020603050405020304" pitchFamily="18" charset="0"/>
                  </a:rPr>
                  <a:t>. Example: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𝑠</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𝑟</m:t>
                        </m:r>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𝑟</m:t>
                    </m:r>
                  </m:oMath>
                </a14:m>
                <a:r>
                  <a:rPr lang="en-US" sz="1600" dirty="0">
                    <a:latin typeface="Times New Roman" panose="02020603050405020304" pitchFamily="18" charset="0"/>
                    <a:cs typeface="Times New Roman" panose="02020603050405020304" pitchFamily="18" charset="0"/>
                  </a:rPr>
                  <a:t> and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𝑟</m:t>
                        </m:r>
                      </m:e>
                    </m:d>
                    <m:r>
                      <a:rPr lang="en-US" sz="1600" b="0" i="1" smtClean="0">
                        <a:latin typeface="Cambria Math" panose="02040503050406030204" pitchFamily="18" charset="0"/>
                        <a:cs typeface="Times New Roman" panose="02020603050405020304" pitchFamily="18" charset="0"/>
                      </a:rPr>
                      <m:t>= </m:t>
                    </m:r>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𝑒</m:t>
                        </m:r>
                      </m:e>
                      <m:sup>
                        <m:sSup>
                          <m:sSupPr>
                            <m:ctrlPr>
                              <a:rPr lang="en-US" sz="1600" b="0" i="1" smtClean="0">
                                <a:latin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cs typeface="Times New Roman" panose="02020603050405020304" pitchFamily="18" charset="0"/>
                              </a:rPr>
                              <m:t>𝑟</m:t>
                            </m:r>
                          </m:e>
                          <m:sup>
                            <m:r>
                              <a:rPr lang="en-US" sz="1600" b="0" i="1" smtClean="0">
                                <a:latin typeface="Cambria Math" panose="02040503050406030204" pitchFamily="18" charset="0"/>
                                <a:cs typeface="Times New Roman" panose="02020603050405020304" pitchFamily="18" charset="0"/>
                              </a:rPr>
                              <m:t>2</m:t>
                            </m:r>
                          </m:sup>
                        </m:sSup>
                        <m:r>
                          <a:rPr lang="en-US" sz="1600" b="0" i="1" smtClean="0">
                            <a:latin typeface="Cambria Math" panose="02040503050406030204" pitchFamily="18" charset="0"/>
                            <a:cs typeface="Times New Roman" panose="02020603050405020304" pitchFamily="18" charset="0"/>
                          </a:rPr>
                          <m:t>/2</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𝜎</m:t>
                        </m:r>
                      </m:sup>
                    </m:sSup>
                  </m:oMath>
                </a14:m>
                <a:endParaRPr lang="en-US" sz="16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6183CB1-E690-C76D-5A04-ABC8053B3D20}"/>
                  </a:ext>
                </a:extLst>
              </p:cNvPr>
              <p:cNvSpPr txBox="1">
                <a:spLocks noRot="1" noChangeAspect="1" noMove="1" noResize="1" noEditPoints="1" noAdjustHandles="1" noChangeArrowheads="1" noChangeShapeType="1" noTextEdit="1"/>
              </p:cNvSpPr>
              <p:nvPr/>
            </p:nvSpPr>
            <p:spPr>
              <a:xfrm>
                <a:off x="59473" y="432117"/>
                <a:ext cx="6493727" cy="3850670"/>
              </a:xfrm>
              <a:prstGeom prst="rect">
                <a:avLst/>
              </a:prstGeom>
              <a:blipFill>
                <a:blip r:embed="rId2"/>
                <a:stretch>
                  <a:fillRect l="-376" t="-475" r="-469"/>
                </a:stretch>
              </a:blipFill>
            </p:spPr>
            <p:txBody>
              <a:bodyPr/>
              <a:lstStyle/>
              <a:p>
                <a:r>
                  <a:rPr lang="en-IN">
                    <a:noFill/>
                  </a:rPr>
                  <a:t> </a:t>
                </a:r>
              </a:p>
            </p:txBody>
          </p:sp>
        </mc:Fallback>
      </mc:AlternateContent>
    </p:spTree>
    <p:extLst>
      <p:ext uri="{BB962C8B-B14F-4D97-AF65-F5344CB8AC3E}">
        <p14:creationId xmlns:p14="http://schemas.microsoft.com/office/powerpoint/2010/main" val="2119925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22</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228A264-0085-B97F-3C54-6F40104B1AA4}"/>
                  </a:ext>
                </a:extLst>
              </p:cNvPr>
              <p:cNvSpPr txBox="1"/>
              <p:nvPr/>
            </p:nvSpPr>
            <p:spPr>
              <a:xfrm>
                <a:off x="59473" y="171922"/>
                <a:ext cx="6493727" cy="430316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Learning of Network Parameters</a:t>
                </a:r>
              </a:p>
              <a:p>
                <a:pPr algn="just"/>
                <a:endParaRPr lang="en-US" b="1" dirty="0">
                  <a:latin typeface="Times New Roman" panose="02020603050405020304" pitchFamily="18" charset="0"/>
                  <a:cs typeface="Times New Roman" panose="02020603050405020304" pitchFamily="18" charset="0"/>
                </a:endParaRPr>
              </a:p>
              <a:p>
                <a:pPr algn="just"/>
                <a:r>
                  <a:rPr lang="en-US" sz="1600" b="1" dirty="0">
                    <a:solidFill>
                      <a:srgbClr val="92D050"/>
                    </a:solidFill>
                    <a:latin typeface="Times New Roman" panose="02020603050405020304" pitchFamily="18" charset="0"/>
                    <a:cs typeface="Times New Roman" panose="02020603050405020304" pitchFamily="18" charset="0"/>
                  </a:rPr>
                  <a:t>Parameter Update Rules</a:t>
                </a:r>
              </a:p>
              <a:p>
                <a:pPr algn="just"/>
                <a:endParaRPr lang="en-US" sz="1600" b="1" dirty="0">
                  <a:solidFill>
                    <a:srgbClr val="92D05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we use the gradient decent method for updating the parameters:</a:t>
                </a:r>
              </a:p>
              <a:p>
                <a:pPr algn="just"/>
                <a:endParaRPr lang="en-US"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cs typeface="Times New Roman" panose="02020603050405020304" pitchFamily="18" charset="0"/>
                            </a:rPr>
                          </m:ctrlPr>
                        </m:fPr>
                        <m:num>
                          <m:r>
                            <a:rPr lang="en-US" sz="1600" i="1" smtClean="0">
                              <a:latin typeface="Cambria Math" panose="02040503050406030204" pitchFamily="18" charset="0"/>
                              <a:cs typeface="Times New Roman" panose="02020603050405020304" pitchFamily="18" charset="0"/>
                            </a:rPr>
                            <m:t>𝜕</m:t>
                          </m:r>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𝐸</m:t>
                              </m:r>
                            </m:e>
                            <m:sub>
                              <m:r>
                                <a:rPr lang="en-US" sz="1600" b="0" i="1" smtClean="0">
                                  <a:latin typeface="Cambria Math" panose="02040503050406030204" pitchFamily="18" charset="0"/>
                                  <a:cs typeface="Times New Roman" panose="02020603050405020304" pitchFamily="18" charset="0"/>
                                </a:rPr>
                                <m:t>𝑅</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cs typeface="Times New Roman" panose="02020603050405020304" pitchFamily="18" charset="0"/>
                                </a:rPr>
                                <m:t>𝑃</m:t>
                              </m:r>
                            </m:sub>
                          </m:sSub>
                          <m:r>
                            <a:rPr lang="en-US" sz="1600" b="0" i="1" smtClean="0">
                              <a:latin typeface="Cambria Math" panose="02040503050406030204" pitchFamily="18" charset="0"/>
                              <a:cs typeface="Times New Roman" panose="02020603050405020304" pitchFamily="18" charset="0"/>
                            </a:rPr>
                            <m:t>)</m:t>
                          </m:r>
                        </m:num>
                        <m:den>
                          <m:r>
                            <a:rPr lang="en-US" sz="1600" i="1" smtClean="0">
                              <a:latin typeface="Cambria Math" panose="02040503050406030204" pitchFamily="18" charset="0"/>
                              <a:cs typeface="Times New Roman" panose="02020603050405020304" pitchFamily="18" charset="0"/>
                            </a:rPr>
                            <m:t>𝜕</m:t>
                          </m:r>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𝑤</m:t>
                              </m:r>
                            </m:e>
                            <m:sub>
                              <m:r>
                                <a:rPr lang="en-US" sz="1600" b="0" i="1" smtClean="0">
                                  <a:latin typeface="Cambria Math" panose="02040503050406030204" pitchFamily="18" charset="0"/>
                                  <a:cs typeface="Times New Roman" panose="02020603050405020304" pitchFamily="18" charset="0"/>
                                </a:rPr>
                                <m:t>𝑖</m:t>
                              </m:r>
                            </m:sub>
                          </m:sSub>
                        </m:den>
                      </m:f>
                      <m:r>
                        <a:rPr lang="en-US" sz="1600" b="0" i="1" smtClean="0">
                          <a:latin typeface="Cambria Math" panose="02040503050406030204" pitchFamily="18" charset="0"/>
                          <a:cs typeface="Times New Roman" panose="02020603050405020304" pitchFamily="18" charset="0"/>
                        </a:rPr>
                        <m:t>=</m:t>
                      </m:r>
                      <m:nary>
                        <m:naryPr>
                          <m:chr m:val="∑"/>
                          <m:ctrlPr>
                            <a:rPr lang="en-US" sz="1600" b="0" i="1" smtClean="0">
                              <a:latin typeface="Cambria Math" panose="02040503050406030204" pitchFamily="18" charset="0"/>
                              <a:cs typeface="Times New Roman" panose="02020603050405020304" pitchFamily="18" charset="0"/>
                            </a:rPr>
                          </m:ctrlPr>
                        </m:naryPr>
                        <m:sub>
                          <m:r>
                            <m:rPr>
                              <m:brk m:alnAt="23"/>
                            </m:rPr>
                            <a:rPr lang="en-US" sz="1600" b="0" i="1" smtClean="0">
                              <a:latin typeface="Cambria Math" panose="02040503050406030204" pitchFamily="18" charset="0"/>
                              <a:cs typeface="Times New Roman" panose="02020603050405020304" pitchFamily="18" charset="0"/>
                            </a:rPr>
                            <m:t>𝑝</m:t>
                          </m:r>
                          <m:r>
                            <a:rPr lang="en-US" sz="1600" b="0" i="1" smtClean="0">
                              <a:latin typeface="Cambria Math" panose="02040503050406030204" pitchFamily="18" charset="0"/>
                              <a:cs typeface="Times New Roman" panose="02020603050405020304" pitchFamily="18" charset="0"/>
                            </a:rPr>
                            <m:t>=1</m:t>
                          </m:r>
                        </m:sub>
                        <m:sup>
                          <m:r>
                            <a:rPr lang="en-US" sz="1600" b="0" i="1" smtClean="0">
                              <a:latin typeface="Cambria Math" panose="02040503050406030204" pitchFamily="18" charset="0"/>
                              <a:cs typeface="Times New Roman" panose="02020603050405020304" pitchFamily="18" charset="0"/>
                            </a:rPr>
                            <m:t>𝑃</m:t>
                          </m:r>
                        </m:sup>
                        <m:e>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𝜑</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cs typeface="Times New Roman" panose="02020603050405020304" pitchFamily="18" charset="0"/>
                                    </a:rPr>
                                    <m:t>𝑝</m:t>
                                  </m:r>
                                </m:sub>
                              </m:sSub>
                            </m:den>
                          </m:f>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cs typeface="Times New Roman" panose="02020603050405020304" pitchFamily="18" charset="0"/>
                                    </a:rPr>
                                    <m:t>𝑝</m:t>
                                  </m:r>
                                </m:sub>
                              </m:sSub>
                            </m:num>
                            <m:den>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𝑤</m:t>
                                  </m:r>
                                </m:e>
                                <m:sub>
                                  <m:r>
                                    <a:rPr lang="en-US" sz="1600" b="0" i="1" smtClean="0">
                                      <a:latin typeface="Cambria Math" panose="02040503050406030204" pitchFamily="18" charset="0"/>
                                      <a:cs typeface="Times New Roman" panose="02020603050405020304" pitchFamily="18" charset="0"/>
                                    </a:rPr>
                                    <m:t>𝑖</m:t>
                                  </m:r>
                                </m:sub>
                              </m:sSub>
                            </m:den>
                          </m:f>
                        </m:e>
                      </m:nary>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Including all the parameters in a vector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𝑊</m:t>
                    </m:r>
                  </m:oMath>
                </a14:m>
                <a:r>
                  <a:rPr lang="en-US" sz="1600" dirty="0">
                    <a:latin typeface="Times New Roman" panose="02020603050405020304" pitchFamily="18" charset="0"/>
                    <a:cs typeface="Times New Roman" panose="02020603050405020304" pitchFamily="18" charset="0"/>
                  </a:rPr>
                  <a:t>, one can rewrite the learning rule as:</a:t>
                </a:r>
              </a:p>
              <a:p>
                <a:pPr algn="just"/>
                <a:endParaRPr lang="en-US"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𝑊</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𝑡</m:t>
                          </m:r>
                          <m:r>
                            <a:rPr lang="en-US" sz="1600" b="0" i="1" smtClean="0">
                              <a:latin typeface="Cambria Math" panose="02040503050406030204" pitchFamily="18" charset="0"/>
                              <a:cs typeface="Times New Roman" panose="02020603050405020304" pitchFamily="18" charset="0"/>
                            </a:rPr>
                            <m:t>+1</m:t>
                          </m:r>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𝑊</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𝑡</m:t>
                          </m:r>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𝜂</m:t>
                      </m:r>
                      <m:f>
                        <m:f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𝐸</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𝑅</m:t>
                              </m:r>
                            </m:sub>
                          </m:s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𝑊</m:t>
                          </m:r>
                        </m:den>
                      </m:f>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here,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𝑡</m:t>
                    </m:r>
                  </m:oMath>
                </a14:m>
                <a:r>
                  <a:rPr lang="en-US" sz="1600" dirty="0">
                    <a:latin typeface="Times New Roman" panose="02020603050405020304" pitchFamily="18" charset="0"/>
                    <a:cs typeface="Times New Roman" panose="02020603050405020304" pitchFamily="18" charset="0"/>
                  </a:rPr>
                  <a:t> is the time step and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𝜂</m:t>
                    </m:r>
                  </m:oMath>
                </a14:m>
                <a:r>
                  <a:rPr lang="en-US" sz="1600" dirty="0">
                    <a:latin typeface="Times New Roman" panose="02020603050405020304" pitchFamily="18" charset="0"/>
                    <a:cs typeface="Times New Roman" panose="02020603050405020304" pitchFamily="18" charset="0"/>
                  </a:rPr>
                  <a:t> is the learning rate of network. </a:t>
                </a:r>
              </a:p>
            </p:txBody>
          </p:sp>
        </mc:Choice>
        <mc:Fallback xmlns="">
          <p:sp>
            <p:nvSpPr>
              <p:cNvPr id="2" name="TextBox 1">
                <a:extLst>
                  <a:ext uri="{FF2B5EF4-FFF2-40B4-BE49-F238E27FC236}">
                    <a16:creationId xmlns:a16="http://schemas.microsoft.com/office/drawing/2014/main" id="{E228A264-0085-B97F-3C54-6F40104B1AA4}"/>
                  </a:ext>
                </a:extLst>
              </p:cNvPr>
              <p:cNvSpPr txBox="1">
                <a:spLocks noRot="1" noChangeAspect="1" noMove="1" noResize="1" noEditPoints="1" noAdjustHandles="1" noChangeArrowheads="1" noChangeShapeType="1" noTextEdit="1"/>
              </p:cNvSpPr>
              <p:nvPr/>
            </p:nvSpPr>
            <p:spPr>
              <a:xfrm>
                <a:off x="59473" y="171922"/>
                <a:ext cx="6493727" cy="4303166"/>
              </a:xfrm>
              <a:prstGeom prst="rect">
                <a:avLst/>
              </a:prstGeom>
              <a:blipFill>
                <a:blip r:embed="rId2"/>
                <a:stretch>
                  <a:fillRect l="-845" t="-708" r="-469" b="-850"/>
                </a:stretch>
              </a:blipFill>
            </p:spPr>
            <p:txBody>
              <a:bodyPr/>
              <a:lstStyle/>
              <a:p>
                <a:r>
                  <a:rPr lang="en-IN">
                    <a:noFill/>
                  </a:rPr>
                  <a:t> </a:t>
                </a:r>
              </a:p>
            </p:txBody>
          </p:sp>
        </mc:Fallback>
      </mc:AlternateContent>
    </p:spTree>
    <p:extLst>
      <p:ext uri="{BB962C8B-B14F-4D97-AF65-F5344CB8AC3E}">
        <p14:creationId xmlns:p14="http://schemas.microsoft.com/office/powerpoint/2010/main" val="2281191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23</a:t>
            </a:fld>
            <a:endParaRPr lang="en-US"/>
          </a:p>
        </p:txBody>
      </p:sp>
      <p:sp>
        <p:nvSpPr>
          <p:cNvPr id="2" name="TextBox 1">
            <a:extLst>
              <a:ext uri="{FF2B5EF4-FFF2-40B4-BE49-F238E27FC236}">
                <a16:creationId xmlns:a16="http://schemas.microsoft.com/office/drawing/2014/main" id="{58213740-86CE-F4EA-C7C2-E0B4C505BF10}"/>
              </a:ext>
            </a:extLst>
          </p:cNvPr>
          <p:cNvSpPr txBox="1"/>
          <p:nvPr/>
        </p:nvSpPr>
        <p:spPr>
          <a:xfrm>
            <a:off x="59473" y="171922"/>
            <a:ext cx="6493727" cy="4278094"/>
          </a:xfrm>
          <a:prstGeom prst="rect">
            <a:avLst/>
          </a:prstGeom>
          <a:noFill/>
        </p:spPr>
        <p:txBody>
          <a:bodyPr wrap="square" rtlCol="0">
            <a:spAutoFit/>
          </a:bodyPr>
          <a:lstStyle/>
          <a:p>
            <a:pPr algn="just"/>
            <a:r>
              <a:rPr lang="en-US" sz="1600" b="1" dirty="0">
                <a:solidFill>
                  <a:srgbClr val="92D050"/>
                </a:solidFill>
                <a:latin typeface="Times New Roman" panose="02020603050405020304" pitchFamily="18" charset="0"/>
                <a:cs typeface="Times New Roman" panose="02020603050405020304" pitchFamily="18" charset="0"/>
              </a:rPr>
              <a:t>Adaptive Growing Technique of Network</a:t>
            </a:r>
          </a:p>
          <a:p>
            <a:pPr algn="just"/>
            <a:endParaRPr lang="en-US" sz="1600" b="1" dirty="0">
              <a:solidFill>
                <a:srgbClr val="92D050"/>
              </a:solidFill>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For an RBF network to perform effectively, determining the appropriate size is crucial. Since the optimal size is typically unknown initially, an adaptive approach is often employed. This method dynamically modifies the number of nodes according to specific guidelines:</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Add Node: </a:t>
            </a:r>
            <a:r>
              <a:rPr lang="en-US" sz="1600" dirty="0">
                <a:latin typeface="Times New Roman" panose="02020603050405020304" pitchFamily="18" charset="0"/>
                <a:cs typeface="Times New Roman" panose="02020603050405020304" pitchFamily="18" charset="0"/>
              </a:rPr>
              <a:t>If the network is underperforming or learning too slowly (indicated by a large or stagnant objective function), a new node is added at the point where the error (residual) is highest. This strategy allows the network to improve by concentrating on the areas with the most significant issues.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Delete Node: </a:t>
            </a:r>
            <a:r>
              <a:rPr lang="en-US" sz="1600" dirty="0">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rPr>
              <a:t>After several tries (iterations), we remove nodes that have very small importance (weights). These nodes don’t contribute much to the learning process, so removing them makes the network more efficient.</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263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24</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AA9CA6F-69B5-02E5-A718-9809F22C4A67}"/>
                  </a:ext>
                </a:extLst>
              </p:cNvPr>
              <p:cNvSpPr txBox="1"/>
              <p:nvPr/>
            </p:nvSpPr>
            <p:spPr>
              <a:xfrm>
                <a:off x="59473" y="134752"/>
                <a:ext cx="6493727" cy="3592265"/>
              </a:xfrm>
              <a:prstGeom prst="rect">
                <a:avLst/>
              </a:prstGeom>
              <a:noFill/>
            </p:spPr>
            <p:txBody>
              <a:bodyPr wrap="square" rtlCol="0">
                <a:spAutoFit/>
              </a:bodyPr>
              <a:lstStyle/>
              <a:p>
                <a:pPr algn="just"/>
                <a:r>
                  <a:rPr lang="en-US" sz="1600" b="1" dirty="0">
                    <a:solidFill>
                      <a:srgbClr val="92D050"/>
                    </a:solidFill>
                    <a:latin typeface="Times New Roman" panose="02020603050405020304" pitchFamily="18" charset="0"/>
                    <a:cs typeface="Times New Roman" panose="02020603050405020304" pitchFamily="18" charset="0"/>
                  </a:rPr>
                  <a:t>Algorithm Implementation</a:t>
                </a:r>
              </a:p>
              <a:p>
                <a:pPr algn="just"/>
                <a:endParaRPr lang="en-US" sz="1600" b="1" dirty="0">
                  <a:solidFill>
                    <a:srgbClr val="92D050"/>
                  </a:solidFill>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following are the definitions of few terms:</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Check Period T</a:t>
                </a:r>
                <a:r>
                  <a:rPr lang="en-US" sz="1600" dirty="0">
                    <a:latin typeface="Times New Roman" panose="02020603050405020304" pitchFamily="18" charset="0"/>
                    <a:cs typeface="Times New Roman" panose="02020603050405020304" pitchFamily="18" charset="0"/>
                  </a:rPr>
                  <a:t>: </a:t>
                </a:r>
                <a:r>
                  <a:rPr lang="en-US" sz="1600" dirty="0">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rPr>
                  <a:t>This tells us how often to check the network. If the number of iterations is a multiple of T, we check how the network is doing.</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Objective Function </a:t>
                </a:r>
                <a14:m>
                  <m:oMath xmlns:m="http://schemas.openxmlformats.org/officeDocument/2006/math">
                    <m:sSub>
                      <m:sSubPr>
                        <m:ctrlPr>
                          <a:rPr lang="en-US" sz="1600" b="1" i="1" smtClean="0">
                            <a:latin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cs typeface="Times New Roman" panose="02020603050405020304" pitchFamily="18" charset="0"/>
                          </a:rPr>
                          <m:t>𝑬</m:t>
                        </m:r>
                      </m:e>
                      <m:sub>
                        <m:r>
                          <a:rPr lang="en-US" sz="1600" b="1" i="1" smtClean="0">
                            <a:latin typeface="Cambria Math" panose="02040503050406030204" pitchFamily="18" charset="0"/>
                            <a:cs typeface="Times New Roman" panose="02020603050405020304" pitchFamily="18" charset="0"/>
                          </a:rPr>
                          <m:t>𝑹</m:t>
                        </m:r>
                      </m:sub>
                    </m:sSub>
                    <m:d>
                      <m:dPr>
                        <m:ctrlPr>
                          <a:rPr lang="en-US" sz="1600" b="1" i="1" smtClean="0">
                            <a:latin typeface="Cambria Math" panose="02040503050406030204" pitchFamily="18" charset="0"/>
                            <a:cs typeface="Times New Roman" panose="02020603050405020304" pitchFamily="18" charset="0"/>
                          </a:rPr>
                        </m:ctrlPr>
                      </m:dPr>
                      <m:e>
                        <m:r>
                          <a:rPr lang="en-US" sz="1600" b="1" i="1" smtClean="0">
                            <a:latin typeface="Cambria Math" panose="02040503050406030204" pitchFamily="18" charset="0"/>
                            <a:cs typeface="Times New Roman" panose="02020603050405020304" pitchFamily="18" charset="0"/>
                          </a:rPr>
                          <m:t>𝒊</m:t>
                        </m:r>
                      </m:e>
                    </m:d>
                    <m:r>
                      <a:rPr lang="en-US" sz="1600" b="1" i="1" smtClean="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a:t>
                </a:r>
                <a:r>
                  <a:rPr lang="en-US" sz="1600" dirty="0">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rPr>
                  <a:t>This value shows how well the network is learning during the </a:t>
                </a:r>
                <a:r>
                  <a:rPr lang="en-US" i="1" dirty="0" err="1">
                    <a:solidFill>
                      <a:schemeClr val="dk1"/>
                    </a:solidFill>
                    <a:highlight>
                      <a:schemeClr val="lt1"/>
                    </a:highlight>
                    <a:latin typeface="Times New Roman" panose="02020603050405020304" pitchFamily="18" charset="0"/>
                    <a:ea typeface="Times New Roman"/>
                    <a:cs typeface="Times New Roman" panose="02020603050405020304" pitchFamily="18" charset="0"/>
                    <a:sym typeface="Times New Roman"/>
                  </a:rPr>
                  <a:t>i</a:t>
                </a:r>
                <a:r>
                  <a:rPr lang="en-US" sz="1600" dirty="0" err="1">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rPr>
                  <a:t>-th</a:t>
                </a:r>
                <a:r>
                  <a:rPr lang="en-US" sz="1600" dirty="0">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rPr>
                  <a:t> iteration.</a:t>
                </a:r>
              </a:p>
              <a:p>
                <a:pPr marL="285750" indent="-285750" algn="just">
                  <a:buFont typeface="Arial" panose="020B0604020202020204" pitchFamily="34" charset="0"/>
                  <a:buChar char="•"/>
                </a:pPr>
                <a:endParaRPr lang="en-US" sz="1600" dirty="0">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endParaRPr>
              </a:p>
              <a:p>
                <a:pPr marL="285750" indent="-285750" algn="just">
                  <a:buFont typeface="Arial" panose="020B0604020202020204" pitchFamily="34" charset="0"/>
                  <a:buChar char="•"/>
                </a:pPr>
                <a:r>
                  <a:rPr lang="en-US" sz="1600" b="1" dirty="0">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rPr>
                  <a:t>Threshold </a:t>
                </a:r>
                <a14:m>
                  <m:oMath xmlns:m="http://schemas.openxmlformats.org/officeDocument/2006/math">
                    <m:sSub>
                      <m:sSubPr>
                        <m:ctrlPr>
                          <a:rPr lang="en-US" sz="1600" b="1" i="1" smtClean="0">
                            <a:solidFill>
                              <a:schemeClr val="dk1"/>
                            </a:solidFill>
                            <a:highlight>
                              <a:schemeClr val="lt1"/>
                            </a:highlight>
                            <a:latin typeface="Cambria Math" panose="02040503050406030204" pitchFamily="18" charset="0"/>
                            <a:ea typeface="Roboto"/>
                            <a:cs typeface="Times New Roman" panose="02020603050405020304" pitchFamily="18" charset="0"/>
                            <a:sym typeface="Roboto"/>
                          </a:rPr>
                        </m:ctrlPr>
                      </m:sSubPr>
                      <m:e>
                        <m:r>
                          <a:rPr lang="en-US" sz="1600" b="1" i="1" smtClean="0">
                            <a:solidFill>
                              <a:schemeClr val="dk1"/>
                            </a:solidFill>
                            <a:highlight>
                              <a:schemeClr val="lt1"/>
                            </a:highlight>
                            <a:latin typeface="Cambria Math" panose="02040503050406030204" pitchFamily="18" charset="0"/>
                            <a:ea typeface="Cambria Math" panose="02040503050406030204" pitchFamily="18" charset="0"/>
                            <a:cs typeface="Times New Roman" panose="02020603050405020304" pitchFamily="18" charset="0"/>
                            <a:sym typeface="Roboto"/>
                          </a:rPr>
                          <m:t>𝜹</m:t>
                        </m:r>
                      </m:e>
                      <m:sub>
                        <m:r>
                          <a:rPr lang="en-US" sz="1600" b="1" i="0" smtClean="0">
                            <a:solidFill>
                              <a:schemeClr val="dk1"/>
                            </a:solidFill>
                            <a:highlight>
                              <a:schemeClr val="lt1"/>
                            </a:highlight>
                            <a:latin typeface="Cambria Math" panose="02040503050406030204" pitchFamily="18" charset="0"/>
                            <a:ea typeface="Roboto"/>
                            <a:cs typeface="Times New Roman" panose="02020603050405020304" pitchFamily="18" charset="0"/>
                            <a:sym typeface="Roboto"/>
                          </a:rPr>
                          <m:t>𝐞𝐧</m:t>
                        </m:r>
                        <m:r>
                          <a:rPr lang="en-US" sz="1600" b="1" i="0" smtClean="0">
                            <a:solidFill>
                              <a:schemeClr val="dk1"/>
                            </a:solidFill>
                            <a:highlight>
                              <a:schemeClr val="lt1"/>
                            </a:highlight>
                            <a:latin typeface="Cambria Math" panose="02040503050406030204" pitchFamily="18" charset="0"/>
                            <a:ea typeface="Roboto"/>
                            <a:cs typeface="Times New Roman" panose="02020603050405020304" pitchFamily="18" charset="0"/>
                            <a:sym typeface="Roboto"/>
                          </a:rPr>
                          <m:t>_</m:t>
                        </m:r>
                        <m:r>
                          <a:rPr lang="en-US" sz="1600" b="1" i="0" smtClean="0">
                            <a:solidFill>
                              <a:schemeClr val="dk1"/>
                            </a:solidFill>
                            <a:highlight>
                              <a:schemeClr val="lt1"/>
                            </a:highlight>
                            <a:latin typeface="Cambria Math" panose="02040503050406030204" pitchFamily="18" charset="0"/>
                            <a:ea typeface="Roboto"/>
                            <a:cs typeface="Times New Roman" panose="02020603050405020304" pitchFamily="18" charset="0"/>
                            <a:sym typeface="Roboto"/>
                          </a:rPr>
                          <m:t>𝐮𝐩𝐩𝐞𝐫</m:t>
                        </m:r>
                      </m:sub>
                    </m:sSub>
                  </m:oMath>
                </a14:m>
                <a:r>
                  <a:rPr lang="en-US" sz="1600" dirty="0">
                    <a:latin typeface="Times New Roman" panose="02020603050405020304" pitchFamily="18" charset="0"/>
                    <a:cs typeface="Times New Roman" panose="02020603050405020304" pitchFamily="18" charset="0"/>
                  </a:rPr>
                  <a:t>: </a:t>
                </a:r>
                <a:r>
                  <a:rPr lang="en-US" sz="1600" dirty="0">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rPr>
                  <a:t>If the difference between the current and previous values of the objective function is bigger than this threshold, it means the network is getting better. We then reduce the range of errors.</a:t>
                </a:r>
              </a:p>
            </p:txBody>
          </p:sp>
        </mc:Choice>
        <mc:Fallback xmlns="">
          <p:sp>
            <p:nvSpPr>
              <p:cNvPr id="5" name="TextBox 4">
                <a:extLst>
                  <a:ext uri="{FF2B5EF4-FFF2-40B4-BE49-F238E27FC236}">
                    <a16:creationId xmlns:a16="http://schemas.microsoft.com/office/drawing/2014/main" id="{EAA9CA6F-69B5-02E5-A718-9809F22C4A67}"/>
                  </a:ext>
                </a:extLst>
              </p:cNvPr>
              <p:cNvSpPr txBox="1">
                <a:spLocks noRot="1" noChangeAspect="1" noMove="1" noResize="1" noEditPoints="1" noAdjustHandles="1" noChangeArrowheads="1" noChangeShapeType="1" noTextEdit="1"/>
              </p:cNvSpPr>
              <p:nvPr/>
            </p:nvSpPr>
            <p:spPr>
              <a:xfrm>
                <a:off x="59473" y="134752"/>
                <a:ext cx="6493727" cy="3592265"/>
              </a:xfrm>
              <a:prstGeom prst="rect">
                <a:avLst/>
              </a:prstGeom>
              <a:blipFill>
                <a:blip r:embed="rId2"/>
                <a:stretch>
                  <a:fillRect l="-563" t="-509" r="-1315" b="-1358"/>
                </a:stretch>
              </a:blipFill>
            </p:spPr>
            <p:txBody>
              <a:bodyPr/>
              <a:lstStyle/>
              <a:p>
                <a:r>
                  <a:rPr lang="en-IN">
                    <a:noFill/>
                  </a:rPr>
                  <a:t> </a:t>
                </a:r>
              </a:p>
            </p:txBody>
          </p:sp>
        </mc:Fallback>
      </mc:AlternateContent>
    </p:spTree>
    <p:extLst>
      <p:ext uri="{BB962C8B-B14F-4D97-AF65-F5344CB8AC3E}">
        <p14:creationId xmlns:p14="http://schemas.microsoft.com/office/powerpoint/2010/main" val="2587058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25</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6BAA04C-4779-8748-DF00-AFBC5D5F065B}"/>
                  </a:ext>
                </a:extLst>
              </p:cNvPr>
              <p:cNvSpPr txBox="1"/>
              <p:nvPr/>
            </p:nvSpPr>
            <p:spPr>
              <a:xfrm>
                <a:off x="59473" y="209693"/>
                <a:ext cx="6493727" cy="236205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600" b="1" dirty="0">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rPr>
                  <a:t>Threshold </a:t>
                </a:r>
                <a14:m>
                  <m:oMath xmlns:m="http://schemas.openxmlformats.org/officeDocument/2006/math">
                    <m:sSub>
                      <m:sSubPr>
                        <m:ctrlPr>
                          <a:rPr lang="en-US" sz="1600" b="1" i="1" smtClean="0">
                            <a:solidFill>
                              <a:schemeClr val="dk1"/>
                            </a:solidFill>
                            <a:highlight>
                              <a:schemeClr val="lt1"/>
                            </a:highlight>
                            <a:latin typeface="Cambria Math" panose="02040503050406030204" pitchFamily="18" charset="0"/>
                            <a:ea typeface="Roboto"/>
                            <a:cs typeface="Times New Roman" panose="02020603050405020304" pitchFamily="18" charset="0"/>
                            <a:sym typeface="Roboto"/>
                          </a:rPr>
                        </m:ctrlPr>
                      </m:sSubPr>
                      <m:e>
                        <m:r>
                          <a:rPr lang="en-US" sz="1600" b="1" i="1" smtClean="0">
                            <a:solidFill>
                              <a:schemeClr val="dk1"/>
                            </a:solidFill>
                            <a:highlight>
                              <a:schemeClr val="lt1"/>
                            </a:highlight>
                            <a:latin typeface="Cambria Math" panose="02040503050406030204" pitchFamily="18" charset="0"/>
                            <a:ea typeface="Cambria Math" panose="02040503050406030204" pitchFamily="18" charset="0"/>
                            <a:cs typeface="Times New Roman" panose="02020603050405020304" pitchFamily="18" charset="0"/>
                            <a:sym typeface="Roboto"/>
                          </a:rPr>
                          <m:t>𝜹</m:t>
                        </m:r>
                      </m:e>
                      <m:sub>
                        <m:r>
                          <a:rPr lang="en-US" sz="1600" b="1" i="0" smtClean="0">
                            <a:solidFill>
                              <a:schemeClr val="dk1"/>
                            </a:solidFill>
                            <a:highlight>
                              <a:schemeClr val="lt1"/>
                            </a:highlight>
                            <a:latin typeface="Cambria Math" panose="02040503050406030204" pitchFamily="18" charset="0"/>
                            <a:ea typeface="Roboto"/>
                            <a:cs typeface="Times New Roman" panose="02020603050405020304" pitchFamily="18" charset="0"/>
                            <a:sym typeface="Roboto"/>
                          </a:rPr>
                          <m:t>𝐞𝐧</m:t>
                        </m:r>
                        <m:r>
                          <a:rPr lang="en-US" sz="1600" b="1" i="0" smtClean="0">
                            <a:solidFill>
                              <a:schemeClr val="dk1"/>
                            </a:solidFill>
                            <a:highlight>
                              <a:schemeClr val="lt1"/>
                            </a:highlight>
                            <a:latin typeface="Cambria Math" panose="02040503050406030204" pitchFamily="18" charset="0"/>
                            <a:ea typeface="Roboto"/>
                            <a:cs typeface="Times New Roman" panose="02020603050405020304" pitchFamily="18" charset="0"/>
                            <a:sym typeface="Roboto"/>
                          </a:rPr>
                          <m:t>_</m:t>
                        </m:r>
                        <m:r>
                          <a:rPr lang="en-US" sz="1600" b="1" i="0" smtClean="0">
                            <a:solidFill>
                              <a:schemeClr val="dk1"/>
                            </a:solidFill>
                            <a:highlight>
                              <a:schemeClr val="lt1"/>
                            </a:highlight>
                            <a:latin typeface="Cambria Math" panose="02040503050406030204" pitchFamily="18" charset="0"/>
                            <a:ea typeface="Roboto"/>
                            <a:cs typeface="Times New Roman" panose="02020603050405020304" pitchFamily="18" charset="0"/>
                            <a:sym typeface="Roboto"/>
                          </a:rPr>
                          <m:t>𝐥𝐨𝐰𝐞𝐫</m:t>
                        </m:r>
                      </m:sub>
                    </m:sSub>
                    <m:r>
                      <a:rPr lang="en-US" sz="1600" b="1" i="1" smtClean="0">
                        <a:solidFill>
                          <a:schemeClr val="dk1"/>
                        </a:solidFill>
                        <a:highlight>
                          <a:schemeClr val="lt1"/>
                        </a:highlight>
                        <a:latin typeface="Cambria Math" panose="02040503050406030204" pitchFamily="18" charset="0"/>
                        <a:ea typeface="Roboto"/>
                        <a:cs typeface="Times New Roman" panose="02020603050405020304" pitchFamily="18" charset="0"/>
                        <a:sym typeface="Roboto"/>
                      </a:rPr>
                      <m:t>:</m:t>
                    </m:r>
                  </m:oMath>
                </a14:m>
                <a:r>
                  <a:rPr lang="en-US" sz="1600" dirty="0">
                    <a:latin typeface="Times New Roman" panose="02020603050405020304" pitchFamily="18" charset="0"/>
                    <a:cs typeface="Times New Roman" panose="02020603050405020304" pitchFamily="18" charset="0"/>
                  </a:rPr>
                  <a:t> </a:t>
                </a:r>
                <a:r>
                  <a:rPr lang="en-US" sz="1600" dirty="0">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rPr>
                  <a:t>If the difference between the current and previous values of the objective function is smaller than this threshold, it means the network doesn't have enough nodes to learn well. We need to add a new node to the network.</a:t>
                </a:r>
              </a:p>
              <a:p>
                <a:pPr marL="285750" indent="-285750" algn="just">
                  <a:buFont typeface="Arial" panose="020B0604020202020204" pitchFamily="34" charset="0"/>
                  <a:buChar char="•"/>
                </a:pPr>
                <a:endParaRPr lang="en-US" sz="1600" dirty="0">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endParaRPr>
              </a:p>
              <a:p>
                <a:pPr marL="285750" indent="-285750" algn="just">
                  <a:buFont typeface="Arial" panose="020B0604020202020204" pitchFamily="34" charset="0"/>
                  <a:buChar char="•"/>
                </a:pPr>
                <a:r>
                  <a:rPr lang="en-US" sz="1600" b="1" dirty="0">
                    <a:solidFill>
                      <a:schemeClr val="dk1"/>
                    </a:solidFill>
                    <a:highlight>
                      <a:schemeClr val="lt1"/>
                    </a:highlight>
                    <a:latin typeface="Times New Roman" panose="02020603050405020304" pitchFamily="18" charset="0"/>
                    <a:ea typeface="Roboto"/>
                    <a:cs typeface="Times New Roman" panose="02020603050405020304" pitchFamily="18" charset="0"/>
                    <a:sym typeface="Roboto"/>
                  </a:rPr>
                  <a:t>Threshold </a:t>
                </a:r>
                <a14:m>
                  <m:oMath xmlns:m="http://schemas.openxmlformats.org/officeDocument/2006/math">
                    <m:sSub>
                      <m:sSubPr>
                        <m:ctrlPr>
                          <a:rPr lang="en-US" sz="1600" b="1" i="1" smtClean="0">
                            <a:solidFill>
                              <a:schemeClr val="dk1"/>
                            </a:solidFill>
                            <a:highlight>
                              <a:schemeClr val="lt1"/>
                            </a:highlight>
                            <a:latin typeface="Cambria Math" panose="02040503050406030204" pitchFamily="18" charset="0"/>
                            <a:ea typeface="Roboto"/>
                            <a:cs typeface="Times New Roman" panose="02020603050405020304" pitchFamily="18" charset="0"/>
                            <a:sym typeface="Roboto"/>
                          </a:rPr>
                        </m:ctrlPr>
                      </m:sSubPr>
                      <m:e>
                        <m:r>
                          <a:rPr lang="en-US" sz="1600" b="1" i="1" smtClean="0">
                            <a:solidFill>
                              <a:schemeClr val="dk1"/>
                            </a:solidFill>
                            <a:highlight>
                              <a:schemeClr val="lt1"/>
                            </a:highlight>
                            <a:latin typeface="Cambria Math" panose="02040503050406030204" pitchFamily="18" charset="0"/>
                            <a:ea typeface="Cambria Math" panose="02040503050406030204" pitchFamily="18" charset="0"/>
                            <a:cs typeface="Times New Roman" panose="02020603050405020304" pitchFamily="18" charset="0"/>
                            <a:sym typeface="Roboto"/>
                          </a:rPr>
                          <m:t>𝜹</m:t>
                        </m:r>
                      </m:e>
                      <m:sub>
                        <m:r>
                          <a:rPr lang="en-US" sz="1600" b="1" i="0" smtClean="0">
                            <a:solidFill>
                              <a:schemeClr val="dk1"/>
                            </a:solidFill>
                            <a:highlight>
                              <a:schemeClr val="lt1"/>
                            </a:highlight>
                            <a:latin typeface="Cambria Math" panose="02040503050406030204" pitchFamily="18" charset="0"/>
                            <a:ea typeface="Roboto"/>
                            <a:cs typeface="Times New Roman" panose="02020603050405020304" pitchFamily="18" charset="0"/>
                            <a:sym typeface="Roboto"/>
                          </a:rPr>
                          <m:t>𝐰𝐞𝐢𝐠𝐡𝐭</m:t>
                        </m:r>
                      </m:sub>
                    </m:sSub>
                  </m:oMath>
                </a14:m>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Nodes with weights smaller than this threshold will be deleted.</a:t>
                </a:r>
                <a:r>
                  <a:rPr lang="en-US" sz="1600" dirty="0">
                    <a:solidFill>
                      <a:schemeClr val="dk1"/>
                    </a:solidFill>
                    <a:ea typeface="Calibri"/>
                    <a:cs typeface="Calibri"/>
                    <a:sym typeface="Calibri"/>
                  </a:rPr>
                  <a:t> </a:t>
                </a:r>
              </a:p>
              <a:p>
                <a:pPr marL="285750" indent="-285750" algn="just">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Threshold </a:t>
                </a:r>
                <a14:m>
                  <m:oMath xmlns:m="http://schemas.openxmlformats.org/officeDocument/2006/math">
                    <m:sSub>
                      <m:sSubPr>
                        <m:ctrlPr>
                          <a:rPr lang="en-US" sz="1600" b="1" i="1" smtClean="0">
                            <a:latin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𝜹</m:t>
                        </m:r>
                      </m:e>
                      <m:sub>
                        <m:r>
                          <a:rPr lang="en-US" sz="1600" b="1" i="0" smtClean="0">
                            <a:latin typeface="Cambria Math" panose="02040503050406030204" pitchFamily="18" charset="0"/>
                            <a:cs typeface="Times New Roman" panose="02020603050405020304" pitchFamily="18" charset="0"/>
                          </a:rPr>
                          <m:t>𝐬𝐭𝐨𝐩</m:t>
                        </m:r>
                      </m:sub>
                    </m:sSub>
                    <m:r>
                      <a:rPr lang="en-US" sz="1600" b="1" i="1" smtClean="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a:t>
                </a:r>
                <a:r>
                  <a:rPr lang="en-US" sz="1600" dirty="0">
                    <a:solidFill>
                      <a:srgbClr val="282828"/>
                    </a:solidFill>
                    <a:highlight>
                      <a:srgbClr val="FFFFFF"/>
                    </a:highlight>
                    <a:latin typeface="Times New Roman" panose="02020603050405020304" pitchFamily="18" charset="0"/>
                    <a:cs typeface="Times New Roman" panose="02020603050405020304" pitchFamily="18" charset="0"/>
                  </a:rPr>
                  <a:t>It is the </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criterion of terminating the learning process.</a:t>
                </a:r>
              </a:p>
            </p:txBody>
          </p:sp>
        </mc:Choice>
        <mc:Fallback xmlns="">
          <p:sp>
            <p:nvSpPr>
              <p:cNvPr id="2" name="TextBox 1">
                <a:extLst>
                  <a:ext uri="{FF2B5EF4-FFF2-40B4-BE49-F238E27FC236}">
                    <a16:creationId xmlns:a16="http://schemas.microsoft.com/office/drawing/2014/main" id="{F6BAA04C-4779-8748-DF00-AFBC5D5F065B}"/>
                  </a:ext>
                </a:extLst>
              </p:cNvPr>
              <p:cNvSpPr txBox="1">
                <a:spLocks noRot="1" noChangeAspect="1" noMove="1" noResize="1" noEditPoints="1" noAdjustHandles="1" noChangeArrowheads="1" noChangeShapeType="1" noTextEdit="1"/>
              </p:cNvSpPr>
              <p:nvPr/>
            </p:nvSpPr>
            <p:spPr>
              <a:xfrm>
                <a:off x="59473" y="209693"/>
                <a:ext cx="6493727" cy="2362057"/>
              </a:xfrm>
              <a:prstGeom prst="rect">
                <a:avLst/>
              </a:prstGeom>
              <a:blipFill>
                <a:blip r:embed="rId2"/>
                <a:stretch>
                  <a:fillRect l="-376" t="-773" r="-1315" b="-1289"/>
                </a:stretch>
              </a:blipFill>
            </p:spPr>
            <p:txBody>
              <a:bodyPr/>
              <a:lstStyle/>
              <a:p>
                <a:r>
                  <a:rPr lang="en-IN">
                    <a:noFill/>
                  </a:rPr>
                  <a:t> </a:t>
                </a:r>
              </a:p>
            </p:txBody>
          </p:sp>
        </mc:Fallback>
      </mc:AlternateContent>
    </p:spTree>
    <p:extLst>
      <p:ext uri="{BB962C8B-B14F-4D97-AF65-F5344CB8AC3E}">
        <p14:creationId xmlns:p14="http://schemas.microsoft.com/office/powerpoint/2010/main" val="2362518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26</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96EC64B-2CCB-EFF0-9399-BD3784AB6144}"/>
                  </a:ext>
                </a:extLst>
              </p:cNvPr>
              <p:cNvSpPr txBox="1"/>
              <p:nvPr/>
            </p:nvSpPr>
            <p:spPr>
              <a:xfrm>
                <a:off x="59473" y="209693"/>
                <a:ext cx="6493727" cy="3293209"/>
              </a:xfrm>
              <a:prstGeom prst="rect">
                <a:avLst/>
              </a:prstGeom>
              <a:noFill/>
            </p:spPr>
            <p:txBody>
              <a:bodyPr wrap="square" rtlCol="0">
                <a:spAutoFit/>
              </a:bodyPr>
              <a:lstStyle/>
              <a:p>
                <a:pPr algn="just"/>
                <a:r>
                  <a:rPr lang="en-US" sz="1600" dirty="0">
                    <a:solidFill>
                      <a:schemeClr val="dk1"/>
                    </a:solidFill>
                    <a:latin typeface="Times New Roman" panose="02020603050405020304" pitchFamily="18" charset="0"/>
                    <a:ea typeface="Calibri"/>
                    <a:cs typeface="Times New Roman" panose="02020603050405020304" pitchFamily="18" charset="0"/>
                    <a:sym typeface="Calibri"/>
                  </a:rPr>
                  <a:t>With all the required definitions, we can define the algorithm below: </a:t>
                </a:r>
              </a:p>
              <a:p>
                <a:pPr algn="just"/>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algn="just"/>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Step 1 (Set up the network initial conditions): </a:t>
                </a:r>
              </a:p>
              <a:p>
                <a:pPr algn="just"/>
                <a:endParaRPr lang="en-US" sz="16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857250" lvl="1" indent="-400050" algn="just">
                  <a:buFont typeface="Arial" panose="020B0604020202020204" pitchFamily="34" charset="0"/>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Select and initial number of nodes for the network </a:t>
                </a:r>
              </a:p>
              <a:p>
                <a:pPr marL="857250" lvl="1" indent="-400050" algn="just">
                  <a:buFont typeface="Arial" panose="020B0604020202020204" pitchFamily="34" charset="0"/>
                  <a:buChar char="•"/>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marL="857250" lvl="1" indent="-400050" algn="just">
                  <a:buFont typeface="Arial" panose="020B0604020202020204" pitchFamily="34" charset="0"/>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Set initial parameter values of each node</a:t>
                </a:r>
              </a:p>
              <a:p>
                <a:pPr marL="857250" lvl="1" indent="-400050" algn="just">
                  <a:buFont typeface="Arial" panose="020B0604020202020204" pitchFamily="34" charset="0"/>
                  <a:buChar char="•"/>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marL="857250" lvl="1" indent="-400050" algn="just">
                  <a:buFont typeface="Arial" panose="020B0604020202020204" pitchFamily="34" charset="0"/>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Set </a:t>
                </a:r>
                <a14:m>
                  <m:oMath xmlns:m="http://schemas.openxmlformats.org/officeDocument/2006/math">
                    <m:sSub>
                      <m:sSubPr>
                        <m:ctrlPr>
                          <a:rPr lang="en-US" sz="1600" i="1" smtClean="0">
                            <a:solidFill>
                              <a:schemeClr val="dk1"/>
                            </a:solidFill>
                            <a:latin typeface="Cambria Math" panose="02040503050406030204" pitchFamily="18" charset="0"/>
                            <a:ea typeface="Calibri"/>
                            <a:cs typeface="Times New Roman" panose="02020603050405020304" pitchFamily="18" charset="0"/>
                            <a:sym typeface="Calibri"/>
                          </a:rPr>
                        </m:ctrlPr>
                      </m:sSub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𝐸</m:t>
                        </m:r>
                      </m:e>
                      <m:sub>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𝑠</m:t>
                        </m:r>
                      </m:sub>
                    </m:sSub>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m:t>
                    </m:r>
                    <m:r>
                      <a:rPr lang="en-US" sz="16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𝜖</m:t>
                    </m:r>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to a small value, where </a:t>
                </a:r>
                <a14:m>
                  <m:oMath xmlns:m="http://schemas.openxmlformats.org/officeDocument/2006/math">
                    <m:sSub>
                      <m:sSubPr>
                        <m:ctrlPr>
                          <a:rPr lang="en-US" sz="1600" i="1" smtClean="0">
                            <a:solidFill>
                              <a:schemeClr val="dk1"/>
                            </a:solidFill>
                            <a:latin typeface="Cambria Math" panose="02040503050406030204" pitchFamily="18" charset="0"/>
                            <a:ea typeface="Calibri"/>
                            <a:cs typeface="Times New Roman" panose="02020603050405020304" pitchFamily="18" charset="0"/>
                            <a:sym typeface="Calibri"/>
                          </a:rPr>
                        </m:ctrlPr>
                      </m:sSub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𝐸</m:t>
                        </m:r>
                      </m:e>
                      <m:sub>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𝑠</m:t>
                        </m:r>
                      </m:sub>
                    </m:sSub>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is used to record the value of the objective function. </a:t>
                </a:r>
              </a:p>
              <a:p>
                <a:pPr marL="857250" lvl="1" indent="-400050" algn="just">
                  <a:buFont typeface="Arial" panose="020B0604020202020204" pitchFamily="34" charset="0"/>
                  <a:buChar char="•"/>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marL="857250" lvl="1" indent="-400050" algn="just">
                  <a:buFont typeface="Arial" panose="020B0604020202020204" pitchFamily="34" charset="0"/>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Set </a:t>
                </a:r>
                <a14:m>
                  <m:oMath xmlns:m="http://schemas.openxmlformats.org/officeDocument/2006/math">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𝑖</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=1</m:t>
                    </m:r>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and initialize the check period </a:t>
                </a:r>
                <a14:m>
                  <m:oMath xmlns:m="http://schemas.openxmlformats.org/officeDocument/2006/math">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𝑇</m:t>
                    </m:r>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a:t>
                </a:r>
              </a:p>
              <a:p>
                <a:pPr marL="857250" lvl="1" indent="-400050" algn="just">
                  <a:buFont typeface="+mj-lt"/>
                  <a:buAutoNum type="romanLcPeriod"/>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p:txBody>
          </p:sp>
        </mc:Choice>
        <mc:Fallback xmlns="">
          <p:sp>
            <p:nvSpPr>
              <p:cNvPr id="2" name="TextBox 1">
                <a:extLst>
                  <a:ext uri="{FF2B5EF4-FFF2-40B4-BE49-F238E27FC236}">
                    <a16:creationId xmlns:a16="http://schemas.microsoft.com/office/drawing/2014/main" id="{096EC64B-2CCB-EFF0-9399-BD3784AB6144}"/>
                  </a:ext>
                </a:extLst>
              </p:cNvPr>
              <p:cNvSpPr txBox="1">
                <a:spLocks noRot="1" noChangeAspect="1" noMove="1" noResize="1" noEditPoints="1" noAdjustHandles="1" noChangeArrowheads="1" noChangeShapeType="1" noTextEdit="1"/>
              </p:cNvSpPr>
              <p:nvPr/>
            </p:nvSpPr>
            <p:spPr>
              <a:xfrm>
                <a:off x="59473" y="209693"/>
                <a:ext cx="6493727" cy="3293209"/>
              </a:xfrm>
              <a:prstGeom prst="rect">
                <a:avLst/>
              </a:prstGeom>
              <a:blipFill>
                <a:blip r:embed="rId2"/>
                <a:stretch>
                  <a:fillRect l="-563" t="-555" r="-469"/>
                </a:stretch>
              </a:blipFill>
            </p:spPr>
            <p:txBody>
              <a:bodyPr/>
              <a:lstStyle/>
              <a:p>
                <a:r>
                  <a:rPr lang="en-IN">
                    <a:noFill/>
                  </a:rPr>
                  <a:t> </a:t>
                </a:r>
              </a:p>
            </p:txBody>
          </p:sp>
        </mc:Fallback>
      </mc:AlternateContent>
    </p:spTree>
    <p:extLst>
      <p:ext uri="{BB962C8B-B14F-4D97-AF65-F5344CB8AC3E}">
        <p14:creationId xmlns:p14="http://schemas.microsoft.com/office/powerpoint/2010/main" val="3443963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27</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6DABDCB-2245-84D3-5868-0BBDD20942CF}"/>
                  </a:ext>
                </a:extLst>
              </p:cNvPr>
              <p:cNvSpPr txBox="1"/>
              <p:nvPr/>
            </p:nvSpPr>
            <p:spPr>
              <a:xfrm>
                <a:off x="59473" y="209693"/>
                <a:ext cx="6493727" cy="2837380"/>
              </a:xfrm>
              <a:prstGeom prst="rect">
                <a:avLst/>
              </a:prstGeom>
              <a:noFill/>
            </p:spPr>
            <p:txBody>
              <a:bodyPr wrap="square" rtlCol="0">
                <a:spAutoFit/>
              </a:bodyPr>
              <a:lstStyle/>
              <a:p>
                <a:pPr algn="just"/>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Step 2 (Construct the robust objective function): </a:t>
                </a:r>
              </a:p>
              <a:p>
                <a:pPr algn="just"/>
                <a:endParaRPr lang="en-US" sz="16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857250" lvl="1" indent="-400050" algn="just">
                  <a:buFont typeface="Arial" panose="020B0604020202020204" pitchFamily="34" charset="0"/>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Select proper </a:t>
                </a:r>
                <a14:m>
                  <m:oMath xmlns:m="http://schemas.openxmlformats.org/officeDocument/2006/math">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𝑠</m:t>
                    </m:r>
                    <m:d>
                      <m:dPr>
                        <m:ctrlP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ctrlPr>
                      </m:d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𝑟</m:t>
                        </m:r>
                      </m:e>
                    </m:d>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and </a:t>
                </a:r>
                <a14:m>
                  <m:oMath xmlns:m="http://schemas.openxmlformats.org/officeDocument/2006/math">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𝑡</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𝑟</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m:t>
                    </m:r>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a:t>
                </a:r>
              </a:p>
              <a:p>
                <a:pPr marL="857250" lvl="1" indent="-400050" algn="just">
                  <a:buFont typeface="Arial" panose="020B0604020202020204" pitchFamily="34" charset="0"/>
                  <a:buChar char="•"/>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marL="857250" lvl="1" indent="-400050" algn="just">
                  <a:buFont typeface="Arial" panose="020B0604020202020204" pitchFamily="34" charset="0"/>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Compute extrema of the equation: </a:t>
                </a:r>
                <a14:m>
                  <m:oMath xmlns:m="http://schemas.openxmlformats.org/officeDocument/2006/math">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𝑦</m:t>
                    </m:r>
                    <m:d>
                      <m:dPr>
                        <m:ctrlP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ctrlPr>
                      </m:d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𝑟</m:t>
                        </m:r>
                      </m:e>
                    </m:d>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𝑠</m:t>
                    </m:r>
                    <m:d>
                      <m:dPr>
                        <m:ctrlP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ctrlPr>
                      </m:d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𝑟</m:t>
                        </m:r>
                      </m:e>
                    </m:d>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𝑡</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𝑟</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m:t>
                    </m:r>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by solving the equation </a:t>
                </a:r>
                <a14:m>
                  <m:oMath xmlns:m="http://schemas.openxmlformats.org/officeDocument/2006/math">
                    <m:sSup>
                      <m:sSupPr>
                        <m:ctrlPr>
                          <a:rPr lang="en-US" sz="1600" i="1" smtClean="0">
                            <a:solidFill>
                              <a:schemeClr val="dk1"/>
                            </a:solidFill>
                            <a:latin typeface="Cambria Math" panose="02040503050406030204" pitchFamily="18" charset="0"/>
                            <a:ea typeface="Calibri"/>
                            <a:cs typeface="Times New Roman" panose="02020603050405020304" pitchFamily="18" charset="0"/>
                            <a:sym typeface="Calibri"/>
                          </a:rPr>
                        </m:ctrlPr>
                      </m:sSup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𝑦</m:t>
                        </m:r>
                      </m:e>
                      <m:sup>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m:t>
                        </m:r>
                      </m:sup>
                    </m:sSup>
                    <m:d>
                      <m:dPr>
                        <m:ctrlP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ctrlPr>
                      </m:d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𝑟</m:t>
                        </m:r>
                      </m:e>
                    </m:d>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=0</m:t>
                    </m:r>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The extrema positions represent the two cutoff points. Let these two cutoff points be </a:t>
                </a:r>
                <a14:m>
                  <m:oMath xmlns:m="http://schemas.openxmlformats.org/officeDocument/2006/math">
                    <m:r>
                      <a:rPr lang="en-US" sz="160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m:t>
                    </m:r>
                    <m:r>
                      <a:rPr lang="en-US" sz="16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𝑠</m:t>
                    </m:r>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a:t>
                </a:r>
              </a:p>
              <a:p>
                <a:pPr marL="857250" lvl="1" indent="-400050" algn="just">
                  <a:buFont typeface="Arial" panose="020B0604020202020204" pitchFamily="34" charset="0"/>
                  <a:buChar char="•"/>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marL="857250" lvl="1" indent="-400050" algn="just">
                  <a:buFont typeface="Arial" panose="020B0604020202020204" pitchFamily="34" charset="0"/>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Let </a:t>
                </a:r>
                <a14:m>
                  <m:oMath xmlns:m="http://schemas.openxmlformats.org/officeDocument/2006/math">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𝑠</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  </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𝑠</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m:t>
                    </m:r>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be the initial confidence interval of the residual </a:t>
                </a:r>
              </a:p>
              <a:p>
                <a:pPr marL="857250" lvl="1" indent="-400050" algn="just">
                  <a:buFont typeface="Arial" panose="020B0604020202020204" pitchFamily="34" charset="0"/>
                  <a:buChar char="•"/>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marL="857250" lvl="1" indent="-400050" algn="just">
                  <a:buFont typeface="Arial" panose="020B0604020202020204" pitchFamily="34" charset="0"/>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Compute the robust objective function </a:t>
                </a:r>
                <a14:m>
                  <m:oMath xmlns:m="http://schemas.openxmlformats.org/officeDocument/2006/math">
                    <m:sSub>
                      <m:sSubPr>
                        <m:ctrlPr>
                          <a:rPr lang="en-US" sz="1600" i="1" smtClean="0">
                            <a:solidFill>
                              <a:schemeClr val="dk1"/>
                            </a:solidFill>
                            <a:latin typeface="Cambria Math" panose="02040503050406030204" pitchFamily="18" charset="0"/>
                            <a:ea typeface="Calibri"/>
                            <a:cs typeface="Times New Roman" panose="02020603050405020304" pitchFamily="18" charset="0"/>
                            <a:sym typeface="Calibri"/>
                          </a:rPr>
                        </m:ctrlPr>
                      </m:sSub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𝐸</m:t>
                        </m:r>
                      </m:e>
                      <m:sub>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𝑅</m:t>
                        </m:r>
                      </m:sub>
                    </m:sSub>
                    <m:d>
                      <m:dPr>
                        <m:ctrlP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ctrlPr>
                      </m:dPr>
                      <m:e>
                        <m:sSub>
                          <m:sSubPr>
                            <m:ctrlP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ctrlPr>
                          </m:sSub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𝑟</m:t>
                            </m:r>
                          </m:e>
                          <m:sub>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𝑝</m:t>
                            </m:r>
                          </m:sub>
                        </m:sSub>
                      </m:e>
                    </m:d>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by integrating </a:t>
                </a:r>
                <a14:m>
                  <m:oMath xmlns:m="http://schemas.openxmlformats.org/officeDocument/2006/math">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𝑦</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𝑟</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m:t>
                    </m:r>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a:t>
                </a:r>
              </a:p>
            </p:txBody>
          </p:sp>
        </mc:Choice>
        <mc:Fallback xmlns="">
          <p:sp>
            <p:nvSpPr>
              <p:cNvPr id="2" name="TextBox 1">
                <a:extLst>
                  <a:ext uri="{FF2B5EF4-FFF2-40B4-BE49-F238E27FC236}">
                    <a16:creationId xmlns:a16="http://schemas.microsoft.com/office/drawing/2014/main" id="{F6DABDCB-2245-84D3-5868-0BBDD20942CF}"/>
                  </a:ext>
                </a:extLst>
              </p:cNvPr>
              <p:cNvSpPr txBox="1">
                <a:spLocks noRot="1" noChangeAspect="1" noMove="1" noResize="1" noEditPoints="1" noAdjustHandles="1" noChangeArrowheads="1" noChangeShapeType="1" noTextEdit="1"/>
              </p:cNvSpPr>
              <p:nvPr/>
            </p:nvSpPr>
            <p:spPr>
              <a:xfrm>
                <a:off x="59473" y="209693"/>
                <a:ext cx="6493727" cy="2837380"/>
              </a:xfrm>
              <a:prstGeom prst="rect">
                <a:avLst/>
              </a:prstGeom>
              <a:blipFill>
                <a:blip r:embed="rId2"/>
                <a:stretch>
                  <a:fillRect l="-563" t="-644" r="-469" b="-1073"/>
                </a:stretch>
              </a:blipFill>
            </p:spPr>
            <p:txBody>
              <a:bodyPr/>
              <a:lstStyle/>
              <a:p>
                <a:r>
                  <a:rPr lang="en-IN">
                    <a:noFill/>
                  </a:rPr>
                  <a:t> </a:t>
                </a:r>
              </a:p>
            </p:txBody>
          </p:sp>
        </mc:Fallback>
      </mc:AlternateContent>
    </p:spTree>
    <p:extLst>
      <p:ext uri="{BB962C8B-B14F-4D97-AF65-F5344CB8AC3E}">
        <p14:creationId xmlns:p14="http://schemas.microsoft.com/office/powerpoint/2010/main" val="3991200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28</a:t>
            </a:fld>
            <a:endParaRPr lang="en-US"/>
          </a:p>
        </p:txBody>
      </p:sp>
      <p:sp>
        <p:nvSpPr>
          <p:cNvPr id="2" name="TextBox 1">
            <a:extLst>
              <a:ext uri="{FF2B5EF4-FFF2-40B4-BE49-F238E27FC236}">
                <a16:creationId xmlns:a16="http://schemas.microsoft.com/office/drawing/2014/main" id="{E092F8B0-7B39-5A41-E47F-7FBA024F2C71}"/>
              </a:ext>
            </a:extLst>
          </p:cNvPr>
          <p:cNvSpPr txBox="1"/>
          <p:nvPr/>
        </p:nvSpPr>
        <p:spPr>
          <a:xfrm>
            <a:off x="59473" y="774688"/>
            <a:ext cx="6493727" cy="2062103"/>
          </a:xfrm>
          <a:prstGeom prst="rect">
            <a:avLst/>
          </a:prstGeom>
          <a:noFill/>
        </p:spPr>
        <p:txBody>
          <a:bodyPr wrap="square" rtlCol="0">
            <a:spAutoFit/>
          </a:bodyPr>
          <a:lstStyle/>
          <a:p>
            <a:pPr algn="just"/>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Step 3 (Compute output)</a:t>
            </a:r>
          </a:p>
          <a:p>
            <a:pPr algn="just"/>
            <a:endParaRPr lang="en-US" sz="16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857250" lvl="1" indent="-400050" algn="just">
              <a:buFont typeface="Arial" panose="020B0604020202020204" pitchFamily="34" charset="0"/>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Compute output of the network for all training patterns. </a:t>
            </a:r>
          </a:p>
          <a:p>
            <a:pPr marL="857250" lvl="1" indent="-400050" algn="just">
              <a:buFont typeface="+mj-lt"/>
              <a:buAutoNum type="romanLcPeriod"/>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algn="just"/>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Step 4 (Compute the Robust Objective Function)</a:t>
            </a:r>
          </a:p>
          <a:p>
            <a:pPr algn="just"/>
            <a:endParaRPr lang="en-US" sz="16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857250" lvl="1" indent="-400050" algn="just">
              <a:buFont typeface="Arial" panose="020B0604020202020204" pitchFamily="34" charset="0"/>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Compute the value of robust objective function of the network. </a:t>
            </a:r>
          </a:p>
          <a:p>
            <a:pPr lvl="1" algn="just"/>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1130739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29</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109E016-FDB2-F6C6-057D-D95FFB645B75}"/>
                  </a:ext>
                </a:extLst>
              </p:cNvPr>
              <p:cNvSpPr txBox="1"/>
              <p:nvPr/>
            </p:nvSpPr>
            <p:spPr>
              <a:xfrm>
                <a:off x="59473" y="209693"/>
                <a:ext cx="6493727" cy="3864391"/>
              </a:xfrm>
              <a:prstGeom prst="rect">
                <a:avLst/>
              </a:prstGeom>
              <a:noFill/>
            </p:spPr>
            <p:txBody>
              <a:bodyPr wrap="square" rtlCol="0">
                <a:spAutoFit/>
              </a:bodyPr>
              <a:lstStyle/>
              <a:p>
                <a:pPr algn="just"/>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Step 5 (If  </a:t>
                </a:r>
                <a14:m>
                  <m:oMath xmlns:m="http://schemas.openxmlformats.org/officeDocument/2006/math">
                    <m:r>
                      <a:rPr lang="en-US" sz="1600" b="1" i="1" smtClean="0">
                        <a:solidFill>
                          <a:schemeClr val="dk1"/>
                        </a:solidFill>
                        <a:latin typeface="Cambria Math" panose="02040503050406030204" pitchFamily="18" charset="0"/>
                        <a:ea typeface="Calibri"/>
                        <a:cs typeface="Times New Roman" panose="02020603050405020304" pitchFamily="18" charset="0"/>
                        <a:sym typeface="Calibri"/>
                      </a:rPr>
                      <m:t>𝒊</m:t>
                    </m:r>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is a multiple of </a:t>
                </a:r>
                <a14:m>
                  <m:oMath xmlns:m="http://schemas.openxmlformats.org/officeDocument/2006/math">
                    <m:r>
                      <a:rPr lang="en-US" sz="1600" b="1" i="1" smtClean="0">
                        <a:solidFill>
                          <a:schemeClr val="dk1"/>
                        </a:solidFill>
                        <a:latin typeface="Cambria Math" panose="02040503050406030204" pitchFamily="18" charset="0"/>
                        <a:ea typeface="Calibri"/>
                        <a:cs typeface="Times New Roman" panose="02020603050405020304" pitchFamily="18" charset="0"/>
                        <a:sym typeface="Calibri"/>
                      </a:rPr>
                      <m:t>𝑻</m:t>
                    </m:r>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a:t>
                </a:r>
              </a:p>
              <a:p>
                <a:pPr algn="just"/>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algn="just"/>
                <a:r>
                  <a:rPr lang="en-US" sz="1600" dirty="0">
                    <a:solidFill>
                      <a:schemeClr val="dk1"/>
                    </a:solidFill>
                    <a:latin typeface="Times New Roman" panose="02020603050405020304" pitchFamily="18" charset="0"/>
                    <a:ea typeface="Calibri"/>
                    <a:cs typeface="Times New Roman" panose="02020603050405020304" pitchFamily="18" charset="0"/>
                    <a:sym typeface="Calibri"/>
                  </a:rPr>
                  <a:t>If  the iteration number </a:t>
                </a:r>
                <a14:m>
                  <m:oMath xmlns:m="http://schemas.openxmlformats.org/officeDocument/2006/math">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𝑖</m:t>
                    </m:r>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is a multiple of </a:t>
                </a:r>
                <a14:m>
                  <m:oMath xmlns:m="http://schemas.openxmlformats.org/officeDocument/2006/math">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𝑇</m:t>
                    </m:r>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adjust the size of the network and confidence interval of the residuals based on the following procedure: </a:t>
                </a:r>
              </a:p>
              <a:p>
                <a:pPr algn="just"/>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marL="742950" lvl="1" indent="-285750" algn="just">
                  <a:buFont typeface="Arial" panose="020B0604020202020204" pitchFamily="34" charset="0"/>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If </a:t>
                </a:r>
                <a14:m>
                  <m:oMath xmlns:m="http://schemas.openxmlformats.org/officeDocument/2006/math">
                    <m:d>
                      <m:dPr>
                        <m:begChr m:val="|"/>
                        <m:endChr m:val="|"/>
                        <m:ctrlPr>
                          <a:rPr lang="en-US" sz="1600" i="1" smtClean="0">
                            <a:solidFill>
                              <a:schemeClr val="dk1"/>
                            </a:solidFill>
                            <a:latin typeface="Cambria Math" panose="02040503050406030204" pitchFamily="18" charset="0"/>
                            <a:ea typeface="Calibri"/>
                            <a:cs typeface="Times New Roman" panose="02020603050405020304" pitchFamily="18" charset="0"/>
                            <a:sym typeface="Calibri"/>
                          </a:rPr>
                        </m:ctrlPr>
                      </m:dPr>
                      <m:e>
                        <m:sSub>
                          <m:sSubPr>
                            <m:ctrlPr>
                              <a:rPr lang="en-US" sz="1600" i="1" smtClean="0">
                                <a:solidFill>
                                  <a:schemeClr val="dk1"/>
                                </a:solidFill>
                                <a:latin typeface="Cambria Math" panose="02040503050406030204" pitchFamily="18" charset="0"/>
                                <a:ea typeface="Calibri"/>
                                <a:cs typeface="Times New Roman" panose="02020603050405020304" pitchFamily="18" charset="0"/>
                                <a:sym typeface="Calibri"/>
                              </a:rPr>
                            </m:ctrlPr>
                          </m:sSub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𝐸</m:t>
                            </m:r>
                          </m:e>
                          <m:sub>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𝑅</m:t>
                            </m:r>
                          </m:sub>
                        </m:sSub>
                        <m:d>
                          <m:dPr>
                            <m:ctrlP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ctrlPr>
                          </m:d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𝑖</m:t>
                            </m:r>
                          </m:e>
                        </m:d>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 </m:t>
                        </m:r>
                        <m:sSub>
                          <m:sSubPr>
                            <m:ctrlP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ctrlPr>
                          </m:sSub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𝐸</m:t>
                            </m:r>
                          </m:e>
                          <m:sub>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𝑆</m:t>
                            </m:r>
                          </m:sub>
                        </m:sSub>
                      </m:e>
                    </m:d>
                    <m:r>
                      <a:rPr lang="en-US" sz="160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&gt;</m:t>
                    </m:r>
                    <m:sSub>
                      <m:sSubPr>
                        <m:ctrlPr>
                          <a:rPr lang="en-US" sz="160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ctrlPr>
                      </m:sSubPr>
                      <m:e>
                        <m:r>
                          <a:rPr lang="en-US" sz="160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𝛿</m:t>
                        </m:r>
                      </m:e>
                      <m:sub>
                        <m:r>
                          <m:rPr>
                            <m:sty m:val="p"/>
                          </m:rPr>
                          <a:rPr lang="en-US" sz="1600" b="0" i="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en</m:t>
                        </m:r>
                        <m:r>
                          <a:rPr lang="en-US" sz="1600" b="0" i="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_</m:t>
                        </m:r>
                        <m:r>
                          <m:rPr>
                            <m:sty m:val="p"/>
                          </m:rPr>
                          <a:rPr lang="en-US" sz="1600" b="0" i="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upper</m:t>
                        </m:r>
                      </m:sub>
                    </m:sSub>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(objective function changes rapidly), the reduce the confidence interval of the by finding new cutoff points: </a:t>
                </a:r>
              </a:p>
              <a:p>
                <a:pPr lvl="1" algn="just"/>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lvl="1" algn="just"/>
                <a14:m>
                  <m:oMathPara xmlns:m="http://schemas.openxmlformats.org/officeDocument/2006/math">
                    <m:oMathParaPr>
                      <m:jc m:val="centerGroup"/>
                    </m:oMathParaPr>
                    <m:oMath xmlns:m="http://schemas.openxmlformats.org/officeDocument/2006/math">
                      <m:sSub>
                        <m:sSubPr>
                          <m:ctrlPr>
                            <a:rPr lang="en-US" sz="1600" i="1" smtClean="0">
                              <a:solidFill>
                                <a:schemeClr val="dk1"/>
                              </a:solidFill>
                              <a:latin typeface="Cambria Math" panose="02040503050406030204" pitchFamily="18" charset="0"/>
                              <a:ea typeface="Calibri"/>
                              <a:cs typeface="Times New Roman" panose="02020603050405020304" pitchFamily="18" charset="0"/>
                              <a:sym typeface="Calibri"/>
                            </a:rPr>
                          </m:ctrlPr>
                        </m:sSubPr>
                        <m:e>
                          <m:r>
                            <a:rPr lang="en-US" sz="160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𝜎</m:t>
                          </m:r>
                        </m:e>
                        <m:sub>
                          <m:r>
                            <m:rPr>
                              <m:sty m:val="p"/>
                            </m:rPr>
                            <a:rPr lang="en-US" sz="1600" b="0" i="0" smtClean="0">
                              <a:solidFill>
                                <a:schemeClr val="dk1"/>
                              </a:solidFill>
                              <a:latin typeface="Cambria Math" panose="02040503050406030204" pitchFamily="18" charset="0"/>
                              <a:ea typeface="Calibri"/>
                              <a:cs typeface="Times New Roman" panose="02020603050405020304" pitchFamily="18" charset="0"/>
                              <a:sym typeface="Calibri"/>
                            </a:rPr>
                            <m:t>new</m:t>
                          </m:r>
                        </m:sub>
                      </m:sSub>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m:t>
                      </m:r>
                      <m:d>
                        <m:dPr>
                          <m:begChr m:val="{"/>
                          <m:endChr m:val=""/>
                          <m:ctrlP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ctrlPr>
                        </m:dPr>
                        <m:e>
                          <m:eqArr>
                            <m:eqArrPr>
                              <m:ctrlP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ctrlPr>
                            </m:eqArrPr>
                            <m:e>
                              <m:sSub>
                                <m:sSubPr>
                                  <m:ctrlP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ctrlPr>
                                </m:sSubPr>
                                <m:e>
                                  <m:r>
                                    <a:rPr lang="en-US" sz="16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𝜎</m:t>
                                  </m:r>
                                </m:e>
                                <m:sub>
                                  <m:r>
                                    <m:rPr>
                                      <m:sty m:val="p"/>
                                    </m:rPr>
                                    <a:rPr lang="en-US" sz="1600" b="0" i="0" smtClean="0">
                                      <a:solidFill>
                                        <a:schemeClr val="dk1"/>
                                      </a:solidFill>
                                      <a:latin typeface="Cambria Math" panose="02040503050406030204" pitchFamily="18" charset="0"/>
                                      <a:ea typeface="Calibri"/>
                                      <a:cs typeface="Times New Roman" panose="02020603050405020304" pitchFamily="18" charset="0"/>
                                      <a:sym typeface="Calibri"/>
                                    </a:rPr>
                                    <m:t>old</m:t>
                                  </m:r>
                                </m:sub>
                              </m:sSub>
                              <m:r>
                                <a:rPr lang="en-US" sz="16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m:t>
                              </m:r>
                              <m:sSub>
                                <m:sSubPr>
                                  <m:ctrlPr>
                                    <a:rPr lang="en-US" sz="16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ctrlPr>
                                </m:sSubPr>
                                <m:e>
                                  <m:r>
                                    <a:rPr lang="en-US" sz="16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𝑟</m:t>
                                  </m:r>
                                </m:e>
                                <m:sub>
                                  <m:r>
                                    <a:rPr lang="en-US" sz="16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𝑑</m:t>
                                  </m:r>
                                </m:sub>
                              </m:sSub>
                              <m:r>
                                <a:rPr lang="en-US" sz="16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 </m:t>
                              </m:r>
                              <m:r>
                                <a:rPr lang="en-US" sz="1600" b="0" i="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 </m:t>
                              </m:r>
                              <m:r>
                                <m:rPr>
                                  <m:sty m:val="p"/>
                                </m:rPr>
                                <a:rPr lang="en-US" sz="1600" b="0" i="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if</m:t>
                              </m:r>
                              <m:r>
                                <a:rPr lang="en-US" sz="16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 </m:t>
                              </m:r>
                              <m:r>
                                <a:rPr lang="en-US" sz="16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𝜎</m:t>
                              </m:r>
                              <m:r>
                                <a:rPr lang="en-US" sz="16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&gt;</m:t>
                              </m:r>
                              <m:sSub>
                                <m:sSubPr>
                                  <m:ctrlPr>
                                    <a:rPr lang="en-US" sz="16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ctrlPr>
                                </m:sSubPr>
                                <m:e>
                                  <m:r>
                                    <a:rPr lang="en-US" sz="16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𝜎</m:t>
                                  </m:r>
                                </m:e>
                                <m:sub>
                                  <m:r>
                                    <a:rPr lang="en-US" sz="16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𝐿</m:t>
                                  </m:r>
                                </m:sub>
                              </m:sSub>
                            </m:e>
                            <m:e>
                              <m:sSub>
                                <m:sSubPr>
                                  <m:ctrlPr>
                                    <a:rPr lang="en-US" sz="1600" i="1">
                                      <a:solidFill>
                                        <a:schemeClr val="dk1"/>
                                      </a:solidFill>
                                      <a:latin typeface="Cambria Math" panose="02040503050406030204" pitchFamily="18" charset="0"/>
                                      <a:ea typeface="Calibri"/>
                                      <a:cs typeface="Times New Roman" panose="02020603050405020304" pitchFamily="18" charset="0"/>
                                      <a:sym typeface="Calibri"/>
                                    </a:rPr>
                                  </m:ctrlPr>
                                </m:sSubPr>
                                <m:e>
                                  <m:r>
                                    <a:rPr lang="en-US" sz="1600" i="1">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𝜎</m:t>
                                  </m:r>
                                </m:e>
                                <m:sub>
                                  <m:r>
                                    <m:rPr>
                                      <m:sty m:val="p"/>
                                    </m:rPr>
                                    <a:rPr lang="en-US" sz="1600">
                                      <a:solidFill>
                                        <a:schemeClr val="dk1"/>
                                      </a:solidFill>
                                      <a:latin typeface="Cambria Math" panose="02040503050406030204" pitchFamily="18" charset="0"/>
                                      <a:ea typeface="Calibri"/>
                                      <a:cs typeface="Times New Roman" panose="02020603050405020304" pitchFamily="18" charset="0"/>
                                      <a:sym typeface="Calibri"/>
                                    </a:rPr>
                                    <m:t>old</m:t>
                                  </m:r>
                                </m:sub>
                              </m:sSub>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       </m:t>
                              </m:r>
                              <m:r>
                                <m:rPr>
                                  <m:sty m:val="p"/>
                                </m:rPr>
                                <a:rPr lang="en-US" sz="1600" b="0" i="0" smtClean="0">
                                  <a:solidFill>
                                    <a:schemeClr val="dk1"/>
                                  </a:solidFill>
                                  <a:latin typeface="Cambria Math" panose="02040503050406030204" pitchFamily="18" charset="0"/>
                                  <a:ea typeface="Calibri"/>
                                  <a:cs typeface="Times New Roman" panose="02020603050405020304" pitchFamily="18" charset="0"/>
                                  <a:sym typeface="Calibri"/>
                                </a:rPr>
                                <m:t>otherwise</m:t>
                              </m:r>
                            </m:e>
                          </m:eqArr>
                        </m:e>
                      </m:d>
                    </m:oMath>
                  </m:oMathPara>
                </a14:m>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lvl="1" algn="just"/>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lvl="1" algn="just"/>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where, </a:t>
                </a:r>
                <a14:m>
                  <m:oMath xmlns:m="http://schemas.openxmlformats.org/officeDocument/2006/math">
                    <m:sSub>
                      <m:sSubPr>
                        <m:ctrlPr>
                          <a:rPr lang="en-US" sz="1600" i="1" smtClean="0">
                            <a:solidFill>
                              <a:schemeClr val="dk1"/>
                            </a:solidFill>
                            <a:latin typeface="Cambria Math" panose="02040503050406030204" pitchFamily="18" charset="0"/>
                            <a:ea typeface="Calibri"/>
                            <a:cs typeface="Times New Roman" panose="02020603050405020304" pitchFamily="18" charset="0"/>
                            <a:sym typeface="Calibri"/>
                          </a:rPr>
                        </m:ctrlPr>
                      </m:sSub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𝑟</m:t>
                        </m:r>
                      </m:e>
                      <m:sub>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𝑑</m:t>
                        </m:r>
                      </m:sub>
                    </m:sSub>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is the decreasing rate and </a:t>
                </a:r>
                <a14:m>
                  <m:oMath xmlns:m="http://schemas.openxmlformats.org/officeDocument/2006/math">
                    <m:sSub>
                      <m:sSubPr>
                        <m:ctrlPr>
                          <a:rPr lang="en-US" sz="1600" i="1">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ctrlPr>
                      </m:sSubPr>
                      <m:e>
                        <m:r>
                          <a:rPr lang="en-US" sz="1600" i="1">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𝜎</m:t>
                        </m:r>
                      </m:e>
                      <m:sub>
                        <m:r>
                          <a:rPr lang="en-US" sz="1600" i="1">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𝐿</m:t>
                        </m:r>
                      </m:sub>
                    </m:sSub>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is the lower bound of the      </a:t>
                </a:r>
                <a:r>
                  <a:rPr lang="en-US" sz="1600" dirty="0">
                    <a:solidFill>
                      <a:schemeClr val="bg1"/>
                    </a:solidFill>
                    <a:latin typeface="Times New Roman" panose="02020603050405020304" pitchFamily="18" charset="0"/>
                    <a:ea typeface="Calibri"/>
                    <a:cs typeface="Times New Roman" panose="02020603050405020304" pitchFamily="18" charset="0"/>
                    <a:sym typeface="Calibri"/>
                  </a:rPr>
                  <a:t>c</a:t>
                </a: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confidence interval of residual. </a:t>
                </a:r>
              </a:p>
              <a:p>
                <a:pPr lvl="1" algn="just"/>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p:txBody>
          </p:sp>
        </mc:Choice>
        <mc:Fallback xmlns="">
          <p:sp>
            <p:nvSpPr>
              <p:cNvPr id="2" name="TextBox 1">
                <a:extLst>
                  <a:ext uri="{FF2B5EF4-FFF2-40B4-BE49-F238E27FC236}">
                    <a16:creationId xmlns:a16="http://schemas.microsoft.com/office/drawing/2014/main" id="{E109E016-FDB2-F6C6-057D-D95FFB645B75}"/>
                  </a:ext>
                </a:extLst>
              </p:cNvPr>
              <p:cNvSpPr txBox="1">
                <a:spLocks noRot="1" noChangeAspect="1" noMove="1" noResize="1" noEditPoints="1" noAdjustHandles="1" noChangeArrowheads="1" noChangeShapeType="1" noTextEdit="1"/>
              </p:cNvSpPr>
              <p:nvPr/>
            </p:nvSpPr>
            <p:spPr>
              <a:xfrm>
                <a:off x="59473" y="209693"/>
                <a:ext cx="6493727" cy="3864391"/>
              </a:xfrm>
              <a:prstGeom prst="rect">
                <a:avLst/>
              </a:prstGeom>
              <a:blipFill>
                <a:blip r:embed="rId2"/>
                <a:stretch>
                  <a:fillRect l="-563" t="-473" r="-469"/>
                </a:stretch>
              </a:blipFill>
            </p:spPr>
            <p:txBody>
              <a:bodyPr/>
              <a:lstStyle/>
              <a:p>
                <a:r>
                  <a:rPr lang="en-IN">
                    <a:noFill/>
                  </a:rPr>
                  <a:t> </a:t>
                </a:r>
              </a:p>
            </p:txBody>
          </p:sp>
        </mc:Fallback>
      </mc:AlternateContent>
    </p:spTree>
    <p:extLst>
      <p:ext uri="{BB962C8B-B14F-4D97-AF65-F5344CB8AC3E}">
        <p14:creationId xmlns:p14="http://schemas.microsoft.com/office/powerpoint/2010/main" val="252387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3</a:t>
            </a:fld>
            <a:endParaRPr lang="en-US"/>
          </a:p>
        </p:txBody>
      </p:sp>
      <p:sp>
        <p:nvSpPr>
          <p:cNvPr id="2" name="TextBox 1">
            <a:extLst>
              <a:ext uri="{FF2B5EF4-FFF2-40B4-BE49-F238E27FC236}">
                <a16:creationId xmlns:a16="http://schemas.microsoft.com/office/drawing/2014/main" id="{AA387C8C-8EA4-873D-1A2D-6936D6B12CD3}"/>
              </a:ext>
            </a:extLst>
          </p:cNvPr>
          <p:cNvSpPr txBox="1"/>
          <p:nvPr/>
        </p:nvSpPr>
        <p:spPr>
          <a:xfrm>
            <a:off x="59473" y="200724"/>
            <a:ext cx="6493727" cy="4555093"/>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Structure of an RBFN</a:t>
            </a:r>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Input Layer</a:t>
            </a: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This layer receives the input data and passes it to the hidden layer. Each input neuron corresponds to one feature of the input data</a:t>
            </a:r>
            <a:r>
              <a:rPr lang="en-IN" sz="1600" dirty="0">
                <a:latin typeface="Times New Roman" panose="02020603050405020304" pitchFamily="18" charset="0"/>
                <a:cs typeface="Times New Roman" panose="02020603050405020304" pitchFamily="18" charset="0"/>
              </a:rPr>
              <a:t>.</a:t>
            </a:r>
          </a:p>
          <a:p>
            <a:pPr marL="742950" lvl="1" indent="-285750" algn="just">
              <a:buFont typeface="Courier New" panose="02070309020205020404" pitchFamily="49" charset="0"/>
              <a:buChar char="o"/>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Hidden Layer</a:t>
            </a: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Contains neurons with radial basis functions. These neurons measure the distance between the input data and a predetermined center.</a:t>
            </a: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output of each neuron is a function of the distance between the input and the center.</a:t>
            </a: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Common radial basis functions include the Gaussian, Multiquadric, and Inverse Multiquadric functions.</a:t>
            </a:r>
          </a:p>
          <a:p>
            <a:pPr marL="742950" lvl="1" indent="-285750"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Output Layer</a:t>
            </a: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Produces the network's final output by linearly combining the outputs from the hidden layer neurons. The weights for this combination are learned during training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498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30</a:t>
            </a:fld>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5F1109E-0F90-95CA-58A5-DBE288931F7F}"/>
                  </a:ext>
                </a:extLst>
              </p:cNvPr>
              <p:cNvSpPr txBox="1"/>
              <p:nvPr/>
            </p:nvSpPr>
            <p:spPr>
              <a:xfrm>
                <a:off x="59473" y="209693"/>
                <a:ext cx="6493727" cy="2353465"/>
              </a:xfrm>
              <a:prstGeom prst="rect">
                <a:avLst/>
              </a:prstGeom>
              <a:noFill/>
            </p:spPr>
            <p:txBody>
              <a:bodyPr wrap="square" rtlCol="0">
                <a:spAutoFit/>
              </a:bodyPr>
              <a:lstStyle/>
              <a:p>
                <a:pPr marL="742950" lvl="1" indent="-285750" algn="just">
                  <a:buFont typeface="Arial" panose="020B0604020202020204" pitchFamily="34" charset="0"/>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If </a:t>
                </a:r>
                <a14:m>
                  <m:oMath xmlns:m="http://schemas.openxmlformats.org/officeDocument/2006/math">
                    <m:d>
                      <m:dPr>
                        <m:begChr m:val="|"/>
                        <m:endChr m:val="|"/>
                        <m:ctrlPr>
                          <a:rPr lang="en-US" sz="1600" i="1" smtClean="0">
                            <a:solidFill>
                              <a:schemeClr val="dk1"/>
                            </a:solidFill>
                            <a:latin typeface="Cambria Math" panose="02040503050406030204" pitchFamily="18" charset="0"/>
                            <a:ea typeface="Calibri"/>
                            <a:cs typeface="Times New Roman" panose="02020603050405020304" pitchFamily="18" charset="0"/>
                            <a:sym typeface="Calibri"/>
                          </a:rPr>
                        </m:ctrlPr>
                      </m:dPr>
                      <m:e>
                        <m:sSub>
                          <m:sSubPr>
                            <m:ctrlPr>
                              <a:rPr lang="en-US" sz="1600" i="1" smtClean="0">
                                <a:solidFill>
                                  <a:schemeClr val="dk1"/>
                                </a:solidFill>
                                <a:latin typeface="Cambria Math" panose="02040503050406030204" pitchFamily="18" charset="0"/>
                                <a:ea typeface="Calibri"/>
                                <a:cs typeface="Times New Roman" panose="02020603050405020304" pitchFamily="18" charset="0"/>
                                <a:sym typeface="Calibri"/>
                              </a:rPr>
                            </m:ctrlPr>
                          </m:sSub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𝐸</m:t>
                            </m:r>
                          </m:e>
                          <m:sub>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𝑅</m:t>
                            </m:r>
                          </m:sub>
                        </m:sSub>
                        <m:d>
                          <m:dPr>
                            <m:ctrlP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ctrlPr>
                          </m:d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𝑖</m:t>
                            </m:r>
                          </m:e>
                        </m:d>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 </m:t>
                        </m:r>
                        <m:sSub>
                          <m:sSubPr>
                            <m:ctrlP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ctrlPr>
                          </m:sSub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𝐸</m:t>
                            </m:r>
                          </m:e>
                          <m:sub>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𝑆</m:t>
                            </m:r>
                          </m:sub>
                        </m:sSub>
                      </m:e>
                    </m:d>
                    <m:r>
                      <a:rPr lang="en-US" sz="160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&gt;</m:t>
                    </m:r>
                    <m:sSub>
                      <m:sSubPr>
                        <m:ctrlPr>
                          <a:rPr lang="en-US" sz="160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ctrlPr>
                      </m:sSubPr>
                      <m:e>
                        <m:r>
                          <a:rPr lang="en-US" sz="160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𝛿</m:t>
                        </m:r>
                      </m:e>
                      <m:sub>
                        <m:r>
                          <m:rPr>
                            <m:sty m:val="p"/>
                          </m:rPr>
                          <a:rPr lang="en-US" sz="1600" b="0" i="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en</m:t>
                        </m:r>
                        <m:r>
                          <a:rPr lang="en-US" sz="1600" b="0" i="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_</m:t>
                        </m:r>
                        <m:r>
                          <m:rPr>
                            <m:sty m:val="p"/>
                          </m:rPr>
                          <a:rPr lang="en-US" sz="1600" b="0" i="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upper</m:t>
                        </m:r>
                      </m:sub>
                    </m:sSub>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(objective function does not change rapidly), then add a new node to the network by the adaptive growing technique with a memory queue.</a:t>
                </a:r>
              </a:p>
              <a:p>
                <a:pPr marL="742950" lvl="1" indent="-285750" algn="just">
                  <a:buFont typeface="Arial" panose="020B0604020202020204" pitchFamily="34" charset="0"/>
                  <a:buChar char="•"/>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marL="742950" lvl="1" indent="-285750" algn="just">
                  <a:buFont typeface="Arial" panose="020B0604020202020204" pitchFamily="34" charset="0"/>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Check the outgoing weight of each node and remove those nodes with outgoing weights smaller than prescribed threshold (</a:t>
                </a:r>
                <a14:m>
                  <m:oMath xmlns:m="http://schemas.openxmlformats.org/officeDocument/2006/math">
                    <m:sSub>
                      <m:sSubPr>
                        <m:ctrlPr>
                          <a:rPr lang="en-US" sz="1600" i="1" smtClean="0">
                            <a:solidFill>
                              <a:schemeClr val="dk1"/>
                            </a:solidFill>
                            <a:latin typeface="Cambria Math" panose="02040503050406030204" pitchFamily="18" charset="0"/>
                            <a:ea typeface="Calibri"/>
                            <a:cs typeface="Times New Roman" panose="02020603050405020304" pitchFamily="18" charset="0"/>
                            <a:sym typeface="Calibri"/>
                          </a:rPr>
                        </m:ctrlPr>
                      </m:sSubPr>
                      <m:e>
                        <m:r>
                          <a:rPr lang="en-US" sz="160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𝜎</m:t>
                        </m:r>
                      </m:e>
                      <m:sub>
                        <m:r>
                          <m:rPr>
                            <m:sty m:val="p"/>
                          </m:rPr>
                          <a:rPr lang="en-US" sz="1600" b="0" i="0" smtClean="0">
                            <a:solidFill>
                              <a:schemeClr val="dk1"/>
                            </a:solidFill>
                            <a:latin typeface="Cambria Math" panose="02040503050406030204" pitchFamily="18" charset="0"/>
                            <a:ea typeface="Calibri"/>
                            <a:cs typeface="Times New Roman" panose="02020603050405020304" pitchFamily="18" charset="0"/>
                            <a:sym typeface="Calibri"/>
                          </a:rPr>
                          <m:t>weight</m:t>
                        </m:r>
                      </m:sub>
                    </m:sSub>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m:t>
                    </m:r>
                  </m:oMath>
                </a14:m>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marL="742950" lvl="1" indent="-285750" algn="just">
                  <a:buFont typeface="Arial" panose="020B0604020202020204" pitchFamily="34" charset="0"/>
                  <a:buChar char="•"/>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marL="742950" lvl="1" indent="-285750" algn="just">
                  <a:buFont typeface="Arial" panose="020B0604020202020204" pitchFamily="34" charset="0"/>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Store the current objective function </a:t>
                </a:r>
                <a14:m>
                  <m:oMath xmlns:m="http://schemas.openxmlformats.org/officeDocument/2006/math">
                    <m:sSub>
                      <m:sSubPr>
                        <m:ctrlPr>
                          <a:rPr lang="en-US" sz="1600" i="1" smtClean="0">
                            <a:solidFill>
                              <a:schemeClr val="dk1"/>
                            </a:solidFill>
                            <a:latin typeface="Cambria Math" panose="02040503050406030204" pitchFamily="18" charset="0"/>
                            <a:ea typeface="Calibri"/>
                            <a:cs typeface="Times New Roman" panose="02020603050405020304" pitchFamily="18" charset="0"/>
                            <a:sym typeface="Calibri"/>
                          </a:rPr>
                        </m:ctrlPr>
                      </m:sSub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𝐸</m:t>
                        </m:r>
                      </m:e>
                      <m:sub>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𝑅</m:t>
                        </m:r>
                      </m:sub>
                    </m:sSub>
                    <m:d>
                      <m:dPr>
                        <m:ctrlP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ctrlPr>
                      </m:d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𝑖</m:t>
                        </m:r>
                      </m:e>
                    </m:d>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to </a:t>
                </a:r>
                <a14:m>
                  <m:oMath xmlns:m="http://schemas.openxmlformats.org/officeDocument/2006/math">
                    <m:sSub>
                      <m:sSubPr>
                        <m:ctrlPr>
                          <a:rPr lang="en-US" sz="1600" i="1" smtClean="0">
                            <a:solidFill>
                              <a:schemeClr val="dk1"/>
                            </a:solidFill>
                            <a:latin typeface="Cambria Math" panose="02040503050406030204" pitchFamily="18" charset="0"/>
                            <a:ea typeface="Calibri"/>
                            <a:cs typeface="Times New Roman" panose="02020603050405020304" pitchFamily="18" charset="0"/>
                            <a:sym typeface="Calibri"/>
                          </a:rPr>
                        </m:ctrlPr>
                      </m:sSub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𝐸</m:t>
                        </m:r>
                      </m:e>
                      <m:sub>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𝑆</m:t>
                        </m:r>
                      </m:sub>
                    </m:sSub>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a:t>
                </a:r>
              </a:p>
              <a:p>
                <a:pPr marL="742950" lvl="1" indent="-285750" algn="just">
                  <a:buFont typeface="Arial" panose="020B0604020202020204" pitchFamily="34" charset="0"/>
                  <a:buChar char="•"/>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p:txBody>
          </p:sp>
        </mc:Choice>
        <mc:Fallback xmlns="">
          <p:sp>
            <p:nvSpPr>
              <p:cNvPr id="3" name="TextBox 2">
                <a:extLst>
                  <a:ext uri="{FF2B5EF4-FFF2-40B4-BE49-F238E27FC236}">
                    <a16:creationId xmlns:a16="http://schemas.microsoft.com/office/drawing/2014/main" id="{15F1109E-0F90-95CA-58A5-DBE288931F7F}"/>
                  </a:ext>
                </a:extLst>
              </p:cNvPr>
              <p:cNvSpPr txBox="1">
                <a:spLocks noRot="1" noChangeAspect="1" noMove="1" noResize="1" noEditPoints="1" noAdjustHandles="1" noChangeArrowheads="1" noChangeShapeType="1" noTextEdit="1"/>
              </p:cNvSpPr>
              <p:nvPr/>
            </p:nvSpPr>
            <p:spPr>
              <a:xfrm>
                <a:off x="59473" y="209693"/>
                <a:ext cx="6493727" cy="2353465"/>
              </a:xfrm>
              <a:prstGeom prst="rect">
                <a:avLst/>
              </a:prstGeom>
              <a:blipFill>
                <a:blip r:embed="rId2"/>
                <a:stretch>
                  <a:fillRect t="-777" r="-469"/>
                </a:stretch>
              </a:blipFill>
            </p:spPr>
            <p:txBody>
              <a:bodyPr/>
              <a:lstStyle/>
              <a:p>
                <a:r>
                  <a:rPr lang="en-IN">
                    <a:noFill/>
                  </a:rPr>
                  <a:t> </a:t>
                </a:r>
              </a:p>
            </p:txBody>
          </p:sp>
        </mc:Fallback>
      </mc:AlternateContent>
    </p:spTree>
    <p:extLst>
      <p:ext uri="{BB962C8B-B14F-4D97-AF65-F5344CB8AC3E}">
        <p14:creationId xmlns:p14="http://schemas.microsoft.com/office/powerpoint/2010/main" val="2202010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31</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F9B2CE1-8B63-3C34-D955-D53A53F8B39A}"/>
                  </a:ext>
                </a:extLst>
              </p:cNvPr>
              <p:cNvSpPr txBox="1"/>
              <p:nvPr/>
            </p:nvSpPr>
            <p:spPr>
              <a:xfrm>
                <a:off x="59473" y="209693"/>
                <a:ext cx="6493727" cy="2576475"/>
              </a:xfrm>
              <a:prstGeom prst="rect">
                <a:avLst/>
              </a:prstGeom>
              <a:noFill/>
            </p:spPr>
            <p:txBody>
              <a:bodyPr wrap="square" rtlCol="0">
                <a:spAutoFit/>
              </a:bodyPr>
              <a:lstStyle/>
              <a:p>
                <a:pPr algn="just"/>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Step 6:</a:t>
                </a:r>
              </a:p>
              <a:p>
                <a:pPr algn="just"/>
                <a:endParaRPr lang="en-US" sz="16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742950" lvl="1" indent="-285750" algn="just">
                  <a:buFont typeface="Arial" panose="020B0604020202020204" pitchFamily="34" charset="0"/>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If </a:t>
                </a:r>
                <a14:m>
                  <m:oMath xmlns:m="http://schemas.openxmlformats.org/officeDocument/2006/math">
                    <m:sSub>
                      <m:sSubPr>
                        <m:ctrlPr>
                          <a:rPr lang="en-US" sz="1600" i="1" smtClean="0">
                            <a:solidFill>
                              <a:schemeClr val="dk1"/>
                            </a:solidFill>
                            <a:latin typeface="Cambria Math" panose="02040503050406030204" pitchFamily="18" charset="0"/>
                            <a:ea typeface="Calibri"/>
                            <a:cs typeface="Times New Roman" panose="02020603050405020304" pitchFamily="18" charset="0"/>
                            <a:sym typeface="Calibri"/>
                          </a:rPr>
                        </m:ctrlPr>
                      </m:sSub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𝐸</m:t>
                        </m:r>
                      </m:e>
                      <m:sub>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𝑅</m:t>
                        </m:r>
                      </m:sub>
                    </m:sSub>
                    <m:d>
                      <m:dPr>
                        <m:ctrlP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ctrlPr>
                      </m:dPr>
                      <m:e>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𝑖</m:t>
                        </m:r>
                      </m:e>
                    </m:d>
                    <m:r>
                      <a:rPr lang="en-US" sz="1600" i="1">
                        <a:solidFill>
                          <a:schemeClr val="dk1"/>
                        </a:solidFill>
                        <a:latin typeface="Cambria Math" panose="02040503050406030204" pitchFamily="18" charset="0"/>
                        <a:ea typeface="Calibri"/>
                        <a:cs typeface="Times New Roman" panose="02020603050405020304" pitchFamily="18" charset="0"/>
                        <a:sym typeface="Calibri"/>
                      </a:rPr>
                      <m:t>&lt;</m:t>
                    </m:r>
                    <m:sSub>
                      <m:sSubPr>
                        <m:ctrlPr>
                          <a:rPr lang="en-US" sz="1600" i="1" smtClean="0">
                            <a:solidFill>
                              <a:schemeClr val="dk1"/>
                            </a:solidFill>
                            <a:latin typeface="Cambria Math" panose="02040503050406030204" pitchFamily="18" charset="0"/>
                            <a:ea typeface="Calibri"/>
                            <a:cs typeface="Times New Roman" panose="02020603050405020304" pitchFamily="18" charset="0"/>
                            <a:sym typeface="Calibri"/>
                          </a:rPr>
                        </m:ctrlPr>
                      </m:sSubPr>
                      <m:e>
                        <m:r>
                          <a:rPr lang="en-US" sz="160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Calibri"/>
                          </a:rPr>
                          <m:t>𝜎</m:t>
                        </m:r>
                      </m:e>
                      <m:sub>
                        <m:r>
                          <m:rPr>
                            <m:sty m:val="p"/>
                          </m:rPr>
                          <a:rPr lang="en-US" sz="1600" b="0" i="0" smtClean="0">
                            <a:solidFill>
                              <a:schemeClr val="dk1"/>
                            </a:solidFill>
                            <a:latin typeface="Cambria Math" panose="02040503050406030204" pitchFamily="18" charset="0"/>
                            <a:ea typeface="Calibri"/>
                            <a:cs typeface="Times New Roman" panose="02020603050405020304" pitchFamily="18" charset="0"/>
                            <a:sym typeface="Calibri"/>
                          </a:rPr>
                          <m:t>stop</m:t>
                        </m:r>
                      </m:sub>
                    </m:sSub>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then terminate the learning procedure, otherwise, go to step 7. </a:t>
                </a:r>
              </a:p>
              <a:p>
                <a:pPr marL="742950" lvl="1" indent="-285750" algn="just">
                  <a:buFont typeface="Arial" panose="020B0604020202020204" pitchFamily="34" charset="0"/>
                  <a:buChar char="•"/>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indent="-285750" algn="just">
                  <a:buFont typeface="Arial" panose="020B0604020202020204" pitchFamily="34" charset="0"/>
                  <a:buChar char="•"/>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algn="just"/>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Step 7: </a:t>
                </a:r>
              </a:p>
              <a:p>
                <a:pPr algn="just"/>
                <a:endParaRPr lang="en-US" sz="16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742950" lvl="1" indent="-285750" algn="just">
                  <a:buFont typeface="Arial" panose="020B0604020202020204" pitchFamily="34" charset="0"/>
                  <a:buChar char="•"/>
                </a:pPr>
                <a:r>
                  <a:rPr lang="en-US" sz="1600" dirty="0">
                    <a:solidFill>
                      <a:schemeClr val="dk1"/>
                    </a:solidFill>
                    <a:latin typeface="Times New Roman" panose="02020603050405020304" pitchFamily="18" charset="0"/>
                    <a:ea typeface="Calibri"/>
                    <a:cs typeface="Times New Roman" panose="02020603050405020304" pitchFamily="18" charset="0"/>
                    <a:sym typeface="Calibri"/>
                  </a:rPr>
                  <a:t>Update the parameters of the network and set </a:t>
                </a:r>
                <a14:m>
                  <m:oMath xmlns:m="http://schemas.openxmlformats.org/officeDocument/2006/math">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𝑖</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𝑖</m:t>
                    </m:r>
                    <m:r>
                      <a:rPr lang="en-US" sz="1600" b="0" i="1" smtClean="0">
                        <a:solidFill>
                          <a:schemeClr val="dk1"/>
                        </a:solidFill>
                        <a:latin typeface="Cambria Math" panose="02040503050406030204" pitchFamily="18" charset="0"/>
                        <a:ea typeface="Calibri"/>
                        <a:cs typeface="Times New Roman" panose="02020603050405020304" pitchFamily="18" charset="0"/>
                        <a:sym typeface="Calibri"/>
                      </a:rPr>
                      <m:t>+1</m:t>
                    </m:r>
                  </m:oMath>
                </a14:m>
                <a:r>
                  <a:rPr lang="en-US" sz="1600" dirty="0">
                    <a:solidFill>
                      <a:schemeClr val="dk1"/>
                    </a:solidFill>
                    <a:latin typeface="Times New Roman" panose="02020603050405020304" pitchFamily="18" charset="0"/>
                    <a:ea typeface="Calibri"/>
                    <a:cs typeface="Times New Roman" panose="02020603050405020304" pitchFamily="18" charset="0"/>
                    <a:sym typeface="Calibri"/>
                  </a:rPr>
                  <a:t> and go to step 3. </a:t>
                </a:r>
              </a:p>
            </p:txBody>
          </p:sp>
        </mc:Choice>
        <mc:Fallback xmlns="">
          <p:sp>
            <p:nvSpPr>
              <p:cNvPr id="2" name="TextBox 1">
                <a:extLst>
                  <a:ext uri="{FF2B5EF4-FFF2-40B4-BE49-F238E27FC236}">
                    <a16:creationId xmlns:a16="http://schemas.microsoft.com/office/drawing/2014/main" id="{8F9B2CE1-8B63-3C34-D955-D53A53F8B39A}"/>
                  </a:ext>
                </a:extLst>
              </p:cNvPr>
              <p:cNvSpPr txBox="1">
                <a:spLocks noRot="1" noChangeAspect="1" noMove="1" noResize="1" noEditPoints="1" noAdjustHandles="1" noChangeArrowheads="1" noChangeShapeType="1" noTextEdit="1"/>
              </p:cNvSpPr>
              <p:nvPr/>
            </p:nvSpPr>
            <p:spPr>
              <a:xfrm>
                <a:off x="59473" y="209693"/>
                <a:ext cx="6493727" cy="2576475"/>
              </a:xfrm>
              <a:prstGeom prst="rect">
                <a:avLst/>
              </a:prstGeom>
              <a:blipFill>
                <a:blip r:embed="rId2"/>
                <a:stretch>
                  <a:fillRect l="-563" t="-709" r="-469" b="-2128"/>
                </a:stretch>
              </a:blipFill>
            </p:spPr>
            <p:txBody>
              <a:bodyPr/>
              <a:lstStyle/>
              <a:p>
                <a:r>
                  <a:rPr lang="en-IN">
                    <a:noFill/>
                  </a:rPr>
                  <a:t> </a:t>
                </a:r>
              </a:p>
            </p:txBody>
          </p:sp>
        </mc:Fallback>
      </mc:AlternateContent>
    </p:spTree>
    <p:extLst>
      <p:ext uri="{BB962C8B-B14F-4D97-AF65-F5344CB8AC3E}">
        <p14:creationId xmlns:p14="http://schemas.microsoft.com/office/powerpoint/2010/main" val="465436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89C907-B138-2688-1AC8-ACEB0A2D1486}"/>
              </a:ext>
            </a:extLst>
          </p:cNvPr>
          <p:cNvSpPr>
            <a:spLocks noGrp="1"/>
          </p:cNvSpPr>
          <p:nvPr>
            <p:ph type="sldNum" sz="quarter" idx="12"/>
          </p:nvPr>
        </p:nvSpPr>
        <p:spPr/>
        <p:txBody>
          <a:bodyPr/>
          <a:lstStyle/>
          <a:p>
            <a:fld id="{9CE334EA-1831-4B89-A89A-D5E7C2427B13}" type="slidenum">
              <a:rPr lang="en-US" smtClean="0"/>
              <a:pPr/>
              <a:t>32</a:t>
            </a:fld>
            <a:endParaRPr lang="en-US"/>
          </a:p>
        </p:txBody>
      </p:sp>
      <p:sp>
        <p:nvSpPr>
          <p:cNvPr id="3" name="TextBox 2">
            <a:extLst>
              <a:ext uri="{FF2B5EF4-FFF2-40B4-BE49-F238E27FC236}">
                <a16:creationId xmlns:a16="http://schemas.microsoft.com/office/drawing/2014/main" id="{70CDF3DC-C998-1387-BD8B-15D140D2F668}"/>
              </a:ext>
            </a:extLst>
          </p:cNvPr>
          <p:cNvSpPr txBox="1"/>
          <p:nvPr/>
        </p:nvSpPr>
        <p:spPr>
          <a:xfrm>
            <a:off x="59473" y="171922"/>
            <a:ext cx="6493727" cy="1077218"/>
          </a:xfrm>
          <a:prstGeom prst="rect">
            <a:avLst/>
          </a:prstGeom>
          <a:noFill/>
        </p:spPr>
        <p:txBody>
          <a:bodyPr wrap="square" rtlCol="0">
            <a:spAutoFit/>
          </a:bodyPr>
          <a:lstStyle/>
          <a:p>
            <a:pPr algn="just"/>
            <a:r>
              <a:rPr lang="en-US" sz="1600" b="1" dirty="0">
                <a:solidFill>
                  <a:srgbClr val="92D050"/>
                </a:solidFill>
                <a:latin typeface="Times New Roman" panose="02020603050405020304" pitchFamily="18" charset="0"/>
                <a:cs typeface="Times New Roman" panose="02020603050405020304" pitchFamily="18" charset="0"/>
              </a:rPr>
              <a:t>Simulation Results</a:t>
            </a:r>
          </a:p>
          <a:p>
            <a:pPr algn="just"/>
            <a:endParaRPr lang="en-US" sz="1600" b="1" dirty="0">
              <a:solidFill>
                <a:srgbClr val="92D050"/>
              </a:solidFill>
              <a:latin typeface="Times New Roman" panose="02020603050405020304" pitchFamily="18" charset="0"/>
              <a:cs typeface="Times New Roman" panose="02020603050405020304" pitchFamily="18" charset="0"/>
            </a:endParaRPr>
          </a:p>
          <a:p>
            <a:pPr algn="just"/>
            <a:endParaRPr lang="en-US" sz="1600" b="1" dirty="0">
              <a:solidFill>
                <a:srgbClr val="92D050"/>
              </a:solidFill>
              <a:latin typeface="Times New Roman" panose="02020603050405020304" pitchFamily="18" charset="0"/>
              <a:cs typeface="Times New Roman" panose="02020603050405020304" pitchFamily="18" charset="0"/>
            </a:endParaRPr>
          </a:p>
          <a:p>
            <a:pPr algn="just"/>
            <a:endParaRPr lang="en-US" sz="1600" b="1" dirty="0">
              <a:solidFill>
                <a:srgbClr val="92D050"/>
              </a:solidFill>
              <a:latin typeface="Times New Roman" panose="02020603050405020304" pitchFamily="18" charset="0"/>
              <a:cs typeface="Times New Roman" panose="02020603050405020304" pitchFamily="18" charset="0"/>
            </a:endParaRPr>
          </a:p>
        </p:txBody>
      </p:sp>
      <p:pic>
        <p:nvPicPr>
          <p:cNvPr id="5" name="Picture 4" descr="A graph of a function&#10;&#10;Description automatically generated">
            <a:extLst>
              <a:ext uri="{FF2B5EF4-FFF2-40B4-BE49-F238E27FC236}">
                <a16:creationId xmlns:a16="http://schemas.microsoft.com/office/drawing/2014/main" id="{C5B3F2A3-3DB0-BA2A-61A9-7D01BC411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907" y="901584"/>
            <a:ext cx="4522858" cy="3340332"/>
          </a:xfrm>
          <a:prstGeom prst="rect">
            <a:avLst/>
          </a:prstGeom>
        </p:spPr>
      </p:pic>
    </p:spTree>
    <p:extLst>
      <p:ext uri="{BB962C8B-B14F-4D97-AF65-F5344CB8AC3E}">
        <p14:creationId xmlns:p14="http://schemas.microsoft.com/office/powerpoint/2010/main" val="1844510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89C907-B138-2688-1AC8-ACEB0A2D1486}"/>
              </a:ext>
            </a:extLst>
          </p:cNvPr>
          <p:cNvSpPr>
            <a:spLocks noGrp="1"/>
          </p:cNvSpPr>
          <p:nvPr>
            <p:ph type="sldNum" sz="quarter" idx="12"/>
          </p:nvPr>
        </p:nvSpPr>
        <p:spPr/>
        <p:txBody>
          <a:bodyPr/>
          <a:lstStyle/>
          <a:p>
            <a:fld id="{9CE334EA-1831-4B89-A89A-D5E7C2427B13}" type="slidenum">
              <a:rPr lang="en-US" smtClean="0"/>
              <a:pPr/>
              <a:t>33</a:t>
            </a:fld>
            <a:endParaRPr lang="en-US"/>
          </a:p>
        </p:txBody>
      </p:sp>
      <p:sp>
        <p:nvSpPr>
          <p:cNvPr id="3" name="TextBox 2">
            <a:extLst>
              <a:ext uri="{FF2B5EF4-FFF2-40B4-BE49-F238E27FC236}">
                <a16:creationId xmlns:a16="http://schemas.microsoft.com/office/drawing/2014/main" id="{F7F57725-669B-C438-C42F-97987021378C}"/>
              </a:ext>
            </a:extLst>
          </p:cNvPr>
          <p:cNvSpPr txBox="1"/>
          <p:nvPr/>
        </p:nvSpPr>
        <p:spPr>
          <a:xfrm>
            <a:off x="397727" y="223895"/>
            <a:ext cx="8348546" cy="430887"/>
          </a:xfrm>
          <a:prstGeom prst="rect">
            <a:avLst/>
          </a:prstGeom>
          <a:noFill/>
        </p:spPr>
        <p:txBody>
          <a:bodyPr wrap="square" rtlCol="0">
            <a:spAutoFit/>
          </a:bodyPr>
          <a:lstStyle/>
          <a:p>
            <a:r>
              <a:rPr lang="en-US" sz="2200" dirty="0">
                <a:solidFill>
                  <a:srgbClr val="C00000"/>
                </a:solidFill>
                <a:latin typeface="Times New Roman" panose="02020603050405020304" pitchFamily="18" charset="0"/>
                <a:cs typeface="Times New Roman" panose="02020603050405020304" pitchFamily="18" charset="0"/>
              </a:rPr>
              <a:t>Robust Control of Single Link Manipulator using RBF Neural Networks</a:t>
            </a:r>
            <a:endParaRPr lang="en-IN" sz="2200"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A9B3BCD-3A31-7CA7-20E2-E6FEB2E5B7F4}"/>
                  </a:ext>
                </a:extLst>
              </p:cNvPr>
              <p:cNvSpPr txBox="1"/>
              <p:nvPr/>
            </p:nvSpPr>
            <p:spPr>
              <a:xfrm>
                <a:off x="59473" y="750852"/>
                <a:ext cx="6493727" cy="2984343"/>
              </a:xfrm>
              <a:prstGeom prst="rect">
                <a:avLst/>
              </a:prstGeom>
              <a:noFill/>
            </p:spPr>
            <p:txBody>
              <a:bodyPr wrap="square" rtlCol="0">
                <a:spAutoFit/>
              </a:bodyPr>
              <a:lstStyle/>
              <a:p>
                <a:pPr marL="285750" indent="-285750" algn="jus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Consider the dynamic equation of a general n-link manipulator:</a:t>
                </a:r>
              </a:p>
              <a:p>
                <a:pPr marL="285750" indent="-285750" algn="just">
                  <a:buFont typeface="Arial" panose="020B0604020202020204" pitchFamily="34" charset="0"/>
                  <a:buChar char="•"/>
                </a:pPr>
                <a:endParaRPr lang="en-US" sz="155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550" b="1" i="1" smtClean="0">
                          <a:latin typeface="Cambria Math" panose="02040503050406030204" pitchFamily="18" charset="0"/>
                          <a:cs typeface="Times New Roman" panose="02020603050405020304" pitchFamily="18" charset="0"/>
                        </a:rPr>
                        <m:t>𝑴</m:t>
                      </m:r>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e>
                      </m:d>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𝒚</m:t>
                          </m:r>
                        </m:e>
                      </m:acc>
                      <m:r>
                        <a:rPr lang="en-US" sz="1550" b="1" i="1" smtClean="0">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𝑪</m:t>
                      </m:r>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cs typeface="Times New Roman" panose="02020603050405020304" pitchFamily="18" charset="0"/>
                            </a:rPr>
                            <m:t>, </m:t>
                          </m:r>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𝒚</m:t>
                              </m:r>
                            </m:e>
                          </m:acc>
                        </m:e>
                      </m:d>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𝒚</m:t>
                          </m:r>
                        </m:e>
                      </m:acc>
                      <m:r>
                        <a:rPr lang="en-US" sz="1550" b="1" i="1" smtClean="0">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𝑮</m:t>
                      </m:r>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e>
                      </m:d>
                      <m:r>
                        <a:rPr lang="en-US" sz="1550" b="1" i="1" smtClean="0">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𝝉</m:t>
                      </m:r>
                    </m:oMath>
                  </m:oMathPara>
                </a14:m>
                <a:endParaRPr lang="en-IN" sz="1550" b="1" dirty="0">
                  <a:latin typeface="Times New Roman" panose="02020603050405020304" pitchFamily="18" charset="0"/>
                  <a:cs typeface="Times New Roman" panose="02020603050405020304" pitchFamily="18" charset="0"/>
                </a:endParaRPr>
              </a:p>
              <a:p>
                <a:pPr algn="just"/>
                <a:endParaRPr lang="en-IN" sz="155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550" dirty="0">
                    <a:latin typeface="Times New Roman" panose="02020603050405020304" pitchFamily="18" charset="0"/>
                    <a:cs typeface="Times New Roman" panose="02020603050405020304" pitchFamily="18" charset="0"/>
                  </a:rPr>
                  <a:t>Here, </a:t>
                </a:r>
              </a:p>
              <a:p>
                <a:pPr marL="742950" lvl="1" indent="-285750" algn="just">
                  <a:buFont typeface="Courier New" panose="02070309020205020404" pitchFamily="49" charset="0"/>
                  <a:buChar char="o"/>
                </a:pPr>
                <a14:m>
                  <m:oMath xmlns:m="http://schemas.openxmlformats.org/officeDocument/2006/math">
                    <m:r>
                      <a:rPr lang="en-US" sz="1550" b="1" i="1" smtClean="0">
                        <a:latin typeface="Cambria Math" panose="02040503050406030204" pitchFamily="18" charset="0"/>
                        <a:cs typeface="Times New Roman" panose="02020603050405020304" pitchFamily="18" charset="0"/>
                      </a:rPr>
                      <m:t>𝑴</m:t>
                    </m:r>
                    <m:r>
                      <a:rPr lang="en-US" sz="1550" b="1" i="1" smtClean="0">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cs typeface="Times New Roman" panose="02020603050405020304" pitchFamily="18" charset="0"/>
                      </a:rPr>
                      <m:t>)</m:t>
                    </m:r>
                  </m:oMath>
                </a14:m>
                <a:r>
                  <a:rPr lang="en-IN" sz="1550" b="1" dirty="0">
                    <a:latin typeface="Times New Roman" panose="02020603050405020304" pitchFamily="18" charset="0"/>
                    <a:cs typeface="Times New Roman" panose="02020603050405020304" pitchFamily="18" charset="0"/>
                  </a:rPr>
                  <a:t> </a:t>
                </a:r>
                <a:r>
                  <a:rPr lang="en-IN" sz="1550" dirty="0">
                    <a:latin typeface="Times New Roman" panose="02020603050405020304" pitchFamily="18" charset="0"/>
                    <a:cs typeface="Times New Roman" panose="02020603050405020304" pitchFamily="18" charset="0"/>
                  </a:rPr>
                  <a:t>is the inertia matrix of dimensions </a:t>
                </a:r>
                <a14:m>
                  <m:oMath xmlns:m="http://schemas.openxmlformats.org/officeDocument/2006/math">
                    <m:r>
                      <a:rPr lang="en-US" sz="1550" b="0" i="1" smtClean="0">
                        <a:latin typeface="Cambria Math" panose="02040503050406030204" pitchFamily="18" charset="0"/>
                        <a:cs typeface="Times New Roman" panose="02020603050405020304" pitchFamily="18" charset="0"/>
                      </a:rPr>
                      <m:t>𝑛</m:t>
                    </m:r>
                    <m:r>
                      <a:rPr lang="en-US" sz="155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550" b="0" i="1" smtClean="0">
                        <a:latin typeface="Cambria Math" panose="02040503050406030204" pitchFamily="18" charset="0"/>
                        <a:ea typeface="Cambria Math" panose="02040503050406030204" pitchFamily="18" charset="0"/>
                        <a:cs typeface="Times New Roman" panose="02020603050405020304" pitchFamily="18" charset="0"/>
                      </a:rPr>
                      <m:t>𝑛</m:t>
                    </m:r>
                  </m:oMath>
                </a14:m>
                <a:endParaRPr lang="en-IN" sz="1550" b="1" dirty="0">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14:m>
                  <m:oMath xmlns:m="http://schemas.openxmlformats.org/officeDocument/2006/math">
                    <m:r>
                      <a:rPr lang="en-US" sz="1550" b="1" i="1" smtClean="0">
                        <a:latin typeface="Cambria Math" panose="02040503050406030204" pitchFamily="18" charset="0"/>
                        <a:cs typeface="Times New Roman" panose="02020603050405020304" pitchFamily="18" charset="0"/>
                      </a:rPr>
                      <m:t>𝑪</m:t>
                    </m:r>
                    <m:r>
                      <a:rPr lang="en-US" sz="1550" b="1" i="1" smtClean="0">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cs typeface="Times New Roman" panose="02020603050405020304" pitchFamily="18" charset="0"/>
                      </a:rPr>
                      <m:t>,</m:t>
                    </m:r>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𝒚</m:t>
                        </m:r>
                      </m:e>
                    </m:acc>
                    <m:r>
                      <a:rPr lang="en-US" sz="1550" b="1" i="1" smtClean="0">
                        <a:latin typeface="Cambria Math" panose="02040503050406030204" pitchFamily="18" charset="0"/>
                        <a:cs typeface="Times New Roman" panose="02020603050405020304" pitchFamily="18" charset="0"/>
                      </a:rPr>
                      <m:t>)</m:t>
                    </m:r>
                  </m:oMath>
                </a14:m>
                <a:r>
                  <a:rPr lang="en-IN" sz="1550" b="1" dirty="0">
                    <a:latin typeface="Times New Roman" panose="02020603050405020304" pitchFamily="18" charset="0"/>
                    <a:cs typeface="Times New Roman" panose="02020603050405020304" pitchFamily="18" charset="0"/>
                  </a:rPr>
                  <a:t> </a:t>
                </a:r>
                <a:r>
                  <a:rPr lang="en-IN" sz="1550" dirty="0">
                    <a:latin typeface="Times New Roman" panose="02020603050405020304" pitchFamily="18" charset="0"/>
                    <a:cs typeface="Times New Roman" panose="02020603050405020304" pitchFamily="18" charset="0"/>
                  </a:rPr>
                  <a:t>is the matrix containing Coriolis and Centrifugal terms of same dimensions as inertia matrix. </a:t>
                </a:r>
              </a:p>
              <a:p>
                <a:pPr marL="742950" lvl="1" indent="-285750" algn="just">
                  <a:buFont typeface="Courier New" panose="02070309020205020404" pitchFamily="49" charset="0"/>
                  <a:buChar char="o"/>
                </a:pPr>
                <a14:m>
                  <m:oMath xmlns:m="http://schemas.openxmlformats.org/officeDocument/2006/math">
                    <m:r>
                      <a:rPr lang="en-US" sz="1550" b="1" i="1" smtClean="0">
                        <a:latin typeface="Cambria Math" panose="02040503050406030204" pitchFamily="18" charset="0"/>
                        <a:cs typeface="Times New Roman" panose="02020603050405020304" pitchFamily="18" charset="0"/>
                      </a:rPr>
                      <m:t>𝑮</m:t>
                    </m:r>
                    <m:r>
                      <a:rPr lang="en-US" sz="1550" b="1" i="1" smtClean="0">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cs typeface="Times New Roman" panose="02020603050405020304" pitchFamily="18" charset="0"/>
                      </a:rPr>
                      <m:t>)</m:t>
                    </m:r>
                  </m:oMath>
                </a14:m>
                <a:r>
                  <a:rPr lang="en-IN" sz="1550" b="1" dirty="0">
                    <a:latin typeface="Times New Roman" panose="02020603050405020304" pitchFamily="18" charset="0"/>
                    <a:cs typeface="Times New Roman" panose="02020603050405020304" pitchFamily="18" charset="0"/>
                  </a:rPr>
                  <a:t> </a:t>
                </a:r>
                <a:r>
                  <a:rPr lang="en-IN" sz="1550" dirty="0">
                    <a:latin typeface="Times New Roman" panose="02020603050405020304" pitchFamily="18" charset="0"/>
                    <a:cs typeface="Times New Roman" panose="02020603050405020304" pitchFamily="18" charset="0"/>
                  </a:rPr>
                  <a:t>is the gravity matrix of dimensions </a:t>
                </a:r>
                <a14:m>
                  <m:oMath xmlns:m="http://schemas.openxmlformats.org/officeDocument/2006/math">
                    <m:r>
                      <a:rPr lang="en-US" sz="1550" b="0" i="1" smtClean="0">
                        <a:latin typeface="Cambria Math" panose="02040503050406030204" pitchFamily="18" charset="0"/>
                        <a:cs typeface="Times New Roman" panose="02020603050405020304" pitchFamily="18" charset="0"/>
                      </a:rPr>
                      <m:t>𝑛</m:t>
                    </m:r>
                    <m:r>
                      <a:rPr lang="en-US" sz="1550"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IN" sz="1550" b="1" dirty="0">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14:m>
                  <m:oMath xmlns:m="http://schemas.openxmlformats.org/officeDocument/2006/math">
                    <m:r>
                      <a:rPr lang="en-IN" sz="1550" b="1" i="1" smtClean="0">
                        <a:latin typeface="Cambria Math" panose="02040503050406030204" pitchFamily="18" charset="0"/>
                        <a:ea typeface="Cambria Math" panose="02040503050406030204" pitchFamily="18" charset="0"/>
                        <a:cs typeface="Times New Roman" panose="02020603050405020304" pitchFamily="18" charset="0"/>
                      </a:rPr>
                      <m:t>𝝉</m:t>
                    </m:r>
                  </m:oMath>
                </a14:m>
                <a:r>
                  <a:rPr lang="en-IN" sz="1550" b="1" dirty="0">
                    <a:latin typeface="Times New Roman" panose="02020603050405020304" pitchFamily="18" charset="0"/>
                    <a:cs typeface="Times New Roman" panose="02020603050405020304" pitchFamily="18" charset="0"/>
                  </a:rPr>
                  <a:t> </a:t>
                </a:r>
                <a:r>
                  <a:rPr lang="en-IN" sz="1550" dirty="0">
                    <a:latin typeface="Times New Roman" panose="02020603050405020304" pitchFamily="18" charset="0"/>
                    <a:cs typeface="Times New Roman" panose="02020603050405020304" pitchFamily="18" charset="0"/>
                  </a:rPr>
                  <a:t>is the joint torques</a:t>
                </a:r>
              </a:p>
              <a:p>
                <a:pPr marL="742950" lvl="1" indent="-285750" algn="just">
                  <a:buFont typeface="Courier New" panose="02070309020205020404" pitchFamily="49" charset="0"/>
                  <a:buChar char="o"/>
                </a:pPr>
                <a:endParaRPr lang="en-IN" sz="155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550" dirty="0">
                    <a:latin typeface="Times New Roman" panose="02020603050405020304" pitchFamily="18" charset="0"/>
                    <a:cs typeface="Times New Roman" panose="02020603050405020304" pitchFamily="18" charset="0"/>
                  </a:rPr>
                  <a:t>In many practical purposes, </a:t>
                </a:r>
                <a14:m>
                  <m:oMath xmlns:m="http://schemas.openxmlformats.org/officeDocument/2006/math">
                    <m:r>
                      <a:rPr lang="en-US" sz="1550" b="1" i="1" smtClean="0">
                        <a:latin typeface="Cambria Math" panose="02040503050406030204" pitchFamily="18" charset="0"/>
                        <a:cs typeface="Times New Roman" panose="02020603050405020304" pitchFamily="18" charset="0"/>
                      </a:rPr>
                      <m:t>𝑴</m:t>
                    </m:r>
                    <m:r>
                      <a:rPr lang="en-US" sz="1550" b="1" i="1" smtClean="0">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cs typeface="Times New Roman" panose="02020603050405020304" pitchFamily="18" charset="0"/>
                      </a:rPr>
                      <m:t>)</m:t>
                    </m:r>
                  </m:oMath>
                </a14:m>
                <a:r>
                  <a:rPr lang="en-IN" sz="1550" dirty="0">
                    <a:latin typeface="Times New Roman" panose="02020603050405020304" pitchFamily="18" charset="0"/>
                    <a:cs typeface="Times New Roman" panose="02020603050405020304" pitchFamily="18" charset="0"/>
                  </a:rPr>
                  <a:t>, </a:t>
                </a:r>
                <a14:m>
                  <m:oMath xmlns:m="http://schemas.openxmlformats.org/officeDocument/2006/math">
                    <m:r>
                      <a:rPr lang="en-US" sz="1550" b="1" i="1">
                        <a:latin typeface="Cambria Math" panose="02040503050406030204" pitchFamily="18" charset="0"/>
                        <a:cs typeface="Times New Roman" panose="02020603050405020304" pitchFamily="18" charset="0"/>
                      </a:rPr>
                      <m:t>𝑪</m:t>
                    </m:r>
                    <m:r>
                      <a:rPr lang="en-US" sz="1550" b="1" i="1">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a:latin typeface="Cambria Math" panose="02040503050406030204" pitchFamily="18" charset="0"/>
                        <a:cs typeface="Times New Roman" panose="02020603050405020304" pitchFamily="18" charset="0"/>
                      </a:rPr>
                      <m:t>,</m:t>
                    </m:r>
                    <m:acc>
                      <m:accPr>
                        <m:chr m:val="̇"/>
                        <m:ctrlPr>
                          <a:rPr lang="en-US" sz="1550" b="1" i="1">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𝒚</m:t>
                        </m:r>
                      </m:e>
                    </m:acc>
                    <m:r>
                      <a:rPr lang="en-US" sz="1550" b="1" i="1">
                        <a:latin typeface="Cambria Math" panose="02040503050406030204" pitchFamily="18" charset="0"/>
                        <a:cs typeface="Times New Roman" panose="02020603050405020304" pitchFamily="18" charset="0"/>
                      </a:rPr>
                      <m:t>)</m:t>
                    </m:r>
                  </m:oMath>
                </a14:m>
                <a:r>
                  <a:rPr lang="en-IN" sz="1550" dirty="0">
                    <a:latin typeface="Times New Roman" panose="02020603050405020304" pitchFamily="18" charset="0"/>
                    <a:cs typeface="Times New Roman" panose="02020603050405020304" pitchFamily="18" charset="0"/>
                  </a:rPr>
                  <a:t> and </a:t>
                </a:r>
                <a14:m>
                  <m:oMath xmlns:m="http://schemas.openxmlformats.org/officeDocument/2006/math">
                    <m:r>
                      <a:rPr lang="en-US" sz="1550" b="1" i="1">
                        <a:latin typeface="Cambria Math" panose="02040503050406030204" pitchFamily="18" charset="0"/>
                        <a:cs typeface="Times New Roman" panose="02020603050405020304" pitchFamily="18" charset="0"/>
                      </a:rPr>
                      <m:t>𝑮</m:t>
                    </m:r>
                    <m:r>
                      <a:rPr lang="en-US" sz="1550" b="1" i="1">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a:latin typeface="Cambria Math" panose="02040503050406030204" pitchFamily="18" charset="0"/>
                        <a:cs typeface="Times New Roman" panose="02020603050405020304" pitchFamily="18" charset="0"/>
                      </a:rPr>
                      <m:t>)</m:t>
                    </m:r>
                  </m:oMath>
                </a14:m>
                <a:r>
                  <a:rPr lang="en-IN" sz="1550" dirty="0">
                    <a:latin typeface="Times New Roman" panose="02020603050405020304" pitchFamily="18" charset="0"/>
                    <a:cs typeface="Times New Roman" panose="02020603050405020304" pitchFamily="18" charset="0"/>
                  </a:rPr>
                  <a:t> are unknown. </a:t>
                </a:r>
              </a:p>
            </p:txBody>
          </p:sp>
        </mc:Choice>
        <mc:Fallback>
          <p:sp>
            <p:nvSpPr>
              <p:cNvPr id="4" name="TextBox 3">
                <a:extLst>
                  <a:ext uri="{FF2B5EF4-FFF2-40B4-BE49-F238E27FC236}">
                    <a16:creationId xmlns:a16="http://schemas.microsoft.com/office/drawing/2014/main" id="{9A9B3BCD-3A31-7CA7-20E2-E6FEB2E5B7F4}"/>
                  </a:ext>
                </a:extLst>
              </p:cNvPr>
              <p:cNvSpPr txBox="1">
                <a:spLocks noRot="1" noChangeAspect="1" noMove="1" noResize="1" noEditPoints="1" noAdjustHandles="1" noChangeArrowheads="1" noChangeShapeType="1" noTextEdit="1"/>
              </p:cNvSpPr>
              <p:nvPr/>
            </p:nvSpPr>
            <p:spPr>
              <a:xfrm>
                <a:off x="59473" y="750852"/>
                <a:ext cx="6493727" cy="2984343"/>
              </a:xfrm>
              <a:prstGeom prst="rect">
                <a:avLst/>
              </a:prstGeom>
              <a:blipFill>
                <a:blip r:embed="rId2"/>
                <a:stretch>
                  <a:fillRect l="-376" t="-408" r="-376" b="-204"/>
                </a:stretch>
              </a:blipFill>
            </p:spPr>
            <p:txBody>
              <a:bodyPr/>
              <a:lstStyle/>
              <a:p>
                <a:r>
                  <a:rPr lang="en-IN">
                    <a:noFill/>
                  </a:rPr>
                  <a:t> </a:t>
                </a:r>
              </a:p>
            </p:txBody>
          </p:sp>
        </mc:Fallback>
      </mc:AlternateContent>
    </p:spTree>
    <p:extLst>
      <p:ext uri="{BB962C8B-B14F-4D97-AF65-F5344CB8AC3E}">
        <p14:creationId xmlns:p14="http://schemas.microsoft.com/office/powerpoint/2010/main" val="93083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89C907-B138-2688-1AC8-ACEB0A2D1486}"/>
              </a:ext>
            </a:extLst>
          </p:cNvPr>
          <p:cNvSpPr>
            <a:spLocks noGrp="1"/>
          </p:cNvSpPr>
          <p:nvPr>
            <p:ph type="sldNum" sz="quarter" idx="12"/>
          </p:nvPr>
        </p:nvSpPr>
        <p:spPr/>
        <p:txBody>
          <a:bodyPr/>
          <a:lstStyle/>
          <a:p>
            <a:fld id="{9CE334EA-1831-4B89-A89A-D5E7C2427B13}" type="slidenum">
              <a:rPr lang="en-US" smtClean="0"/>
              <a:pPr/>
              <a:t>34</a:t>
            </a:fld>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896657D-0EE6-A65E-CD0F-2B663B5ED708}"/>
                  </a:ext>
                </a:extLst>
              </p:cNvPr>
              <p:cNvSpPr txBox="1"/>
              <p:nvPr/>
            </p:nvSpPr>
            <p:spPr>
              <a:xfrm>
                <a:off x="59473" y="282500"/>
                <a:ext cx="6493727" cy="3957622"/>
              </a:xfrm>
              <a:prstGeom prst="rect">
                <a:avLst/>
              </a:prstGeom>
              <a:noFill/>
            </p:spPr>
            <p:txBody>
              <a:bodyPr wrap="square" rtlCol="0">
                <a:spAutoFit/>
              </a:bodyPr>
              <a:lstStyle/>
              <a:p>
                <a:pPr marL="285750" indent="-285750" algn="jus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To eliminate this problem, we can use RBF neural networks to model </a:t>
                </a:r>
                <a14:m>
                  <m:oMath xmlns:m="http://schemas.openxmlformats.org/officeDocument/2006/math">
                    <m:r>
                      <a:rPr lang="en-US" sz="1550" b="1" i="1" smtClean="0">
                        <a:latin typeface="Cambria Math" panose="02040503050406030204" pitchFamily="18" charset="0"/>
                        <a:cs typeface="Times New Roman" panose="02020603050405020304" pitchFamily="18" charset="0"/>
                      </a:rPr>
                      <m:t>𝑴</m:t>
                    </m:r>
                    <m:r>
                      <a:rPr lang="en-US" sz="1550" b="1" i="1" smtClean="0">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cs typeface="Times New Roman" panose="02020603050405020304" pitchFamily="18" charset="0"/>
                      </a:rPr>
                      <m:t>)</m:t>
                    </m:r>
                  </m:oMath>
                </a14:m>
                <a:r>
                  <a:rPr lang="en-IN" sz="1550" dirty="0">
                    <a:latin typeface="Times New Roman" panose="02020603050405020304" pitchFamily="18" charset="0"/>
                    <a:cs typeface="Times New Roman" panose="02020603050405020304" pitchFamily="18" charset="0"/>
                  </a:rPr>
                  <a:t>, </a:t>
                </a:r>
                <a14:m>
                  <m:oMath xmlns:m="http://schemas.openxmlformats.org/officeDocument/2006/math">
                    <m:r>
                      <a:rPr lang="en-US" sz="1550" b="1" i="1">
                        <a:latin typeface="Cambria Math" panose="02040503050406030204" pitchFamily="18" charset="0"/>
                        <a:cs typeface="Times New Roman" panose="02020603050405020304" pitchFamily="18" charset="0"/>
                      </a:rPr>
                      <m:t>𝑪</m:t>
                    </m:r>
                    <m:r>
                      <a:rPr lang="en-US" sz="1550" b="1" i="1">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a:latin typeface="Cambria Math" panose="02040503050406030204" pitchFamily="18" charset="0"/>
                        <a:cs typeface="Times New Roman" panose="02020603050405020304" pitchFamily="18" charset="0"/>
                      </a:rPr>
                      <m:t>,</m:t>
                    </m:r>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𝒚</m:t>
                        </m:r>
                      </m:e>
                    </m:acc>
                    <m:r>
                      <a:rPr lang="en-US" sz="1550" b="1" i="1">
                        <a:latin typeface="Cambria Math" panose="02040503050406030204" pitchFamily="18" charset="0"/>
                        <a:cs typeface="Times New Roman" panose="02020603050405020304" pitchFamily="18" charset="0"/>
                      </a:rPr>
                      <m:t>)</m:t>
                    </m:r>
                  </m:oMath>
                </a14:m>
                <a:r>
                  <a:rPr lang="en-IN" sz="1550" dirty="0">
                    <a:latin typeface="Times New Roman" panose="02020603050405020304" pitchFamily="18" charset="0"/>
                    <a:cs typeface="Times New Roman" panose="02020603050405020304" pitchFamily="18" charset="0"/>
                  </a:rPr>
                  <a:t> and </a:t>
                </a:r>
                <a14:m>
                  <m:oMath xmlns:m="http://schemas.openxmlformats.org/officeDocument/2006/math">
                    <m:r>
                      <a:rPr lang="en-US" sz="1550" b="1" i="1">
                        <a:latin typeface="Cambria Math" panose="02040503050406030204" pitchFamily="18" charset="0"/>
                        <a:cs typeface="Times New Roman" panose="02020603050405020304" pitchFamily="18" charset="0"/>
                      </a:rPr>
                      <m:t>𝑮</m:t>
                    </m:r>
                    <m:r>
                      <a:rPr lang="en-US" sz="1550" b="1" i="1">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cs typeface="Times New Roman" panose="02020603050405020304" pitchFamily="18" charset="0"/>
                      </a:rPr>
                      <m:t>)</m:t>
                    </m:r>
                  </m:oMath>
                </a14:m>
                <a:r>
                  <a:rPr lang="en-IN" sz="155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IN" sz="155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550" dirty="0">
                    <a:latin typeface="Times New Roman" panose="02020603050405020304" pitchFamily="18" charset="0"/>
                    <a:cs typeface="Times New Roman" panose="02020603050405020304" pitchFamily="18" charset="0"/>
                  </a:rPr>
                  <a:t>If </a:t>
                </a:r>
                <a14:m>
                  <m:oMath xmlns:m="http://schemas.openxmlformats.org/officeDocument/2006/math">
                    <m:r>
                      <a:rPr lang="en-US" sz="1550" b="1" i="1" smtClean="0">
                        <a:latin typeface="Cambria Math" panose="02040503050406030204" pitchFamily="18" charset="0"/>
                        <a:cs typeface="Times New Roman" panose="02020603050405020304" pitchFamily="18" charset="0"/>
                      </a:rPr>
                      <m:t>𝑴</m:t>
                    </m:r>
                    <m:r>
                      <a:rPr lang="en-US" sz="1550" b="1" i="1" smtClean="0">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cs typeface="Times New Roman" panose="02020603050405020304" pitchFamily="18" charset="0"/>
                      </a:rPr>
                      <m:t>)</m:t>
                    </m:r>
                  </m:oMath>
                </a14:m>
                <a:r>
                  <a:rPr lang="en-IN" sz="1550" dirty="0">
                    <a:latin typeface="Times New Roman" panose="02020603050405020304" pitchFamily="18" charset="0"/>
                    <a:cs typeface="Times New Roman" panose="02020603050405020304" pitchFamily="18" charset="0"/>
                  </a:rPr>
                  <a:t>, </a:t>
                </a:r>
                <a14:m>
                  <m:oMath xmlns:m="http://schemas.openxmlformats.org/officeDocument/2006/math">
                    <m:r>
                      <a:rPr lang="en-US" sz="1550" b="1" i="1">
                        <a:latin typeface="Cambria Math" panose="02040503050406030204" pitchFamily="18" charset="0"/>
                        <a:cs typeface="Times New Roman" panose="02020603050405020304" pitchFamily="18" charset="0"/>
                      </a:rPr>
                      <m:t>𝑪</m:t>
                    </m:r>
                    <m:r>
                      <a:rPr lang="en-US" sz="1550" b="1" i="1">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a:latin typeface="Cambria Math" panose="02040503050406030204" pitchFamily="18" charset="0"/>
                        <a:cs typeface="Times New Roman" panose="02020603050405020304" pitchFamily="18" charset="0"/>
                      </a:rPr>
                      <m:t>,</m:t>
                    </m:r>
                    <m:acc>
                      <m:accPr>
                        <m:chr m:val="̇"/>
                        <m:ctrlPr>
                          <a:rPr lang="en-US" sz="1550" b="1" i="1">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𝒚</m:t>
                        </m:r>
                      </m:e>
                    </m:acc>
                    <m:r>
                      <a:rPr lang="en-US" sz="1550" b="1" i="1">
                        <a:latin typeface="Cambria Math" panose="02040503050406030204" pitchFamily="18" charset="0"/>
                        <a:cs typeface="Times New Roman" panose="02020603050405020304" pitchFamily="18" charset="0"/>
                      </a:rPr>
                      <m:t>)</m:t>
                    </m:r>
                  </m:oMath>
                </a14:m>
                <a:r>
                  <a:rPr lang="en-IN" sz="1550" dirty="0">
                    <a:latin typeface="Times New Roman" panose="02020603050405020304" pitchFamily="18" charset="0"/>
                    <a:cs typeface="Times New Roman" panose="02020603050405020304" pitchFamily="18" charset="0"/>
                  </a:rPr>
                  <a:t> and </a:t>
                </a:r>
                <a14:m>
                  <m:oMath xmlns:m="http://schemas.openxmlformats.org/officeDocument/2006/math">
                    <m:r>
                      <a:rPr lang="en-US" sz="1550" b="1" i="1">
                        <a:latin typeface="Cambria Math" panose="02040503050406030204" pitchFamily="18" charset="0"/>
                        <a:cs typeface="Times New Roman" panose="02020603050405020304" pitchFamily="18" charset="0"/>
                      </a:rPr>
                      <m:t>𝑮</m:t>
                    </m:r>
                    <m:r>
                      <a:rPr lang="en-US" sz="1550" b="1" i="1">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a:latin typeface="Cambria Math" panose="02040503050406030204" pitchFamily="18" charset="0"/>
                        <a:cs typeface="Times New Roman" panose="02020603050405020304" pitchFamily="18" charset="0"/>
                      </a:rPr>
                      <m:t>)</m:t>
                    </m:r>
                  </m:oMath>
                </a14:m>
                <a:r>
                  <a:rPr lang="en-IN" sz="1550" dirty="0">
                    <a:latin typeface="Times New Roman" panose="02020603050405020304" pitchFamily="18" charset="0"/>
                    <a:cs typeface="Times New Roman" panose="02020603050405020304" pitchFamily="18" charset="0"/>
                  </a:rPr>
                  <a:t> are the ideal values of the respective matrices, </a:t>
                </a:r>
                <a:r>
                  <a:rPr lang="en-IN" sz="1550" dirty="0" err="1">
                    <a:latin typeface="Times New Roman" panose="02020603050405020304" pitchFamily="18" charset="0"/>
                    <a:cs typeface="Times New Roman" panose="02020603050405020304" pitchFamily="18" charset="0"/>
                  </a:rPr>
                  <a:t>i.e</a:t>
                </a:r>
                <a:r>
                  <a:rPr lang="en-IN" sz="1550" dirty="0">
                    <a:latin typeface="Times New Roman" panose="02020603050405020304" pitchFamily="18" charset="0"/>
                    <a:cs typeface="Times New Roman" panose="02020603050405020304" pitchFamily="18" charset="0"/>
                  </a:rPr>
                  <a:t>, the actual values of these matrices, and </a:t>
                </a:r>
                <a14:m>
                  <m:oMath xmlns:m="http://schemas.openxmlformats.org/officeDocument/2006/math">
                    <m:sSub>
                      <m:sSubPr>
                        <m:ctrlPr>
                          <a:rPr lang="en-US" sz="1550" b="1" i="1" smtClean="0">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𝑴</m:t>
                        </m:r>
                      </m:e>
                      <m:sub>
                        <m:r>
                          <m:rPr>
                            <m:sty m:val="p"/>
                          </m:rPr>
                          <a:rPr lang="en-US" sz="1550" b="0" i="0" smtClean="0">
                            <a:latin typeface="Cambria Math" panose="02040503050406030204" pitchFamily="18" charset="0"/>
                            <a:cs typeface="Times New Roman" panose="02020603050405020304" pitchFamily="18" charset="0"/>
                          </a:rPr>
                          <m:t>SNN</m:t>
                        </m:r>
                      </m:sub>
                    </m:sSub>
                    <m:r>
                      <a:rPr lang="en-US" sz="1550" b="1" i="1">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a:latin typeface="Cambria Math" panose="02040503050406030204" pitchFamily="18" charset="0"/>
                        <a:cs typeface="Times New Roman" panose="02020603050405020304" pitchFamily="18" charset="0"/>
                      </a:rPr>
                      <m:t>)</m:t>
                    </m:r>
                  </m:oMath>
                </a14:m>
                <a:r>
                  <a:rPr lang="en-IN" sz="155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550" b="1" i="1">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 </m:t>
                        </m:r>
                        <m:r>
                          <a:rPr lang="en-US" sz="1550" b="1" i="1" smtClean="0">
                            <a:latin typeface="Cambria Math" panose="02040503050406030204" pitchFamily="18" charset="0"/>
                            <a:cs typeface="Times New Roman" panose="02020603050405020304" pitchFamily="18" charset="0"/>
                          </a:rPr>
                          <m:t>𝑪</m:t>
                        </m:r>
                      </m:e>
                      <m:sub>
                        <m:r>
                          <m:rPr>
                            <m:sty m:val="p"/>
                          </m:rPr>
                          <a:rPr lang="en-US" sz="1550">
                            <a:latin typeface="Cambria Math" panose="02040503050406030204" pitchFamily="18" charset="0"/>
                            <a:cs typeface="Times New Roman" panose="02020603050405020304" pitchFamily="18" charset="0"/>
                          </a:rPr>
                          <m:t>SNN</m:t>
                        </m:r>
                      </m:sub>
                    </m:sSub>
                    <m:r>
                      <a:rPr lang="en-US" sz="1550" b="1" i="1">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a:latin typeface="Cambria Math" panose="02040503050406030204" pitchFamily="18" charset="0"/>
                        <a:cs typeface="Times New Roman" panose="02020603050405020304" pitchFamily="18" charset="0"/>
                      </a:rPr>
                      <m:t>,</m:t>
                    </m:r>
                    <m:acc>
                      <m:accPr>
                        <m:chr m:val="̇"/>
                        <m:ctrlPr>
                          <a:rPr lang="en-US" sz="1550" b="1" i="1">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𝒚</m:t>
                        </m:r>
                      </m:e>
                    </m:acc>
                    <m:r>
                      <a:rPr lang="en-US" sz="1550" b="1" i="1">
                        <a:latin typeface="Cambria Math" panose="02040503050406030204" pitchFamily="18" charset="0"/>
                        <a:cs typeface="Times New Roman" panose="02020603050405020304" pitchFamily="18" charset="0"/>
                      </a:rPr>
                      <m:t>)</m:t>
                    </m:r>
                  </m:oMath>
                </a14:m>
                <a:r>
                  <a:rPr lang="en-IN" sz="1550" dirty="0">
                    <a:latin typeface="Times New Roman" panose="02020603050405020304" pitchFamily="18" charset="0"/>
                    <a:cs typeface="Times New Roman" panose="02020603050405020304" pitchFamily="18" charset="0"/>
                  </a:rPr>
                  <a:t> and</a:t>
                </a:r>
                <a14:m>
                  <m:oMath xmlns:m="http://schemas.openxmlformats.org/officeDocument/2006/math">
                    <m:sSub>
                      <m:sSubPr>
                        <m:ctrlPr>
                          <a:rPr lang="en-US" sz="1550" b="1" i="1">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 </m:t>
                        </m:r>
                        <m:r>
                          <a:rPr lang="en-US" sz="1550" b="1" i="1" smtClean="0">
                            <a:latin typeface="Cambria Math" panose="02040503050406030204" pitchFamily="18" charset="0"/>
                            <a:cs typeface="Times New Roman" panose="02020603050405020304" pitchFamily="18" charset="0"/>
                          </a:rPr>
                          <m:t>𝑮</m:t>
                        </m:r>
                      </m:e>
                      <m:sub>
                        <m:r>
                          <m:rPr>
                            <m:sty m:val="p"/>
                          </m:rPr>
                          <a:rPr lang="en-US" sz="1550">
                            <a:latin typeface="Cambria Math" panose="02040503050406030204" pitchFamily="18" charset="0"/>
                            <a:cs typeface="Times New Roman" panose="02020603050405020304" pitchFamily="18" charset="0"/>
                          </a:rPr>
                          <m:t>SNN</m:t>
                        </m:r>
                      </m:sub>
                    </m:sSub>
                    <m:r>
                      <a:rPr lang="en-US" sz="1550" b="1" i="1">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a:latin typeface="Cambria Math" panose="02040503050406030204" pitchFamily="18" charset="0"/>
                        <a:cs typeface="Times New Roman" panose="02020603050405020304" pitchFamily="18" charset="0"/>
                      </a:rPr>
                      <m:t>)</m:t>
                    </m:r>
                  </m:oMath>
                </a14:m>
                <a:r>
                  <a:rPr lang="en-IN" sz="1550" dirty="0">
                    <a:latin typeface="Times New Roman" panose="02020603050405020304" pitchFamily="18" charset="0"/>
                    <a:cs typeface="Times New Roman" panose="02020603050405020304" pitchFamily="18" charset="0"/>
                  </a:rPr>
                  <a:t> are the outputs of ideal RBF networks, we can write the following equations: </a:t>
                </a:r>
              </a:p>
              <a:p>
                <a:pPr marL="285750" indent="-285750" algn="just">
                  <a:buFont typeface="Arial" panose="020B0604020202020204" pitchFamily="34" charset="0"/>
                  <a:buChar char="•"/>
                </a:pPr>
                <a:endParaRPr lang="en-IN" sz="155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550" b="1" i="1" smtClean="0">
                          <a:latin typeface="Cambria Math" panose="02040503050406030204" pitchFamily="18" charset="0"/>
                          <a:cs typeface="Times New Roman" panose="02020603050405020304" pitchFamily="18" charset="0"/>
                        </a:rPr>
                        <m:t>𝑴</m:t>
                      </m:r>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e>
                      </m:d>
                      <m:r>
                        <a:rPr lang="en-US" sz="1550" b="1" i="1" smtClean="0">
                          <a:latin typeface="Cambria Math" panose="02040503050406030204" pitchFamily="18" charset="0"/>
                          <a:cs typeface="Times New Roman" panose="02020603050405020304" pitchFamily="18" charset="0"/>
                        </a:rPr>
                        <m:t>=</m:t>
                      </m:r>
                      <m:sSub>
                        <m:sSubPr>
                          <m:ctrlPr>
                            <a:rPr lang="en-US" sz="1550" b="1" i="1">
                              <a:latin typeface="Cambria Math" panose="02040503050406030204" pitchFamily="18" charset="0"/>
                              <a:cs typeface="Times New Roman" panose="02020603050405020304" pitchFamily="18" charset="0"/>
                            </a:rPr>
                          </m:ctrlPr>
                        </m:sSubPr>
                        <m:e>
                          <m:r>
                            <a:rPr lang="en-US" sz="1550" b="1" i="1">
                              <a:latin typeface="Cambria Math" panose="02040503050406030204" pitchFamily="18" charset="0"/>
                              <a:cs typeface="Times New Roman" panose="02020603050405020304" pitchFamily="18" charset="0"/>
                            </a:rPr>
                            <m:t>𝑴</m:t>
                          </m:r>
                        </m:e>
                        <m:sub>
                          <m:r>
                            <m:rPr>
                              <m:sty m:val="p"/>
                            </m:rPr>
                            <a:rPr lang="en-US" sz="1550">
                              <a:latin typeface="Cambria Math" panose="02040503050406030204" pitchFamily="18" charset="0"/>
                              <a:cs typeface="Times New Roman" panose="02020603050405020304" pitchFamily="18" charset="0"/>
                            </a:rPr>
                            <m:t>SNN</m:t>
                          </m:r>
                        </m:sub>
                      </m:sSub>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e>
                      </m:d>
                      <m:r>
                        <a:rPr lang="en-US" sz="1550" b="1" i="1" smtClean="0">
                          <a:latin typeface="Cambria Math" panose="02040503050406030204" pitchFamily="18" charset="0"/>
                          <a:cs typeface="Times New Roman" panose="02020603050405020304" pitchFamily="18" charset="0"/>
                        </a:rPr>
                        <m:t>+ </m:t>
                      </m:r>
                      <m:sSub>
                        <m:sSubPr>
                          <m:ctrlPr>
                            <a:rPr lang="en-US" sz="1550" b="1" i="1" smtClean="0">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𝑬</m:t>
                          </m:r>
                        </m:e>
                        <m:sub>
                          <m:r>
                            <a:rPr lang="en-US" sz="1550" b="1" i="1" smtClean="0">
                              <a:latin typeface="Cambria Math" panose="02040503050406030204" pitchFamily="18" charset="0"/>
                              <a:cs typeface="Times New Roman" panose="02020603050405020304" pitchFamily="18" charset="0"/>
                            </a:rPr>
                            <m:t>𝑴</m:t>
                          </m:r>
                        </m:sub>
                      </m:sSub>
                    </m:oMath>
                  </m:oMathPara>
                </a14:m>
                <a:endParaRPr lang="en-IN" sz="1550" b="1" dirty="0">
                  <a:latin typeface="Times New Roman" panose="02020603050405020304" pitchFamily="18" charset="0"/>
                  <a:cs typeface="Times New Roman" panose="02020603050405020304" pitchFamily="18" charset="0"/>
                </a:endParaRPr>
              </a:p>
              <a:p>
                <a:pPr algn="just"/>
                <a:endParaRPr lang="en-IN" sz="1550" b="1"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550" b="1" i="1" smtClean="0">
                          <a:latin typeface="Cambria Math" panose="02040503050406030204" pitchFamily="18" charset="0"/>
                          <a:cs typeface="Times New Roman" panose="02020603050405020304" pitchFamily="18" charset="0"/>
                        </a:rPr>
                        <m:t>𝑪</m:t>
                      </m:r>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cs typeface="Times New Roman" panose="02020603050405020304" pitchFamily="18" charset="0"/>
                            </a:rPr>
                            <m:t>,</m:t>
                          </m:r>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𝒚</m:t>
                              </m:r>
                            </m:e>
                          </m:acc>
                        </m:e>
                      </m:d>
                      <m:r>
                        <a:rPr lang="en-US" sz="1550" b="1" i="1" smtClean="0">
                          <a:latin typeface="Cambria Math" panose="02040503050406030204" pitchFamily="18" charset="0"/>
                          <a:cs typeface="Times New Roman" panose="02020603050405020304" pitchFamily="18" charset="0"/>
                        </a:rPr>
                        <m:t>=</m:t>
                      </m:r>
                      <m:sSub>
                        <m:sSubPr>
                          <m:ctrlPr>
                            <a:rPr lang="en-US" sz="1550" b="1" i="1">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𝑪</m:t>
                          </m:r>
                        </m:e>
                        <m:sub>
                          <m:r>
                            <m:rPr>
                              <m:sty m:val="p"/>
                            </m:rPr>
                            <a:rPr lang="en-US" sz="1550">
                              <a:latin typeface="Cambria Math" panose="02040503050406030204" pitchFamily="18" charset="0"/>
                              <a:cs typeface="Times New Roman" panose="02020603050405020304" pitchFamily="18" charset="0"/>
                            </a:rPr>
                            <m:t>SNN</m:t>
                          </m:r>
                        </m:sub>
                      </m:sSub>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cs typeface="Times New Roman" panose="02020603050405020304" pitchFamily="18" charset="0"/>
                            </a:rPr>
                            <m:t>,</m:t>
                          </m:r>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𝒚</m:t>
                              </m:r>
                            </m:e>
                          </m:acc>
                        </m:e>
                      </m:d>
                      <m:r>
                        <a:rPr lang="en-US" sz="1550" b="1" i="1" smtClean="0">
                          <a:latin typeface="Cambria Math" panose="02040503050406030204" pitchFamily="18" charset="0"/>
                          <a:cs typeface="Times New Roman" panose="02020603050405020304" pitchFamily="18" charset="0"/>
                        </a:rPr>
                        <m:t>+</m:t>
                      </m:r>
                      <m:sSub>
                        <m:sSubPr>
                          <m:ctrlPr>
                            <a:rPr lang="en-US" sz="1550" b="1" i="1" smtClean="0">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𝑬</m:t>
                          </m:r>
                        </m:e>
                        <m:sub>
                          <m:r>
                            <a:rPr lang="en-US" sz="1550" b="1" i="1" smtClean="0">
                              <a:latin typeface="Cambria Math" panose="02040503050406030204" pitchFamily="18" charset="0"/>
                              <a:cs typeface="Times New Roman" panose="02020603050405020304" pitchFamily="18" charset="0"/>
                            </a:rPr>
                            <m:t>𝑪</m:t>
                          </m:r>
                        </m:sub>
                      </m:sSub>
                    </m:oMath>
                  </m:oMathPara>
                </a14:m>
                <a:endParaRPr lang="en-IN" sz="1550" b="1" dirty="0">
                  <a:latin typeface="Times New Roman" panose="02020603050405020304" pitchFamily="18" charset="0"/>
                  <a:cs typeface="Times New Roman" panose="02020603050405020304" pitchFamily="18" charset="0"/>
                </a:endParaRPr>
              </a:p>
              <a:p>
                <a:pPr algn="just"/>
                <a:endParaRPr lang="en-IN" sz="1550" b="1"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550" b="1" i="1" smtClean="0">
                          <a:latin typeface="Cambria Math" panose="02040503050406030204" pitchFamily="18" charset="0"/>
                          <a:cs typeface="Times New Roman" panose="02020603050405020304" pitchFamily="18" charset="0"/>
                        </a:rPr>
                        <m:t>𝑮</m:t>
                      </m:r>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e>
                      </m:d>
                      <m:r>
                        <a:rPr lang="en-US" sz="1550" b="1" i="1" smtClean="0">
                          <a:latin typeface="Cambria Math" panose="02040503050406030204" pitchFamily="18" charset="0"/>
                          <a:cs typeface="Times New Roman" panose="02020603050405020304" pitchFamily="18" charset="0"/>
                        </a:rPr>
                        <m:t>=</m:t>
                      </m:r>
                      <m:sSub>
                        <m:sSubPr>
                          <m:ctrlPr>
                            <a:rPr lang="en-US" sz="1550" b="1" i="1">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𝑮</m:t>
                          </m:r>
                        </m:e>
                        <m:sub>
                          <m:r>
                            <m:rPr>
                              <m:sty m:val="p"/>
                            </m:rPr>
                            <a:rPr lang="en-US" sz="1550">
                              <a:latin typeface="Cambria Math" panose="02040503050406030204" pitchFamily="18" charset="0"/>
                              <a:cs typeface="Times New Roman" panose="02020603050405020304" pitchFamily="18" charset="0"/>
                            </a:rPr>
                            <m:t>SNN</m:t>
                          </m:r>
                        </m:sub>
                      </m:sSub>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e>
                      </m:d>
                      <m:r>
                        <a:rPr lang="en-US" sz="1550" b="1" i="1" smtClean="0">
                          <a:latin typeface="Cambria Math" panose="02040503050406030204" pitchFamily="18" charset="0"/>
                          <a:cs typeface="Times New Roman" panose="02020603050405020304" pitchFamily="18" charset="0"/>
                        </a:rPr>
                        <m:t>+ </m:t>
                      </m:r>
                      <m:sSub>
                        <m:sSubPr>
                          <m:ctrlPr>
                            <a:rPr lang="en-US" sz="1550" b="1" i="1" smtClean="0">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𝑬</m:t>
                          </m:r>
                        </m:e>
                        <m:sub>
                          <m:r>
                            <a:rPr lang="en-US" sz="1550" b="1" i="1" smtClean="0">
                              <a:latin typeface="Cambria Math" panose="02040503050406030204" pitchFamily="18" charset="0"/>
                              <a:cs typeface="Times New Roman" panose="02020603050405020304" pitchFamily="18" charset="0"/>
                            </a:rPr>
                            <m:t>𝑮</m:t>
                          </m:r>
                        </m:sub>
                      </m:sSub>
                    </m:oMath>
                  </m:oMathPara>
                </a14:m>
                <a:endParaRPr lang="en-IN" sz="1550" b="1" dirty="0">
                  <a:latin typeface="Times New Roman" panose="02020603050405020304" pitchFamily="18" charset="0"/>
                  <a:cs typeface="Times New Roman" panose="02020603050405020304" pitchFamily="18" charset="0"/>
                </a:endParaRPr>
              </a:p>
              <a:p>
                <a:pPr algn="just"/>
                <a:endParaRPr lang="en-IN" sz="1550" b="1" dirty="0">
                  <a:latin typeface="Times New Roman" panose="02020603050405020304" pitchFamily="18" charset="0"/>
                  <a:cs typeface="Times New Roman" panose="02020603050405020304" pitchFamily="18" charset="0"/>
                </a:endParaRPr>
              </a:p>
              <a:p>
                <a:pPr algn="just"/>
                <a:r>
                  <a:rPr lang="en-IN" sz="155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IN" sz="1550" b="1" i="1" smtClean="0">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𝑬</m:t>
                        </m:r>
                      </m:e>
                      <m:sub>
                        <m:r>
                          <a:rPr lang="en-US" sz="1550" b="1" i="1" smtClean="0">
                            <a:latin typeface="Cambria Math" panose="02040503050406030204" pitchFamily="18" charset="0"/>
                            <a:cs typeface="Times New Roman" panose="02020603050405020304" pitchFamily="18" charset="0"/>
                          </a:rPr>
                          <m:t>𝑴</m:t>
                        </m:r>
                      </m:sub>
                    </m:sSub>
                    <m:r>
                      <a:rPr lang="en-US" sz="1550" b="1" i="1" smtClean="0">
                        <a:latin typeface="Cambria Math" panose="02040503050406030204" pitchFamily="18" charset="0"/>
                        <a:cs typeface="Times New Roman" panose="02020603050405020304" pitchFamily="18" charset="0"/>
                      </a:rPr>
                      <m:t>,</m:t>
                    </m:r>
                    <m:sSub>
                      <m:sSubPr>
                        <m:ctrlPr>
                          <a:rPr lang="en-IN" sz="1550" b="1" i="1" smtClean="0">
                            <a:latin typeface="Cambria Math" panose="02040503050406030204" pitchFamily="18" charset="0"/>
                            <a:cs typeface="Times New Roman" panose="02020603050405020304" pitchFamily="18" charset="0"/>
                          </a:rPr>
                        </m:ctrlPr>
                      </m:sSubPr>
                      <m:e>
                        <m:r>
                          <a:rPr lang="en-US" sz="1550" b="1" i="1">
                            <a:latin typeface="Cambria Math" panose="02040503050406030204" pitchFamily="18" charset="0"/>
                            <a:cs typeface="Times New Roman" panose="02020603050405020304" pitchFamily="18" charset="0"/>
                          </a:rPr>
                          <m:t>𝑬</m:t>
                        </m:r>
                      </m:e>
                      <m:sub>
                        <m:r>
                          <a:rPr lang="en-US" sz="1550" b="1" i="1" smtClean="0">
                            <a:latin typeface="Cambria Math" panose="02040503050406030204" pitchFamily="18" charset="0"/>
                            <a:cs typeface="Times New Roman" panose="02020603050405020304" pitchFamily="18" charset="0"/>
                          </a:rPr>
                          <m:t>𝑪</m:t>
                        </m:r>
                      </m:sub>
                    </m:sSub>
                    <m:r>
                      <a:rPr lang="en-US" sz="1550" b="1" i="0" smtClean="0">
                        <a:latin typeface="Cambria Math" panose="02040503050406030204" pitchFamily="18" charset="0"/>
                        <a:cs typeface="Times New Roman" panose="02020603050405020304" pitchFamily="18" charset="0"/>
                      </a:rPr>
                      <m:t> </m:t>
                    </m:r>
                    <m:r>
                      <m:rPr>
                        <m:sty m:val="p"/>
                      </m:rPr>
                      <a:rPr lang="en-US" sz="1550" b="0" i="0" smtClean="0">
                        <a:latin typeface="Cambria Math" panose="02040503050406030204" pitchFamily="18" charset="0"/>
                        <a:cs typeface="Times New Roman" panose="02020603050405020304" pitchFamily="18" charset="0"/>
                      </a:rPr>
                      <m:t>and</m:t>
                    </m:r>
                    <m:r>
                      <a:rPr lang="en-US" sz="1550" b="1" i="1" smtClean="0">
                        <a:latin typeface="Cambria Math" panose="02040503050406030204" pitchFamily="18" charset="0"/>
                        <a:cs typeface="Times New Roman" panose="02020603050405020304" pitchFamily="18" charset="0"/>
                      </a:rPr>
                      <m:t> </m:t>
                    </m:r>
                    <m:sSub>
                      <m:sSubPr>
                        <m:ctrlPr>
                          <a:rPr lang="en-IN" sz="1550" b="1" i="1">
                            <a:latin typeface="Cambria Math" panose="02040503050406030204" pitchFamily="18" charset="0"/>
                            <a:cs typeface="Times New Roman" panose="02020603050405020304" pitchFamily="18" charset="0"/>
                          </a:rPr>
                        </m:ctrlPr>
                      </m:sSubPr>
                      <m:e>
                        <m:r>
                          <a:rPr lang="en-US" sz="1550" b="1" i="1">
                            <a:latin typeface="Cambria Math" panose="02040503050406030204" pitchFamily="18" charset="0"/>
                            <a:cs typeface="Times New Roman" panose="02020603050405020304" pitchFamily="18" charset="0"/>
                          </a:rPr>
                          <m:t>𝑬</m:t>
                        </m:r>
                      </m:e>
                      <m:sub>
                        <m:r>
                          <a:rPr lang="en-US" sz="1550" b="1" i="1">
                            <a:latin typeface="Cambria Math" panose="02040503050406030204" pitchFamily="18" charset="0"/>
                            <a:cs typeface="Times New Roman" panose="02020603050405020304" pitchFamily="18" charset="0"/>
                          </a:rPr>
                          <m:t>𝑴</m:t>
                        </m:r>
                      </m:sub>
                    </m:sSub>
                  </m:oMath>
                </a14:m>
                <a:r>
                  <a:rPr lang="en-IN" sz="1550" b="1" dirty="0">
                    <a:latin typeface="Times New Roman" panose="02020603050405020304" pitchFamily="18" charset="0"/>
                    <a:cs typeface="Times New Roman" panose="02020603050405020304" pitchFamily="18" charset="0"/>
                  </a:rPr>
                  <a:t> </a:t>
                </a:r>
                <a:r>
                  <a:rPr lang="en-IN" sz="1550" dirty="0">
                    <a:latin typeface="Times New Roman" panose="02020603050405020304" pitchFamily="18" charset="0"/>
                    <a:cs typeface="Times New Roman" panose="02020603050405020304" pitchFamily="18" charset="0"/>
                  </a:rPr>
                  <a:t>are the modelling errors of </a:t>
                </a:r>
                <a14:m>
                  <m:oMath xmlns:m="http://schemas.openxmlformats.org/officeDocument/2006/math">
                    <m:r>
                      <a:rPr lang="en-US" sz="1550" b="1" i="1">
                        <a:latin typeface="Cambria Math" panose="02040503050406030204" pitchFamily="18" charset="0"/>
                        <a:cs typeface="Times New Roman" panose="02020603050405020304" pitchFamily="18" charset="0"/>
                      </a:rPr>
                      <m:t>𝑴</m:t>
                    </m:r>
                    <m:r>
                      <a:rPr lang="en-US" sz="1550" b="1" i="1">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a:latin typeface="Cambria Math" panose="02040503050406030204" pitchFamily="18" charset="0"/>
                        <a:cs typeface="Times New Roman" panose="02020603050405020304" pitchFamily="18" charset="0"/>
                      </a:rPr>
                      <m:t>)</m:t>
                    </m:r>
                  </m:oMath>
                </a14:m>
                <a:r>
                  <a:rPr lang="en-IN" sz="1550" dirty="0">
                    <a:latin typeface="Times New Roman" panose="02020603050405020304" pitchFamily="18" charset="0"/>
                    <a:cs typeface="Times New Roman" panose="02020603050405020304" pitchFamily="18" charset="0"/>
                  </a:rPr>
                  <a:t>, </a:t>
                </a:r>
                <a14:m>
                  <m:oMath xmlns:m="http://schemas.openxmlformats.org/officeDocument/2006/math">
                    <m:r>
                      <a:rPr lang="en-US" sz="1550" b="1" i="1">
                        <a:latin typeface="Cambria Math" panose="02040503050406030204" pitchFamily="18" charset="0"/>
                        <a:cs typeface="Times New Roman" panose="02020603050405020304" pitchFamily="18" charset="0"/>
                      </a:rPr>
                      <m:t>𝑪</m:t>
                    </m:r>
                    <m:r>
                      <a:rPr lang="en-US" sz="1550" b="1" i="1">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a:latin typeface="Cambria Math" panose="02040503050406030204" pitchFamily="18" charset="0"/>
                        <a:cs typeface="Times New Roman" panose="02020603050405020304" pitchFamily="18" charset="0"/>
                      </a:rPr>
                      <m:t>,</m:t>
                    </m:r>
                    <m:acc>
                      <m:accPr>
                        <m:chr m:val="̇"/>
                        <m:ctrlPr>
                          <a:rPr lang="en-US" sz="1550" b="1" i="1">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𝒚</m:t>
                        </m:r>
                      </m:e>
                    </m:acc>
                    <m:r>
                      <a:rPr lang="en-US" sz="1550" b="1" i="1">
                        <a:latin typeface="Cambria Math" panose="02040503050406030204" pitchFamily="18" charset="0"/>
                        <a:cs typeface="Times New Roman" panose="02020603050405020304" pitchFamily="18" charset="0"/>
                      </a:rPr>
                      <m:t>)</m:t>
                    </m:r>
                  </m:oMath>
                </a14:m>
                <a:r>
                  <a:rPr lang="en-IN" sz="1550" dirty="0">
                    <a:latin typeface="Times New Roman" panose="02020603050405020304" pitchFamily="18" charset="0"/>
                    <a:cs typeface="Times New Roman" panose="02020603050405020304" pitchFamily="18" charset="0"/>
                  </a:rPr>
                  <a:t> and </a:t>
                </a:r>
                <a14:m>
                  <m:oMath xmlns:m="http://schemas.openxmlformats.org/officeDocument/2006/math">
                    <m:r>
                      <a:rPr lang="en-US" sz="1550" b="1" i="1">
                        <a:latin typeface="Cambria Math" panose="02040503050406030204" pitchFamily="18" charset="0"/>
                        <a:cs typeface="Times New Roman" panose="02020603050405020304" pitchFamily="18" charset="0"/>
                      </a:rPr>
                      <m:t>𝑮</m:t>
                    </m:r>
                    <m:r>
                      <a:rPr lang="en-US" sz="1550" b="1" i="1">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a:latin typeface="Cambria Math" panose="02040503050406030204" pitchFamily="18" charset="0"/>
                        <a:cs typeface="Times New Roman" panose="02020603050405020304" pitchFamily="18" charset="0"/>
                      </a:rPr>
                      <m:t>)</m:t>
                    </m:r>
                  </m:oMath>
                </a14:m>
                <a:r>
                  <a:rPr lang="en-IN" sz="1550" b="1" dirty="0">
                    <a:latin typeface="Times New Roman" panose="02020603050405020304" pitchFamily="18" charset="0"/>
                    <a:cs typeface="Times New Roman" panose="02020603050405020304" pitchFamily="18" charset="0"/>
                  </a:rPr>
                  <a:t> </a:t>
                </a:r>
                <a:r>
                  <a:rPr lang="en-IN" sz="1550" dirty="0">
                    <a:latin typeface="Times New Roman" panose="02020603050405020304" pitchFamily="18" charset="0"/>
                    <a:cs typeface="Times New Roman" panose="02020603050405020304" pitchFamily="18" charset="0"/>
                  </a:rPr>
                  <a:t>respectively. </a:t>
                </a:r>
                <a:endParaRPr lang="en-IN" sz="1550" b="1"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4896657D-0EE6-A65E-CD0F-2B663B5ED708}"/>
                  </a:ext>
                </a:extLst>
              </p:cNvPr>
              <p:cNvSpPr txBox="1">
                <a:spLocks noRot="1" noChangeAspect="1" noMove="1" noResize="1" noEditPoints="1" noAdjustHandles="1" noChangeArrowheads="1" noChangeShapeType="1" noTextEdit="1"/>
              </p:cNvSpPr>
              <p:nvPr/>
            </p:nvSpPr>
            <p:spPr>
              <a:xfrm>
                <a:off x="59473" y="282500"/>
                <a:ext cx="6493727" cy="3957622"/>
              </a:xfrm>
              <a:prstGeom prst="rect">
                <a:avLst/>
              </a:prstGeom>
              <a:blipFill>
                <a:blip r:embed="rId2"/>
                <a:stretch>
                  <a:fillRect l="-469" t="-308" r="-376"/>
                </a:stretch>
              </a:blipFill>
            </p:spPr>
            <p:txBody>
              <a:bodyPr/>
              <a:lstStyle/>
              <a:p>
                <a:r>
                  <a:rPr lang="en-IN">
                    <a:noFill/>
                  </a:rPr>
                  <a:t> </a:t>
                </a:r>
              </a:p>
            </p:txBody>
          </p:sp>
        </mc:Fallback>
      </mc:AlternateContent>
    </p:spTree>
    <p:extLst>
      <p:ext uri="{BB962C8B-B14F-4D97-AF65-F5344CB8AC3E}">
        <p14:creationId xmlns:p14="http://schemas.microsoft.com/office/powerpoint/2010/main" val="3651140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89C907-B138-2688-1AC8-ACEB0A2D1486}"/>
              </a:ext>
            </a:extLst>
          </p:cNvPr>
          <p:cNvSpPr>
            <a:spLocks noGrp="1"/>
          </p:cNvSpPr>
          <p:nvPr>
            <p:ph type="sldNum" sz="quarter" idx="12"/>
          </p:nvPr>
        </p:nvSpPr>
        <p:spPr/>
        <p:txBody>
          <a:bodyPr/>
          <a:lstStyle/>
          <a:p>
            <a:fld id="{9CE334EA-1831-4B89-A89A-D5E7C2427B13}" type="slidenum">
              <a:rPr lang="en-US" smtClean="0"/>
              <a:pPr/>
              <a:t>35</a:t>
            </a:fld>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202ACC2-DEC0-6695-D7F2-26665435C72D}"/>
                  </a:ext>
                </a:extLst>
              </p:cNvPr>
              <p:cNvSpPr txBox="1"/>
              <p:nvPr/>
            </p:nvSpPr>
            <p:spPr>
              <a:xfrm>
                <a:off x="59473" y="282500"/>
                <a:ext cx="6493727" cy="3926011"/>
              </a:xfrm>
              <a:prstGeom prst="rect">
                <a:avLst/>
              </a:prstGeom>
              <a:noFill/>
            </p:spPr>
            <p:txBody>
              <a:bodyPr wrap="square" rtlCol="0">
                <a:spAutoFit/>
              </a:bodyPr>
              <a:lstStyle/>
              <a:p>
                <a:pPr marL="285750" indent="-285750" algn="jus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Now, we can write the output of ideal RBF Networks as follows: </a:t>
                </a:r>
              </a:p>
              <a:p>
                <a:pPr marL="285750" indent="-285750" algn="just">
                  <a:buFont typeface="Arial" panose="020B0604020202020204" pitchFamily="34" charset="0"/>
                  <a:buChar char="•"/>
                </a:pPr>
                <a:endParaRPr lang="en-US" sz="155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1550" b="1" i="1" smtClean="0">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𝑴</m:t>
                          </m:r>
                        </m:e>
                        <m:sub>
                          <m:r>
                            <a:rPr lang="en-US" sz="1550" b="1" i="1" smtClean="0">
                              <a:latin typeface="Cambria Math" panose="02040503050406030204" pitchFamily="18" charset="0"/>
                              <a:cs typeface="Times New Roman" panose="02020603050405020304" pitchFamily="18" charset="0"/>
                            </a:rPr>
                            <m:t>𝑺𝑵𝑵</m:t>
                          </m:r>
                        </m:sub>
                      </m:sSub>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e>
                      </m:d>
                      <m:r>
                        <a:rPr lang="en-US" sz="1550" b="1" i="1" smtClean="0">
                          <a:latin typeface="Cambria Math" panose="02040503050406030204" pitchFamily="18" charset="0"/>
                          <a:cs typeface="Times New Roman" panose="02020603050405020304" pitchFamily="18" charset="0"/>
                        </a:rPr>
                        <m:t>= </m:t>
                      </m:r>
                      <m:sSup>
                        <m:sSupPr>
                          <m:ctrlPr>
                            <a:rPr lang="en-US" sz="1550" b="1" i="1" smtClean="0">
                              <a:latin typeface="Cambria Math" panose="02040503050406030204" pitchFamily="18" charset="0"/>
                              <a:cs typeface="Times New Roman" panose="02020603050405020304" pitchFamily="18" charset="0"/>
                            </a:rPr>
                          </m:ctrlPr>
                        </m:sSupPr>
                        <m:e>
                          <m:d>
                            <m:dPr>
                              <m:begChr m:val="{"/>
                              <m:endChr m:val="}"/>
                              <m:ctrlPr>
                                <a:rPr lang="en-US" sz="1550" b="1" i="1" smtClean="0">
                                  <a:latin typeface="Cambria Math" panose="02040503050406030204" pitchFamily="18" charset="0"/>
                                  <a:cs typeface="Times New Roman" panose="02020603050405020304" pitchFamily="18" charset="0"/>
                                </a:rPr>
                              </m:ctrlPr>
                            </m:dPr>
                            <m:e>
                              <m:sSub>
                                <m:sSubPr>
                                  <m:ctrlPr>
                                    <a:rPr lang="en-US" sz="1550" b="1" i="1" smtClean="0">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𝑾</m:t>
                                  </m:r>
                                </m:e>
                                <m:sub>
                                  <m:r>
                                    <a:rPr lang="en-US" sz="1550" b="1" i="1" smtClean="0">
                                      <a:latin typeface="Cambria Math" panose="02040503050406030204" pitchFamily="18" charset="0"/>
                                      <a:cs typeface="Times New Roman" panose="02020603050405020304" pitchFamily="18" charset="0"/>
                                    </a:rPr>
                                    <m:t>𝑴</m:t>
                                  </m:r>
                                </m:sub>
                              </m:sSub>
                            </m:e>
                          </m:d>
                        </m:e>
                        <m:sup>
                          <m:r>
                            <m:rPr>
                              <m:sty m:val="p"/>
                            </m:rPr>
                            <a:rPr lang="en-US" sz="1550" b="0" i="0" smtClean="0">
                              <a:latin typeface="Cambria Math" panose="02040503050406030204" pitchFamily="18" charset="0"/>
                              <a:cs typeface="Times New Roman" panose="02020603050405020304" pitchFamily="18" charset="0"/>
                            </a:rPr>
                            <m:t>T</m:t>
                          </m:r>
                        </m:sup>
                      </m:sSup>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55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55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𝝃</m:t>
                              </m:r>
                            </m:e>
                            <m:sub>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𝑴</m:t>
                              </m:r>
                            </m:sub>
                          </m:sSub>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e>
                      </m:d>
                    </m:oMath>
                  </m:oMathPara>
                </a14:m>
                <a:endParaRPr lang="en-US" sz="1550" b="1" dirty="0">
                  <a:latin typeface="Times New Roman" panose="02020603050405020304" pitchFamily="18" charset="0"/>
                  <a:cs typeface="Times New Roman" panose="02020603050405020304" pitchFamily="18" charset="0"/>
                </a:endParaRPr>
              </a:p>
              <a:p>
                <a:pPr algn="just"/>
                <a:endParaRPr lang="en-US" sz="1550" b="1"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1550" b="1" i="1" smtClean="0">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𝑪</m:t>
                          </m:r>
                        </m:e>
                        <m:sub>
                          <m:r>
                            <a:rPr lang="en-US" sz="1550" b="1" i="1" smtClean="0">
                              <a:latin typeface="Cambria Math" panose="02040503050406030204" pitchFamily="18" charset="0"/>
                              <a:cs typeface="Times New Roman" panose="02020603050405020304" pitchFamily="18" charset="0"/>
                            </a:rPr>
                            <m:t>𝑺𝑵𝑵</m:t>
                          </m:r>
                        </m:sub>
                      </m:sSub>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cs typeface="Times New Roman" panose="02020603050405020304" pitchFamily="18" charset="0"/>
                            </a:rPr>
                            <m:t>,</m:t>
                          </m:r>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𝒚</m:t>
                              </m:r>
                            </m:e>
                          </m:acc>
                        </m:e>
                      </m:d>
                      <m:r>
                        <a:rPr lang="en-US" sz="1550" b="1" i="1" smtClean="0">
                          <a:latin typeface="Cambria Math" panose="02040503050406030204" pitchFamily="18" charset="0"/>
                          <a:cs typeface="Times New Roman" panose="02020603050405020304" pitchFamily="18" charset="0"/>
                        </a:rPr>
                        <m:t>= </m:t>
                      </m:r>
                      <m:sSup>
                        <m:sSupPr>
                          <m:ctrlPr>
                            <a:rPr lang="en-US" sz="1550" b="1" i="1" smtClean="0">
                              <a:latin typeface="Cambria Math" panose="02040503050406030204" pitchFamily="18" charset="0"/>
                              <a:cs typeface="Times New Roman" panose="02020603050405020304" pitchFamily="18" charset="0"/>
                            </a:rPr>
                          </m:ctrlPr>
                        </m:sSupPr>
                        <m:e>
                          <m:d>
                            <m:dPr>
                              <m:begChr m:val="{"/>
                              <m:endChr m:val="}"/>
                              <m:ctrlPr>
                                <a:rPr lang="en-US" sz="1550" b="1" i="1" smtClean="0">
                                  <a:latin typeface="Cambria Math" panose="02040503050406030204" pitchFamily="18" charset="0"/>
                                  <a:cs typeface="Times New Roman" panose="02020603050405020304" pitchFamily="18" charset="0"/>
                                </a:rPr>
                              </m:ctrlPr>
                            </m:dPr>
                            <m:e>
                              <m:sSub>
                                <m:sSubPr>
                                  <m:ctrlPr>
                                    <a:rPr lang="en-US" sz="1550" b="1" i="1" smtClean="0">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𝑾</m:t>
                                  </m:r>
                                </m:e>
                                <m:sub>
                                  <m:r>
                                    <a:rPr lang="en-US" sz="1550" b="1" i="1" smtClean="0">
                                      <a:latin typeface="Cambria Math" panose="02040503050406030204" pitchFamily="18" charset="0"/>
                                      <a:cs typeface="Times New Roman" panose="02020603050405020304" pitchFamily="18" charset="0"/>
                                    </a:rPr>
                                    <m:t>𝑪</m:t>
                                  </m:r>
                                </m:sub>
                              </m:sSub>
                            </m:e>
                          </m:d>
                        </m:e>
                        <m:sup>
                          <m:r>
                            <m:rPr>
                              <m:sty m:val="p"/>
                            </m:rPr>
                            <a:rPr lang="en-US" sz="1550" b="0" i="0" smtClean="0">
                              <a:latin typeface="Cambria Math" panose="02040503050406030204" pitchFamily="18" charset="0"/>
                              <a:cs typeface="Times New Roman" panose="02020603050405020304" pitchFamily="18" charset="0"/>
                            </a:rPr>
                            <m:t>T</m:t>
                          </m:r>
                        </m:sup>
                      </m:sSup>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55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55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𝝃</m:t>
                              </m:r>
                            </m:e>
                            <m:sub>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𝑪</m:t>
                              </m:r>
                            </m:sub>
                          </m:sSub>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en-US" sz="1550" b="1"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𝒚</m:t>
                              </m:r>
                            </m:e>
                          </m:acc>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e>
                      </m:d>
                    </m:oMath>
                  </m:oMathPara>
                </a14:m>
                <a:endParaRPr lang="en-US" sz="1550" b="1" dirty="0">
                  <a:latin typeface="Times New Roman" panose="02020603050405020304" pitchFamily="18" charset="0"/>
                  <a:cs typeface="Times New Roman" panose="02020603050405020304" pitchFamily="18" charset="0"/>
                </a:endParaRPr>
              </a:p>
              <a:p>
                <a:pPr algn="just"/>
                <a:endParaRPr lang="en-US" sz="1550" b="1"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1550" b="1" i="1" smtClean="0">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𝑮</m:t>
                          </m:r>
                        </m:e>
                        <m:sub>
                          <m:r>
                            <a:rPr lang="en-US" sz="1550" b="1" i="1" smtClean="0">
                              <a:latin typeface="Cambria Math" panose="02040503050406030204" pitchFamily="18" charset="0"/>
                              <a:cs typeface="Times New Roman" panose="02020603050405020304" pitchFamily="18" charset="0"/>
                            </a:rPr>
                            <m:t>𝑺𝑵𝑵</m:t>
                          </m:r>
                        </m:sub>
                      </m:sSub>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e>
                      </m:d>
                      <m:r>
                        <a:rPr lang="en-US" sz="1550" b="1" i="1" smtClean="0">
                          <a:latin typeface="Cambria Math" panose="02040503050406030204" pitchFamily="18" charset="0"/>
                          <a:cs typeface="Times New Roman" panose="02020603050405020304" pitchFamily="18" charset="0"/>
                        </a:rPr>
                        <m:t>= </m:t>
                      </m:r>
                      <m:sSup>
                        <m:sSupPr>
                          <m:ctrlPr>
                            <a:rPr lang="en-US" sz="1550" b="1" i="1" smtClean="0">
                              <a:latin typeface="Cambria Math" panose="02040503050406030204" pitchFamily="18" charset="0"/>
                              <a:cs typeface="Times New Roman" panose="02020603050405020304" pitchFamily="18" charset="0"/>
                            </a:rPr>
                          </m:ctrlPr>
                        </m:sSupPr>
                        <m:e>
                          <m:d>
                            <m:dPr>
                              <m:begChr m:val="{"/>
                              <m:endChr m:val="}"/>
                              <m:ctrlPr>
                                <a:rPr lang="en-US" sz="1550" b="1" i="1" smtClean="0">
                                  <a:latin typeface="Cambria Math" panose="02040503050406030204" pitchFamily="18" charset="0"/>
                                  <a:cs typeface="Times New Roman" panose="02020603050405020304" pitchFamily="18" charset="0"/>
                                </a:rPr>
                              </m:ctrlPr>
                            </m:dPr>
                            <m:e>
                              <m:sSub>
                                <m:sSubPr>
                                  <m:ctrlPr>
                                    <a:rPr lang="en-US" sz="1550" b="1" i="1" smtClean="0">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𝑾</m:t>
                                  </m:r>
                                </m:e>
                                <m:sub>
                                  <m:r>
                                    <a:rPr lang="en-US" sz="1550" b="1" i="1" smtClean="0">
                                      <a:latin typeface="Cambria Math" panose="02040503050406030204" pitchFamily="18" charset="0"/>
                                      <a:cs typeface="Times New Roman" panose="02020603050405020304" pitchFamily="18" charset="0"/>
                                    </a:rPr>
                                    <m:t>𝑮</m:t>
                                  </m:r>
                                </m:sub>
                              </m:sSub>
                            </m:e>
                          </m:d>
                        </m:e>
                        <m:sup>
                          <m:r>
                            <m:rPr>
                              <m:sty m:val="p"/>
                            </m:rPr>
                            <a:rPr lang="en-US" sz="1550" b="0" i="0" smtClean="0">
                              <a:latin typeface="Cambria Math" panose="02040503050406030204" pitchFamily="18" charset="0"/>
                              <a:cs typeface="Times New Roman" panose="02020603050405020304" pitchFamily="18" charset="0"/>
                            </a:rPr>
                            <m:t>T</m:t>
                          </m:r>
                        </m:sup>
                      </m:sSup>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55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55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𝝃</m:t>
                              </m:r>
                            </m:e>
                            <m:sub>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𝑮</m:t>
                              </m:r>
                            </m:sub>
                          </m:sSub>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e>
                      </m:d>
                    </m:oMath>
                  </m:oMathPara>
                </a14:m>
                <a:endParaRPr lang="en-US" sz="1550" b="1" dirty="0">
                  <a:latin typeface="Times New Roman" panose="02020603050405020304" pitchFamily="18" charset="0"/>
                  <a:cs typeface="Times New Roman" panose="02020603050405020304" pitchFamily="18" charset="0"/>
                </a:endParaRPr>
              </a:p>
              <a:p>
                <a:pPr algn="just"/>
                <a:endParaRPr lang="en-US" sz="155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On substituting the above equations in the dynamic model, we get: </a:t>
                </a:r>
              </a:p>
              <a:p>
                <a:pPr marL="285750" indent="-285750" algn="just">
                  <a:buFont typeface="Arial" panose="020B0604020202020204" pitchFamily="34" charset="0"/>
                  <a:buChar char="•"/>
                </a:pPr>
                <a:endParaRPr lang="en-US" sz="155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550" b="1" i="1" smtClean="0">
                          <a:latin typeface="Cambria Math" panose="02040503050406030204" pitchFamily="18" charset="0"/>
                          <a:cs typeface="Times New Roman" panose="02020603050405020304" pitchFamily="18" charset="0"/>
                        </a:rPr>
                        <m:t>𝑴</m:t>
                      </m:r>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e>
                      </m:d>
                      <m:sSub>
                        <m:sSubPr>
                          <m:ctrlPr>
                            <a:rPr lang="en-US" sz="1550" b="1" i="1" smtClean="0">
                              <a:latin typeface="Cambria Math" panose="02040503050406030204" pitchFamily="18" charset="0"/>
                              <a:cs typeface="Times New Roman" panose="02020603050405020304" pitchFamily="18" charset="0"/>
                            </a:rPr>
                          </m:ctrlPr>
                        </m:sSubPr>
                        <m:e>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𝒚</m:t>
                              </m:r>
                            </m:e>
                          </m:acc>
                        </m:e>
                        <m:sub>
                          <m:r>
                            <a:rPr lang="en-US" sz="1550" b="1" i="1" smtClean="0">
                              <a:latin typeface="Cambria Math" panose="02040503050406030204" pitchFamily="18" charset="0"/>
                              <a:cs typeface="Times New Roman" panose="02020603050405020304" pitchFamily="18" charset="0"/>
                            </a:rPr>
                            <m:t>𝒓</m:t>
                          </m:r>
                        </m:sub>
                      </m:sSub>
                      <m:r>
                        <a:rPr lang="en-US" sz="1550" b="1" i="1" smtClean="0">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𝑪</m:t>
                      </m:r>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cs typeface="Times New Roman" panose="02020603050405020304" pitchFamily="18" charset="0"/>
                            </a:rPr>
                            <m:t>, </m:t>
                          </m:r>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𝒚</m:t>
                              </m:r>
                            </m:e>
                          </m:acc>
                        </m:e>
                      </m:d>
                      <m:sSub>
                        <m:sSubPr>
                          <m:ctrlPr>
                            <a:rPr lang="en-US" sz="1550" b="1" i="1" smtClean="0">
                              <a:latin typeface="Cambria Math" panose="02040503050406030204" pitchFamily="18" charset="0"/>
                              <a:cs typeface="Times New Roman" panose="02020603050405020304" pitchFamily="18" charset="0"/>
                            </a:rPr>
                          </m:ctrlPr>
                        </m:sSubPr>
                        <m:e>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𝒚</m:t>
                              </m:r>
                            </m:e>
                          </m:acc>
                        </m:e>
                        <m:sub>
                          <m:r>
                            <a:rPr lang="en-US" sz="1550" b="1" i="1" smtClean="0">
                              <a:latin typeface="Cambria Math" panose="02040503050406030204" pitchFamily="18" charset="0"/>
                              <a:cs typeface="Times New Roman" panose="02020603050405020304" pitchFamily="18" charset="0"/>
                            </a:rPr>
                            <m:t>𝒓</m:t>
                          </m:r>
                        </m:sub>
                      </m:sSub>
                      <m:r>
                        <a:rPr lang="en-US" sz="1550" b="1" i="1" smtClean="0">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𝑮</m:t>
                      </m:r>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e>
                      </m:d>
                      <m:r>
                        <a:rPr lang="en-US" sz="1550" b="0" i="1" smtClean="0">
                          <a:latin typeface="Cambria Math" panose="02040503050406030204" pitchFamily="18" charset="0"/>
                          <a:cs typeface="Times New Roman" panose="02020603050405020304" pitchFamily="18" charset="0"/>
                        </a:rPr>
                        <m:t>=</m:t>
                      </m:r>
                      <m:sSub>
                        <m:sSubPr>
                          <m:ctrlPr>
                            <a:rPr lang="en-US" sz="1550" b="1" i="1">
                              <a:latin typeface="Cambria Math" panose="02040503050406030204" pitchFamily="18" charset="0"/>
                              <a:cs typeface="Times New Roman" panose="02020603050405020304" pitchFamily="18" charset="0"/>
                            </a:rPr>
                          </m:ctrlPr>
                        </m:sSubPr>
                        <m:e>
                          <m:r>
                            <a:rPr lang="en-US" sz="1550" b="1" i="1">
                              <a:latin typeface="Cambria Math" panose="02040503050406030204" pitchFamily="18" charset="0"/>
                              <a:cs typeface="Times New Roman" panose="02020603050405020304" pitchFamily="18" charset="0"/>
                            </a:rPr>
                            <m:t>𝑴</m:t>
                          </m:r>
                        </m:e>
                        <m:sub>
                          <m:r>
                            <a:rPr lang="en-US" sz="1550" b="1" i="1">
                              <a:latin typeface="Cambria Math" panose="02040503050406030204" pitchFamily="18" charset="0"/>
                              <a:cs typeface="Times New Roman" panose="02020603050405020304" pitchFamily="18" charset="0"/>
                            </a:rPr>
                            <m:t>𝑺𝑵𝑵</m:t>
                          </m:r>
                        </m:sub>
                      </m:sSub>
                      <m:d>
                        <m:dPr>
                          <m:ctrlPr>
                            <a:rPr lang="en-US" sz="1550" b="1" i="1">
                              <a:latin typeface="Cambria Math" panose="02040503050406030204" pitchFamily="18" charset="0"/>
                              <a:cs typeface="Times New Roman" panose="02020603050405020304" pitchFamily="18" charset="0"/>
                            </a:rPr>
                          </m:ctrlPr>
                        </m:dPr>
                        <m:e>
                          <m:r>
                            <a:rPr lang="en-US" sz="1550" b="1" i="1">
                              <a:latin typeface="Cambria Math" panose="02040503050406030204" pitchFamily="18" charset="0"/>
                              <a:cs typeface="Times New Roman" panose="02020603050405020304" pitchFamily="18" charset="0"/>
                            </a:rPr>
                            <m:t>𝒚</m:t>
                          </m:r>
                        </m:e>
                      </m:d>
                      <m:sSub>
                        <m:sSubPr>
                          <m:ctrlPr>
                            <a:rPr lang="en-US" sz="1550" b="1" i="1">
                              <a:latin typeface="Cambria Math" panose="02040503050406030204" pitchFamily="18" charset="0"/>
                              <a:cs typeface="Times New Roman" panose="02020603050405020304" pitchFamily="18" charset="0"/>
                            </a:rPr>
                          </m:ctrlPr>
                        </m:sSubPr>
                        <m:e>
                          <m:acc>
                            <m:accPr>
                              <m:chr m:val="̈"/>
                              <m:ctrlPr>
                                <a:rPr lang="en-US" sz="1550" b="1" i="1">
                                  <a:latin typeface="Cambria Math" panose="02040503050406030204" pitchFamily="18" charset="0"/>
                                  <a:cs typeface="Times New Roman" panose="02020603050405020304" pitchFamily="18" charset="0"/>
                                </a:rPr>
                              </m:ctrlPr>
                            </m:accPr>
                            <m:e>
                              <m:r>
                                <a:rPr lang="en-US" sz="1550" b="1" i="1">
                                  <a:latin typeface="Cambria Math" panose="02040503050406030204" pitchFamily="18" charset="0"/>
                                  <a:cs typeface="Times New Roman" panose="02020603050405020304" pitchFamily="18" charset="0"/>
                                </a:rPr>
                                <m:t>𝒚</m:t>
                              </m:r>
                            </m:e>
                          </m:acc>
                        </m:e>
                        <m:sub>
                          <m:r>
                            <a:rPr lang="en-US" sz="1550" b="1" i="1">
                              <a:latin typeface="Cambria Math" panose="02040503050406030204" pitchFamily="18" charset="0"/>
                              <a:cs typeface="Times New Roman" panose="02020603050405020304" pitchFamily="18" charset="0"/>
                            </a:rPr>
                            <m:t>𝒓</m:t>
                          </m:r>
                        </m:sub>
                      </m:sSub>
                      <m:r>
                        <a:rPr lang="en-US" sz="1550" b="1" i="1" smtClean="0">
                          <a:latin typeface="Cambria Math" panose="02040503050406030204" pitchFamily="18" charset="0"/>
                          <a:cs typeface="Times New Roman" panose="02020603050405020304" pitchFamily="18" charset="0"/>
                        </a:rPr>
                        <m:t>+</m:t>
                      </m:r>
                      <m:sSub>
                        <m:sSubPr>
                          <m:ctrlPr>
                            <a:rPr lang="en-US" sz="1550" b="1" i="1">
                              <a:latin typeface="Cambria Math" panose="02040503050406030204" pitchFamily="18" charset="0"/>
                              <a:cs typeface="Times New Roman" panose="02020603050405020304" pitchFamily="18" charset="0"/>
                            </a:rPr>
                          </m:ctrlPr>
                        </m:sSubPr>
                        <m:e>
                          <m:r>
                            <a:rPr lang="en-US" sz="1550" b="1" i="1">
                              <a:latin typeface="Cambria Math" panose="02040503050406030204" pitchFamily="18" charset="0"/>
                              <a:cs typeface="Times New Roman" panose="02020603050405020304" pitchFamily="18" charset="0"/>
                            </a:rPr>
                            <m:t>𝑪</m:t>
                          </m:r>
                        </m:e>
                        <m:sub>
                          <m:r>
                            <a:rPr lang="en-US" sz="1550" b="1" i="1">
                              <a:latin typeface="Cambria Math" panose="02040503050406030204" pitchFamily="18" charset="0"/>
                              <a:cs typeface="Times New Roman" panose="02020603050405020304" pitchFamily="18" charset="0"/>
                            </a:rPr>
                            <m:t>𝑺𝑵𝑵</m:t>
                          </m:r>
                        </m:sub>
                      </m:sSub>
                      <m:d>
                        <m:dPr>
                          <m:ctrlPr>
                            <a:rPr lang="en-US" sz="1550" b="1" i="1">
                              <a:latin typeface="Cambria Math" panose="02040503050406030204" pitchFamily="18" charset="0"/>
                              <a:cs typeface="Times New Roman" panose="02020603050405020304" pitchFamily="18" charset="0"/>
                            </a:rPr>
                          </m:ctrlPr>
                        </m:dPr>
                        <m:e>
                          <m:r>
                            <a:rPr lang="en-US" sz="1550" b="1" i="1">
                              <a:latin typeface="Cambria Math" panose="02040503050406030204" pitchFamily="18" charset="0"/>
                              <a:cs typeface="Times New Roman" panose="02020603050405020304" pitchFamily="18" charset="0"/>
                            </a:rPr>
                            <m:t>𝒚</m:t>
                          </m:r>
                          <m:r>
                            <a:rPr lang="en-US" sz="1550" b="1" i="1">
                              <a:latin typeface="Cambria Math" panose="02040503050406030204" pitchFamily="18" charset="0"/>
                              <a:cs typeface="Times New Roman" panose="02020603050405020304" pitchFamily="18" charset="0"/>
                            </a:rPr>
                            <m:t>,</m:t>
                          </m:r>
                          <m:acc>
                            <m:accPr>
                              <m:chr m:val="̇"/>
                              <m:ctrlPr>
                                <a:rPr lang="en-US" sz="1550" b="1" i="1">
                                  <a:latin typeface="Cambria Math" panose="02040503050406030204" pitchFamily="18" charset="0"/>
                                  <a:cs typeface="Times New Roman" panose="02020603050405020304" pitchFamily="18" charset="0"/>
                                </a:rPr>
                              </m:ctrlPr>
                            </m:accPr>
                            <m:e>
                              <m:r>
                                <a:rPr lang="en-US" sz="1550" b="1" i="1">
                                  <a:latin typeface="Cambria Math" panose="02040503050406030204" pitchFamily="18" charset="0"/>
                                  <a:cs typeface="Times New Roman" panose="02020603050405020304" pitchFamily="18" charset="0"/>
                                </a:rPr>
                                <m:t>𝒚</m:t>
                              </m:r>
                            </m:e>
                          </m:acc>
                        </m:e>
                      </m:d>
                      <m:sSub>
                        <m:sSubPr>
                          <m:ctrlPr>
                            <a:rPr lang="en-US" sz="1550" b="1" i="1">
                              <a:latin typeface="Cambria Math" panose="02040503050406030204" pitchFamily="18" charset="0"/>
                              <a:cs typeface="Times New Roman" panose="02020603050405020304" pitchFamily="18" charset="0"/>
                            </a:rPr>
                          </m:ctrlPr>
                        </m:sSubPr>
                        <m:e>
                          <m:acc>
                            <m:accPr>
                              <m:chr m:val="̇"/>
                              <m:ctrlPr>
                                <a:rPr lang="en-US" sz="1550" b="1" i="1">
                                  <a:latin typeface="Cambria Math" panose="02040503050406030204" pitchFamily="18" charset="0"/>
                                  <a:cs typeface="Times New Roman" panose="02020603050405020304" pitchFamily="18" charset="0"/>
                                </a:rPr>
                              </m:ctrlPr>
                            </m:accPr>
                            <m:e>
                              <m:r>
                                <a:rPr lang="en-US" sz="1550" b="1" i="1">
                                  <a:latin typeface="Cambria Math" panose="02040503050406030204" pitchFamily="18" charset="0"/>
                                  <a:cs typeface="Times New Roman" panose="02020603050405020304" pitchFamily="18" charset="0"/>
                                </a:rPr>
                                <m:t>𝒚</m:t>
                              </m:r>
                            </m:e>
                          </m:acc>
                        </m:e>
                        <m:sub>
                          <m:r>
                            <a:rPr lang="en-US" sz="1550" b="1" i="1">
                              <a:latin typeface="Cambria Math" panose="02040503050406030204" pitchFamily="18" charset="0"/>
                              <a:cs typeface="Times New Roman" panose="02020603050405020304" pitchFamily="18" charset="0"/>
                            </a:rPr>
                            <m:t>𝒓</m:t>
                          </m:r>
                        </m:sub>
                      </m:sSub>
                      <m:r>
                        <a:rPr lang="en-US" sz="1550" b="0" i="0" smtClean="0">
                          <a:latin typeface="Cambria Math" panose="02040503050406030204" pitchFamily="18" charset="0"/>
                          <a:cs typeface="Times New Roman" panose="02020603050405020304" pitchFamily="18" charset="0"/>
                        </a:rPr>
                        <m:t>+</m:t>
                      </m:r>
                      <m:sSub>
                        <m:sSubPr>
                          <m:ctrlPr>
                            <a:rPr lang="en-US" sz="1550" b="1" i="1">
                              <a:latin typeface="Cambria Math" panose="02040503050406030204" pitchFamily="18" charset="0"/>
                              <a:cs typeface="Times New Roman" panose="02020603050405020304" pitchFamily="18" charset="0"/>
                            </a:rPr>
                          </m:ctrlPr>
                        </m:sSubPr>
                        <m:e>
                          <m:r>
                            <a:rPr lang="en-US" sz="1550" b="1" i="1">
                              <a:latin typeface="Cambria Math" panose="02040503050406030204" pitchFamily="18" charset="0"/>
                              <a:cs typeface="Times New Roman" panose="02020603050405020304" pitchFamily="18" charset="0"/>
                            </a:rPr>
                            <m:t>𝑮</m:t>
                          </m:r>
                        </m:e>
                        <m:sub>
                          <m:r>
                            <a:rPr lang="en-US" sz="1550" b="1" i="1">
                              <a:latin typeface="Cambria Math" panose="02040503050406030204" pitchFamily="18" charset="0"/>
                              <a:cs typeface="Times New Roman" panose="02020603050405020304" pitchFamily="18" charset="0"/>
                            </a:rPr>
                            <m:t>𝑺𝑵𝑵</m:t>
                          </m:r>
                        </m:sub>
                      </m:sSub>
                      <m:d>
                        <m:dPr>
                          <m:ctrlPr>
                            <a:rPr lang="en-US" sz="1550" b="1" i="1">
                              <a:latin typeface="Cambria Math" panose="02040503050406030204" pitchFamily="18" charset="0"/>
                              <a:cs typeface="Times New Roman" panose="02020603050405020304" pitchFamily="18" charset="0"/>
                            </a:rPr>
                          </m:ctrlPr>
                        </m:dPr>
                        <m:e>
                          <m:r>
                            <a:rPr lang="en-US" sz="1550" b="1" i="1">
                              <a:latin typeface="Cambria Math" panose="02040503050406030204" pitchFamily="18" charset="0"/>
                              <a:cs typeface="Times New Roman" panose="02020603050405020304" pitchFamily="18" charset="0"/>
                            </a:rPr>
                            <m:t>𝒚</m:t>
                          </m:r>
                        </m:e>
                      </m:d>
                      <m:r>
                        <a:rPr lang="en-US" sz="1550" b="0" i="0" smtClean="0">
                          <a:latin typeface="Cambria Math" panose="02040503050406030204" pitchFamily="18" charset="0"/>
                          <a:cs typeface="Times New Roman" panose="02020603050405020304" pitchFamily="18" charset="0"/>
                        </a:rPr>
                        <m:t>+</m:t>
                      </m:r>
                      <m:r>
                        <a:rPr lang="en-US" sz="1550" b="1" i="0" smtClean="0">
                          <a:latin typeface="Cambria Math" panose="02040503050406030204" pitchFamily="18" charset="0"/>
                          <a:cs typeface="Times New Roman" panose="02020603050405020304" pitchFamily="18" charset="0"/>
                        </a:rPr>
                        <m:t>𝐄</m:t>
                      </m:r>
                    </m:oMath>
                  </m:oMathPara>
                </a14:m>
                <a:endParaRPr lang="en-US" sz="1550" b="1" dirty="0">
                  <a:latin typeface="Times New Roman" panose="02020603050405020304" pitchFamily="18" charset="0"/>
                  <a:cs typeface="Times New Roman" panose="02020603050405020304" pitchFamily="18" charset="0"/>
                </a:endParaRPr>
              </a:p>
              <a:p>
                <a:pPr algn="just"/>
                <a:endParaRPr lang="en-US" sz="1550" b="1"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550" b="1" i="1" smtClean="0">
                          <a:latin typeface="Cambria Math" panose="02040503050406030204" pitchFamily="18" charset="0"/>
                          <a:cs typeface="Times New Roman" panose="02020603050405020304" pitchFamily="18" charset="0"/>
                        </a:rPr>
                        <m:t>=</m:t>
                      </m:r>
                      <m:sSup>
                        <m:sSupPr>
                          <m:ctrlPr>
                            <a:rPr lang="en-US" sz="1550" b="1" i="1">
                              <a:latin typeface="Cambria Math" panose="02040503050406030204" pitchFamily="18" charset="0"/>
                              <a:cs typeface="Times New Roman" panose="02020603050405020304" pitchFamily="18" charset="0"/>
                            </a:rPr>
                          </m:ctrlPr>
                        </m:sSupPr>
                        <m:e>
                          <m:r>
                            <a:rPr lang="en-US" sz="1550" b="1" i="1" smtClean="0">
                              <a:latin typeface="Cambria Math" panose="02040503050406030204" pitchFamily="18" charset="0"/>
                              <a:cs typeface="Times New Roman" panose="02020603050405020304" pitchFamily="18" charset="0"/>
                            </a:rPr>
                            <m:t>[</m:t>
                          </m:r>
                          <m:d>
                            <m:dPr>
                              <m:begChr m:val="{"/>
                              <m:endChr m:val="}"/>
                              <m:ctrlPr>
                                <a:rPr lang="en-US" sz="1550" b="1" i="1">
                                  <a:latin typeface="Cambria Math" panose="02040503050406030204" pitchFamily="18" charset="0"/>
                                  <a:cs typeface="Times New Roman" panose="02020603050405020304" pitchFamily="18" charset="0"/>
                                </a:rPr>
                              </m:ctrlPr>
                            </m:dPr>
                            <m:e>
                              <m:sSub>
                                <m:sSubPr>
                                  <m:ctrlPr>
                                    <a:rPr lang="en-US" sz="1550" b="1" i="1">
                                      <a:latin typeface="Cambria Math" panose="02040503050406030204" pitchFamily="18" charset="0"/>
                                      <a:cs typeface="Times New Roman" panose="02020603050405020304" pitchFamily="18" charset="0"/>
                                    </a:rPr>
                                  </m:ctrlPr>
                                </m:sSubPr>
                                <m:e>
                                  <m:r>
                                    <a:rPr lang="en-US" sz="1550" b="1" i="1">
                                      <a:latin typeface="Cambria Math" panose="02040503050406030204" pitchFamily="18" charset="0"/>
                                      <a:cs typeface="Times New Roman" panose="02020603050405020304" pitchFamily="18" charset="0"/>
                                    </a:rPr>
                                    <m:t>𝑾</m:t>
                                  </m:r>
                                </m:e>
                                <m:sub>
                                  <m:r>
                                    <a:rPr lang="en-US" sz="1550" b="1" i="1">
                                      <a:latin typeface="Cambria Math" panose="02040503050406030204" pitchFamily="18" charset="0"/>
                                      <a:cs typeface="Times New Roman" panose="02020603050405020304" pitchFamily="18" charset="0"/>
                                    </a:rPr>
                                    <m:t>𝑴</m:t>
                                  </m:r>
                                </m:sub>
                              </m:sSub>
                            </m:e>
                          </m:d>
                        </m:e>
                        <m:sup>
                          <m:r>
                            <m:rPr>
                              <m:sty m:val="p"/>
                            </m:rPr>
                            <a:rPr lang="en-US" sz="1550">
                              <a:latin typeface="Cambria Math" panose="02040503050406030204" pitchFamily="18" charset="0"/>
                              <a:cs typeface="Times New Roman" panose="02020603050405020304" pitchFamily="18" charset="0"/>
                            </a:rPr>
                            <m:t>T</m:t>
                          </m:r>
                        </m:sup>
                      </m:sSup>
                      <m:r>
                        <a:rPr lang="en-US" sz="1550" b="1"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550" b="1"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55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1550" b="1" i="1">
                                  <a:latin typeface="Cambria Math" panose="02040503050406030204" pitchFamily="18" charset="0"/>
                                  <a:ea typeface="Cambria Math" panose="02040503050406030204" pitchFamily="18" charset="0"/>
                                  <a:cs typeface="Times New Roman" panose="02020603050405020304" pitchFamily="18" charset="0"/>
                                </a:rPr>
                                <m:t>𝝃</m:t>
                              </m:r>
                            </m:e>
                            <m:sub>
                              <m:r>
                                <a:rPr lang="en-US" sz="1550" b="1" i="1">
                                  <a:latin typeface="Cambria Math" panose="02040503050406030204" pitchFamily="18" charset="0"/>
                                  <a:ea typeface="Cambria Math" panose="02040503050406030204" pitchFamily="18" charset="0"/>
                                  <a:cs typeface="Times New Roman" panose="02020603050405020304" pitchFamily="18" charset="0"/>
                                </a:rPr>
                                <m:t>𝑴</m:t>
                              </m:r>
                            </m:sub>
                          </m:sSub>
                          <m:d>
                            <m:dPr>
                              <m:ctrlPr>
                                <a:rPr lang="en-US" sz="1550" b="1" i="1">
                                  <a:latin typeface="Cambria Math" panose="02040503050406030204" pitchFamily="18" charset="0"/>
                                  <a:ea typeface="Cambria Math" panose="02040503050406030204" pitchFamily="18" charset="0"/>
                                  <a:cs typeface="Times New Roman" panose="02020603050405020304" pitchFamily="18" charset="0"/>
                                </a:rPr>
                              </m:ctrlPr>
                            </m:dPr>
                            <m:e>
                              <m:r>
                                <a:rPr lang="en-US" sz="1550" b="1" i="1">
                                  <a:latin typeface="Cambria Math" panose="02040503050406030204" pitchFamily="18" charset="0"/>
                                  <a:ea typeface="Cambria Math" panose="02040503050406030204" pitchFamily="18" charset="0"/>
                                  <a:cs typeface="Times New Roman" panose="02020603050405020304" pitchFamily="18" charset="0"/>
                                </a:rPr>
                                <m:t>𝒚</m:t>
                              </m:r>
                            </m:e>
                          </m:d>
                        </m:e>
                      </m:d>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550" b="1" i="1">
                              <a:latin typeface="Cambria Math" panose="02040503050406030204" pitchFamily="18" charset="0"/>
                              <a:cs typeface="Times New Roman" panose="02020603050405020304" pitchFamily="18" charset="0"/>
                            </a:rPr>
                          </m:ctrlPr>
                        </m:sSubPr>
                        <m:e>
                          <m:acc>
                            <m:accPr>
                              <m:chr m:val="̈"/>
                              <m:ctrlPr>
                                <a:rPr lang="en-US" sz="1550" b="1" i="1">
                                  <a:latin typeface="Cambria Math" panose="02040503050406030204" pitchFamily="18" charset="0"/>
                                  <a:cs typeface="Times New Roman" panose="02020603050405020304" pitchFamily="18" charset="0"/>
                                </a:rPr>
                              </m:ctrlPr>
                            </m:accPr>
                            <m:e>
                              <m:r>
                                <a:rPr lang="en-US" sz="1550" b="1" i="1">
                                  <a:latin typeface="Cambria Math" panose="02040503050406030204" pitchFamily="18" charset="0"/>
                                  <a:cs typeface="Times New Roman" panose="02020603050405020304" pitchFamily="18" charset="0"/>
                                </a:rPr>
                                <m:t>𝒚</m:t>
                              </m:r>
                            </m:e>
                          </m:acc>
                        </m:e>
                        <m:sub>
                          <m:r>
                            <a:rPr lang="en-US" sz="1550" b="1" i="1">
                              <a:latin typeface="Cambria Math" panose="02040503050406030204" pitchFamily="18" charset="0"/>
                              <a:cs typeface="Times New Roman" panose="02020603050405020304" pitchFamily="18" charset="0"/>
                            </a:rPr>
                            <m:t>𝒓</m:t>
                          </m:r>
                        </m:sub>
                      </m:sSub>
                      <m:r>
                        <a:rPr lang="en-US" sz="1550" b="1" i="1">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m:t>
                      </m:r>
                      <m:sSup>
                        <m:sSupPr>
                          <m:ctrlPr>
                            <a:rPr lang="en-US" sz="1550" b="1" i="1">
                              <a:latin typeface="Cambria Math" panose="02040503050406030204" pitchFamily="18" charset="0"/>
                              <a:cs typeface="Times New Roman" panose="02020603050405020304" pitchFamily="18" charset="0"/>
                            </a:rPr>
                          </m:ctrlPr>
                        </m:sSupPr>
                        <m:e>
                          <m:d>
                            <m:dPr>
                              <m:begChr m:val="{"/>
                              <m:endChr m:val="}"/>
                              <m:ctrlPr>
                                <a:rPr lang="en-US" sz="1550" b="1" i="1">
                                  <a:latin typeface="Cambria Math" panose="02040503050406030204" pitchFamily="18" charset="0"/>
                                  <a:cs typeface="Times New Roman" panose="02020603050405020304" pitchFamily="18" charset="0"/>
                                </a:rPr>
                              </m:ctrlPr>
                            </m:dPr>
                            <m:e>
                              <m:sSub>
                                <m:sSubPr>
                                  <m:ctrlPr>
                                    <a:rPr lang="en-US" sz="1550" b="1" i="1">
                                      <a:latin typeface="Cambria Math" panose="02040503050406030204" pitchFamily="18" charset="0"/>
                                      <a:cs typeface="Times New Roman" panose="02020603050405020304" pitchFamily="18" charset="0"/>
                                    </a:rPr>
                                  </m:ctrlPr>
                                </m:sSubPr>
                                <m:e>
                                  <m:r>
                                    <a:rPr lang="en-US" sz="1550" b="1" i="1">
                                      <a:latin typeface="Cambria Math" panose="02040503050406030204" pitchFamily="18" charset="0"/>
                                      <a:cs typeface="Times New Roman" panose="02020603050405020304" pitchFamily="18" charset="0"/>
                                    </a:rPr>
                                    <m:t>𝑾</m:t>
                                  </m:r>
                                </m:e>
                                <m:sub>
                                  <m:r>
                                    <a:rPr lang="en-US" sz="1550" b="1" i="1">
                                      <a:latin typeface="Cambria Math" panose="02040503050406030204" pitchFamily="18" charset="0"/>
                                      <a:cs typeface="Times New Roman" panose="02020603050405020304" pitchFamily="18" charset="0"/>
                                    </a:rPr>
                                    <m:t>𝑪</m:t>
                                  </m:r>
                                </m:sub>
                              </m:sSub>
                            </m:e>
                          </m:d>
                        </m:e>
                        <m:sup>
                          <m:r>
                            <m:rPr>
                              <m:sty m:val="p"/>
                            </m:rPr>
                            <a:rPr lang="en-US" sz="1550">
                              <a:latin typeface="Cambria Math" panose="02040503050406030204" pitchFamily="18" charset="0"/>
                              <a:cs typeface="Times New Roman" panose="02020603050405020304" pitchFamily="18" charset="0"/>
                            </a:rPr>
                            <m:t>T</m:t>
                          </m:r>
                        </m:sup>
                      </m:sSup>
                      <m:r>
                        <a:rPr lang="en-US" sz="1550" b="1"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550" b="1"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55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1550" b="1" i="1">
                                  <a:latin typeface="Cambria Math" panose="02040503050406030204" pitchFamily="18" charset="0"/>
                                  <a:ea typeface="Cambria Math" panose="02040503050406030204" pitchFamily="18" charset="0"/>
                                  <a:cs typeface="Times New Roman" panose="02020603050405020304" pitchFamily="18" charset="0"/>
                                </a:rPr>
                                <m:t>𝝃</m:t>
                              </m:r>
                            </m:e>
                            <m:sub>
                              <m:r>
                                <a:rPr lang="en-US" sz="1550" b="1" i="1">
                                  <a:latin typeface="Cambria Math" panose="02040503050406030204" pitchFamily="18" charset="0"/>
                                  <a:ea typeface="Cambria Math" panose="02040503050406030204" pitchFamily="18" charset="0"/>
                                  <a:cs typeface="Times New Roman" panose="02020603050405020304" pitchFamily="18" charset="0"/>
                                </a:rPr>
                                <m:t>𝑪</m:t>
                              </m:r>
                            </m:sub>
                          </m:sSub>
                          <m:d>
                            <m:dPr>
                              <m:ctrlPr>
                                <a:rPr lang="en-US" sz="1550" b="1" i="1">
                                  <a:latin typeface="Cambria Math" panose="02040503050406030204" pitchFamily="18" charset="0"/>
                                  <a:ea typeface="Cambria Math" panose="02040503050406030204" pitchFamily="18" charset="0"/>
                                  <a:cs typeface="Times New Roman" panose="02020603050405020304" pitchFamily="18" charset="0"/>
                                </a:rPr>
                              </m:ctrlPr>
                            </m:dPr>
                            <m:e>
                              <m:r>
                                <a:rPr lang="en-US" sz="1550" b="1" i="1">
                                  <a:latin typeface="Cambria Math" panose="02040503050406030204" pitchFamily="18" charset="0"/>
                                  <a:ea typeface="Cambria Math" panose="02040503050406030204" pitchFamily="18" charset="0"/>
                                  <a:cs typeface="Times New Roman" panose="02020603050405020304" pitchFamily="18" charset="0"/>
                                </a:rPr>
                                <m:t>𝒚</m:t>
                              </m:r>
                              <m:r>
                                <a:rPr lang="en-US" sz="1550" b="1" i="1">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en-US" sz="1550" b="1" i="1">
                                      <a:latin typeface="Cambria Math" panose="02040503050406030204" pitchFamily="18" charset="0"/>
                                      <a:ea typeface="Cambria Math" panose="02040503050406030204" pitchFamily="18" charset="0"/>
                                      <a:cs typeface="Times New Roman" panose="02020603050405020304" pitchFamily="18" charset="0"/>
                                    </a:rPr>
                                  </m:ctrlPr>
                                </m:accPr>
                                <m:e>
                                  <m:r>
                                    <a:rPr lang="en-US" sz="1550" b="1" i="1">
                                      <a:latin typeface="Cambria Math" panose="02040503050406030204" pitchFamily="18" charset="0"/>
                                      <a:ea typeface="Cambria Math" panose="02040503050406030204" pitchFamily="18" charset="0"/>
                                      <a:cs typeface="Times New Roman" panose="02020603050405020304" pitchFamily="18" charset="0"/>
                                    </a:rPr>
                                    <m:t>𝒚</m:t>
                                  </m:r>
                                </m:e>
                              </m:acc>
                            </m:e>
                          </m:d>
                        </m:e>
                      </m:d>
                      <m:r>
                        <a:rPr lang="en-US" sz="1550" b="1" i="1" smtClean="0">
                          <a:latin typeface="Cambria Math" panose="02040503050406030204" pitchFamily="18" charset="0"/>
                          <a:cs typeface="Times New Roman" panose="02020603050405020304" pitchFamily="18" charset="0"/>
                        </a:rPr>
                        <m:t>]</m:t>
                      </m:r>
                      <m:sSub>
                        <m:sSubPr>
                          <m:ctrlPr>
                            <a:rPr lang="en-US" sz="1550" b="1" i="1">
                              <a:latin typeface="Cambria Math" panose="02040503050406030204" pitchFamily="18" charset="0"/>
                              <a:cs typeface="Times New Roman" panose="02020603050405020304" pitchFamily="18" charset="0"/>
                            </a:rPr>
                          </m:ctrlPr>
                        </m:sSubPr>
                        <m:e>
                          <m:acc>
                            <m:accPr>
                              <m:chr m:val="̇"/>
                              <m:ctrlPr>
                                <a:rPr lang="en-US" sz="1550" b="1" i="1">
                                  <a:latin typeface="Cambria Math" panose="02040503050406030204" pitchFamily="18" charset="0"/>
                                  <a:cs typeface="Times New Roman" panose="02020603050405020304" pitchFamily="18" charset="0"/>
                                </a:rPr>
                              </m:ctrlPr>
                            </m:accPr>
                            <m:e>
                              <m:r>
                                <a:rPr lang="en-US" sz="1550" b="1" i="1">
                                  <a:latin typeface="Cambria Math" panose="02040503050406030204" pitchFamily="18" charset="0"/>
                                  <a:cs typeface="Times New Roman" panose="02020603050405020304" pitchFamily="18" charset="0"/>
                                </a:rPr>
                                <m:t>𝒚</m:t>
                              </m:r>
                            </m:e>
                          </m:acc>
                        </m:e>
                        <m:sub>
                          <m:r>
                            <a:rPr lang="en-US" sz="1550" b="1" i="1">
                              <a:latin typeface="Cambria Math" panose="02040503050406030204" pitchFamily="18" charset="0"/>
                              <a:cs typeface="Times New Roman" panose="02020603050405020304" pitchFamily="18" charset="0"/>
                            </a:rPr>
                            <m:t>𝒓</m:t>
                          </m:r>
                        </m:sub>
                      </m:sSub>
                      <m:r>
                        <a:rPr lang="en-US" sz="1550">
                          <a:latin typeface="Cambria Math" panose="02040503050406030204" pitchFamily="18" charset="0"/>
                          <a:cs typeface="Times New Roman" panose="02020603050405020304" pitchFamily="18" charset="0"/>
                        </a:rPr>
                        <m:t>+</m:t>
                      </m:r>
                      <m:r>
                        <a:rPr lang="en-US" sz="1550" b="0" i="0" smtClean="0">
                          <a:latin typeface="Cambria Math" panose="02040503050406030204" pitchFamily="18" charset="0"/>
                          <a:cs typeface="Times New Roman" panose="02020603050405020304" pitchFamily="18" charset="0"/>
                        </a:rPr>
                        <m:t>[</m:t>
                      </m:r>
                      <m:sSup>
                        <m:sSupPr>
                          <m:ctrlPr>
                            <a:rPr lang="en-US" sz="1550" b="1" i="1">
                              <a:latin typeface="Cambria Math" panose="02040503050406030204" pitchFamily="18" charset="0"/>
                              <a:cs typeface="Times New Roman" panose="02020603050405020304" pitchFamily="18" charset="0"/>
                            </a:rPr>
                          </m:ctrlPr>
                        </m:sSupPr>
                        <m:e>
                          <m:d>
                            <m:dPr>
                              <m:begChr m:val="{"/>
                              <m:endChr m:val="}"/>
                              <m:ctrlPr>
                                <a:rPr lang="en-US" sz="1550" b="1" i="1">
                                  <a:latin typeface="Cambria Math" panose="02040503050406030204" pitchFamily="18" charset="0"/>
                                  <a:cs typeface="Times New Roman" panose="02020603050405020304" pitchFamily="18" charset="0"/>
                                </a:rPr>
                              </m:ctrlPr>
                            </m:dPr>
                            <m:e>
                              <m:sSub>
                                <m:sSubPr>
                                  <m:ctrlPr>
                                    <a:rPr lang="en-US" sz="1550" b="1" i="1">
                                      <a:latin typeface="Cambria Math" panose="02040503050406030204" pitchFamily="18" charset="0"/>
                                      <a:cs typeface="Times New Roman" panose="02020603050405020304" pitchFamily="18" charset="0"/>
                                    </a:rPr>
                                  </m:ctrlPr>
                                </m:sSubPr>
                                <m:e>
                                  <m:r>
                                    <a:rPr lang="en-US" sz="1550" b="1" i="1">
                                      <a:latin typeface="Cambria Math" panose="02040503050406030204" pitchFamily="18" charset="0"/>
                                      <a:cs typeface="Times New Roman" panose="02020603050405020304" pitchFamily="18" charset="0"/>
                                    </a:rPr>
                                    <m:t>𝑾</m:t>
                                  </m:r>
                                </m:e>
                                <m:sub>
                                  <m:r>
                                    <a:rPr lang="en-US" sz="1550" b="1" i="1">
                                      <a:latin typeface="Cambria Math" panose="02040503050406030204" pitchFamily="18" charset="0"/>
                                      <a:cs typeface="Times New Roman" panose="02020603050405020304" pitchFamily="18" charset="0"/>
                                    </a:rPr>
                                    <m:t>𝑮</m:t>
                                  </m:r>
                                </m:sub>
                              </m:sSub>
                            </m:e>
                          </m:d>
                        </m:e>
                        <m:sup>
                          <m:r>
                            <m:rPr>
                              <m:sty m:val="p"/>
                            </m:rPr>
                            <a:rPr lang="en-US" sz="1550">
                              <a:latin typeface="Cambria Math" panose="02040503050406030204" pitchFamily="18" charset="0"/>
                              <a:cs typeface="Times New Roman" panose="02020603050405020304" pitchFamily="18" charset="0"/>
                            </a:rPr>
                            <m:t>T</m:t>
                          </m:r>
                        </m:sup>
                      </m:sSup>
                      <m:r>
                        <a:rPr lang="en-US" sz="1550" b="1"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550" b="1"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55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1550" b="1" i="1">
                                  <a:latin typeface="Cambria Math" panose="02040503050406030204" pitchFamily="18" charset="0"/>
                                  <a:ea typeface="Cambria Math" panose="02040503050406030204" pitchFamily="18" charset="0"/>
                                  <a:cs typeface="Times New Roman" panose="02020603050405020304" pitchFamily="18" charset="0"/>
                                </a:rPr>
                                <m:t>𝝃</m:t>
                              </m:r>
                            </m:e>
                            <m:sub>
                              <m:r>
                                <a:rPr lang="en-US" sz="1550" b="1" i="1">
                                  <a:latin typeface="Cambria Math" panose="02040503050406030204" pitchFamily="18" charset="0"/>
                                  <a:ea typeface="Cambria Math" panose="02040503050406030204" pitchFamily="18" charset="0"/>
                                  <a:cs typeface="Times New Roman" panose="02020603050405020304" pitchFamily="18" charset="0"/>
                                </a:rPr>
                                <m:t>𝑮</m:t>
                              </m:r>
                            </m:sub>
                          </m:sSub>
                          <m:r>
                            <a:rPr lang="en-US" sz="1550" b="1" i="1">
                              <a:latin typeface="Cambria Math" panose="02040503050406030204" pitchFamily="18" charset="0"/>
                              <a:ea typeface="Cambria Math" panose="02040503050406030204" pitchFamily="18" charset="0"/>
                              <a:cs typeface="Times New Roman" panose="02020603050405020304" pitchFamily="18" charset="0"/>
                            </a:rPr>
                            <m:t>(</m:t>
                          </m:r>
                          <m:r>
                            <a:rPr lang="en-US" sz="1550" b="1" i="1">
                              <a:latin typeface="Cambria Math" panose="02040503050406030204" pitchFamily="18" charset="0"/>
                              <a:ea typeface="Cambria Math" panose="02040503050406030204" pitchFamily="18" charset="0"/>
                              <a:cs typeface="Times New Roman" panose="02020603050405020304" pitchFamily="18" charset="0"/>
                            </a:rPr>
                            <m:t>𝒚</m:t>
                          </m:r>
                          <m:r>
                            <a:rPr lang="en-US" sz="1550" b="1" i="1">
                              <a:latin typeface="Cambria Math" panose="02040503050406030204" pitchFamily="18" charset="0"/>
                              <a:ea typeface="Cambria Math" panose="02040503050406030204" pitchFamily="18" charset="0"/>
                              <a:cs typeface="Times New Roman" panose="02020603050405020304" pitchFamily="18" charset="0"/>
                            </a:rPr>
                            <m:t>)</m:t>
                          </m:r>
                        </m:e>
                      </m:d>
                      <m:r>
                        <a:rPr lang="en-US" sz="1550" b="0" i="0" smtClean="0">
                          <a:latin typeface="Cambria Math" panose="02040503050406030204" pitchFamily="18" charset="0"/>
                          <a:cs typeface="Times New Roman" panose="02020603050405020304" pitchFamily="18" charset="0"/>
                        </a:rPr>
                        <m:t>]</m:t>
                      </m:r>
                      <m:r>
                        <a:rPr lang="en-US" sz="1550">
                          <a:latin typeface="Cambria Math" panose="02040503050406030204" pitchFamily="18" charset="0"/>
                          <a:cs typeface="Times New Roman" panose="02020603050405020304" pitchFamily="18" charset="0"/>
                        </a:rPr>
                        <m:t>+</m:t>
                      </m:r>
                      <m:r>
                        <a:rPr lang="en-US" sz="1550" b="1">
                          <a:latin typeface="Cambria Math" panose="02040503050406030204" pitchFamily="18" charset="0"/>
                          <a:cs typeface="Times New Roman" panose="02020603050405020304" pitchFamily="18" charset="0"/>
                        </a:rPr>
                        <m:t>𝐄</m:t>
                      </m:r>
                    </m:oMath>
                  </m:oMathPara>
                </a14:m>
                <a:endParaRPr lang="en-US" sz="1550" b="1" dirty="0">
                  <a:latin typeface="Times New Roman" panose="02020603050405020304" pitchFamily="18" charset="0"/>
                  <a:cs typeface="Times New Roman" panose="02020603050405020304" pitchFamily="18" charset="0"/>
                </a:endParaRPr>
              </a:p>
              <a:p>
                <a:pPr algn="just"/>
                <a:endParaRPr lang="en-US" sz="155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Here, </a:t>
                </a:r>
              </a:p>
              <a:p>
                <a:pPr algn="just"/>
                <a14:m>
                  <m:oMathPara xmlns:m="http://schemas.openxmlformats.org/officeDocument/2006/math">
                    <m:oMathParaPr>
                      <m:jc m:val="centerGroup"/>
                    </m:oMathParaPr>
                    <m:oMath xmlns:m="http://schemas.openxmlformats.org/officeDocument/2006/math">
                      <m:r>
                        <a:rPr lang="en-US" sz="1550" b="1" i="1" smtClean="0">
                          <a:latin typeface="Cambria Math" panose="02040503050406030204" pitchFamily="18" charset="0"/>
                          <a:cs typeface="Times New Roman" panose="02020603050405020304" pitchFamily="18" charset="0"/>
                        </a:rPr>
                        <m:t>𝑬</m:t>
                      </m:r>
                      <m:r>
                        <a:rPr lang="en-US" sz="1550" b="1" i="1" smtClean="0">
                          <a:latin typeface="Cambria Math" panose="02040503050406030204" pitchFamily="18" charset="0"/>
                          <a:cs typeface="Times New Roman" panose="02020603050405020304" pitchFamily="18" charset="0"/>
                        </a:rPr>
                        <m:t>=</m:t>
                      </m:r>
                      <m:sSub>
                        <m:sSubPr>
                          <m:ctrlPr>
                            <a:rPr lang="en-US" sz="1550" b="1" i="1">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𝑬</m:t>
                          </m:r>
                        </m:e>
                        <m:sub>
                          <m:r>
                            <a:rPr lang="en-US" sz="1550" b="1" i="0" smtClean="0">
                              <a:latin typeface="Cambria Math" panose="02040503050406030204" pitchFamily="18" charset="0"/>
                              <a:cs typeface="Times New Roman" panose="02020603050405020304" pitchFamily="18" charset="0"/>
                            </a:rPr>
                            <m:t>𝐌</m:t>
                          </m:r>
                        </m:sub>
                      </m:sSub>
                      <m:sSub>
                        <m:sSubPr>
                          <m:ctrlPr>
                            <a:rPr lang="en-US" sz="1550" b="1" i="1">
                              <a:latin typeface="Cambria Math" panose="02040503050406030204" pitchFamily="18" charset="0"/>
                              <a:cs typeface="Times New Roman" panose="02020603050405020304" pitchFamily="18" charset="0"/>
                            </a:rPr>
                          </m:ctrlPr>
                        </m:sSubPr>
                        <m:e>
                          <m:acc>
                            <m:accPr>
                              <m:chr m:val="̈"/>
                              <m:ctrlPr>
                                <a:rPr lang="en-US" sz="1550" b="1" i="1">
                                  <a:latin typeface="Cambria Math" panose="02040503050406030204" pitchFamily="18" charset="0"/>
                                  <a:cs typeface="Times New Roman" panose="02020603050405020304" pitchFamily="18" charset="0"/>
                                </a:rPr>
                              </m:ctrlPr>
                            </m:accPr>
                            <m:e>
                              <m:r>
                                <a:rPr lang="en-US" sz="1550" b="1" i="1">
                                  <a:latin typeface="Cambria Math" panose="02040503050406030204" pitchFamily="18" charset="0"/>
                                  <a:cs typeface="Times New Roman" panose="02020603050405020304" pitchFamily="18" charset="0"/>
                                </a:rPr>
                                <m:t>𝒚</m:t>
                              </m:r>
                            </m:e>
                          </m:acc>
                        </m:e>
                        <m:sub>
                          <m:r>
                            <a:rPr lang="en-US" sz="1550" b="1" i="1">
                              <a:latin typeface="Cambria Math" panose="02040503050406030204" pitchFamily="18" charset="0"/>
                              <a:cs typeface="Times New Roman" panose="02020603050405020304" pitchFamily="18" charset="0"/>
                            </a:rPr>
                            <m:t>𝒓</m:t>
                          </m:r>
                        </m:sub>
                      </m:sSub>
                      <m:r>
                        <a:rPr lang="en-US" sz="1550" b="1" i="1">
                          <a:latin typeface="Cambria Math" panose="02040503050406030204" pitchFamily="18" charset="0"/>
                          <a:cs typeface="Times New Roman" panose="02020603050405020304" pitchFamily="18" charset="0"/>
                        </a:rPr>
                        <m:t>+</m:t>
                      </m:r>
                      <m:sSub>
                        <m:sSubPr>
                          <m:ctrlPr>
                            <a:rPr lang="en-US" sz="1550" b="1" i="1">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𝑬</m:t>
                          </m:r>
                        </m:e>
                        <m:sub>
                          <m:r>
                            <a:rPr lang="en-US" sz="1550" b="1" i="0" smtClean="0">
                              <a:latin typeface="Cambria Math" panose="02040503050406030204" pitchFamily="18" charset="0"/>
                              <a:cs typeface="Times New Roman" panose="02020603050405020304" pitchFamily="18" charset="0"/>
                            </a:rPr>
                            <m:t>𝐂</m:t>
                          </m:r>
                        </m:sub>
                      </m:sSub>
                      <m:sSub>
                        <m:sSubPr>
                          <m:ctrlPr>
                            <a:rPr lang="en-US" sz="1550" b="1" i="1">
                              <a:latin typeface="Cambria Math" panose="02040503050406030204" pitchFamily="18" charset="0"/>
                              <a:cs typeface="Times New Roman" panose="02020603050405020304" pitchFamily="18" charset="0"/>
                            </a:rPr>
                          </m:ctrlPr>
                        </m:sSubPr>
                        <m:e>
                          <m:acc>
                            <m:accPr>
                              <m:chr m:val="̇"/>
                              <m:ctrlPr>
                                <a:rPr lang="en-US" sz="1550" b="1" i="1">
                                  <a:latin typeface="Cambria Math" panose="02040503050406030204" pitchFamily="18" charset="0"/>
                                  <a:cs typeface="Times New Roman" panose="02020603050405020304" pitchFamily="18" charset="0"/>
                                </a:rPr>
                              </m:ctrlPr>
                            </m:accPr>
                            <m:e>
                              <m:r>
                                <a:rPr lang="en-US" sz="1550" b="1" i="1">
                                  <a:latin typeface="Cambria Math" panose="02040503050406030204" pitchFamily="18" charset="0"/>
                                  <a:cs typeface="Times New Roman" panose="02020603050405020304" pitchFamily="18" charset="0"/>
                                </a:rPr>
                                <m:t>𝒚</m:t>
                              </m:r>
                            </m:e>
                          </m:acc>
                        </m:e>
                        <m:sub>
                          <m:r>
                            <a:rPr lang="en-US" sz="1550" b="1" i="1">
                              <a:latin typeface="Cambria Math" panose="02040503050406030204" pitchFamily="18" charset="0"/>
                              <a:cs typeface="Times New Roman" panose="02020603050405020304" pitchFamily="18" charset="0"/>
                            </a:rPr>
                            <m:t>𝒓</m:t>
                          </m:r>
                        </m:sub>
                      </m:sSub>
                      <m:r>
                        <a:rPr lang="en-US" sz="1550">
                          <a:latin typeface="Cambria Math" panose="02040503050406030204" pitchFamily="18" charset="0"/>
                          <a:cs typeface="Times New Roman" panose="02020603050405020304" pitchFamily="18" charset="0"/>
                        </a:rPr>
                        <m:t>+</m:t>
                      </m:r>
                      <m:sSub>
                        <m:sSubPr>
                          <m:ctrlPr>
                            <a:rPr lang="en-US" sz="1550" b="1" i="1">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𝑬</m:t>
                          </m:r>
                        </m:e>
                        <m:sub>
                          <m:r>
                            <a:rPr lang="en-US" sz="1550" b="1" i="0" smtClean="0">
                              <a:latin typeface="Cambria Math" panose="02040503050406030204" pitchFamily="18" charset="0"/>
                              <a:cs typeface="Times New Roman" panose="02020603050405020304" pitchFamily="18" charset="0"/>
                            </a:rPr>
                            <m:t>𝐆</m:t>
                          </m:r>
                        </m:sub>
                      </m:sSub>
                    </m:oMath>
                  </m:oMathPara>
                </a14:m>
                <a:endParaRPr lang="en-US" sz="1550" b="1"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8202ACC2-DEC0-6695-D7F2-26665435C72D}"/>
                  </a:ext>
                </a:extLst>
              </p:cNvPr>
              <p:cNvSpPr txBox="1">
                <a:spLocks noRot="1" noChangeAspect="1" noMove="1" noResize="1" noEditPoints="1" noAdjustHandles="1" noChangeArrowheads="1" noChangeShapeType="1" noTextEdit="1"/>
              </p:cNvSpPr>
              <p:nvPr/>
            </p:nvSpPr>
            <p:spPr>
              <a:xfrm>
                <a:off x="59473" y="282500"/>
                <a:ext cx="6493727" cy="3926011"/>
              </a:xfrm>
              <a:prstGeom prst="rect">
                <a:avLst/>
              </a:prstGeom>
              <a:blipFill>
                <a:blip r:embed="rId2"/>
                <a:stretch>
                  <a:fillRect l="-376" t="-311"/>
                </a:stretch>
              </a:blipFill>
            </p:spPr>
            <p:txBody>
              <a:bodyPr/>
              <a:lstStyle/>
              <a:p>
                <a:r>
                  <a:rPr lang="en-IN">
                    <a:noFill/>
                  </a:rPr>
                  <a:t> </a:t>
                </a:r>
              </a:p>
            </p:txBody>
          </p:sp>
        </mc:Fallback>
      </mc:AlternateContent>
    </p:spTree>
    <p:extLst>
      <p:ext uri="{BB962C8B-B14F-4D97-AF65-F5344CB8AC3E}">
        <p14:creationId xmlns:p14="http://schemas.microsoft.com/office/powerpoint/2010/main" val="7003206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FB8CC0-9CC5-3A3B-1FE0-5C284A76466E}"/>
              </a:ext>
            </a:extLst>
          </p:cNvPr>
          <p:cNvSpPr>
            <a:spLocks noGrp="1"/>
          </p:cNvSpPr>
          <p:nvPr>
            <p:ph type="sldNum" sz="quarter" idx="12"/>
          </p:nvPr>
        </p:nvSpPr>
        <p:spPr/>
        <p:txBody>
          <a:bodyPr/>
          <a:lstStyle/>
          <a:p>
            <a:fld id="{9CE334EA-1831-4B89-A89A-D5E7C2427B13}" type="slidenum">
              <a:rPr lang="en-US" smtClean="0"/>
              <a:pPr/>
              <a:t>36</a:t>
            </a:fld>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CE5D4A4-C693-9B90-1E96-A77D497C0466}"/>
                  </a:ext>
                </a:extLst>
              </p:cNvPr>
              <p:cNvSpPr txBox="1"/>
              <p:nvPr/>
            </p:nvSpPr>
            <p:spPr>
              <a:xfrm>
                <a:off x="59473" y="282500"/>
                <a:ext cx="6493727" cy="3199530"/>
              </a:xfrm>
              <a:prstGeom prst="rect">
                <a:avLst/>
              </a:prstGeom>
              <a:noFill/>
            </p:spPr>
            <p:txBody>
              <a:bodyPr wrap="square" rtlCol="0">
                <a:spAutoFit/>
              </a:bodyPr>
              <a:lstStyle/>
              <a:p>
                <a:pPr marL="285750" indent="-285750" algn="jus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Obviously, the RBF networks in practice are not ideal, hence, we can only estimate the values of </a:t>
                </a:r>
                <a14:m>
                  <m:oMath xmlns:m="http://schemas.openxmlformats.org/officeDocument/2006/math">
                    <m:sSub>
                      <m:sSubPr>
                        <m:ctrlPr>
                          <a:rPr lang="en-US" sz="1550" b="1" i="1" smtClean="0">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𝑴</m:t>
                        </m:r>
                      </m:e>
                      <m:sub>
                        <m:r>
                          <m:rPr>
                            <m:sty m:val="p"/>
                          </m:rPr>
                          <a:rPr lang="en-US" sz="1550" b="0" i="0" smtClean="0">
                            <a:latin typeface="Cambria Math" panose="02040503050406030204" pitchFamily="18" charset="0"/>
                            <a:cs typeface="Times New Roman" panose="02020603050405020304" pitchFamily="18" charset="0"/>
                          </a:rPr>
                          <m:t>SNN</m:t>
                        </m:r>
                      </m:sub>
                    </m:sSub>
                    <m:r>
                      <a:rPr lang="en-US" sz="1550" b="1" i="1">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a:latin typeface="Cambria Math" panose="02040503050406030204" pitchFamily="18" charset="0"/>
                        <a:cs typeface="Times New Roman" panose="02020603050405020304" pitchFamily="18" charset="0"/>
                      </a:rPr>
                      <m:t>)</m:t>
                    </m:r>
                  </m:oMath>
                </a14:m>
                <a:r>
                  <a:rPr lang="en-IN" sz="155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550" b="1" i="1">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 </m:t>
                        </m:r>
                        <m:r>
                          <a:rPr lang="en-US" sz="1550" b="1" i="1" smtClean="0">
                            <a:latin typeface="Cambria Math" panose="02040503050406030204" pitchFamily="18" charset="0"/>
                            <a:cs typeface="Times New Roman" panose="02020603050405020304" pitchFamily="18" charset="0"/>
                          </a:rPr>
                          <m:t>𝑪</m:t>
                        </m:r>
                      </m:e>
                      <m:sub>
                        <m:r>
                          <m:rPr>
                            <m:sty m:val="p"/>
                          </m:rPr>
                          <a:rPr lang="en-US" sz="1550">
                            <a:latin typeface="Cambria Math" panose="02040503050406030204" pitchFamily="18" charset="0"/>
                            <a:cs typeface="Times New Roman" panose="02020603050405020304" pitchFamily="18" charset="0"/>
                          </a:rPr>
                          <m:t>SNN</m:t>
                        </m:r>
                      </m:sub>
                    </m:sSub>
                    <m:r>
                      <a:rPr lang="en-US" sz="1550" b="1" i="1">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a:latin typeface="Cambria Math" panose="02040503050406030204" pitchFamily="18" charset="0"/>
                        <a:cs typeface="Times New Roman" panose="02020603050405020304" pitchFamily="18" charset="0"/>
                      </a:rPr>
                      <m:t>,</m:t>
                    </m:r>
                    <m:acc>
                      <m:accPr>
                        <m:chr m:val="̇"/>
                        <m:ctrlPr>
                          <a:rPr lang="en-US" sz="1550" b="1" i="1">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𝒚</m:t>
                        </m:r>
                      </m:e>
                    </m:acc>
                    <m:r>
                      <a:rPr lang="en-US" sz="1550" b="1" i="1">
                        <a:latin typeface="Cambria Math" panose="02040503050406030204" pitchFamily="18" charset="0"/>
                        <a:cs typeface="Times New Roman" panose="02020603050405020304" pitchFamily="18" charset="0"/>
                      </a:rPr>
                      <m:t>)</m:t>
                    </m:r>
                  </m:oMath>
                </a14:m>
                <a:r>
                  <a:rPr lang="en-IN" sz="1550" dirty="0">
                    <a:latin typeface="Times New Roman" panose="02020603050405020304" pitchFamily="18" charset="0"/>
                    <a:cs typeface="Times New Roman" panose="02020603050405020304" pitchFamily="18" charset="0"/>
                  </a:rPr>
                  <a:t> and</a:t>
                </a:r>
                <a14:m>
                  <m:oMath xmlns:m="http://schemas.openxmlformats.org/officeDocument/2006/math">
                    <m:sSub>
                      <m:sSubPr>
                        <m:ctrlPr>
                          <a:rPr lang="en-US" sz="1550" b="1" i="1">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 </m:t>
                        </m:r>
                        <m:r>
                          <a:rPr lang="en-US" sz="1550" b="1" i="1" smtClean="0">
                            <a:latin typeface="Cambria Math" panose="02040503050406030204" pitchFamily="18" charset="0"/>
                            <a:cs typeface="Times New Roman" panose="02020603050405020304" pitchFamily="18" charset="0"/>
                          </a:rPr>
                          <m:t>𝑮</m:t>
                        </m:r>
                      </m:e>
                      <m:sub>
                        <m:r>
                          <m:rPr>
                            <m:sty m:val="p"/>
                          </m:rPr>
                          <a:rPr lang="en-US" sz="1550">
                            <a:latin typeface="Cambria Math" panose="02040503050406030204" pitchFamily="18" charset="0"/>
                            <a:cs typeface="Times New Roman" panose="02020603050405020304" pitchFamily="18" charset="0"/>
                          </a:rPr>
                          <m:t>SNN</m:t>
                        </m:r>
                      </m:sub>
                    </m:sSub>
                    <m:r>
                      <a:rPr lang="en-US" sz="1550" b="1" i="1">
                        <a:latin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cs typeface="Times New Roman" panose="02020603050405020304" pitchFamily="18" charset="0"/>
                      </a:rPr>
                      <m:t>𝒚</m:t>
                    </m:r>
                    <m:r>
                      <a:rPr lang="en-US" sz="1550" b="1" i="1">
                        <a:latin typeface="Cambria Math" panose="02040503050406030204" pitchFamily="18" charset="0"/>
                        <a:cs typeface="Times New Roman" panose="02020603050405020304" pitchFamily="18" charset="0"/>
                      </a:rPr>
                      <m:t>)</m:t>
                    </m:r>
                  </m:oMath>
                </a14:m>
                <a:r>
                  <a:rPr lang="en-US" sz="155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55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These estimates are written as: </a:t>
                </a:r>
              </a:p>
              <a:p>
                <a:pPr algn="just"/>
                <a:endParaRPr lang="en-US" sz="155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1550" b="1" i="1" smtClean="0">
                              <a:latin typeface="Cambria Math" panose="02040503050406030204" pitchFamily="18" charset="0"/>
                              <a:cs typeface="Times New Roman" panose="02020603050405020304" pitchFamily="18" charset="0"/>
                            </a:rPr>
                          </m:ctrlPr>
                        </m:sSubPr>
                        <m:e>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𝑴</m:t>
                              </m:r>
                            </m:e>
                          </m:acc>
                        </m:e>
                        <m:sub>
                          <m:r>
                            <a:rPr lang="en-US" sz="1550" b="1" i="1" smtClean="0">
                              <a:latin typeface="Cambria Math" panose="02040503050406030204" pitchFamily="18" charset="0"/>
                              <a:cs typeface="Times New Roman" panose="02020603050405020304" pitchFamily="18" charset="0"/>
                            </a:rPr>
                            <m:t>𝑺𝑵𝑵</m:t>
                          </m:r>
                        </m:sub>
                      </m:sSub>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e>
                      </m:d>
                      <m:r>
                        <a:rPr lang="en-US" sz="1550" b="1" i="1" smtClean="0">
                          <a:latin typeface="Cambria Math" panose="02040503050406030204" pitchFamily="18" charset="0"/>
                          <a:cs typeface="Times New Roman" panose="02020603050405020304" pitchFamily="18" charset="0"/>
                        </a:rPr>
                        <m:t>= </m:t>
                      </m:r>
                      <m:sSup>
                        <m:sSupPr>
                          <m:ctrlPr>
                            <a:rPr lang="en-US" sz="1550" b="1" i="1" smtClean="0">
                              <a:latin typeface="Cambria Math" panose="02040503050406030204" pitchFamily="18" charset="0"/>
                              <a:cs typeface="Times New Roman" panose="02020603050405020304" pitchFamily="18" charset="0"/>
                            </a:rPr>
                          </m:ctrlPr>
                        </m:sSupPr>
                        <m:e>
                          <m:d>
                            <m:dPr>
                              <m:begChr m:val="{"/>
                              <m:endChr m:val="}"/>
                              <m:ctrlPr>
                                <a:rPr lang="en-US" sz="1550" b="1" i="1" smtClean="0">
                                  <a:latin typeface="Cambria Math" panose="02040503050406030204" pitchFamily="18" charset="0"/>
                                  <a:cs typeface="Times New Roman" panose="02020603050405020304" pitchFamily="18" charset="0"/>
                                </a:rPr>
                              </m:ctrlPr>
                            </m:dPr>
                            <m:e>
                              <m:sSub>
                                <m:sSubPr>
                                  <m:ctrlPr>
                                    <a:rPr lang="en-US" sz="1550" b="1" i="1" smtClean="0">
                                      <a:latin typeface="Cambria Math" panose="02040503050406030204" pitchFamily="18" charset="0"/>
                                      <a:cs typeface="Times New Roman" panose="02020603050405020304" pitchFamily="18" charset="0"/>
                                    </a:rPr>
                                  </m:ctrlPr>
                                </m:sSubPr>
                                <m:e>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𝑾</m:t>
                                      </m:r>
                                    </m:e>
                                  </m:acc>
                                </m:e>
                                <m:sub>
                                  <m:r>
                                    <a:rPr lang="en-US" sz="1550" b="1" i="1" smtClean="0">
                                      <a:latin typeface="Cambria Math" panose="02040503050406030204" pitchFamily="18" charset="0"/>
                                      <a:cs typeface="Times New Roman" panose="02020603050405020304" pitchFamily="18" charset="0"/>
                                    </a:rPr>
                                    <m:t>𝑴</m:t>
                                  </m:r>
                                </m:sub>
                              </m:sSub>
                            </m:e>
                          </m:d>
                        </m:e>
                        <m:sup>
                          <m:r>
                            <m:rPr>
                              <m:sty m:val="p"/>
                            </m:rPr>
                            <a:rPr lang="en-US" sz="1550" b="0" i="0" smtClean="0">
                              <a:latin typeface="Cambria Math" panose="02040503050406030204" pitchFamily="18" charset="0"/>
                              <a:cs typeface="Times New Roman" panose="02020603050405020304" pitchFamily="18" charset="0"/>
                            </a:rPr>
                            <m:t>T</m:t>
                          </m:r>
                        </m:sup>
                      </m:sSup>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55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55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𝝃</m:t>
                              </m:r>
                            </m:e>
                            <m:sub>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𝑴</m:t>
                              </m:r>
                            </m:sub>
                          </m:sSub>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e>
                      </m:d>
                    </m:oMath>
                  </m:oMathPara>
                </a14:m>
                <a:endParaRPr lang="en-US" sz="1550" b="1" dirty="0">
                  <a:latin typeface="Times New Roman" panose="02020603050405020304" pitchFamily="18" charset="0"/>
                  <a:cs typeface="Times New Roman" panose="02020603050405020304" pitchFamily="18" charset="0"/>
                </a:endParaRPr>
              </a:p>
              <a:p>
                <a:pPr algn="just"/>
                <a:endParaRPr lang="en-US" sz="1550" b="1"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1550" b="1" i="1" smtClean="0">
                              <a:latin typeface="Cambria Math" panose="02040503050406030204" pitchFamily="18" charset="0"/>
                              <a:cs typeface="Times New Roman" panose="02020603050405020304" pitchFamily="18" charset="0"/>
                            </a:rPr>
                          </m:ctrlPr>
                        </m:sSubPr>
                        <m:e>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𝑪</m:t>
                              </m:r>
                            </m:e>
                          </m:acc>
                        </m:e>
                        <m:sub>
                          <m:r>
                            <a:rPr lang="en-US" sz="1550" b="1" i="1" smtClean="0">
                              <a:latin typeface="Cambria Math" panose="02040503050406030204" pitchFamily="18" charset="0"/>
                              <a:cs typeface="Times New Roman" panose="02020603050405020304" pitchFamily="18" charset="0"/>
                            </a:rPr>
                            <m:t>𝑺𝑵𝑵</m:t>
                          </m:r>
                        </m:sub>
                      </m:sSub>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cs typeface="Times New Roman" panose="02020603050405020304" pitchFamily="18" charset="0"/>
                            </a:rPr>
                            <m:t>,</m:t>
                          </m:r>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𝒚</m:t>
                              </m:r>
                            </m:e>
                          </m:acc>
                        </m:e>
                      </m:d>
                      <m:r>
                        <a:rPr lang="en-US" sz="1550" b="1" i="1" smtClean="0">
                          <a:latin typeface="Cambria Math" panose="02040503050406030204" pitchFamily="18" charset="0"/>
                          <a:cs typeface="Times New Roman" panose="02020603050405020304" pitchFamily="18" charset="0"/>
                        </a:rPr>
                        <m:t>= </m:t>
                      </m:r>
                      <m:sSup>
                        <m:sSupPr>
                          <m:ctrlPr>
                            <a:rPr lang="en-US" sz="1550" b="1" i="1" smtClean="0">
                              <a:latin typeface="Cambria Math" panose="02040503050406030204" pitchFamily="18" charset="0"/>
                              <a:cs typeface="Times New Roman" panose="02020603050405020304" pitchFamily="18" charset="0"/>
                            </a:rPr>
                          </m:ctrlPr>
                        </m:sSupPr>
                        <m:e>
                          <m:d>
                            <m:dPr>
                              <m:begChr m:val="{"/>
                              <m:endChr m:val="}"/>
                              <m:ctrlPr>
                                <a:rPr lang="en-US" sz="1550" b="1" i="1" smtClean="0">
                                  <a:latin typeface="Cambria Math" panose="02040503050406030204" pitchFamily="18" charset="0"/>
                                  <a:cs typeface="Times New Roman" panose="02020603050405020304" pitchFamily="18" charset="0"/>
                                </a:rPr>
                              </m:ctrlPr>
                            </m:dPr>
                            <m:e>
                              <m:sSub>
                                <m:sSubPr>
                                  <m:ctrlPr>
                                    <a:rPr lang="en-US" sz="1550" b="1" i="1" smtClean="0">
                                      <a:latin typeface="Cambria Math" panose="02040503050406030204" pitchFamily="18" charset="0"/>
                                      <a:cs typeface="Times New Roman" panose="02020603050405020304" pitchFamily="18" charset="0"/>
                                    </a:rPr>
                                  </m:ctrlPr>
                                </m:sSubPr>
                                <m:e>
                                  <m:acc>
                                    <m:accPr>
                                      <m:chr m:val="̂"/>
                                      <m:ctrlPr>
                                        <a:rPr lang="en-US" sz="1550" b="1" i="1">
                                          <a:latin typeface="Cambria Math" panose="02040503050406030204" pitchFamily="18" charset="0"/>
                                          <a:cs typeface="Times New Roman" panose="02020603050405020304" pitchFamily="18" charset="0"/>
                                        </a:rPr>
                                      </m:ctrlPr>
                                    </m:accPr>
                                    <m:e>
                                      <m:r>
                                        <a:rPr lang="en-US" sz="1550" b="1" i="1">
                                          <a:latin typeface="Cambria Math" panose="02040503050406030204" pitchFamily="18" charset="0"/>
                                          <a:cs typeface="Times New Roman" panose="02020603050405020304" pitchFamily="18" charset="0"/>
                                        </a:rPr>
                                        <m:t>𝑾</m:t>
                                      </m:r>
                                    </m:e>
                                  </m:acc>
                                </m:e>
                                <m:sub>
                                  <m:r>
                                    <a:rPr lang="en-US" sz="1550" b="1" i="1" smtClean="0">
                                      <a:latin typeface="Cambria Math" panose="02040503050406030204" pitchFamily="18" charset="0"/>
                                      <a:cs typeface="Times New Roman" panose="02020603050405020304" pitchFamily="18" charset="0"/>
                                    </a:rPr>
                                    <m:t>𝑪</m:t>
                                  </m:r>
                                </m:sub>
                              </m:sSub>
                            </m:e>
                          </m:d>
                        </m:e>
                        <m:sup>
                          <m:r>
                            <m:rPr>
                              <m:sty m:val="p"/>
                            </m:rPr>
                            <a:rPr lang="en-US" sz="1550" b="0" i="0" smtClean="0">
                              <a:latin typeface="Cambria Math" panose="02040503050406030204" pitchFamily="18" charset="0"/>
                              <a:cs typeface="Times New Roman" panose="02020603050405020304" pitchFamily="18" charset="0"/>
                            </a:rPr>
                            <m:t>T</m:t>
                          </m:r>
                        </m:sup>
                      </m:sSup>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55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55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𝝃</m:t>
                              </m:r>
                            </m:e>
                            <m:sub>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𝑪</m:t>
                              </m:r>
                            </m:sub>
                          </m:sSub>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en-US" sz="1550" b="1"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𝒚</m:t>
                              </m:r>
                            </m:e>
                          </m:acc>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e>
                      </m:d>
                    </m:oMath>
                  </m:oMathPara>
                </a14:m>
                <a:endParaRPr lang="en-US" sz="1550" b="1" dirty="0">
                  <a:latin typeface="Times New Roman" panose="02020603050405020304" pitchFamily="18" charset="0"/>
                  <a:cs typeface="Times New Roman" panose="02020603050405020304" pitchFamily="18" charset="0"/>
                </a:endParaRPr>
              </a:p>
              <a:p>
                <a:pPr algn="just"/>
                <a:endParaRPr lang="en-US" sz="1550" b="1"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1550" b="1" i="1" smtClean="0">
                              <a:latin typeface="Cambria Math" panose="02040503050406030204" pitchFamily="18" charset="0"/>
                              <a:cs typeface="Times New Roman" panose="02020603050405020304" pitchFamily="18" charset="0"/>
                            </a:rPr>
                          </m:ctrlPr>
                        </m:sSubPr>
                        <m:e>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𝑮</m:t>
                              </m:r>
                            </m:e>
                          </m:acc>
                        </m:e>
                        <m:sub>
                          <m:r>
                            <a:rPr lang="en-US" sz="1550" b="1" i="1" smtClean="0">
                              <a:latin typeface="Cambria Math" panose="02040503050406030204" pitchFamily="18" charset="0"/>
                              <a:cs typeface="Times New Roman" panose="02020603050405020304" pitchFamily="18" charset="0"/>
                            </a:rPr>
                            <m:t>𝑺𝑵𝑵</m:t>
                          </m:r>
                        </m:sub>
                      </m:sSub>
                      <m:d>
                        <m:dPr>
                          <m:ctrlPr>
                            <a:rPr lang="en-US" sz="1550" b="1" i="1" smtClean="0">
                              <a:latin typeface="Cambria Math" panose="02040503050406030204" pitchFamily="18" charset="0"/>
                              <a:cs typeface="Times New Roman" panose="02020603050405020304" pitchFamily="18" charset="0"/>
                            </a:rPr>
                          </m:ctrlPr>
                        </m:dPr>
                        <m:e>
                          <m:r>
                            <a:rPr lang="en-US" sz="1550" b="1" i="1" smtClean="0">
                              <a:latin typeface="Cambria Math" panose="02040503050406030204" pitchFamily="18" charset="0"/>
                              <a:cs typeface="Times New Roman" panose="02020603050405020304" pitchFamily="18" charset="0"/>
                            </a:rPr>
                            <m:t>𝒚</m:t>
                          </m:r>
                        </m:e>
                      </m:d>
                      <m:r>
                        <a:rPr lang="en-US" sz="1550" b="1" i="1" smtClean="0">
                          <a:latin typeface="Cambria Math" panose="02040503050406030204" pitchFamily="18" charset="0"/>
                          <a:cs typeface="Times New Roman" panose="02020603050405020304" pitchFamily="18" charset="0"/>
                        </a:rPr>
                        <m:t>= </m:t>
                      </m:r>
                      <m:sSup>
                        <m:sSupPr>
                          <m:ctrlPr>
                            <a:rPr lang="en-US" sz="1550" b="1" i="1" smtClean="0">
                              <a:latin typeface="Cambria Math" panose="02040503050406030204" pitchFamily="18" charset="0"/>
                              <a:cs typeface="Times New Roman" panose="02020603050405020304" pitchFamily="18" charset="0"/>
                            </a:rPr>
                          </m:ctrlPr>
                        </m:sSupPr>
                        <m:e>
                          <m:d>
                            <m:dPr>
                              <m:begChr m:val="{"/>
                              <m:endChr m:val="}"/>
                              <m:ctrlPr>
                                <a:rPr lang="en-US" sz="1550" b="1" i="1" smtClean="0">
                                  <a:latin typeface="Cambria Math" panose="02040503050406030204" pitchFamily="18" charset="0"/>
                                  <a:cs typeface="Times New Roman" panose="02020603050405020304" pitchFamily="18" charset="0"/>
                                </a:rPr>
                              </m:ctrlPr>
                            </m:dPr>
                            <m:e>
                              <m:sSub>
                                <m:sSubPr>
                                  <m:ctrlPr>
                                    <a:rPr lang="en-US" sz="1550" b="1" i="1" smtClean="0">
                                      <a:latin typeface="Cambria Math" panose="02040503050406030204" pitchFamily="18" charset="0"/>
                                      <a:cs typeface="Times New Roman" panose="02020603050405020304" pitchFamily="18" charset="0"/>
                                    </a:rPr>
                                  </m:ctrlPr>
                                </m:sSubPr>
                                <m:e>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𝑾</m:t>
                                      </m:r>
                                    </m:e>
                                  </m:acc>
                                </m:e>
                                <m:sub>
                                  <m:r>
                                    <a:rPr lang="en-US" sz="1550" b="1" i="1" smtClean="0">
                                      <a:latin typeface="Cambria Math" panose="02040503050406030204" pitchFamily="18" charset="0"/>
                                      <a:cs typeface="Times New Roman" panose="02020603050405020304" pitchFamily="18" charset="0"/>
                                    </a:rPr>
                                    <m:t>𝑮</m:t>
                                  </m:r>
                                </m:sub>
                              </m:sSub>
                            </m:e>
                          </m:d>
                        </m:e>
                        <m:sup>
                          <m:r>
                            <m:rPr>
                              <m:sty m:val="p"/>
                            </m:rPr>
                            <a:rPr lang="en-US" sz="1550" b="0" i="0" smtClean="0">
                              <a:latin typeface="Cambria Math" panose="02040503050406030204" pitchFamily="18" charset="0"/>
                              <a:cs typeface="Times New Roman" panose="02020603050405020304" pitchFamily="18" charset="0"/>
                            </a:rPr>
                            <m:t>T</m:t>
                          </m:r>
                        </m:sup>
                      </m:sSup>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55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55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𝝃</m:t>
                              </m:r>
                            </m:e>
                            <m:sub>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𝑮</m:t>
                              </m:r>
                            </m:sub>
                          </m:sSub>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1550" b="1" i="1" smtClean="0">
                              <a:latin typeface="Cambria Math" panose="02040503050406030204" pitchFamily="18" charset="0"/>
                              <a:ea typeface="Cambria Math" panose="02040503050406030204" pitchFamily="18" charset="0"/>
                              <a:cs typeface="Times New Roman" panose="02020603050405020304" pitchFamily="18" charset="0"/>
                            </a:rPr>
                            <m:t>𝒚</m:t>
                          </m:r>
                          <m:r>
                            <a:rPr lang="en-US" sz="1550" b="1" i="1" smtClean="0">
                              <a:latin typeface="Cambria Math" panose="02040503050406030204" pitchFamily="18" charset="0"/>
                              <a:ea typeface="Cambria Math" panose="02040503050406030204" pitchFamily="18" charset="0"/>
                              <a:cs typeface="Times New Roman" panose="02020603050405020304" pitchFamily="18" charset="0"/>
                            </a:rPr>
                            <m:t>)</m:t>
                          </m:r>
                        </m:e>
                      </m:d>
                    </m:oMath>
                  </m:oMathPara>
                </a14:m>
                <a:endParaRPr lang="en-US" sz="1550" b="1" dirty="0">
                  <a:latin typeface="Times New Roman" panose="02020603050405020304" pitchFamily="18" charset="0"/>
                  <a:cs typeface="Times New Roman" panose="02020603050405020304" pitchFamily="18" charset="0"/>
                </a:endParaRPr>
              </a:p>
              <a:p>
                <a:pPr algn="just"/>
                <a:endParaRPr lang="en-US" sz="155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Here, </a:t>
                </a:r>
                <a14:m>
                  <m:oMath xmlns:m="http://schemas.openxmlformats.org/officeDocument/2006/math">
                    <m:d>
                      <m:dPr>
                        <m:begChr m:val="{"/>
                        <m:endChr m:val="}"/>
                        <m:ctrlPr>
                          <a:rPr lang="en-US" sz="1550" b="1" i="1" smtClean="0">
                            <a:latin typeface="Cambria Math" panose="02040503050406030204" pitchFamily="18" charset="0"/>
                            <a:cs typeface="Times New Roman" panose="02020603050405020304" pitchFamily="18" charset="0"/>
                          </a:rPr>
                        </m:ctrlPr>
                      </m:dPr>
                      <m:e>
                        <m:sSub>
                          <m:sSubPr>
                            <m:ctrlPr>
                              <a:rPr lang="en-US" sz="1550" b="1" i="1" smtClean="0">
                                <a:latin typeface="Cambria Math" panose="02040503050406030204" pitchFamily="18" charset="0"/>
                                <a:cs typeface="Times New Roman" panose="02020603050405020304" pitchFamily="18" charset="0"/>
                              </a:rPr>
                            </m:ctrlPr>
                          </m:sSubPr>
                          <m:e>
                            <m:acc>
                              <m:accPr>
                                <m:chr m:val="̂"/>
                                <m:ctrlPr>
                                  <a:rPr lang="en-US" sz="1550" b="1" i="1" smtClean="0">
                                    <a:latin typeface="Cambria Math" panose="02040503050406030204" pitchFamily="18" charset="0"/>
                                    <a:cs typeface="Times New Roman" panose="02020603050405020304" pitchFamily="18" charset="0"/>
                                  </a:rPr>
                                </m:ctrlPr>
                              </m:accPr>
                              <m:e>
                                <m:r>
                                  <a:rPr lang="en-US" sz="1550" b="1" i="1" smtClean="0">
                                    <a:latin typeface="Cambria Math" panose="02040503050406030204" pitchFamily="18" charset="0"/>
                                    <a:cs typeface="Times New Roman" panose="02020603050405020304" pitchFamily="18" charset="0"/>
                                  </a:rPr>
                                  <m:t>𝑾</m:t>
                                </m:r>
                              </m:e>
                            </m:acc>
                          </m:e>
                          <m:sub>
                            <m:r>
                              <a:rPr lang="en-US" sz="1550" b="1" i="1" smtClean="0">
                                <a:latin typeface="Cambria Math" panose="02040503050406030204" pitchFamily="18" charset="0"/>
                                <a:cs typeface="Times New Roman" panose="02020603050405020304" pitchFamily="18" charset="0"/>
                              </a:rPr>
                              <m:t>𝑴</m:t>
                            </m:r>
                          </m:sub>
                        </m:sSub>
                      </m:e>
                    </m:d>
                  </m:oMath>
                </a14:m>
                <a:r>
                  <a:rPr lang="en-US" sz="155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1550" b="1" i="1">
                            <a:latin typeface="Cambria Math" panose="02040503050406030204" pitchFamily="18" charset="0"/>
                            <a:cs typeface="Times New Roman" panose="02020603050405020304" pitchFamily="18" charset="0"/>
                          </a:rPr>
                        </m:ctrlPr>
                      </m:dPr>
                      <m:e>
                        <m:sSub>
                          <m:sSubPr>
                            <m:ctrlPr>
                              <a:rPr lang="en-US" sz="1550" b="1" i="1">
                                <a:latin typeface="Cambria Math" panose="02040503050406030204" pitchFamily="18" charset="0"/>
                                <a:cs typeface="Times New Roman" panose="02020603050405020304" pitchFamily="18" charset="0"/>
                              </a:rPr>
                            </m:ctrlPr>
                          </m:sSubPr>
                          <m:e>
                            <m:acc>
                              <m:accPr>
                                <m:chr m:val="̂"/>
                                <m:ctrlPr>
                                  <a:rPr lang="en-US" sz="1550" b="1" i="1">
                                    <a:latin typeface="Cambria Math" panose="02040503050406030204" pitchFamily="18" charset="0"/>
                                    <a:cs typeface="Times New Roman" panose="02020603050405020304" pitchFamily="18" charset="0"/>
                                  </a:rPr>
                                </m:ctrlPr>
                              </m:accPr>
                              <m:e>
                                <m:r>
                                  <a:rPr lang="en-US" sz="1550" b="1" i="1">
                                    <a:latin typeface="Cambria Math" panose="02040503050406030204" pitchFamily="18" charset="0"/>
                                    <a:cs typeface="Times New Roman" panose="02020603050405020304" pitchFamily="18" charset="0"/>
                                  </a:rPr>
                                  <m:t>𝑾</m:t>
                                </m:r>
                              </m:e>
                            </m:acc>
                          </m:e>
                          <m:sub>
                            <m:r>
                              <a:rPr lang="en-US" sz="1550" b="1" i="1" smtClean="0">
                                <a:latin typeface="Cambria Math" panose="02040503050406030204" pitchFamily="18" charset="0"/>
                                <a:cs typeface="Times New Roman" panose="02020603050405020304" pitchFamily="18" charset="0"/>
                              </a:rPr>
                              <m:t>𝑪</m:t>
                            </m:r>
                          </m:sub>
                        </m:sSub>
                      </m:e>
                    </m:d>
                  </m:oMath>
                </a14:m>
                <a:r>
                  <a:rPr lang="en-US" sz="1550" dirty="0">
                    <a:latin typeface="Times New Roman" panose="02020603050405020304" pitchFamily="18" charset="0"/>
                    <a:cs typeface="Times New Roman" panose="02020603050405020304" pitchFamily="18" charset="0"/>
                  </a:rPr>
                  <a:t> and </a:t>
                </a:r>
                <a14:m>
                  <m:oMath xmlns:m="http://schemas.openxmlformats.org/officeDocument/2006/math">
                    <m:d>
                      <m:dPr>
                        <m:begChr m:val="{"/>
                        <m:endChr m:val="}"/>
                        <m:ctrlPr>
                          <a:rPr lang="en-US" sz="1550" b="1" i="1">
                            <a:latin typeface="Cambria Math" panose="02040503050406030204" pitchFamily="18" charset="0"/>
                            <a:cs typeface="Times New Roman" panose="02020603050405020304" pitchFamily="18" charset="0"/>
                          </a:rPr>
                        </m:ctrlPr>
                      </m:dPr>
                      <m:e>
                        <m:sSub>
                          <m:sSubPr>
                            <m:ctrlPr>
                              <a:rPr lang="en-US" sz="1550" b="1" i="1">
                                <a:latin typeface="Cambria Math" panose="02040503050406030204" pitchFamily="18" charset="0"/>
                                <a:cs typeface="Times New Roman" panose="02020603050405020304" pitchFamily="18" charset="0"/>
                              </a:rPr>
                            </m:ctrlPr>
                          </m:sSubPr>
                          <m:e>
                            <m:acc>
                              <m:accPr>
                                <m:chr m:val="̂"/>
                                <m:ctrlPr>
                                  <a:rPr lang="en-US" sz="1550" b="1" i="1">
                                    <a:latin typeface="Cambria Math" panose="02040503050406030204" pitchFamily="18" charset="0"/>
                                    <a:cs typeface="Times New Roman" panose="02020603050405020304" pitchFamily="18" charset="0"/>
                                  </a:rPr>
                                </m:ctrlPr>
                              </m:accPr>
                              <m:e>
                                <m:r>
                                  <a:rPr lang="en-US" sz="1550" b="1" i="1">
                                    <a:latin typeface="Cambria Math" panose="02040503050406030204" pitchFamily="18" charset="0"/>
                                    <a:cs typeface="Times New Roman" panose="02020603050405020304" pitchFamily="18" charset="0"/>
                                  </a:rPr>
                                  <m:t>𝑾</m:t>
                                </m:r>
                              </m:e>
                            </m:acc>
                          </m:e>
                          <m:sub>
                            <m:r>
                              <a:rPr lang="en-US" sz="1550" b="1" i="1" smtClean="0">
                                <a:latin typeface="Cambria Math" panose="02040503050406030204" pitchFamily="18" charset="0"/>
                                <a:cs typeface="Times New Roman" panose="02020603050405020304" pitchFamily="18" charset="0"/>
                              </a:rPr>
                              <m:t>𝑮</m:t>
                            </m:r>
                          </m:sub>
                        </m:sSub>
                      </m:e>
                    </m:d>
                  </m:oMath>
                </a14:m>
                <a:r>
                  <a:rPr lang="en-US" sz="1550" dirty="0">
                    <a:latin typeface="Times New Roman" panose="02020603050405020304" pitchFamily="18" charset="0"/>
                    <a:cs typeface="Times New Roman" panose="02020603050405020304" pitchFamily="18" charset="0"/>
                  </a:rPr>
                  <a:t> are estimates of </a:t>
                </a:r>
                <a14:m>
                  <m:oMath xmlns:m="http://schemas.openxmlformats.org/officeDocument/2006/math">
                    <m:d>
                      <m:dPr>
                        <m:begChr m:val="{"/>
                        <m:endChr m:val="}"/>
                        <m:ctrlPr>
                          <a:rPr lang="en-US" sz="1550" b="1" i="1">
                            <a:latin typeface="Cambria Math" panose="02040503050406030204" pitchFamily="18" charset="0"/>
                            <a:cs typeface="Times New Roman" panose="02020603050405020304" pitchFamily="18" charset="0"/>
                          </a:rPr>
                        </m:ctrlPr>
                      </m:dPr>
                      <m:e>
                        <m:sSub>
                          <m:sSubPr>
                            <m:ctrlPr>
                              <a:rPr lang="en-US" sz="1550" b="1" i="1">
                                <a:latin typeface="Cambria Math" panose="02040503050406030204" pitchFamily="18" charset="0"/>
                                <a:cs typeface="Times New Roman" panose="02020603050405020304" pitchFamily="18" charset="0"/>
                              </a:rPr>
                            </m:ctrlPr>
                          </m:sSubPr>
                          <m:e>
                            <m:r>
                              <a:rPr lang="en-US" sz="1550" b="1" i="1" smtClean="0">
                                <a:latin typeface="Cambria Math" panose="02040503050406030204" pitchFamily="18" charset="0"/>
                                <a:cs typeface="Times New Roman" panose="02020603050405020304" pitchFamily="18" charset="0"/>
                              </a:rPr>
                              <m:t>𝑾</m:t>
                            </m:r>
                          </m:e>
                          <m:sub>
                            <m:r>
                              <a:rPr lang="en-US" sz="1550" b="1" i="1">
                                <a:latin typeface="Cambria Math" panose="02040503050406030204" pitchFamily="18" charset="0"/>
                                <a:cs typeface="Times New Roman" panose="02020603050405020304" pitchFamily="18" charset="0"/>
                              </a:rPr>
                              <m:t>𝑴</m:t>
                            </m:r>
                          </m:sub>
                        </m:sSub>
                      </m:e>
                    </m:d>
                  </m:oMath>
                </a14:m>
                <a:r>
                  <a:rPr lang="en-US" sz="155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1550" b="1" i="1">
                            <a:latin typeface="Cambria Math" panose="02040503050406030204" pitchFamily="18" charset="0"/>
                            <a:cs typeface="Times New Roman" panose="02020603050405020304" pitchFamily="18" charset="0"/>
                          </a:rPr>
                        </m:ctrlPr>
                      </m:dPr>
                      <m:e>
                        <m:sSub>
                          <m:sSubPr>
                            <m:ctrlPr>
                              <a:rPr lang="en-US" sz="1550" b="1" i="1">
                                <a:latin typeface="Cambria Math" panose="02040503050406030204" pitchFamily="18" charset="0"/>
                                <a:cs typeface="Times New Roman" panose="02020603050405020304" pitchFamily="18" charset="0"/>
                              </a:rPr>
                            </m:ctrlPr>
                          </m:sSubPr>
                          <m:e>
                            <m:r>
                              <a:rPr lang="en-US" sz="1550" b="1" i="1">
                                <a:latin typeface="Cambria Math" panose="02040503050406030204" pitchFamily="18" charset="0"/>
                                <a:cs typeface="Times New Roman" panose="02020603050405020304" pitchFamily="18" charset="0"/>
                              </a:rPr>
                              <m:t>𝑾</m:t>
                            </m:r>
                          </m:e>
                          <m:sub>
                            <m:r>
                              <a:rPr lang="en-US" sz="1550" b="1" i="1" smtClean="0">
                                <a:latin typeface="Cambria Math" panose="02040503050406030204" pitchFamily="18" charset="0"/>
                                <a:cs typeface="Times New Roman" panose="02020603050405020304" pitchFamily="18" charset="0"/>
                              </a:rPr>
                              <m:t>𝑪</m:t>
                            </m:r>
                          </m:sub>
                        </m:sSub>
                      </m:e>
                    </m:d>
                  </m:oMath>
                </a14:m>
                <a:r>
                  <a:rPr lang="en-US" sz="1550" dirty="0">
                    <a:latin typeface="Times New Roman" panose="02020603050405020304" pitchFamily="18" charset="0"/>
                    <a:cs typeface="Times New Roman" panose="02020603050405020304" pitchFamily="18" charset="0"/>
                  </a:rPr>
                  <a:t> and </a:t>
                </a:r>
                <a14:m>
                  <m:oMath xmlns:m="http://schemas.openxmlformats.org/officeDocument/2006/math">
                    <m:d>
                      <m:dPr>
                        <m:begChr m:val="{"/>
                        <m:endChr m:val="}"/>
                        <m:ctrlPr>
                          <a:rPr lang="en-US" sz="1550" b="1" i="1">
                            <a:latin typeface="Cambria Math" panose="02040503050406030204" pitchFamily="18" charset="0"/>
                            <a:cs typeface="Times New Roman" panose="02020603050405020304" pitchFamily="18" charset="0"/>
                          </a:rPr>
                        </m:ctrlPr>
                      </m:dPr>
                      <m:e>
                        <m:sSub>
                          <m:sSubPr>
                            <m:ctrlPr>
                              <a:rPr lang="en-US" sz="1550" b="1" i="1">
                                <a:latin typeface="Cambria Math" panose="02040503050406030204" pitchFamily="18" charset="0"/>
                                <a:cs typeface="Times New Roman" panose="02020603050405020304" pitchFamily="18" charset="0"/>
                              </a:rPr>
                            </m:ctrlPr>
                          </m:sSubPr>
                          <m:e>
                            <m:r>
                              <a:rPr lang="en-US" sz="1550" b="1" i="1">
                                <a:latin typeface="Cambria Math" panose="02040503050406030204" pitchFamily="18" charset="0"/>
                                <a:cs typeface="Times New Roman" panose="02020603050405020304" pitchFamily="18" charset="0"/>
                              </a:rPr>
                              <m:t>𝑾</m:t>
                            </m:r>
                          </m:e>
                          <m:sub>
                            <m:r>
                              <a:rPr lang="en-US" sz="1550" b="1" i="1" smtClean="0">
                                <a:latin typeface="Cambria Math" panose="02040503050406030204" pitchFamily="18" charset="0"/>
                                <a:cs typeface="Times New Roman" panose="02020603050405020304" pitchFamily="18" charset="0"/>
                              </a:rPr>
                              <m:t>𝑮</m:t>
                            </m:r>
                          </m:sub>
                        </m:sSub>
                      </m:e>
                    </m:d>
                  </m:oMath>
                </a14:m>
                <a:endParaRPr lang="en-US" sz="1550"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6CE5D4A4-C693-9B90-1E96-A77D497C0466}"/>
                  </a:ext>
                </a:extLst>
              </p:cNvPr>
              <p:cNvSpPr txBox="1">
                <a:spLocks noRot="1" noChangeAspect="1" noMove="1" noResize="1" noEditPoints="1" noAdjustHandles="1" noChangeArrowheads="1" noChangeShapeType="1" noTextEdit="1"/>
              </p:cNvSpPr>
              <p:nvPr/>
            </p:nvSpPr>
            <p:spPr>
              <a:xfrm>
                <a:off x="59473" y="282500"/>
                <a:ext cx="6493727" cy="3199530"/>
              </a:xfrm>
              <a:prstGeom prst="rect">
                <a:avLst/>
              </a:prstGeom>
              <a:blipFill>
                <a:blip r:embed="rId2"/>
                <a:stretch>
                  <a:fillRect l="-376" t="-381" r="-376" b="-1524"/>
                </a:stretch>
              </a:blipFill>
            </p:spPr>
            <p:txBody>
              <a:bodyPr/>
              <a:lstStyle/>
              <a:p>
                <a:r>
                  <a:rPr lang="en-IN">
                    <a:noFill/>
                  </a:rPr>
                  <a:t> </a:t>
                </a:r>
              </a:p>
            </p:txBody>
          </p:sp>
        </mc:Fallback>
      </mc:AlternateContent>
    </p:spTree>
    <p:extLst>
      <p:ext uri="{BB962C8B-B14F-4D97-AF65-F5344CB8AC3E}">
        <p14:creationId xmlns:p14="http://schemas.microsoft.com/office/powerpoint/2010/main" val="3718843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89C907-B138-2688-1AC8-ACEB0A2D1486}"/>
              </a:ext>
            </a:extLst>
          </p:cNvPr>
          <p:cNvSpPr>
            <a:spLocks noGrp="1"/>
          </p:cNvSpPr>
          <p:nvPr>
            <p:ph type="sldNum" sz="quarter" idx="12"/>
          </p:nvPr>
        </p:nvSpPr>
        <p:spPr/>
        <p:txBody>
          <a:bodyPr/>
          <a:lstStyle/>
          <a:p>
            <a:fld id="{9CE334EA-1831-4B89-A89A-D5E7C2427B13}" type="slidenum">
              <a:rPr lang="en-US" smtClean="0"/>
              <a:pPr/>
              <a:t>37</a:t>
            </a:fld>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CA697C4-BA02-53CC-4CFC-330A6EC164B5}"/>
                  </a:ext>
                </a:extLst>
              </p:cNvPr>
              <p:cNvSpPr txBox="1"/>
              <p:nvPr/>
            </p:nvSpPr>
            <p:spPr>
              <a:xfrm>
                <a:off x="59473" y="171922"/>
                <a:ext cx="6493727" cy="4278094"/>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Controller Design </a:t>
                </a:r>
              </a:p>
              <a:p>
                <a:pPr algn="just"/>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First, let us define the error terms: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cs typeface="Times New Roman" panose="02020603050405020304" pitchFamily="18" charset="0"/>
                        </a:rPr>
                        <m:t>𝒆</m:t>
                      </m:r>
                      <m:d>
                        <m:dPr>
                          <m:ctrlPr>
                            <a:rPr lang="en-US" sz="1600" b="1"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𝑡</m:t>
                          </m:r>
                        </m:e>
                      </m:d>
                      <m:r>
                        <a:rPr lang="en-US" sz="1600" b="1" i="1" smtClean="0">
                          <a:latin typeface="Cambria Math" panose="02040503050406030204" pitchFamily="18" charset="0"/>
                          <a:cs typeface="Times New Roman" panose="02020603050405020304" pitchFamily="18" charset="0"/>
                        </a:rPr>
                        <m:t>= </m:t>
                      </m:r>
                      <m:sSub>
                        <m:sSubPr>
                          <m:ctrlPr>
                            <a:rPr lang="en-US" sz="1600" b="1" i="1" smtClean="0">
                              <a:latin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cs typeface="Times New Roman" panose="02020603050405020304" pitchFamily="18" charset="0"/>
                            </a:rPr>
                            <m:t>𝒚</m:t>
                          </m:r>
                        </m:e>
                        <m:sub>
                          <m:r>
                            <a:rPr lang="en-US" sz="1600" b="0" i="1" smtClean="0">
                              <a:latin typeface="Cambria Math" panose="02040503050406030204" pitchFamily="18" charset="0"/>
                              <a:cs typeface="Times New Roman" panose="02020603050405020304" pitchFamily="18" charset="0"/>
                            </a:rPr>
                            <m:t>𝑑</m:t>
                          </m:r>
                        </m:sub>
                      </m:sSub>
                      <m:d>
                        <m:dPr>
                          <m:ctrlPr>
                            <a:rPr lang="en-US" sz="1600" b="1"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𝑡</m:t>
                          </m:r>
                        </m:e>
                      </m:d>
                      <m:r>
                        <a:rPr lang="en-US" sz="1600" b="1" i="1" smtClean="0">
                          <a:latin typeface="Cambria Math" panose="02040503050406030204" pitchFamily="18" charset="0"/>
                          <a:cs typeface="Times New Roman" panose="02020603050405020304" pitchFamily="18" charset="0"/>
                        </a:rPr>
                        <m:t>−</m:t>
                      </m:r>
                      <m:r>
                        <a:rPr lang="en-US" sz="1600" b="1" i="1" smtClean="0">
                          <a:latin typeface="Cambria Math" panose="02040503050406030204" pitchFamily="18" charset="0"/>
                          <a:cs typeface="Times New Roman" panose="02020603050405020304" pitchFamily="18" charset="0"/>
                        </a:rPr>
                        <m:t>𝒚</m:t>
                      </m:r>
                      <m:r>
                        <a:rPr lang="en-US" sz="1600" b="1"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𝑡</m:t>
                      </m:r>
                      <m:r>
                        <a:rPr lang="en-US" sz="1600" b="1" i="1" smtClean="0">
                          <a:latin typeface="Cambria Math" panose="02040503050406030204" pitchFamily="18" charset="0"/>
                          <a:cs typeface="Times New Roman" panose="02020603050405020304" pitchFamily="18" charset="0"/>
                        </a:rPr>
                        <m:t>)</m:t>
                      </m:r>
                    </m:oMath>
                  </m:oMathPara>
                </a14:m>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cs typeface="Times New Roman" panose="02020603050405020304" pitchFamily="18" charset="0"/>
                            </a:rPr>
                          </m:ctrlPr>
                        </m:sSubPr>
                        <m:e>
                          <m:acc>
                            <m:accPr>
                              <m:chr m:val="̇"/>
                              <m:ctrlPr>
                                <a:rPr lang="en-US" sz="1600" b="1" i="1" smtClean="0">
                                  <a:latin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cs typeface="Times New Roman" panose="02020603050405020304" pitchFamily="18" charset="0"/>
                                </a:rPr>
                                <m:t>𝒚</m:t>
                              </m:r>
                            </m:e>
                          </m:acc>
                        </m:e>
                        <m:sub>
                          <m:r>
                            <a:rPr lang="en-US" sz="1600" b="0" i="1" smtClean="0">
                              <a:latin typeface="Cambria Math" panose="02040503050406030204" pitchFamily="18" charset="0"/>
                              <a:cs typeface="Times New Roman" panose="02020603050405020304" pitchFamily="18" charset="0"/>
                            </a:rPr>
                            <m:t>𝑟</m:t>
                          </m:r>
                        </m:sub>
                      </m:sSub>
                      <m:r>
                        <a:rPr lang="en-US" sz="1600" b="1" i="1" smtClean="0">
                          <a:latin typeface="Cambria Math" panose="02040503050406030204" pitchFamily="18" charset="0"/>
                          <a:cs typeface="Times New Roman" panose="02020603050405020304" pitchFamily="18" charset="0"/>
                        </a:rPr>
                        <m:t>=</m:t>
                      </m:r>
                      <m:r>
                        <a:rPr lang="en-US" sz="1600" b="1" i="1" smtClean="0">
                          <a:latin typeface="Cambria Math" panose="02040503050406030204" pitchFamily="18" charset="0"/>
                          <a:cs typeface="Times New Roman" panose="02020603050405020304" pitchFamily="18" charset="0"/>
                        </a:rPr>
                        <m:t>𝒓</m:t>
                      </m:r>
                      <m:d>
                        <m:dPr>
                          <m:ctrlPr>
                            <a:rPr lang="en-US" sz="1600" b="1"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𝑡</m:t>
                          </m:r>
                        </m:e>
                      </m:d>
                      <m:r>
                        <a:rPr lang="en-US" sz="1600" b="1" i="1" smtClean="0">
                          <a:latin typeface="Cambria Math" panose="02040503050406030204" pitchFamily="18" charset="0"/>
                          <a:cs typeface="Times New Roman" panose="02020603050405020304" pitchFamily="18" charset="0"/>
                        </a:rPr>
                        <m:t>+</m:t>
                      </m:r>
                      <m:acc>
                        <m:accPr>
                          <m:chr m:val="̇"/>
                          <m:ctrlPr>
                            <a:rPr lang="en-US" sz="1600" b="1" i="1" smtClean="0">
                              <a:latin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cs typeface="Times New Roman" panose="02020603050405020304" pitchFamily="18" charset="0"/>
                            </a:rPr>
                            <m:t>𝒚</m:t>
                          </m:r>
                        </m:e>
                      </m:acc>
                      <m:r>
                        <a:rPr lang="en-US" sz="1600" b="1"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𝑡</m:t>
                      </m:r>
                      <m:r>
                        <a:rPr lang="en-US" sz="1600" b="1" i="1" smtClean="0">
                          <a:latin typeface="Cambria Math" panose="02040503050406030204" pitchFamily="18" charset="0"/>
                          <a:cs typeface="Times New Roman" panose="02020603050405020304" pitchFamily="18" charset="0"/>
                        </a:rPr>
                        <m:t>)</m:t>
                      </m:r>
                    </m:oMath>
                  </m:oMathPara>
                </a14:m>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cs typeface="Times New Roman" panose="02020603050405020304" pitchFamily="18" charset="0"/>
                            </a:rPr>
                          </m:ctrlPr>
                        </m:sSubPr>
                        <m:e>
                          <m:acc>
                            <m:accPr>
                              <m:chr m:val="̈"/>
                              <m:ctrlPr>
                                <a:rPr lang="en-US" sz="1600" b="1" i="1" smtClean="0">
                                  <a:latin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cs typeface="Times New Roman" panose="02020603050405020304" pitchFamily="18" charset="0"/>
                                </a:rPr>
                                <m:t>𝒚</m:t>
                              </m:r>
                            </m:e>
                          </m:acc>
                        </m:e>
                        <m:sub>
                          <m:r>
                            <a:rPr lang="en-US" sz="1600" b="0" i="1" smtClean="0">
                              <a:latin typeface="Cambria Math" panose="02040503050406030204" pitchFamily="18" charset="0"/>
                              <a:cs typeface="Times New Roman" panose="02020603050405020304" pitchFamily="18" charset="0"/>
                            </a:rPr>
                            <m:t>𝑟</m:t>
                          </m:r>
                        </m:sub>
                      </m:sSub>
                      <m:r>
                        <a:rPr lang="en-US" sz="1600" b="1" i="1" smtClean="0">
                          <a:latin typeface="Cambria Math" panose="02040503050406030204" pitchFamily="18" charset="0"/>
                          <a:cs typeface="Times New Roman" panose="02020603050405020304" pitchFamily="18" charset="0"/>
                        </a:rPr>
                        <m:t>=</m:t>
                      </m:r>
                      <m:acc>
                        <m:accPr>
                          <m:chr m:val="̇"/>
                          <m:ctrlPr>
                            <a:rPr lang="en-US" sz="1600" b="1" i="1" smtClean="0">
                              <a:latin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cs typeface="Times New Roman" panose="02020603050405020304" pitchFamily="18" charset="0"/>
                            </a:rPr>
                            <m:t>𝒓</m:t>
                          </m:r>
                        </m:e>
                      </m:acc>
                      <m:d>
                        <m:dPr>
                          <m:ctrlPr>
                            <a:rPr lang="en-US" sz="1600" b="1"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𝑡</m:t>
                          </m:r>
                        </m:e>
                      </m:d>
                      <m:r>
                        <a:rPr lang="en-US" sz="1600" b="1" i="1" smtClean="0">
                          <a:latin typeface="Cambria Math" panose="02040503050406030204" pitchFamily="18" charset="0"/>
                          <a:cs typeface="Times New Roman" panose="02020603050405020304" pitchFamily="18" charset="0"/>
                        </a:rPr>
                        <m:t>+</m:t>
                      </m:r>
                      <m:acc>
                        <m:accPr>
                          <m:chr m:val="̈"/>
                          <m:ctrlPr>
                            <a:rPr lang="en-US" sz="1600" b="1" i="1" smtClean="0">
                              <a:latin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cs typeface="Times New Roman" panose="02020603050405020304" pitchFamily="18" charset="0"/>
                            </a:rPr>
                            <m:t>𝒚</m:t>
                          </m:r>
                        </m:e>
                      </m:acc>
                      <m:r>
                        <a:rPr lang="en-US" sz="1600" b="1"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𝑡</m:t>
                      </m:r>
                      <m:r>
                        <a:rPr lang="en-US" sz="1600" b="1" i="1" smtClean="0">
                          <a:latin typeface="Cambria Math" panose="02040503050406030204" pitchFamily="18" charset="0"/>
                          <a:cs typeface="Times New Roman" panose="02020603050405020304" pitchFamily="18" charset="0"/>
                        </a:rPr>
                        <m:t>)</m:t>
                      </m:r>
                    </m:oMath>
                  </m:oMathPara>
                </a14:m>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Defining, </a:t>
                </a:r>
              </a:p>
              <a:p>
                <a:pPr algn="just"/>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cs typeface="Times New Roman" panose="02020603050405020304" pitchFamily="18" charset="0"/>
                        </a:rPr>
                        <m:t>𝒓</m:t>
                      </m:r>
                      <m:r>
                        <a:rPr lang="en-US" sz="1600" b="1" i="1" smtClean="0">
                          <a:latin typeface="Cambria Math" panose="02040503050406030204" pitchFamily="18" charset="0"/>
                          <a:cs typeface="Times New Roman" panose="02020603050405020304" pitchFamily="18" charset="0"/>
                        </a:rPr>
                        <m:t>= </m:t>
                      </m:r>
                      <m:acc>
                        <m:accPr>
                          <m:chr m:val="̇"/>
                          <m:ctrlPr>
                            <a:rPr lang="en-US" sz="1600" b="1" i="1" smtClean="0">
                              <a:latin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cs typeface="Times New Roman" panose="02020603050405020304" pitchFamily="18" charset="0"/>
                            </a:rPr>
                            <m:t>𝒆</m:t>
                          </m:r>
                        </m:e>
                      </m:acc>
                      <m:r>
                        <a:rPr lang="en-US" sz="1600" b="1" i="1" smtClean="0">
                          <a:latin typeface="Cambria Math" panose="02040503050406030204" pitchFamily="18" charset="0"/>
                          <a:cs typeface="Times New Roman" panose="02020603050405020304" pitchFamily="18" charset="0"/>
                        </a:rPr>
                        <m:t>+</m:t>
                      </m:r>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𝚲</m:t>
                      </m:r>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𝒆</m:t>
                      </m:r>
                    </m:oMath>
                  </m:oMathPara>
                </a14:m>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we have, </a:t>
                </a:r>
              </a:p>
              <a:p>
                <a:pPr algn="just"/>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cs typeface="Times New Roman" panose="02020603050405020304" pitchFamily="18" charset="0"/>
                            </a:rPr>
                          </m:ctrlPr>
                        </m:sSubPr>
                        <m:e>
                          <m:acc>
                            <m:accPr>
                              <m:chr m:val="̇"/>
                              <m:ctrlPr>
                                <a:rPr lang="en-US" sz="1600" b="1" i="1" smtClean="0">
                                  <a:latin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cs typeface="Times New Roman" panose="02020603050405020304" pitchFamily="18" charset="0"/>
                                </a:rPr>
                                <m:t>𝒚</m:t>
                              </m:r>
                            </m:e>
                          </m:acc>
                        </m:e>
                        <m:sub>
                          <m:r>
                            <a:rPr lang="en-US" sz="1600" b="1" i="1" smtClean="0">
                              <a:latin typeface="Cambria Math" panose="02040503050406030204" pitchFamily="18" charset="0"/>
                              <a:cs typeface="Times New Roman" panose="02020603050405020304" pitchFamily="18" charset="0"/>
                            </a:rPr>
                            <m:t>𝒓</m:t>
                          </m:r>
                        </m:sub>
                      </m:sSub>
                      <m:r>
                        <a:rPr lang="en-US" sz="1600" b="1" i="1" smtClean="0">
                          <a:latin typeface="Cambria Math" panose="02040503050406030204" pitchFamily="18" charset="0"/>
                          <a:cs typeface="Times New Roman" panose="02020603050405020304" pitchFamily="18" charset="0"/>
                        </a:rPr>
                        <m:t>=</m:t>
                      </m:r>
                      <m:sSub>
                        <m:sSubPr>
                          <m:ctrlPr>
                            <a:rPr lang="en-US" sz="1600" b="1" i="1" smtClean="0">
                              <a:latin typeface="Cambria Math" panose="02040503050406030204" pitchFamily="18" charset="0"/>
                              <a:cs typeface="Times New Roman" panose="02020603050405020304" pitchFamily="18" charset="0"/>
                            </a:rPr>
                          </m:ctrlPr>
                        </m:sSubPr>
                        <m:e>
                          <m:acc>
                            <m:accPr>
                              <m:chr m:val="̇"/>
                              <m:ctrlPr>
                                <a:rPr lang="en-US" sz="1600" b="1" i="1" smtClean="0">
                                  <a:latin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cs typeface="Times New Roman" panose="02020603050405020304" pitchFamily="18" charset="0"/>
                                </a:rPr>
                                <m:t>𝒚</m:t>
                              </m:r>
                            </m:e>
                          </m:acc>
                        </m:e>
                        <m:sub>
                          <m:r>
                            <a:rPr lang="en-US" sz="1600" b="1" i="1" smtClean="0">
                              <a:latin typeface="Cambria Math" panose="02040503050406030204" pitchFamily="18" charset="0"/>
                              <a:cs typeface="Times New Roman" panose="02020603050405020304" pitchFamily="18" charset="0"/>
                            </a:rPr>
                            <m:t>𝒅</m:t>
                          </m:r>
                        </m:sub>
                      </m:sSub>
                      <m:r>
                        <a:rPr lang="en-US" sz="1600" b="1" i="1" smtClean="0">
                          <a:latin typeface="Cambria Math" panose="02040503050406030204" pitchFamily="18" charset="0"/>
                          <a:cs typeface="Times New Roman" panose="02020603050405020304" pitchFamily="18" charset="0"/>
                        </a:rPr>
                        <m:t>+</m:t>
                      </m:r>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𝚲</m:t>
                      </m:r>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𝒆</m:t>
                      </m:r>
                    </m:oMath>
                  </m:oMathPara>
                </a14:m>
                <a:endParaRPr lang="en-US" sz="1600" b="1"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cs typeface="Times New Roman" panose="02020603050405020304" pitchFamily="18" charset="0"/>
                            </a:rPr>
                          </m:ctrlPr>
                        </m:sSubPr>
                        <m:e>
                          <m:acc>
                            <m:accPr>
                              <m:chr m:val="̈"/>
                              <m:ctrlPr>
                                <a:rPr lang="en-US" sz="1600" b="1" i="1" smtClean="0">
                                  <a:latin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cs typeface="Times New Roman" panose="02020603050405020304" pitchFamily="18" charset="0"/>
                                </a:rPr>
                                <m:t>𝒚</m:t>
                              </m:r>
                            </m:e>
                          </m:acc>
                        </m:e>
                        <m:sub>
                          <m:r>
                            <a:rPr lang="en-US" sz="1600" b="1" i="1" smtClean="0">
                              <a:latin typeface="Cambria Math" panose="02040503050406030204" pitchFamily="18" charset="0"/>
                              <a:cs typeface="Times New Roman" panose="02020603050405020304" pitchFamily="18" charset="0"/>
                            </a:rPr>
                            <m:t>𝒓</m:t>
                          </m:r>
                        </m:sub>
                      </m:sSub>
                      <m:r>
                        <a:rPr lang="en-US" sz="1600" b="1" i="1" smtClean="0">
                          <a:latin typeface="Cambria Math" panose="02040503050406030204" pitchFamily="18" charset="0"/>
                          <a:cs typeface="Times New Roman" panose="02020603050405020304" pitchFamily="18" charset="0"/>
                        </a:rPr>
                        <m:t>=</m:t>
                      </m:r>
                      <m:sSub>
                        <m:sSubPr>
                          <m:ctrlPr>
                            <a:rPr lang="en-US" sz="1600" b="1" i="1" smtClean="0">
                              <a:latin typeface="Cambria Math" panose="02040503050406030204" pitchFamily="18" charset="0"/>
                              <a:cs typeface="Times New Roman" panose="02020603050405020304" pitchFamily="18" charset="0"/>
                            </a:rPr>
                          </m:ctrlPr>
                        </m:sSubPr>
                        <m:e>
                          <m:acc>
                            <m:accPr>
                              <m:chr m:val="̈"/>
                              <m:ctrlPr>
                                <a:rPr lang="en-US" sz="1600" b="1" i="1" smtClean="0">
                                  <a:latin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cs typeface="Times New Roman" panose="02020603050405020304" pitchFamily="18" charset="0"/>
                                </a:rPr>
                                <m:t>𝒚</m:t>
                              </m:r>
                            </m:e>
                          </m:acc>
                        </m:e>
                        <m:sub>
                          <m:r>
                            <a:rPr lang="en-US" sz="1600" b="1" i="1" smtClean="0">
                              <a:latin typeface="Cambria Math" panose="02040503050406030204" pitchFamily="18" charset="0"/>
                              <a:cs typeface="Times New Roman" panose="02020603050405020304" pitchFamily="18" charset="0"/>
                            </a:rPr>
                            <m:t>𝒅</m:t>
                          </m:r>
                        </m:sub>
                      </m:sSub>
                      <m:r>
                        <a:rPr lang="en-US" sz="1600" b="1" i="1" smtClean="0">
                          <a:latin typeface="Cambria Math" panose="02040503050406030204" pitchFamily="18" charset="0"/>
                          <a:cs typeface="Times New Roman" panose="02020603050405020304" pitchFamily="18" charset="0"/>
                        </a:rPr>
                        <m:t>+</m:t>
                      </m:r>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𝚲</m:t>
                      </m:r>
                      <m:acc>
                        <m:accPr>
                          <m:chr m:val="̇"/>
                          <m:ctrlPr>
                            <a:rPr lang="en-US" sz="1600" b="1"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𝒆</m:t>
                          </m:r>
                        </m:e>
                      </m:acc>
                    </m:oMath>
                  </m:oMathPara>
                </a14:m>
                <a:endParaRPr lang="en-US" sz="1600" b="1"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3CA697C4-BA02-53CC-4CFC-330A6EC164B5}"/>
                  </a:ext>
                </a:extLst>
              </p:cNvPr>
              <p:cNvSpPr txBox="1">
                <a:spLocks noRot="1" noChangeAspect="1" noMove="1" noResize="1" noEditPoints="1" noAdjustHandles="1" noChangeArrowheads="1" noChangeShapeType="1" noTextEdit="1"/>
              </p:cNvSpPr>
              <p:nvPr/>
            </p:nvSpPr>
            <p:spPr>
              <a:xfrm>
                <a:off x="59473" y="171922"/>
                <a:ext cx="6493727" cy="4278094"/>
              </a:xfrm>
              <a:prstGeom prst="rect">
                <a:avLst/>
              </a:prstGeom>
              <a:blipFill>
                <a:blip r:embed="rId2"/>
                <a:stretch>
                  <a:fillRect l="-563" t="-427"/>
                </a:stretch>
              </a:blipFill>
            </p:spPr>
            <p:txBody>
              <a:bodyPr/>
              <a:lstStyle/>
              <a:p>
                <a:r>
                  <a:rPr lang="en-IN">
                    <a:noFill/>
                  </a:rPr>
                  <a:t> </a:t>
                </a:r>
              </a:p>
            </p:txBody>
          </p:sp>
        </mc:Fallback>
      </mc:AlternateContent>
    </p:spTree>
    <p:extLst>
      <p:ext uri="{BB962C8B-B14F-4D97-AF65-F5344CB8AC3E}">
        <p14:creationId xmlns:p14="http://schemas.microsoft.com/office/powerpoint/2010/main" val="3226144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89C907-B138-2688-1AC8-ACEB0A2D1486}"/>
              </a:ext>
            </a:extLst>
          </p:cNvPr>
          <p:cNvSpPr>
            <a:spLocks noGrp="1"/>
          </p:cNvSpPr>
          <p:nvPr>
            <p:ph type="sldNum" sz="quarter" idx="12"/>
          </p:nvPr>
        </p:nvSpPr>
        <p:spPr/>
        <p:txBody>
          <a:bodyPr/>
          <a:lstStyle/>
          <a:p>
            <a:fld id="{9CE334EA-1831-4B89-A89A-D5E7C2427B13}" type="slidenum">
              <a:rPr lang="en-US" smtClean="0"/>
              <a:pPr/>
              <a:t>38</a:t>
            </a:fld>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C2E9720-70A6-87BD-4143-447FDE9D968C}"/>
                  </a:ext>
                </a:extLst>
              </p:cNvPr>
              <p:cNvSpPr txBox="1"/>
              <p:nvPr/>
            </p:nvSpPr>
            <p:spPr>
              <a:xfrm>
                <a:off x="59473" y="171922"/>
                <a:ext cx="6493727" cy="344664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Now, we propose the following controller: </a:t>
                </a:r>
              </a:p>
              <a:p>
                <a:pPr algn="just"/>
                <a:endParaRPr lang="en-US" sz="1600" b="1"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𝝉</m:t>
                      </m:r>
                      <m:r>
                        <a:rPr lang="en-US" sz="16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𝝉</m:t>
                          </m:r>
                        </m:e>
                        <m:sub>
                          <m:r>
                            <m:rPr>
                              <m:sty m:val="p"/>
                            </m:rPr>
                            <a:rPr lang="en-US" sz="1600" b="0" i="0" smtClean="0">
                              <a:latin typeface="Cambria Math" panose="02040503050406030204" pitchFamily="18" charset="0"/>
                              <a:ea typeface="Cambria Math" panose="02040503050406030204" pitchFamily="18" charset="0"/>
                              <a:cs typeface="Times New Roman" panose="02020603050405020304" pitchFamily="18" charset="0"/>
                            </a:rPr>
                            <m:t>m</m:t>
                          </m:r>
                        </m:sub>
                      </m:sSub>
                      <m:r>
                        <a:rPr lang="en-US" sz="16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𝑲</m:t>
                          </m:r>
                        </m:e>
                        <m:sub>
                          <m:r>
                            <m:rPr>
                              <m:sty m:val="p"/>
                            </m:rPr>
                            <a:rPr lang="en-US" sz="1600" b="0" i="0" smtClean="0">
                              <a:latin typeface="Cambria Math" panose="02040503050406030204" pitchFamily="18" charset="0"/>
                              <a:ea typeface="Cambria Math" panose="02040503050406030204" pitchFamily="18" charset="0"/>
                              <a:cs typeface="Times New Roman" panose="02020603050405020304" pitchFamily="18" charset="0"/>
                            </a:rPr>
                            <m:t>p</m:t>
                          </m:r>
                        </m:sub>
                      </m:sSub>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𝒓</m:t>
                      </m:r>
                      <m:r>
                        <a:rPr lang="en-US" sz="16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𝑲</m:t>
                          </m:r>
                        </m:e>
                        <m:sub>
                          <m:r>
                            <m:rPr>
                              <m:sty m:val="p"/>
                            </m:rPr>
                            <a:rPr lang="en-US" sz="1600" b="0" i="0" smtClean="0">
                              <a:latin typeface="Cambria Math" panose="02040503050406030204" pitchFamily="18" charset="0"/>
                              <a:ea typeface="Cambria Math" panose="02040503050406030204" pitchFamily="18" charset="0"/>
                              <a:cs typeface="Times New Roman" panose="02020603050405020304" pitchFamily="18" charset="0"/>
                            </a:rPr>
                            <m:t>i</m:t>
                          </m:r>
                        </m:sub>
                      </m:sSub>
                      <m:nary>
                        <m:naryPr>
                          <m:limLoc m:val="undOvr"/>
                          <m:subHide m:val="on"/>
                          <m:supHide m:val="on"/>
                          <m:ctrlPr>
                            <a:rPr lang="en-US" sz="1600" b="1" i="1" smtClean="0">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𝒓</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ⅆ</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𝑡</m:t>
                          </m:r>
                        </m:e>
                      </m:nary>
                      <m:r>
                        <a:rPr lang="en-US" sz="16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6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𝝉</m:t>
                          </m:r>
                        </m:e>
                        <m:sub>
                          <m:r>
                            <m:rPr>
                              <m:sty m:val="p"/>
                            </m:rPr>
                            <a:rPr lang="en-US" sz="1600" b="0" i="0" smtClean="0">
                              <a:latin typeface="Cambria Math" panose="02040503050406030204" pitchFamily="18" charset="0"/>
                              <a:ea typeface="Cambria Math" panose="02040503050406030204" pitchFamily="18" charset="0"/>
                              <a:cs typeface="Times New Roman" panose="02020603050405020304" pitchFamily="18" charset="0"/>
                            </a:rPr>
                            <m:t>r</m:t>
                          </m:r>
                        </m:sub>
                      </m:sSub>
                    </m:oMath>
                  </m:oMathPara>
                </a14:m>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𝝉</m:t>
                        </m:r>
                      </m:e>
                      <m:sub>
                        <m:r>
                          <m:rPr>
                            <m:sty m:val="p"/>
                          </m:rPr>
                          <a:rPr lang="en-US" sz="1600" b="0" i="0" smtClean="0">
                            <a:latin typeface="Cambria Math" panose="02040503050406030204" pitchFamily="18" charset="0"/>
                            <a:cs typeface="Times New Roman" panose="02020603050405020304" pitchFamily="18" charset="0"/>
                          </a:rPr>
                          <m:t>m</m:t>
                        </m:r>
                      </m:sub>
                    </m:sSub>
                  </m:oMath>
                </a14:m>
                <a:r>
                  <a:rPr lang="en-US" sz="1600" dirty="0">
                    <a:latin typeface="Times New Roman" panose="02020603050405020304" pitchFamily="18" charset="0"/>
                    <a:cs typeface="Times New Roman" panose="02020603050405020304" pitchFamily="18" charset="0"/>
                  </a:rPr>
                  <a:t> is the model-estimated control law given by: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𝝉</m:t>
                          </m:r>
                        </m:e>
                        <m:sub>
                          <m:r>
                            <m:rPr>
                              <m:sty m:val="p"/>
                            </m:rPr>
                            <a:rPr lang="en-US" sz="1600" b="0" i="0" smtClean="0">
                              <a:latin typeface="Cambria Math" panose="02040503050406030204" pitchFamily="18" charset="0"/>
                              <a:cs typeface="Times New Roman" panose="02020603050405020304" pitchFamily="18" charset="0"/>
                            </a:rPr>
                            <m:t>m</m:t>
                          </m:r>
                        </m:sub>
                      </m:sSub>
                      <m:r>
                        <a:rPr lang="en-US" sz="1600" b="0" i="1" smtClean="0">
                          <a:latin typeface="Cambria Math" panose="02040503050406030204" pitchFamily="18" charset="0"/>
                          <a:cs typeface="Times New Roman" panose="02020603050405020304" pitchFamily="18" charset="0"/>
                        </a:rPr>
                        <m:t>=</m:t>
                      </m:r>
                      <m:sSub>
                        <m:sSubPr>
                          <m:ctrlPr>
                            <a:rPr lang="en-US" sz="1600" b="1" i="1">
                              <a:latin typeface="Cambria Math" panose="02040503050406030204" pitchFamily="18" charset="0"/>
                              <a:cs typeface="Times New Roman" panose="02020603050405020304" pitchFamily="18" charset="0"/>
                            </a:rPr>
                          </m:ctrlPr>
                        </m:sSubPr>
                        <m:e>
                          <m:r>
                            <a:rPr lang="en-US" sz="1600" b="1" i="1">
                              <a:latin typeface="Cambria Math" panose="02040503050406030204" pitchFamily="18" charset="0"/>
                              <a:cs typeface="Times New Roman" panose="02020603050405020304" pitchFamily="18" charset="0"/>
                            </a:rPr>
                            <m:t>𝑴</m:t>
                          </m:r>
                        </m:e>
                        <m:sub>
                          <m:r>
                            <a:rPr lang="en-US" sz="1600" b="1" i="1">
                              <a:latin typeface="Cambria Math" panose="02040503050406030204" pitchFamily="18" charset="0"/>
                              <a:cs typeface="Times New Roman" panose="02020603050405020304" pitchFamily="18" charset="0"/>
                            </a:rPr>
                            <m:t>𝑺𝑵𝑵</m:t>
                          </m:r>
                        </m:sub>
                      </m:sSub>
                      <m:d>
                        <m:dPr>
                          <m:ctrlPr>
                            <a:rPr lang="en-US" sz="1600" b="1" i="1">
                              <a:latin typeface="Cambria Math" panose="02040503050406030204" pitchFamily="18" charset="0"/>
                              <a:cs typeface="Times New Roman" panose="02020603050405020304" pitchFamily="18" charset="0"/>
                            </a:rPr>
                          </m:ctrlPr>
                        </m:dPr>
                        <m:e>
                          <m:r>
                            <a:rPr lang="en-US" sz="1600" b="1" i="1">
                              <a:latin typeface="Cambria Math" panose="02040503050406030204" pitchFamily="18" charset="0"/>
                              <a:cs typeface="Times New Roman" panose="02020603050405020304" pitchFamily="18" charset="0"/>
                            </a:rPr>
                            <m:t>𝒚</m:t>
                          </m:r>
                        </m:e>
                      </m:d>
                      <m:sSub>
                        <m:sSubPr>
                          <m:ctrlPr>
                            <a:rPr lang="en-US" sz="1600" b="1" i="1">
                              <a:latin typeface="Cambria Math" panose="02040503050406030204" pitchFamily="18" charset="0"/>
                              <a:cs typeface="Times New Roman" panose="02020603050405020304" pitchFamily="18" charset="0"/>
                            </a:rPr>
                          </m:ctrlPr>
                        </m:sSubPr>
                        <m:e>
                          <m:acc>
                            <m:accPr>
                              <m:chr m:val="̈"/>
                              <m:ctrlPr>
                                <a:rPr lang="en-US" sz="1600" b="1" i="1">
                                  <a:latin typeface="Cambria Math" panose="02040503050406030204" pitchFamily="18" charset="0"/>
                                  <a:cs typeface="Times New Roman" panose="02020603050405020304" pitchFamily="18" charset="0"/>
                                </a:rPr>
                              </m:ctrlPr>
                            </m:accPr>
                            <m:e>
                              <m:r>
                                <a:rPr lang="en-US" sz="1600" b="1" i="1">
                                  <a:latin typeface="Cambria Math" panose="02040503050406030204" pitchFamily="18" charset="0"/>
                                  <a:cs typeface="Times New Roman" panose="02020603050405020304" pitchFamily="18" charset="0"/>
                                </a:rPr>
                                <m:t>𝒚</m:t>
                              </m:r>
                            </m:e>
                          </m:acc>
                        </m:e>
                        <m:sub>
                          <m:r>
                            <a:rPr lang="en-US" sz="1600" b="1" i="1">
                              <a:latin typeface="Cambria Math" panose="02040503050406030204" pitchFamily="18" charset="0"/>
                              <a:cs typeface="Times New Roman" panose="02020603050405020304" pitchFamily="18" charset="0"/>
                            </a:rPr>
                            <m:t>𝒓</m:t>
                          </m:r>
                        </m:sub>
                      </m:sSub>
                      <m:r>
                        <a:rPr lang="en-US" sz="1600" b="1" i="1">
                          <a:latin typeface="Cambria Math" panose="02040503050406030204" pitchFamily="18" charset="0"/>
                          <a:cs typeface="Times New Roman" panose="02020603050405020304" pitchFamily="18" charset="0"/>
                        </a:rPr>
                        <m:t>+</m:t>
                      </m:r>
                      <m:sSub>
                        <m:sSubPr>
                          <m:ctrlPr>
                            <a:rPr lang="en-US" sz="1600" b="1" i="1">
                              <a:latin typeface="Cambria Math" panose="02040503050406030204" pitchFamily="18" charset="0"/>
                              <a:cs typeface="Times New Roman" panose="02020603050405020304" pitchFamily="18" charset="0"/>
                            </a:rPr>
                          </m:ctrlPr>
                        </m:sSubPr>
                        <m:e>
                          <m:r>
                            <a:rPr lang="en-US" sz="1600" b="1" i="1">
                              <a:latin typeface="Cambria Math" panose="02040503050406030204" pitchFamily="18" charset="0"/>
                              <a:cs typeface="Times New Roman" panose="02020603050405020304" pitchFamily="18" charset="0"/>
                            </a:rPr>
                            <m:t>𝑪</m:t>
                          </m:r>
                        </m:e>
                        <m:sub>
                          <m:r>
                            <a:rPr lang="en-US" sz="1600" b="1" i="1">
                              <a:latin typeface="Cambria Math" panose="02040503050406030204" pitchFamily="18" charset="0"/>
                              <a:cs typeface="Times New Roman" panose="02020603050405020304" pitchFamily="18" charset="0"/>
                            </a:rPr>
                            <m:t>𝑺𝑵𝑵</m:t>
                          </m:r>
                        </m:sub>
                      </m:sSub>
                      <m:d>
                        <m:dPr>
                          <m:ctrlPr>
                            <a:rPr lang="en-US" sz="1600" b="1" i="1">
                              <a:latin typeface="Cambria Math" panose="02040503050406030204" pitchFamily="18" charset="0"/>
                              <a:cs typeface="Times New Roman" panose="02020603050405020304" pitchFamily="18" charset="0"/>
                            </a:rPr>
                          </m:ctrlPr>
                        </m:dPr>
                        <m:e>
                          <m:r>
                            <a:rPr lang="en-US" sz="1600" b="1" i="1">
                              <a:latin typeface="Cambria Math" panose="02040503050406030204" pitchFamily="18" charset="0"/>
                              <a:cs typeface="Times New Roman" panose="02020603050405020304" pitchFamily="18" charset="0"/>
                            </a:rPr>
                            <m:t>𝒚</m:t>
                          </m:r>
                          <m:r>
                            <a:rPr lang="en-US" sz="1600" b="1" i="1">
                              <a:latin typeface="Cambria Math" panose="02040503050406030204" pitchFamily="18" charset="0"/>
                              <a:cs typeface="Times New Roman" panose="02020603050405020304" pitchFamily="18" charset="0"/>
                            </a:rPr>
                            <m:t>,</m:t>
                          </m:r>
                          <m:acc>
                            <m:accPr>
                              <m:chr m:val="̇"/>
                              <m:ctrlPr>
                                <a:rPr lang="en-US" sz="1600" b="1" i="1">
                                  <a:latin typeface="Cambria Math" panose="02040503050406030204" pitchFamily="18" charset="0"/>
                                  <a:cs typeface="Times New Roman" panose="02020603050405020304" pitchFamily="18" charset="0"/>
                                </a:rPr>
                              </m:ctrlPr>
                            </m:accPr>
                            <m:e>
                              <m:r>
                                <a:rPr lang="en-US" sz="1600" b="1" i="1">
                                  <a:latin typeface="Cambria Math" panose="02040503050406030204" pitchFamily="18" charset="0"/>
                                  <a:cs typeface="Times New Roman" panose="02020603050405020304" pitchFamily="18" charset="0"/>
                                </a:rPr>
                                <m:t>𝒚</m:t>
                              </m:r>
                            </m:e>
                          </m:acc>
                        </m:e>
                      </m:d>
                      <m:sSub>
                        <m:sSubPr>
                          <m:ctrlPr>
                            <a:rPr lang="en-US" sz="1600" b="1" i="1">
                              <a:latin typeface="Cambria Math" panose="02040503050406030204" pitchFamily="18" charset="0"/>
                              <a:cs typeface="Times New Roman" panose="02020603050405020304" pitchFamily="18" charset="0"/>
                            </a:rPr>
                          </m:ctrlPr>
                        </m:sSubPr>
                        <m:e>
                          <m:acc>
                            <m:accPr>
                              <m:chr m:val="̇"/>
                              <m:ctrlPr>
                                <a:rPr lang="en-US" sz="1600" b="1" i="1">
                                  <a:latin typeface="Cambria Math" panose="02040503050406030204" pitchFamily="18" charset="0"/>
                                  <a:cs typeface="Times New Roman" panose="02020603050405020304" pitchFamily="18" charset="0"/>
                                </a:rPr>
                              </m:ctrlPr>
                            </m:accPr>
                            <m:e>
                              <m:r>
                                <a:rPr lang="en-US" sz="1600" b="1" i="1">
                                  <a:latin typeface="Cambria Math" panose="02040503050406030204" pitchFamily="18" charset="0"/>
                                  <a:cs typeface="Times New Roman" panose="02020603050405020304" pitchFamily="18" charset="0"/>
                                </a:rPr>
                                <m:t>𝒚</m:t>
                              </m:r>
                            </m:e>
                          </m:acc>
                        </m:e>
                        <m:sub>
                          <m:r>
                            <a:rPr lang="en-US" sz="1600" b="1" i="1">
                              <a:latin typeface="Cambria Math" panose="02040503050406030204" pitchFamily="18" charset="0"/>
                              <a:cs typeface="Times New Roman" panose="02020603050405020304" pitchFamily="18" charset="0"/>
                            </a:rPr>
                            <m:t>𝒓</m:t>
                          </m:r>
                        </m:sub>
                      </m:sSub>
                      <m:r>
                        <a:rPr lang="en-US" sz="1600">
                          <a:latin typeface="Cambria Math" panose="02040503050406030204" pitchFamily="18" charset="0"/>
                          <a:cs typeface="Times New Roman" panose="02020603050405020304" pitchFamily="18" charset="0"/>
                        </a:rPr>
                        <m:t>+</m:t>
                      </m:r>
                      <m:sSub>
                        <m:sSubPr>
                          <m:ctrlPr>
                            <a:rPr lang="en-US" sz="1600" b="1" i="1">
                              <a:latin typeface="Cambria Math" panose="02040503050406030204" pitchFamily="18" charset="0"/>
                              <a:cs typeface="Times New Roman" panose="02020603050405020304" pitchFamily="18" charset="0"/>
                            </a:rPr>
                          </m:ctrlPr>
                        </m:sSubPr>
                        <m:e>
                          <m:r>
                            <a:rPr lang="en-US" sz="1600" b="1" i="1">
                              <a:latin typeface="Cambria Math" panose="02040503050406030204" pitchFamily="18" charset="0"/>
                              <a:cs typeface="Times New Roman" panose="02020603050405020304" pitchFamily="18" charset="0"/>
                            </a:rPr>
                            <m:t>𝑮</m:t>
                          </m:r>
                        </m:e>
                        <m:sub>
                          <m:r>
                            <a:rPr lang="en-US" sz="1600" b="1" i="1">
                              <a:latin typeface="Cambria Math" panose="02040503050406030204" pitchFamily="18" charset="0"/>
                              <a:cs typeface="Times New Roman" panose="02020603050405020304" pitchFamily="18" charset="0"/>
                            </a:rPr>
                            <m:t>𝑺𝑵𝑵</m:t>
                          </m:r>
                        </m:sub>
                      </m:sSub>
                      <m:d>
                        <m:dPr>
                          <m:ctrlPr>
                            <a:rPr lang="en-US" sz="1600" b="1" i="1">
                              <a:latin typeface="Cambria Math" panose="02040503050406030204" pitchFamily="18" charset="0"/>
                              <a:cs typeface="Times New Roman" panose="02020603050405020304" pitchFamily="18" charset="0"/>
                            </a:rPr>
                          </m:ctrlPr>
                        </m:dPr>
                        <m:e>
                          <m:r>
                            <a:rPr lang="en-US" sz="1600" b="1" i="1">
                              <a:latin typeface="Cambria Math" panose="02040503050406030204" pitchFamily="18" charset="0"/>
                              <a:cs typeface="Times New Roman" panose="02020603050405020304" pitchFamily="18" charset="0"/>
                            </a:rPr>
                            <m:t>𝒚</m:t>
                          </m:r>
                        </m:e>
                      </m:d>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𝝉</m:t>
                        </m:r>
                      </m:e>
                      <m:sub>
                        <m:r>
                          <m:rPr>
                            <m:sty m:val="p"/>
                          </m:rPr>
                          <a:rPr lang="en-US" sz="1600" b="0" i="0" smtClean="0">
                            <a:latin typeface="Cambria Math" panose="02040503050406030204" pitchFamily="18" charset="0"/>
                            <a:cs typeface="Times New Roman" panose="02020603050405020304" pitchFamily="18" charset="0"/>
                          </a:rPr>
                          <m:t>r</m:t>
                        </m:r>
                      </m:sub>
                    </m:sSub>
                  </m:oMath>
                </a14:m>
                <a:r>
                  <a:rPr lang="en-US" sz="1600" dirty="0">
                    <a:latin typeface="Times New Roman" panose="02020603050405020304" pitchFamily="18" charset="0"/>
                    <a:cs typeface="Times New Roman" panose="02020603050405020304" pitchFamily="18" charset="0"/>
                  </a:rPr>
                  <a:t> is the robust term designed as: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𝝉</m:t>
                          </m:r>
                        </m:e>
                        <m:sub>
                          <m:r>
                            <m:rPr>
                              <m:sty m:val="p"/>
                            </m:rPr>
                            <a:rPr lang="en-US" sz="1600" b="0" i="0" smtClean="0">
                              <a:latin typeface="Cambria Math" panose="02040503050406030204" pitchFamily="18" charset="0"/>
                              <a:cs typeface="Times New Roman" panose="02020603050405020304" pitchFamily="18" charset="0"/>
                            </a:rPr>
                            <m:t>r</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cs typeface="Times New Roman" panose="02020603050405020304" pitchFamily="18" charset="0"/>
                            </a:rPr>
                            <m:t>𝑲</m:t>
                          </m:r>
                        </m:e>
                        <m:sub>
                          <m:r>
                            <m:rPr>
                              <m:sty m:val="p"/>
                            </m:rPr>
                            <a:rPr lang="en-US" sz="1600" b="0" i="0" smtClean="0">
                              <a:latin typeface="Cambria Math" panose="02040503050406030204" pitchFamily="18" charset="0"/>
                              <a:cs typeface="Times New Roman" panose="02020603050405020304" pitchFamily="18" charset="0"/>
                            </a:rPr>
                            <m:t>r</m:t>
                          </m:r>
                        </m:sub>
                      </m:sSub>
                      <m:r>
                        <m:rPr>
                          <m:sty m:val="p"/>
                        </m:rPr>
                        <a:rPr lang="en-US" sz="1600" b="0" i="0" smtClean="0">
                          <a:latin typeface="Cambria Math" panose="02040503050406030204" pitchFamily="18" charset="0"/>
                          <a:cs typeface="Times New Roman" panose="02020603050405020304" pitchFamily="18" charset="0"/>
                        </a:rPr>
                        <m:t>sgn</m:t>
                      </m:r>
                      <m:r>
                        <a:rPr lang="en-US" sz="1600" b="0" i="0" smtClean="0">
                          <a:latin typeface="Cambria Math" panose="02040503050406030204" pitchFamily="18" charset="0"/>
                          <a:cs typeface="Times New Roman" panose="02020603050405020304" pitchFamily="18" charset="0"/>
                        </a:rPr>
                        <m:t>(</m:t>
                      </m:r>
                      <m:r>
                        <a:rPr lang="en-US" sz="1600" b="1" i="0" smtClean="0">
                          <a:latin typeface="Cambria Math" panose="02040503050406030204" pitchFamily="18" charset="0"/>
                          <a:cs typeface="Times New Roman" panose="02020603050405020304" pitchFamily="18" charset="0"/>
                        </a:rPr>
                        <m:t>𝐫</m:t>
                      </m:r>
                      <m:r>
                        <a:rPr lang="en-US" sz="1600" b="0" i="0" smtClean="0">
                          <a:latin typeface="Cambria Math" panose="02040503050406030204" pitchFamily="18" charset="0"/>
                          <a:cs typeface="Times New Roman" panose="02020603050405020304" pitchFamily="18" charset="0"/>
                        </a:rPr>
                        <m:t>)</m:t>
                      </m:r>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EC2E9720-70A6-87BD-4143-447FDE9D968C}"/>
                  </a:ext>
                </a:extLst>
              </p:cNvPr>
              <p:cNvSpPr txBox="1">
                <a:spLocks noRot="1" noChangeAspect="1" noMove="1" noResize="1" noEditPoints="1" noAdjustHandles="1" noChangeArrowheads="1" noChangeShapeType="1" noTextEdit="1"/>
              </p:cNvSpPr>
              <p:nvPr/>
            </p:nvSpPr>
            <p:spPr>
              <a:xfrm>
                <a:off x="59473" y="171922"/>
                <a:ext cx="6493727" cy="3446649"/>
              </a:xfrm>
              <a:prstGeom prst="rect">
                <a:avLst/>
              </a:prstGeom>
              <a:blipFill>
                <a:blip r:embed="rId2"/>
                <a:stretch>
                  <a:fillRect l="-376" t="-530"/>
                </a:stretch>
              </a:blipFill>
            </p:spPr>
            <p:txBody>
              <a:bodyPr/>
              <a:lstStyle/>
              <a:p>
                <a:r>
                  <a:rPr lang="en-IN">
                    <a:noFill/>
                  </a:rPr>
                  <a:t> </a:t>
                </a:r>
              </a:p>
            </p:txBody>
          </p:sp>
        </mc:Fallback>
      </mc:AlternateContent>
    </p:spTree>
    <p:extLst>
      <p:ext uri="{BB962C8B-B14F-4D97-AF65-F5344CB8AC3E}">
        <p14:creationId xmlns:p14="http://schemas.microsoft.com/office/powerpoint/2010/main" val="580564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89C907-B138-2688-1AC8-ACEB0A2D1486}"/>
              </a:ext>
            </a:extLst>
          </p:cNvPr>
          <p:cNvSpPr>
            <a:spLocks noGrp="1"/>
          </p:cNvSpPr>
          <p:nvPr>
            <p:ph type="sldNum" sz="quarter" idx="12"/>
          </p:nvPr>
        </p:nvSpPr>
        <p:spPr/>
        <p:txBody>
          <a:bodyPr/>
          <a:lstStyle/>
          <a:p>
            <a:fld id="{9CE334EA-1831-4B89-A89A-D5E7C2427B13}" type="slidenum">
              <a:rPr lang="en-US" smtClean="0"/>
              <a:pPr/>
              <a:t>39</a:t>
            </a:fld>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FBBA258-9320-F700-9636-38C029CE15AA}"/>
                  </a:ext>
                </a:extLst>
              </p:cNvPr>
              <p:cNvSpPr txBox="1"/>
              <p:nvPr/>
            </p:nvSpPr>
            <p:spPr>
              <a:xfrm>
                <a:off x="59473" y="171922"/>
                <a:ext cx="6493727" cy="3191066"/>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 finding the adaptive law for updating the weights of networks, we have to perform the Lyapunov Stability Analysis of the Control Law proposed which leads us to the following adaptive law: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acc>
                            <m:accPr>
                              <m:chr m:val="̇"/>
                              <m:ctrlPr>
                                <a:rPr lang="en-US" sz="1600" b="1" i="1" smtClean="0">
                                  <a:latin typeface="Cambria Math" panose="02040503050406030204" pitchFamily="18" charset="0"/>
                                  <a:cs typeface="Times New Roman" panose="02020603050405020304" pitchFamily="18" charset="0"/>
                                </a:rPr>
                              </m:ctrlPr>
                            </m:accPr>
                            <m:e>
                              <m:acc>
                                <m:accPr>
                                  <m:chr m:val="̂"/>
                                  <m:ctrlPr>
                                    <a:rPr lang="en-US" sz="1600" b="1" i="1" smtClean="0">
                                      <a:latin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cs typeface="Times New Roman" panose="02020603050405020304" pitchFamily="18" charset="0"/>
                                    </a:rPr>
                                    <m:t>𝑾</m:t>
                                  </m:r>
                                </m:e>
                              </m:acc>
                            </m:e>
                          </m:acc>
                        </m:e>
                        <m:sub>
                          <m:r>
                            <a:rPr lang="en-US" sz="1600" b="0" i="1" smtClean="0">
                              <a:latin typeface="Cambria Math" panose="02040503050406030204" pitchFamily="18" charset="0"/>
                              <a:cs typeface="Times New Roman" panose="02020603050405020304" pitchFamily="18" charset="0"/>
                            </a:rPr>
                            <m:t>𝑀𝑘</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l-GR" sz="1600" b="1" i="1" smtClean="0">
                              <a:latin typeface="Cambria Math" panose="02040503050406030204" pitchFamily="18" charset="0"/>
                              <a:ea typeface="Cambria Math" panose="02040503050406030204" pitchFamily="18" charset="0"/>
                              <a:cs typeface="Times New Roman" panose="02020603050405020304" pitchFamily="18" charset="0"/>
                            </a:rPr>
                            <m:t>𝜞</m:t>
                          </m:r>
                        </m:e>
                        <m:sub>
                          <m:r>
                            <a:rPr lang="en-US" sz="1600" b="0" i="1" smtClean="0">
                              <a:latin typeface="Cambria Math" panose="02040503050406030204" pitchFamily="18" charset="0"/>
                              <a:cs typeface="Times New Roman" panose="02020603050405020304" pitchFamily="18" charset="0"/>
                            </a:rPr>
                            <m:t>𝑀𝑘</m:t>
                          </m:r>
                        </m:sub>
                      </m:s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𝝃</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𝑀𝑘</m:t>
                              </m:r>
                            </m:sub>
                          </m:s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𝒚</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e>
                      </m:d>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𝒚</m:t>
                              </m:r>
                            </m:e>
                          </m:acc>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sub>
                      </m:sSub>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𝒓</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𝑘</m:t>
                          </m:r>
                        </m:sub>
                      </m:sSub>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acc>
                            <m:accPr>
                              <m:chr m:val="̇"/>
                              <m:ctrlPr>
                                <a:rPr lang="en-US" sz="1600" b="1" i="1" smtClean="0">
                                  <a:latin typeface="Cambria Math" panose="02040503050406030204" pitchFamily="18" charset="0"/>
                                  <a:cs typeface="Times New Roman" panose="02020603050405020304" pitchFamily="18" charset="0"/>
                                </a:rPr>
                              </m:ctrlPr>
                            </m:accPr>
                            <m:e>
                              <m:acc>
                                <m:accPr>
                                  <m:chr m:val="̂"/>
                                  <m:ctrlPr>
                                    <a:rPr lang="en-US" sz="1600" b="1" i="1" smtClean="0">
                                      <a:latin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cs typeface="Times New Roman" panose="02020603050405020304" pitchFamily="18" charset="0"/>
                                    </a:rPr>
                                    <m:t>𝑾</m:t>
                                  </m:r>
                                </m:e>
                              </m:acc>
                            </m:e>
                          </m:acc>
                        </m:e>
                        <m:sub>
                          <m:r>
                            <a:rPr lang="en-US" sz="1600" b="0" i="1" smtClean="0">
                              <a:latin typeface="Cambria Math" panose="02040503050406030204" pitchFamily="18" charset="0"/>
                              <a:cs typeface="Times New Roman" panose="02020603050405020304" pitchFamily="18" charset="0"/>
                            </a:rPr>
                            <m:t>𝐶</m:t>
                          </m:r>
                          <m:r>
                            <a:rPr lang="en-US" sz="1600" b="0" i="1" smtClean="0">
                              <a:latin typeface="Cambria Math" panose="02040503050406030204" pitchFamily="18" charset="0"/>
                              <a:cs typeface="Times New Roman" panose="02020603050405020304" pitchFamily="18" charset="0"/>
                            </a:rPr>
                            <m:t>𝑘</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l-GR" sz="1600" b="1" i="1" smtClean="0">
                              <a:latin typeface="Cambria Math" panose="02040503050406030204" pitchFamily="18" charset="0"/>
                              <a:ea typeface="Cambria Math" panose="02040503050406030204" pitchFamily="18" charset="0"/>
                              <a:cs typeface="Times New Roman" panose="02020603050405020304" pitchFamily="18" charset="0"/>
                            </a:rPr>
                            <m:t>𝜞</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m:t>
                          </m:r>
                          <m:r>
                            <a:rPr lang="en-US" sz="1600" b="0" i="1" smtClean="0">
                              <a:latin typeface="Cambria Math" panose="02040503050406030204" pitchFamily="18" charset="0"/>
                              <a:cs typeface="Times New Roman" panose="02020603050405020304" pitchFamily="18" charset="0"/>
                            </a:rPr>
                            <m:t>𝑘</m:t>
                          </m:r>
                        </m:sub>
                      </m:s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𝝃</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𝑘</m:t>
                              </m:r>
                            </m:sub>
                          </m:s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𝒚</m:t>
                          </m:r>
                          <m:r>
                            <a:rPr lang="en-US" sz="1600" b="1" i="1" smtClean="0">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en-US" sz="1600" b="1"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𝒚</m:t>
                              </m:r>
                            </m:e>
                          </m:acc>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e>
                      </m:d>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𝒚</m:t>
                              </m:r>
                            </m:e>
                          </m:acc>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𝑟</m:t>
                          </m:r>
                        </m:sub>
                      </m:sSub>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𝒓</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𝑘</m:t>
                          </m:r>
                        </m:sub>
                      </m:sSub>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acc>
                            <m:accPr>
                              <m:chr m:val="̇"/>
                              <m:ctrlPr>
                                <a:rPr lang="en-US" sz="1600" b="1" i="1" smtClean="0">
                                  <a:latin typeface="Cambria Math" panose="02040503050406030204" pitchFamily="18" charset="0"/>
                                  <a:cs typeface="Times New Roman" panose="02020603050405020304" pitchFamily="18" charset="0"/>
                                </a:rPr>
                              </m:ctrlPr>
                            </m:accPr>
                            <m:e>
                              <m:acc>
                                <m:accPr>
                                  <m:chr m:val="̂"/>
                                  <m:ctrlPr>
                                    <a:rPr lang="en-US" sz="1600" b="1" i="1" smtClean="0">
                                      <a:latin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cs typeface="Times New Roman" panose="02020603050405020304" pitchFamily="18" charset="0"/>
                                    </a:rPr>
                                    <m:t>𝑾</m:t>
                                  </m:r>
                                </m:e>
                              </m:acc>
                            </m:e>
                          </m:acc>
                        </m:e>
                        <m:sub>
                          <m:r>
                            <a:rPr lang="en-US" sz="1600" b="0" i="1" smtClean="0">
                              <a:latin typeface="Cambria Math" panose="02040503050406030204" pitchFamily="18" charset="0"/>
                              <a:cs typeface="Times New Roman" panose="02020603050405020304" pitchFamily="18" charset="0"/>
                            </a:rPr>
                            <m:t>𝐺</m:t>
                          </m:r>
                          <m:r>
                            <a:rPr lang="en-US" sz="1600" b="0" i="1" smtClean="0">
                              <a:latin typeface="Cambria Math" panose="02040503050406030204" pitchFamily="18" charset="0"/>
                              <a:cs typeface="Times New Roman" panose="02020603050405020304" pitchFamily="18" charset="0"/>
                            </a:rPr>
                            <m:t>𝑘</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l-GR" sz="1600" b="1" i="1" smtClean="0">
                              <a:latin typeface="Cambria Math" panose="02040503050406030204" pitchFamily="18" charset="0"/>
                              <a:ea typeface="Cambria Math" panose="02040503050406030204" pitchFamily="18" charset="0"/>
                              <a:cs typeface="Times New Roman" panose="02020603050405020304" pitchFamily="18" charset="0"/>
                            </a:rPr>
                            <m:t>𝜞</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𝐺</m:t>
                          </m:r>
                          <m:r>
                            <a:rPr lang="en-US" sz="1600" b="0" i="1" smtClean="0">
                              <a:latin typeface="Cambria Math" panose="02040503050406030204" pitchFamily="18" charset="0"/>
                              <a:cs typeface="Times New Roman" panose="02020603050405020304" pitchFamily="18" charset="0"/>
                            </a:rPr>
                            <m:t>𝑘</m:t>
                          </m:r>
                        </m:sub>
                      </m:s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𝝃</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𝐺</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𝑘</m:t>
                              </m:r>
                            </m:sub>
                          </m:s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𝒚</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e>
                      </m:d>
                      <m:sSub>
                        <m:sSub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𝒓</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𝑘</m:t>
                          </m:r>
                        </m:sub>
                      </m:sSub>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l-GR" sz="1600" b="1" i="1" smtClean="0">
                            <a:latin typeface="Cambria Math" panose="02040503050406030204" pitchFamily="18" charset="0"/>
                            <a:ea typeface="Cambria Math" panose="02040503050406030204" pitchFamily="18" charset="0"/>
                            <a:cs typeface="Times New Roman" panose="02020603050405020304" pitchFamily="18" charset="0"/>
                          </a:rPr>
                          <m:t>𝜞</m:t>
                        </m:r>
                      </m:e>
                      <m:sub>
                        <m:r>
                          <a:rPr lang="en-US" sz="1600" b="0" i="1" smtClean="0">
                            <a:latin typeface="Cambria Math" panose="02040503050406030204" pitchFamily="18" charset="0"/>
                            <a:cs typeface="Times New Roman" panose="02020603050405020304" pitchFamily="18" charset="0"/>
                          </a:rPr>
                          <m:t>𝑀𝑘</m:t>
                        </m:r>
                      </m:sub>
                    </m:sSub>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a:rPr lang="el-GR" sz="1600" b="1" i="1">
                            <a:latin typeface="Cambria Math" panose="02040503050406030204" pitchFamily="18" charset="0"/>
                            <a:ea typeface="Cambria Math" panose="02040503050406030204" pitchFamily="18" charset="0"/>
                            <a:cs typeface="Times New Roman" panose="02020603050405020304" pitchFamily="18" charset="0"/>
                          </a:rPr>
                          <m:t>𝜞</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m:t>
                        </m:r>
                        <m:r>
                          <a:rPr lang="en-US" sz="1600" i="1">
                            <a:latin typeface="Cambria Math" panose="02040503050406030204" pitchFamily="18" charset="0"/>
                            <a:cs typeface="Times New Roman" panose="02020603050405020304" pitchFamily="18" charset="0"/>
                          </a:rPr>
                          <m:t>𝑘</m:t>
                        </m:r>
                      </m:sub>
                    </m:sSub>
                  </m:oMath>
                </a14:m>
                <a:r>
                  <a:rPr lang="en-US" sz="1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a:rPr lang="el-GR" sz="1600" b="1" i="1">
                            <a:latin typeface="Cambria Math" panose="02040503050406030204" pitchFamily="18" charset="0"/>
                            <a:ea typeface="Cambria Math" panose="02040503050406030204" pitchFamily="18" charset="0"/>
                            <a:cs typeface="Times New Roman" panose="02020603050405020304" pitchFamily="18" charset="0"/>
                          </a:rPr>
                          <m:t>𝜞</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𝐺</m:t>
                        </m:r>
                        <m:r>
                          <a:rPr lang="en-US" sz="1600" i="1">
                            <a:latin typeface="Cambria Math" panose="02040503050406030204" pitchFamily="18" charset="0"/>
                            <a:cs typeface="Times New Roman" panose="02020603050405020304" pitchFamily="18" charset="0"/>
                          </a:rPr>
                          <m:t>𝑘</m:t>
                        </m:r>
                      </m:sub>
                    </m:sSub>
                  </m:oMath>
                </a14:m>
                <a:r>
                  <a:rPr lang="en-US" sz="1600" dirty="0">
                    <a:latin typeface="Times New Roman" panose="02020603050405020304" pitchFamily="18" charset="0"/>
                    <a:cs typeface="Times New Roman" panose="02020603050405020304" pitchFamily="18" charset="0"/>
                  </a:rPr>
                  <a:t> are the learning rates for the respective RBF networks. </a:t>
                </a:r>
              </a:p>
            </p:txBody>
          </p:sp>
        </mc:Choice>
        <mc:Fallback>
          <p:sp>
            <p:nvSpPr>
              <p:cNvPr id="3" name="TextBox 2">
                <a:extLst>
                  <a:ext uri="{FF2B5EF4-FFF2-40B4-BE49-F238E27FC236}">
                    <a16:creationId xmlns:a16="http://schemas.microsoft.com/office/drawing/2014/main" id="{4FBBA258-9320-F700-9636-38C029CE15AA}"/>
                  </a:ext>
                </a:extLst>
              </p:cNvPr>
              <p:cNvSpPr txBox="1">
                <a:spLocks noRot="1" noChangeAspect="1" noMove="1" noResize="1" noEditPoints="1" noAdjustHandles="1" noChangeArrowheads="1" noChangeShapeType="1" noTextEdit="1"/>
              </p:cNvSpPr>
              <p:nvPr/>
            </p:nvSpPr>
            <p:spPr>
              <a:xfrm>
                <a:off x="59473" y="171922"/>
                <a:ext cx="6493727" cy="3191066"/>
              </a:xfrm>
              <a:prstGeom prst="rect">
                <a:avLst/>
              </a:prstGeom>
              <a:blipFill>
                <a:blip r:embed="rId2"/>
                <a:stretch>
                  <a:fillRect l="-376" t="-573" r="-469" b="-1527"/>
                </a:stretch>
              </a:blipFill>
            </p:spPr>
            <p:txBody>
              <a:bodyPr/>
              <a:lstStyle/>
              <a:p>
                <a:r>
                  <a:rPr lang="en-IN">
                    <a:noFill/>
                  </a:rPr>
                  <a:t> </a:t>
                </a:r>
              </a:p>
            </p:txBody>
          </p:sp>
        </mc:Fallback>
      </mc:AlternateContent>
    </p:spTree>
    <p:extLst>
      <p:ext uri="{BB962C8B-B14F-4D97-AF65-F5344CB8AC3E}">
        <p14:creationId xmlns:p14="http://schemas.microsoft.com/office/powerpoint/2010/main" val="268804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4</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B20C0D2-FB9B-BFCC-4FA8-B7DA553FC974}"/>
                  </a:ext>
                </a:extLst>
              </p:cNvPr>
              <p:cNvSpPr txBox="1"/>
              <p:nvPr/>
            </p:nvSpPr>
            <p:spPr>
              <a:xfrm>
                <a:off x="59473" y="200724"/>
                <a:ext cx="6493727" cy="338977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Radial Basis Functions (RBFs)</a:t>
                </a:r>
              </a:p>
              <a:p>
                <a:pPr algn="just"/>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Radial basis functions are functions whose output depends on the distance from a center point. The value of the function decreases (or increases) with distance from the center.</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Gaussian function is the most commonly used RBF, defined as:</a:t>
                </a:r>
              </a:p>
              <a:p>
                <a:pPr algn="just"/>
                <a:endParaRPr lang="en-IN"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𝜑</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sz="1600" b="0" i="0" smtClean="0">
                          <a:latin typeface="Cambria Math" panose="02040503050406030204" pitchFamily="18" charset="0"/>
                          <a:ea typeface="Cambria Math" panose="02040503050406030204" pitchFamily="18" charset="0"/>
                          <a:cs typeface="Times New Roman" panose="02020603050405020304" pitchFamily="18" charset="0"/>
                        </a:rPr>
                        <m:t>exp</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a:latin typeface="Cambria Math" panose="02040503050406030204" pitchFamily="18" charset="0"/>
                              <a:ea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en-US"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sz="1600" i="1">
                                          <a:latin typeface="Cambria Math" panose="02040503050406030204" pitchFamily="18" charset="0"/>
                                          <a:ea typeface="Cambria Math" panose="02040503050406030204" pitchFamily="18" charset="0"/>
                                          <a:cs typeface="Times New Roman" panose="02020603050405020304" pitchFamily="18" charset="0"/>
                                        </a:rPr>
                                        <m:t>𝑥</m:t>
                                      </m:r>
                                      <m:r>
                                        <a:rPr lang="en-US" sz="1600" i="1">
                                          <a:latin typeface="Cambria Math" panose="02040503050406030204" pitchFamily="18" charset="0"/>
                                          <a:ea typeface="Cambria Math" panose="02040503050406030204" pitchFamily="18" charset="0"/>
                                          <a:cs typeface="Times New Roman" panose="02020603050405020304" pitchFamily="18" charset="0"/>
                                        </a:rPr>
                                        <m:t>−</m:t>
                                      </m:r>
                                      <m:r>
                                        <a:rPr lang="en-US" sz="1600" i="1">
                                          <a:latin typeface="Cambria Math" panose="02040503050406030204" pitchFamily="18" charset="0"/>
                                          <a:ea typeface="Cambria Math" panose="02040503050406030204" pitchFamily="18" charset="0"/>
                                          <a:cs typeface="Times New Roman" panose="02020603050405020304" pitchFamily="18" charset="0"/>
                                        </a:rPr>
                                        <m:t>𝑐</m:t>
                                      </m:r>
                                    </m:e>
                                  </m:d>
                                </m:e>
                                <m:sup>
                                  <m:r>
                                    <a:rPr lang="en-US" sz="1600" i="1">
                                      <a:latin typeface="Cambria Math" panose="02040503050406030204" pitchFamily="18" charset="0"/>
                                      <a:ea typeface="Cambria Math" panose="02040503050406030204" pitchFamily="18" charset="0"/>
                                      <a:cs typeface="Times New Roman" panose="02020603050405020304" pitchFamily="18" charset="0"/>
                                    </a:rPr>
                                    <m:t>2</m:t>
                                  </m:r>
                                </m:sup>
                              </m:sSup>
                            </m:num>
                            <m:den>
                              <m:r>
                                <a:rPr lang="en-US" sz="1600" i="1">
                                  <a:latin typeface="Cambria Math" panose="02040503050406030204" pitchFamily="18" charset="0"/>
                                  <a:ea typeface="Cambria Math" panose="02040503050406030204" pitchFamily="18" charset="0"/>
                                  <a:cs typeface="Times New Roman" panose="02020603050405020304" pitchFamily="18" charset="0"/>
                                </a:rPr>
                                <m:t>2</m:t>
                              </m:r>
                              <m:sSup>
                                <m:sSupPr>
                                  <m:ctrlPr>
                                    <a:rPr lang="en-US"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US" sz="1600" i="1">
                                      <a:latin typeface="Cambria Math" panose="02040503050406030204" pitchFamily="18" charset="0"/>
                                      <a:ea typeface="Cambria Math" panose="02040503050406030204" pitchFamily="18" charset="0"/>
                                      <a:cs typeface="Times New Roman" panose="02020603050405020304" pitchFamily="18" charset="0"/>
                                    </a:rPr>
                                    <m:t>𝜎</m:t>
                                  </m:r>
                                </m:e>
                                <m:sup>
                                  <m:r>
                                    <a:rPr lang="en-US" sz="1600" i="1">
                                      <a:latin typeface="Cambria Math" panose="02040503050406030204" pitchFamily="18" charset="0"/>
                                      <a:ea typeface="Cambria Math" panose="02040503050406030204" pitchFamily="18" charset="0"/>
                                      <a:cs typeface="Times New Roman" panose="02020603050405020304" pitchFamily="18" charset="0"/>
                                    </a:rPr>
                                    <m:t>2</m:t>
                                  </m:r>
                                </m:sup>
                              </m:sSup>
                            </m:den>
                          </m:f>
                        </m:e>
                      </m:d>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where, </a:t>
                </a:r>
                <a:r>
                  <a:rPr lang="en-US" sz="1600" i="1"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 is the input vector, </a:t>
                </a:r>
                <a:r>
                  <a:rPr lang="en-US" sz="1600" i="1"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 is the center vector, and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en-US" sz="1600" dirty="0">
                    <a:latin typeface="Times New Roman" panose="02020603050405020304" pitchFamily="18" charset="0"/>
                    <a:cs typeface="Times New Roman" panose="02020603050405020304" pitchFamily="18" charset="0"/>
                  </a:rPr>
                  <a:t> is the spread parameter. </a:t>
                </a:r>
              </a:p>
            </p:txBody>
          </p:sp>
        </mc:Choice>
        <mc:Fallback xmlns="">
          <p:sp>
            <p:nvSpPr>
              <p:cNvPr id="2" name="TextBox 1">
                <a:extLst>
                  <a:ext uri="{FF2B5EF4-FFF2-40B4-BE49-F238E27FC236}">
                    <a16:creationId xmlns:a16="http://schemas.microsoft.com/office/drawing/2014/main" id="{0B20C0D2-FB9B-BFCC-4FA8-B7DA553FC974}"/>
                  </a:ext>
                </a:extLst>
              </p:cNvPr>
              <p:cNvSpPr txBox="1">
                <a:spLocks noRot="1" noChangeAspect="1" noMove="1" noResize="1" noEditPoints="1" noAdjustHandles="1" noChangeArrowheads="1" noChangeShapeType="1" noTextEdit="1"/>
              </p:cNvSpPr>
              <p:nvPr/>
            </p:nvSpPr>
            <p:spPr>
              <a:xfrm>
                <a:off x="59473" y="200724"/>
                <a:ext cx="6493727" cy="3389774"/>
              </a:xfrm>
              <a:prstGeom prst="rect">
                <a:avLst/>
              </a:prstGeom>
              <a:blipFill>
                <a:blip r:embed="rId2"/>
                <a:stretch>
                  <a:fillRect l="-845" t="-1079" r="-469" b="-1439"/>
                </a:stretch>
              </a:blipFill>
            </p:spPr>
            <p:txBody>
              <a:bodyPr/>
              <a:lstStyle/>
              <a:p>
                <a:r>
                  <a:rPr lang="en-IN">
                    <a:noFill/>
                  </a:rPr>
                  <a:t> </a:t>
                </a:r>
              </a:p>
            </p:txBody>
          </p:sp>
        </mc:Fallback>
      </mc:AlternateContent>
    </p:spTree>
    <p:extLst>
      <p:ext uri="{BB962C8B-B14F-4D97-AF65-F5344CB8AC3E}">
        <p14:creationId xmlns:p14="http://schemas.microsoft.com/office/powerpoint/2010/main" val="3430525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89C907-B138-2688-1AC8-ACEB0A2D1486}"/>
              </a:ext>
            </a:extLst>
          </p:cNvPr>
          <p:cNvSpPr>
            <a:spLocks noGrp="1"/>
          </p:cNvSpPr>
          <p:nvPr>
            <p:ph type="sldNum" sz="quarter" idx="12"/>
          </p:nvPr>
        </p:nvSpPr>
        <p:spPr/>
        <p:txBody>
          <a:bodyPr/>
          <a:lstStyle/>
          <a:p>
            <a:fld id="{9CE334EA-1831-4B89-A89A-D5E7C2427B13}" type="slidenum">
              <a:rPr lang="en-US" smtClean="0"/>
              <a:pPr/>
              <a:t>40</a:t>
            </a:fld>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8F8661C-F58D-CEA8-6285-E73B761B3795}"/>
                  </a:ext>
                </a:extLst>
              </p:cNvPr>
              <p:cNvSpPr txBox="1"/>
              <p:nvPr/>
            </p:nvSpPr>
            <p:spPr>
              <a:xfrm>
                <a:off x="59473" y="171922"/>
                <a:ext cx="6493727" cy="3077766"/>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Simulation</a:t>
                </a:r>
                <a:r>
                  <a:rPr lang="en-US" sz="1600" b="1" dirty="0">
                    <a:latin typeface="Times New Roman" panose="02020603050405020304" pitchFamily="18" charset="0"/>
                    <a:cs typeface="Times New Roman" panose="02020603050405020304" pitchFamily="18" charset="0"/>
                  </a:rPr>
                  <a:t> </a:t>
                </a:r>
              </a:p>
              <a:p>
                <a:pPr algn="just"/>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Consider a simple plant for a single link manipulator: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𝑀</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𝑦</m:t>
                          </m:r>
                        </m:e>
                      </m:d>
                      <m:acc>
                        <m:accPr>
                          <m:chr m:val="̈"/>
                          <m:ctrlPr>
                            <a:rPr lang="en-US" sz="1600" b="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𝑦</m:t>
                          </m:r>
                        </m:e>
                      </m:acc>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𝐶</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𝑦</m:t>
                          </m:r>
                          <m:r>
                            <a:rPr lang="en-US" sz="1600" b="0" i="1" smtClean="0">
                              <a:latin typeface="Cambria Math" panose="02040503050406030204" pitchFamily="18" charset="0"/>
                              <a:cs typeface="Times New Roman" panose="02020603050405020304" pitchFamily="18" charset="0"/>
                            </a:rPr>
                            <m:t>,</m:t>
                          </m:r>
                          <m:acc>
                            <m:accPr>
                              <m:chr m:val="̇"/>
                              <m:ctrlPr>
                                <a:rPr lang="en-US" sz="1600" b="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𝑦</m:t>
                              </m:r>
                            </m:e>
                          </m:acc>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𝐺</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𝑦</m:t>
                          </m:r>
                        </m:e>
                      </m:d>
                      <m:r>
                        <a:rPr lang="en-US" sz="1600" b="0" i="1" smtClean="0">
                          <a:latin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𝜏</m:t>
                      </m:r>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Let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𝑀</m:t>
                    </m:r>
                    <m:r>
                      <a:rPr lang="en-US" sz="1600" b="0" i="1" smtClean="0">
                        <a:latin typeface="Cambria Math" panose="02040503050406030204" pitchFamily="18" charset="0"/>
                        <a:cs typeface="Times New Roman" panose="02020603050405020304" pitchFamily="18" charset="0"/>
                      </a:rPr>
                      <m:t>=0.1+0.06</m:t>
                    </m:r>
                    <m:r>
                      <m:rPr>
                        <m:sty m:val="p"/>
                      </m:rPr>
                      <a:rPr lang="en-US" sz="1600" b="0" i="0" smtClean="0">
                        <a:latin typeface="Cambria Math" panose="02040503050406030204" pitchFamily="18" charset="0"/>
                        <a:cs typeface="Times New Roman" panose="02020603050405020304" pitchFamily="18" charset="0"/>
                      </a:rPr>
                      <m:t>sin</m:t>
                    </m:r>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𝑦</m:t>
                    </m:r>
                    <m:r>
                      <a:rPr lang="en-US" sz="1600" b="0" i="0" smtClean="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dirty="0" smtClean="0">
                        <a:latin typeface="Cambria Math" panose="02040503050406030204" pitchFamily="18" charset="0"/>
                        <a:cs typeface="Times New Roman" panose="02020603050405020304" pitchFamily="18" charset="0"/>
                      </a:rPr>
                      <m:t>𝐶</m:t>
                    </m:r>
                    <m:r>
                      <a:rPr lang="en-US" sz="1600" b="0" i="1" dirty="0" smtClean="0">
                        <a:latin typeface="Cambria Math" panose="02040503050406030204" pitchFamily="18" charset="0"/>
                        <a:cs typeface="Times New Roman" panose="02020603050405020304" pitchFamily="18" charset="0"/>
                      </a:rPr>
                      <m:t>=3</m:t>
                    </m:r>
                    <m:acc>
                      <m:accPr>
                        <m:chr m:val="̇"/>
                        <m:ctrlPr>
                          <a:rPr lang="en-US" sz="1600" b="0" i="1" dirty="0" smtClean="0">
                            <a:latin typeface="Cambria Math" panose="02040503050406030204" pitchFamily="18" charset="0"/>
                            <a:cs typeface="Times New Roman" panose="02020603050405020304" pitchFamily="18" charset="0"/>
                          </a:rPr>
                        </m:ctrlPr>
                      </m:accPr>
                      <m:e>
                        <m:r>
                          <a:rPr lang="en-US" sz="1600" b="0" i="1" dirty="0" smtClean="0">
                            <a:latin typeface="Cambria Math" panose="02040503050406030204" pitchFamily="18" charset="0"/>
                            <a:cs typeface="Times New Roman" panose="02020603050405020304" pitchFamily="18" charset="0"/>
                          </a:rPr>
                          <m:t>𝑦</m:t>
                        </m:r>
                      </m:e>
                    </m:acc>
                    <m:r>
                      <a:rPr lang="en-US" sz="1600" b="0" i="1" dirty="0" smtClean="0">
                        <a:latin typeface="Cambria Math" panose="02040503050406030204" pitchFamily="18" charset="0"/>
                        <a:cs typeface="Times New Roman" panose="02020603050405020304" pitchFamily="18" charset="0"/>
                      </a:rPr>
                      <m:t>+3</m:t>
                    </m:r>
                    <m:r>
                      <m:rPr>
                        <m:sty m:val="p"/>
                      </m:rPr>
                      <a:rPr lang="en-US" sz="1600" b="0" i="0" dirty="0" smtClean="0">
                        <a:latin typeface="Cambria Math" panose="02040503050406030204" pitchFamily="18" charset="0"/>
                        <a:cs typeface="Times New Roman" panose="02020603050405020304" pitchFamily="18" charset="0"/>
                      </a:rPr>
                      <m:t>cos</m:t>
                    </m:r>
                    <m:r>
                      <a:rPr lang="en-US" sz="1600" b="0" i="0" dirty="0" smtClean="0">
                        <a:latin typeface="Cambria Math" panose="02040503050406030204" pitchFamily="18" charset="0"/>
                        <a:cs typeface="Times New Roman" panose="02020603050405020304" pitchFamily="18" charset="0"/>
                      </a:rPr>
                      <m:t>(</m:t>
                    </m:r>
                    <m:r>
                      <a:rPr lang="en-US" sz="1600" b="0" i="1" dirty="0" smtClean="0">
                        <a:latin typeface="Cambria Math" panose="02040503050406030204" pitchFamily="18" charset="0"/>
                        <a:cs typeface="Times New Roman" panose="02020603050405020304" pitchFamily="18" charset="0"/>
                      </a:rPr>
                      <m:t>𝑦</m:t>
                    </m:r>
                    <m:r>
                      <a:rPr lang="en-US" sz="1600" b="0" i="0" dirty="0" smtClean="0">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dirty="0" smtClean="0">
                        <a:latin typeface="Cambria Math" panose="02040503050406030204" pitchFamily="18" charset="0"/>
                        <a:cs typeface="Times New Roman" panose="02020603050405020304" pitchFamily="18" charset="0"/>
                      </a:rPr>
                      <m:t>𝐺</m:t>
                    </m:r>
                    <m:r>
                      <a:rPr lang="en-US" sz="1600" b="0" i="1" dirty="0" smtClean="0">
                        <a:latin typeface="Cambria Math" panose="02040503050406030204" pitchFamily="18" charset="0"/>
                        <a:cs typeface="Times New Roman" panose="02020603050405020304" pitchFamily="18" charset="0"/>
                      </a:rPr>
                      <m:t>=</m:t>
                    </m:r>
                    <m:r>
                      <a:rPr lang="en-US" sz="1600" b="0" i="1" dirty="0" smtClean="0">
                        <a:latin typeface="Cambria Math" panose="02040503050406030204" pitchFamily="18" charset="0"/>
                        <a:cs typeface="Times New Roman" panose="02020603050405020304" pitchFamily="18" charset="0"/>
                      </a:rPr>
                      <m:t>𝑚𝑔𝑙</m:t>
                    </m:r>
                    <m:r>
                      <a:rPr lang="en-US" sz="1600" b="0" i="1" dirty="0" smtClean="0">
                        <a:latin typeface="Cambria Math" panose="02040503050406030204" pitchFamily="18" charset="0"/>
                        <a:cs typeface="Times New Roman" panose="02020603050405020304" pitchFamily="18" charset="0"/>
                      </a:rPr>
                      <m:t> </m:t>
                    </m:r>
                    <m:r>
                      <m:rPr>
                        <m:sty m:val="p"/>
                      </m:rPr>
                      <a:rPr lang="en-US" sz="1600" b="0" i="0" dirty="0" smtClean="0">
                        <a:latin typeface="Cambria Math" panose="02040503050406030204" pitchFamily="18" charset="0"/>
                        <a:cs typeface="Times New Roman" panose="02020603050405020304" pitchFamily="18" charset="0"/>
                      </a:rPr>
                      <m:t>cos</m:t>
                    </m:r>
                    <m:r>
                      <a:rPr lang="en-US" sz="1600" b="0" i="1" dirty="0" smtClean="0">
                        <a:latin typeface="Cambria Math" panose="02040503050406030204" pitchFamily="18" charset="0"/>
                        <a:cs typeface="Times New Roman" panose="02020603050405020304" pitchFamily="18" charset="0"/>
                      </a:rPr>
                      <m:t>(</m:t>
                    </m:r>
                    <m:r>
                      <a:rPr lang="en-US" sz="1600" b="0" i="1" dirty="0" smtClean="0">
                        <a:latin typeface="Cambria Math" panose="02040503050406030204" pitchFamily="18" charset="0"/>
                        <a:cs typeface="Times New Roman" panose="02020603050405020304" pitchFamily="18" charset="0"/>
                      </a:rPr>
                      <m:t>𝑦</m:t>
                    </m:r>
                    <m:r>
                      <a:rPr lang="en-US" sz="1600" b="0" i="1" dirty="0" smtClean="0">
                        <a:latin typeface="Cambria Math" panose="02040503050406030204" pitchFamily="18" charset="0"/>
                        <a:cs typeface="Times New Roman" panose="02020603050405020304" pitchFamily="18" charset="0"/>
                      </a:rPr>
                      <m:t>)</m:t>
                    </m:r>
                  </m:oMath>
                </a14:m>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𝑚</m:t>
                    </m:r>
                    <m:r>
                      <a:rPr lang="en-US" sz="1600" b="0" i="1" smtClean="0">
                        <a:latin typeface="Cambria Math" panose="02040503050406030204" pitchFamily="18" charset="0"/>
                        <a:cs typeface="Times New Roman" panose="02020603050405020304" pitchFamily="18" charset="0"/>
                      </a:rPr>
                      <m:t>=0.02,  </m:t>
                    </m:r>
                    <m:r>
                      <a:rPr lang="en-US" sz="1600" b="0" i="1" smtClean="0">
                        <a:latin typeface="Cambria Math" panose="02040503050406030204" pitchFamily="18" charset="0"/>
                        <a:cs typeface="Times New Roman" panose="02020603050405020304" pitchFamily="18" charset="0"/>
                      </a:rPr>
                      <m:t>𝑙</m:t>
                    </m:r>
                    <m:r>
                      <a:rPr lang="en-US" sz="1600" b="0" i="1" smtClean="0">
                        <a:latin typeface="Cambria Math" panose="02040503050406030204" pitchFamily="18" charset="0"/>
                        <a:cs typeface="Times New Roman" panose="02020603050405020304" pitchFamily="18" charset="0"/>
                      </a:rPr>
                      <m:t>=0.05 </m:t>
                    </m:r>
                    <m:r>
                      <m:rPr>
                        <m:sty m:val="p"/>
                      </m:rPr>
                      <a:rPr lang="en-US" sz="1600" b="0" i="0" smtClean="0">
                        <a:latin typeface="Cambria Math" panose="02040503050406030204" pitchFamily="18" charset="0"/>
                        <a:cs typeface="Times New Roman" panose="02020603050405020304" pitchFamily="18" charset="0"/>
                      </a:rPr>
                      <m:t>and</m:t>
                    </m:r>
                    <m:r>
                      <a:rPr lang="en-US" sz="1600" b="0" i="0"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 </m:t>
                    </m:r>
                    <m:r>
                      <a:rPr lang="en-US" sz="1600" b="0" i="1" smtClean="0">
                        <a:latin typeface="Cambria Math" panose="02040503050406030204" pitchFamily="18" charset="0"/>
                        <a:cs typeface="Times New Roman" panose="02020603050405020304" pitchFamily="18" charset="0"/>
                      </a:rPr>
                      <m:t>𝑔</m:t>
                    </m:r>
                    <m:r>
                      <a:rPr lang="en-US" sz="1600" b="0" i="1" smtClean="0">
                        <a:latin typeface="Cambria Math" panose="02040503050406030204" pitchFamily="18" charset="0"/>
                        <a:cs typeface="Times New Roman" panose="02020603050405020304" pitchFamily="18" charset="0"/>
                      </a:rPr>
                      <m:t>=9.8</m:t>
                    </m:r>
                  </m:oMath>
                </a14:m>
                <a:r>
                  <a:rPr lang="en-US" sz="1600" i="1"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600" i="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the initial states are: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𝑦</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0</m:t>
                        </m:r>
                      </m:e>
                    </m:d>
                    <m:r>
                      <a:rPr lang="en-US" sz="1600" b="0" i="1" smtClean="0">
                        <a:latin typeface="Cambria Math" panose="02040503050406030204" pitchFamily="18" charset="0"/>
                        <a:cs typeface="Times New Roman" panose="02020603050405020304" pitchFamily="18" charset="0"/>
                      </a:rPr>
                      <m:t>=0.15</m:t>
                    </m:r>
                  </m:oMath>
                </a14:m>
                <a:r>
                  <a:rPr lang="en-US" sz="1600" dirty="0">
                    <a:latin typeface="Times New Roman" panose="02020603050405020304" pitchFamily="18" charset="0"/>
                    <a:cs typeface="Times New Roman" panose="02020603050405020304" pitchFamily="18" charset="0"/>
                  </a:rPr>
                  <a:t> and </a:t>
                </a:r>
                <a14:m>
                  <m:oMath xmlns:m="http://schemas.openxmlformats.org/officeDocument/2006/math">
                    <m:acc>
                      <m:accPr>
                        <m:chr m:val="̇"/>
                        <m:ctrlPr>
                          <a:rPr lang="en-US" sz="160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𝑦</m:t>
                        </m:r>
                      </m:e>
                    </m:acc>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0</m:t>
                        </m:r>
                      </m:e>
                    </m:d>
                    <m:r>
                      <a:rPr lang="en-US" sz="1600" b="0" i="1" smtClean="0">
                        <a:latin typeface="Cambria Math" panose="02040503050406030204" pitchFamily="18" charset="0"/>
                        <a:cs typeface="Times New Roman" panose="02020603050405020304" pitchFamily="18" charset="0"/>
                      </a:rPr>
                      <m:t>=0</m:t>
                    </m:r>
                  </m:oMath>
                </a14:m>
                <a:r>
                  <a:rPr lang="en-US" sz="1600" dirty="0">
                    <a:latin typeface="Times New Roman" panose="02020603050405020304" pitchFamily="18" charset="0"/>
                    <a:cs typeface="Times New Roman" panose="02020603050405020304" pitchFamily="18" charset="0"/>
                  </a:rPr>
                  <a:t> and let the desired trajectory be: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𝑦</m:t>
                        </m:r>
                      </m:e>
                      <m:sub>
                        <m:r>
                          <a:rPr lang="en-US" sz="1600" b="0" i="1" smtClean="0">
                            <a:latin typeface="Cambria Math" panose="02040503050406030204" pitchFamily="18" charset="0"/>
                            <a:cs typeface="Times New Roman" panose="02020603050405020304" pitchFamily="18" charset="0"/>
                          </a:rPr>
                          <m:t>𝑑</m:t>
                        </m:r>
                      </m:sub>
                    </m:sSub>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𝑡</m:t>
                        </m:r>
                      </m:e>
                    </m:d>
                    <m:r>
                      <a:rPr lang="en-US" sz="1600" b="0" i="1" smtClean="0">
                        <a:latin typeface="Cambria Math" panose="02040503050406030204" pitchFamily="18" charset="0"/>
                        <a:cs typeface="Times New Roman" panose="02020603050405020304" pitchFamily="18" charset="0"/>
                      </a:rPr>
                      <m:t>=</m:t>
                    </m:r>
                    <m:r>
                      <m:rPr>
                        <m:sty m:val="p"/>
                      </m:rPr>
                      <a:rPr lang="en-US" sz="1600" b="0" i="0" smtClean="0">
                        <a:latin typeface="Cambria Math" panose="02040503050406030204" pitchFamily="18" charset="0"/>
                        <a:cs typeface="Times New Roman" panose="02020603050405020304" pitchFamily="18" charset="0"/>
                      </a:rPr>
                      <m:t>sin</m:t>
                    </m:r>
                    <m:r>
                      <a:rPr lang="en-US" sz="1600" b="0" i="0" smtClean="0">
                        <a:latin typeface="Cambria Math" panose="02040503050406030204" pitchFamily="18" charset="0"/>
                        <a:cs typeface="Times New Roman" panose="02020603050405020304" pitchFamily="18" charset="0"/>
                      </a:rPr>
                      <m:t>(</m:t>
                    </m:r>
                    <m:r>
                      <m:rPr>
                        <m:sty m:val="p"/>
                      </m:rPr>
                      <a:rPr lang="en-US" sz="1600" b="0" i="0" smtClean="0">
                        <a:latin typeface="Cambria Math" panose="02040503050406030204" pitchFamily="18" charset="0"/>
                        <a:cs typeface="Times New Roman" panose="02020603050405020304" pitchFamily="18" charset="0"/>
                      </a:rPr>
                      <m:t>t</m:t>
                    </m:r>
                    <m:r>
                      <a:rPr lang="en-US" sz="1600" b="0" i="0" smtClean="0">
                        <a:latin typeface="Cambria Math" panose="02040503050406030204" pitchFamily="18" charset="0"/>
                        <a:cs typeface="Times New Roman" panose="02020603050405020304" pitchFamily="18" charset="0"/>
                      </a:rPr>
                      <m:t>)</m:t>
                    </m:r>
                  </m:oMath>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28F8661C-F58D-CEA8-6285-E73B761B3795}"/>
                  </a:ext>
                </a:extLst>
              </p:cNvPr>
              <p:cNvSpPr txBox="1">
                <a:spLocks noRot="1" noChangeAspect="1" noMove="1" noResize="1" noEditPoints="1" noAdjustHandles="1" noChangeArrowheads="1" noChangeShapeType="1" noTextEdit="1"/>
              </p:cNvSpPr>
              <p:nvPr/>
            </p:nvSpPr>
            <p:spPr>
              <a:xfrm>
                <a:off x="59473" y="171922"/>
                <a:ext cx="6493727" cy="3077766"/>
              </a:xfrm>
              <a:prstGeom prst="rect">
                <a:avLst/>
              </a:prstGeom>
              <a:blipFill>
                <a:blip r:embed="rId2"/>
                <a:stretch>
                  <a:fillRect l="-845" t="-990" r="-1315"/>
                </a:stretch>
              </a:blipFill>
            </p:spPr>
            <p:txBody>
              <a:bodyPr/>
              <a:lstStyle/>
              <a:p>
                <a:r>
                  <a:rPr lang="en-IN">
                    <a:noFill/>
                  </a:rPr>
                  <a:t> </a:t>
                </a:r>
              </a:p>
            </p:txBody>
          </p:sp>
        </mc:Fallback>
      </mc:AlternateContent>
    </p:spTree>
    <p:extLst>
      <p:ext uri="{BB962C8B-B14F-4D97-AF65-F5344CB8AC3E}">
        <p14:creationId xmlns:p14="http://schemas.microsoft.com/office/powerpoint/2010/main" val="1055803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89C907-B138-2688-1AC8-ACEB0A2D1486}"/>
              </a:ext>
            </a:extLst>
          </p:cNvPr>
          <p:cNvSpPr>
            <a:spLocks noGrp="1"/>
          </p:cNvSpPr>
          <p:nvPr>
            <p:ph type="sldNum" sz="quarter" idx="12"/>
          </p:nvPr>
        </p:nvSpPr>
        <p:spPr/>
        <p:txBody>
          <a:bodyPr/>
          <a:lstStyle/>
          <a:p>
            <a:fld id="{9CE334EA-1831-4B89-A89A-D5E7C2427B13}" type="slidenum">
              <a:rPr lang="en-US" smtClean="0"/>
              <a:pPr/>
              <a:t>41</a:t>
            </a:fld>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5637335-C7BF-2E65-2E41-2F2556DA5D13}"/>
                  </a:ext>
                </a:extLst>
              </p:cNvPr>
              <p:cNvSpPr txBox="1"/>
              <p:nvPr/>
            </p:nvSpPr>
            <p:spPr>
              <a:xfrm>
                <a:off x="59473" y="171922"/>
                <a:ext cx="6493727" cy="331218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we propose a 2-7-1 RBF neural network with input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𝑧</m:t>
                    </m:r>
                    <m:r>
                      <a:rPr lang="en-US" sz="1600" b="0" i="1" smtClean="0">
                        <a:latin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cs typeface="Times New Roman" panose="02020603050405020304" pitchFamily="18" charset="0"/>
                          </a:rPr>
                        </m:ctrlPr>
                      </m:dPr>
                      <m:e>
                        <m:m>
                          <m:mPr>
                            <m:mcs>
                              <m:mc>
                                <m:mcPr>
                                  <m:count m:val="2"/>
                                  <m:mcJc m:val="center"/>
                                </m:mcPr>
                              </m:mc>
                            </m:mcs>
                            <m:ctrlPr>
                              <a:rPr lang="en-US" sz="1600" b="0" i="1" smtClean="0">
                                <a:latin typeface="Cambria Math" panose="02040503050406030204" pitchFamily="18" charset="0"/>
                                <a:cs typeface="Times New Roman" panose="02020603050405020304" pitchFamily="18" charset="0"/>
                              </a:rPr>
                            </m:ctrlPr>
                          </m:mPr>
                          <m:mr>
                            <m:e>
                              <m:r>
                                <m:rPr>
                                  <m:brk m:alnAt="7"/>
                                </m:rPr>
                                <a:rPr lang="en-US" sz="1600" b="0" i="1" smtClean="0">
                                  <a:latin typeface="Cambria Math" panose="02040503050406030204" pitchFamily="18" charset="0"/>
                                  <a:cs typeface="Times New Roman" panose="02020603050405020304" pitchFamily="18" charset="0"/>
                                </a:rPr>
                                <m:t>𝑦</m:t>
                              </m:r>
                            </m:e>
                            <m:e>
                              <m:acc>
                                <m:accPr>
                                  <m:chr m:val="̇"/>
                                  <m:ctrlPr>
                                    <a:rPr lang="en-US" sz="1600" b="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𝑦</m:t>
                                  </m:r>
                                </m:e>
                              </m:acc>
                            </m:e>
                          </m:mr>
                        </m:m>
                      </m:e>
                    </m:d>
                  </m:oMath>
                </a14:m>
                <a:r>
                  <a:rPr lang="en-US" sz="16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parameters for the Gaussian functions </a:t>
                </a:r>
                <a14:m>
                  <m:oMath xmlns:m="http://schemas.openxmlformats.org/officeDocument/2006/math">
                    <m:sSub>
                      <m:sSubPr>
                        <m:ctrlPr>
                          <a:rPr lang="en-US" sz="1600" b="1" i="1" smtClean="0">
                            <a:latin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cs typeface="Times New Roman" panose="02020603050405020304" pitchFamily="18" charset="0"/>
                          </a:rPr>
                          <m:t>𝒄</m:t>
                        </m:r>
                      </m:e>
                      <m:sub>
                        <m:r>
                          <a:rPr lang="en-US" sz="1600" b="0" i="1" smtClean="0">
                            <a:latin typeface="Cambria Math" panose="02040503050406030204" pitchFamily="18" charset="0"/>
                            <a:cs typeface="Times New Roman" panose="02020603050405020304" pitchFamily="18" charset="0"/>
                          </a:rPr>
                          <m:t>𝑖</m:t>
                        </m:r>
                      </m:sub>
                    </m:sSub>
                  </m:oMath>
                </a14:m>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𝑏</m:t>
                        </m:r>
                      </m:e>
                      <m:sub>
                        <m:r>
                          <a:rPr lang="en-US" sz="1600" b="0" i="1" smtClean="0">
                            <a:latin typeface="Cambria Math" panose="02040503050406030204" pitchFamily="18" charset="0"/>
                            <a:cs typeface="Times New Roman" panose="02020603050405020304" pitchFamily="18" charset="0"/>
                          </a:rPr>
                          <m:t>𝑖</m:t>
                        </m:r>
                      </m:sub>
                    </m:sSub>
                  </m:oMath>
                </a14:m>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are designed as </a:t>
                </a:r>
                <a14:m>
                  <m:oMath xmlns:m="http://schemas.openxmlformats.org/officeDocument/2006/math">
                    <m:d>
                      <m:dPr>
                        <m:ctrlPr>
                          <a:rPr lang="en-US" sz="1600" i="1" smtClean="0">
                            <a:latin typeface="Cambria Math" panose="02040503050406030204" pitchFamily="18" charset="0"/>
                            <a:cs typeface="Times New Roman" panose="02020603050405020304" pitchFamily="18" charset="0"/>
                          </a:rPr>
                        </m:ctrlPr>
                      </m:dPr>
                      <m:e>
                        <m:m>
                          <m:mPr>
                            <m:mcs>
                              <m:mc>
                                <m:mcPr>
                                  <m:count m:val="2"/>
                                  <m:mcJc m:val="center"/>
                                </m:mcPr>
                              </m:mc>
                            </m:mcs>
                            <m:ctrlPr>
                              <a:rPr lang="en-US" sz="1600" i="1" smtClean="0">
                                <a:latin typeface="Cambria Math" panose="02040503050406030204" pitchFamily="18" charset="0"/>
                                <a:cs typeface="Times New Roman" panose="02020603050405020304" pitchFamily="18" charset="0"/>
                              </a:rPr>
                            </m:ctrlPr>
                          </m:mPr>
                          <m:mr>
                            <m:e>
                              <m:r>
                                <m:rPr>
                                  <m:brk m:alnAt="7"/>
                                </m:rPr>
                                <a:rPr lang="en-US" sz="1600" b="0" i="1" smtClean="0">
                                  <a:latin typeface="Cambria Math" panose="02040503050406030204" pitchFamily="18" charset="0"/>
                                  <a:cs typeface="Times New Roman" panose="02020603050405020304" pitchFamily="18" charset="0"/>
                                </a:rPr>
                                <m:t>−1.5</m:t>
                              </m:r>
                            </m:e>
                            <m:e>
                              <m:r>
                                <a:rPr lang="en-US" sz="1600" b="0" i="1" smtClean="0">
                                  <a:latin typeface="Cambria Math" panose="02040503050406030204" pitchFamily="18" charset="0"/>
                                  <a:cs typeface="Times New Roman" panose="02020603050405020304" pitchFamily="18" charset="0"/>
                                </a:rPr>
                                <m:t>−1.0</m:t>
                              </m:r>
                            </m:e>
                          </m:mr>
                        </m:m>
                        <m:r>
                          <a:rPr lang="en-US" sz="1600" b="0" i="1" smtClean="0">
                            <a:latin typeface="Cambria Math" panose="02040503050406030204" pitchFamily="18" charset="0"/>
                            <a:cs typeface="Times New Roman" panose="02020603050405020304" pitchFamily="18" charset="0"/>
                          </a:rPr>
                          <m:t>    </m:t>
                        </m:r>
                        <m:m>
                          <m:mPr>
                            <m:mcs>
                              <m:mc>
                                <m:mcPr>
                                  <m:count m:val="2"/>
                                  <m:mcJc m:val="center"/>
                                </m:mcPr>
                              </m:mc>
                            </m:mcs>
                            <m:ctrlPr>
                              <a:rPr lang="en-US" sz="1600" i="1">
                                <a:latin typeface="Cambria Math" panose="02040503050406030204" pitchFamily="18" charset="0"/>
                                <a:cs typeface="Times New Roman" panose="02020603050405020304" pitchFamily="18" charset="0"/>
                              </a:rPr>
                            </m:ctrlPr>
                          </m:mPr>
                          <m:mr>
                            <m:e>
                              <m:r>
                                <m:rPr>
                                  <m:brk m:alnAt="7"/>
                                </m:rPr>
                                <a:rPr lang="en-US" sz="1600" b="0" i="1" smtClean="0">
                                  <a:latin typeface="Cambria Math" panose="02040503050406030204" pitchFamily="18" charset="0"/>
                                  <a:cs typeface="Times New Roman" panose="02020603050405020304" pitchFamily="18" charset="0"/>
                                </a:rPr>
                                <m:t>−0.5</m:t>
                              </m:r>
                            </m:e>
                            <m:e>
                              <m:r>
                                <a:rPr lang="en-US" sz="1600" b="0" i="1" smtClean="0">
                                  <a:latin typeface="Cambria Math" panose="02040503050406030204" pitchFamily="18" charset="0"/>
                                  <a:cs typeface="Times New Roman" panose="02020603050405020304" pitchFamily="18" charset="0"/>
                                </a:rPr>
                                <m:t>0</m:t>
                              </m:r>
                            </m:e>
                          </m:mr>
                        </m:m>
                        <m:r>
                          <a:rPr lang="en-US" sz="1600" b="0" i="1" smtClean="0">
                            <a:latin typeface="Cambria Math" panose="02040503050406030204" pitchFamily="18" charset="0"/>
                            <a:cs typeface="Times New Roman" panose="02020603050405020304" pitchFamily="18" charset="0"/>
                          </a:rPr>
                          <m:t>    </m:t>
                        </m:r>
                        <m:m>
                          <m:mPr>
                            <m:mcs>
                              <m:mc>
                                <m:mcPr>
                                  <m:count m:val="2"/>
                                  <m:mcJc m:val="center"/>
                                </m:mcPr>
                              </m:mc>
                            </m:mcs>
                            <m:ctrlPr>
                              <a:rPr lang="en-US" sz="1600" i="1">
                                <a:latin typeface="Cambria Math" panose="02040503050406030204" pitchFamily="18" charset="0"/>
                                <a:cs typeface="Times New Roman" panose="02020603050405020304" pitchFamily="18" charset="0"/>
                              </a:rPr>
                            </m:ctrlPr>
                          </m:mPr>
                          <m:mr>
                            <m:e>
                              <m:r>
                                <m:rPr>
                                  <m:brk m:alnAt="7"/>
                                </m:rPr>
                                <a:rPr lang="en-US" sz="1600" b="0" i="1" smtClean="0">
                                  <a:latin typeface="Cambria Math" panose="02040503050406030204" pitchFamily="18" charset="0"/>
                                  <a:cs typeface="Times New Roman" panose="02020603050405020304" pitchFamily="18" charset="0"/>
                                </a:rPr>
                                <m:t>0.5</m:t>
                              </m:r>
                            </m:e>
                            <m:e>
                              <m:r>
                                <a:rPr lang="en-US" sz="1600" b="0" i="1" smtClean="0">
                                  <a:latin typeface="Cambria Math" panose="02040503050406030204" pitchFamily="18" charset="0"/>
                                  <a:cs typeface="Times New Roman" panose="02020603050405020304" pitchFamily="18" charset="0"/>
                                </a:rPr>
                                <m:t>1.0</m:t>
                              </m:r>
                            </m:e>
                          </m:mr>
                        </m:m>
                        <m:r>
                          <a:rPr lang="en-US" sz="1600" b="0" i="1" smtClean="0">
                            <a:latin typeface="Cambria Math" panose="02040503050406030204" pitchFamily="18" charset="0"/>
                            <a:cs typeface="Times New Roman" panose="02020603050405020304" pitchFamily="18" charset="0"/>
                          </a:rPr>
                          <m:t>    1.5</m:t>
                        </m:r>
                      </m:e>
                    </m:d>
                  </m:oMath>
                </a14:m>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 20 respectively. </a:t>
                </a:r>
              </a:p>
              <a:p>
                <a:pPr marL="285750" indent="-285750" algn="just">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initial weight values are chosen as zero.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use the control law and the adaptive law with the following parameters: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𝐾</m:t>
                        </m:r>
                      </m:e>
                      <m:sub>
                        <m:r>
                          <a:rPr lang="en-US" sz="1600" b="0" i="1" smtClean="0">
                            <a:latin typeface="Cambria Math" panose="02040503050406030204" pitchFamily="18" charset="0"/>
                            <a:cs typeface="Times New Roman" panose="02020603050405020304" pitchFamily="18" charset="0"/>
                          </a:rPr>
                          <m:t>𝑟</m:t>
                        </m:r>
                      </m:sub>
                    </m:sSub>
                    <m:r>
                      <a:rPr lang="en-US" sz="1600" b="0" i="1" smtClean="0">
                        <a:latin typeface="Cambria Math" panose="02040503050406030204" pitchFamily="18" charset="0"/>
                        <a:cs typeface="Times New Roman" panose="02020603050405020304" pitchFamily="18" charset="0"/>
                      </a:rPr>
                      <m:t>=0.0005</m:t>
                    </m:r>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𝐾</m:t>
                        </m:r>
                      </m:e>
                      <m:sub>
                        <m:r>
                          <a:rPr lang="en-US" sz="1600" i="1">
                            <a:latin typeface="Cambria Math" panose="02040503050406030204" pitchFamily="18" charset="0"/>
                            <a:cs typeface="Times New Roman" panose="02020603050405020304" pitchFamily="18" charset="0"/>
                          </a:rPr>
                          <m:t>𝑝</m:t>
                        </m:r>
                      </m:sub>
                    </m:sSub>
                    <m:r>
                      <a:rPr lang="en-US" sz="1600" i="1">
                        <a:latin typeface="Cambria Math" panose="02040503050406030204" pitchFamily="18" charset="0"/>
                        <a:cs typeface="Times New Roman" panose="02020603050405020304" pitchFamily="18" charset="0"/>
                      </a:rPr>
                      <m:t>=0.1</m:t>
                    </m:r>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cs typeface="Times New Roman" panose="02020603050405020304" pitchFamily="18" charset="0"/>
                          </a:rPr>
                          <m:t>𝐾</m:t>
                        </m:r>
                      </m:e>
                      <m:sub>
                        <m:r>
                          <a:rPr lang="en-US" sz="1600" i="1">
                            <a:latin typeface="Cambria Math" panose="02040503050406030204" pitchFamily="18" charset="0"/>
                            <a:cs typeface="Times New Roman" panose="02020603050405020304" pitchFamily="18" charset="0"/>
                          </a:rPr>
                          <m:t>𝑖</m:t>
                        </m:r>
                      </m:sub>
                    </m:sSub>
                    <m:r>
                      <a:rPr lang="en-US" sz="1600" i="1">
                        <a:latin typeface="Cambria Math" panose="02040503050406030204" pitchFamily="18" charset="0"/>
                        <a:cs typeface="Times New Roman" panose="02020603050405020304" pitchFamily="18" charset="0"/>
                      </a:rPr>
                      <m:t>=0.001</m:t>
                    </m:r>
                  </m:oMath>
                </a14:m>
                <a:r>
                  <a:rPr lang="en-US" sz="1600" dirty="0">
                    <a:latin typeface="Times New Roman" panose="02020603050405020304" pitchFamily="18" charset="0"/>
                    <a:cs typeface="Times New Roman" panose="02020603050405020304" pitchFamily="18" charset="0"/>
                  </a:rPr>
                  <a:t> and </a:t>
                </a:r>
                <a14:m>
                  <m:oMath xmlns:m="http://schemas.openxmlformats.org/officeDocument/2006/math">
                    <m:r>
                      <m:rPr>
                        <m:sty m:val="p"/>
                      </m:rPr>
                      <a:rPr lang="el-GR" sz="1600" i="1">
                        <a:latin typeface="Cambria Math" panose="02040503050406030204" pitchFamily="18" charset="0"/>
                        <a:ea typeface="Cambria Math" panose="02040503050406030204" pitchFamily="18" charset="0"/>
                        <a:cs typeface="Times New Roman" panose="02020603050405020304" pitchFamily="18" charset="0"/>
                      </a:rPr>
                      <m:t>Λ</m:t>
                    </m:r>
                    <m:r>
                      <a:rPr lang="en-US" sz="1600" i="1">
                        <a:latin typeface="Cambria Math" panose="02040503050406030204" pitchFamily="18" charset="0"/>
                        <a:ea typeface="Cambria Math" panose="02040503050406030204" pitchFamily="18" charset="0"/>
                        <a:cs typeface="Times New Roman" panose="02020603050405020304" pitchFamily="18" charset="0"/>
                      </a:rPr>
                      <m:t>=0.8</m:t>
                    </m:r>
                  </m:oMath>
                </a14:m>
                <a:r>
                  <a:rPr lang="en-US" sz="1600" dirty="0">
                    <a:latin typeface="Times New Roman" panose="02020603050405020304" pitchFamily="18" charset="0"/>
                    <a:cs typeface="Times New Roman" panose="02020603050405020304" pitchFamily="18" charset="0"/>
                  </a:rPr>
                  <a:t> and the learning rates as: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r>
                          <m:rPr>
                            <m:sty m:val="p"/>
                          </m:rPr>
                          <a:rPr lang="el-GR" sz="1600" i="1" smtClean="0">
                            <a:latin typeface="Cambria Math" panose="02040503050406030204" pitchFamily="18" charset="0"/>
                            <a:ea typeface="Cambria Math" panose="02040503050406030204" pitchFamily="18" charset="0"/>
                            <a:cs typeface="Times New Roman" panose="02020603050405020304" pitchFamily="18" charset="0"/>
                          </a:rPr>
                          <m:t>Γ</m:t>
                        </m:r>
                      </m:e>
                      <m:sub>
                        <m:r>
                          <a:rPr lang="en-US" sz="1600" b="0" i="1" smtClean="0">
                            <a:latin typeface="Cambria Math" panose="02040503050406030204" pitchFamily="18" charset="0"/>
                            <a:cs typeface="Times New Roman" panose="02020603050405020304" pitchFamily="18" charset="0"/>
                          </a:rPr>
                          <m:t>𝑀</m:t>
                        </m:r>
                      </m:sub>
                    </m:sSub>
                    <m:r>
                      <a:rPr lang="en-US" sz="1600" b="0" i="1" smtClean="0">
                        <a:latin typeface="Cambria Math" panose="02040503050406030204" pitchFamily="18" charset="0"/>
                        <a:cs typeface="Times New Roman" panose="02020603050405020304" pitchFamily="18" charset="0"/>
                      </a:rPr>
                      <m:t>=0.005,</m:t>
                    </m:r>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m:rPr>
                            <m:sty m:val="p"/>
                          </m:rPr>
                          <a:rPr lang="el-GR" sz="1600" i="1">
                            <a:latin typeface="Cambria Math" panose="02040503050406030204" pitchFamily="18" charset="0"/>
                            <a:ea typeface="Cambria Math" panose="02040503050406030204" pitchFamily="18" charset="0"/>
                            <a:cs typeface="Times New Roman" panose="02020603050405020304" pitchFamily="18" charset="0"/>
                          </a:rPr>
                          <m:t>Γ</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𝐶</m:t>
                        </m:r>
                      </m:sub>
                    </m:sSub>
                    <m:r>
                      <a:rPr lang="en-US" sz="1600" b="0" i="1" smtClean="0">
                        <a:latin typeface="Cambria Math" panose="02040503050406030204" pitchFamily="18" charset="0"/>
                        <a:cs typeface="Times New Roman" panose="02020603050405020304" pitchFamily="18" charset="0"/>
                      </a:rPr>
                      <m:t>=0.005</m:t>
                    </m:r>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m:rPr>
                            <m:sty m:val="p"/>
                          </m:rPr>
                          <a:rPr lang="el-GR" sz="1600" i="1">
                            <a:latin typeface="Cambria Math" panose="02040503050406030204" pitchFamily="18" charset="0"/>
                            <a:ea typeface="Cambria Math" panose="02040503050406030204" pitchFamily="18" charset="0"/>
                            <a:cs typeface="Times New Roman" panose="02020603050405020304" pitchFamily="18" charset="0"/>
                          </a:rPr>
                          <m:t>Γ</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𝐺</m:t>
                        </m:r>
                      </m:sub>
                    </m:sSub>
                    <m:r>
                      <a:rPr lang="en-US" sz="1600" b="0" i="1" smtClean="0">
                        <a:latin typeface="Cambria Math" panose="02040503050406030204" pitchFamily="18" charset="0"/>
                        <a:cs typeface="Times New Roman" panose="02020603050405020304" pitchFamily="18" charset="0"/>
                      </a:rPr>
                      <m:t>=0.005</m:t>
                    </m:r>
                  </m:oMath>
                </a14:m>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75637335-C7BF-2E65-2E41-2F2556DA5D13}"/>
                  </a:ext>
                </a:extLst>
              </p:cNvPr>
              <p:cNvSpPr txBox="1">
                <a:spLocks noRot="1" noChangeAspect="1" noMove="1" noResize="1" noEditPoints="1" noAdjustHandles="1" noChangeArrowheads="1" noChangeShapeType="1" noTextEdit="1"/>
              </p:cNvSpPr>
              <p:nvPr/>
            </p:nvSpPr>
            <p:spPr>
              <a:xfrm>
                <a:off x="59473" y="171922"/>
                <a:ext cx="6493727" cy="3312189"/>
              </a:xfrm>
              <a:prstGeom prst="rect">
                <a:avLst/>
              </a:prstGeom>
              <a:blipFill>
                <a:blip r:embed="rId2"/>
                <a:stretch>
                  <a:fillRect l="-376" t="-551" r="-469"/>
                </a:stretch>
              </a:blipFill>
            </p:spPr>
            <p:txBody>
              <a:bodyPr/>
              <a:lstStyle/>
              <a:p>
                <a:r>
                  <a:rPr lang="en-IN">
                    <a:noFill/>
                  </a:rPr>
                  <a:t> </a:t>
                </a:r>
              </a:p>
            </p:txBody>
          </p:sp>
        </mc:Fallback>
      </mc:AlternateContent>
    </p:spTree>
    <p:extLst>
      <p:ext uri="{BB962C8B-B14F-4D97-AF65-F5344CB8AC3E}">
        <p14:creationId xmlns:p14="http://schemas.microsoft.com/office/powerpoint/2010/main" val="1628152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89C907-B138-2688-1AC8-ACEB0A2D1486}"/>
              </a:ext>
            </a:extLst>
          </p:cNvPr>
          <p:cNvSpPr>
            <a:spLocks noGrp="1"/>
          </p:cNvSpPr>
          <p:nvPr>
            <p:ph type="sldNum" sz="quarter" idx="12"/>
          </p:nvPr>
        </p:nvSpPr>
        <p:spPr/>
        <p:txBody>
          <a:bodyPr/>
          <a:lstStyle/>
          <a:p>
            <a:fld id="{9CE334EA-1831-4B89-A89A-D5E7C2427B13}" type="slidenum">
              <a:rPr lang="en-US" smtClean="0"/>
              <a:pPr/>
              <a:t>42</a:t>
            </a:fld>
            <a:endParaRPr lang="en-US"/>
          </a:p>
        </p:txBody>
      </p:sp>
      <p:sp>
        <p:nvSpPr>
          <p:cNvPr id="3" name="TextBox 2">
            <a:extLst>
              <a:ext uri="{FF2B5EF4-FFF2-40B4-BE49-F238E27FC236}">
                <a16:creationId xmlns:a16="http://schemas.microsoft.com/office/drawing/2014/main" id="{1561FC41-6693-0B57-0E56-6784E6B864D0}"/>
              </a:ext>
            </a:extLst>
          </p:cNvPr>
          <p:cNvSpPr txBox="1"/>
          <p:nvPr/>
        </p:nvSpPr>
        <p:spPr>
          <a:xfrm>
            <a:off x="59473" y="171922"/>
            <a:ext cx="6493727" cy="160043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Output</a:t>
            </a:r>
          </a:p>
          <a:p>
            <a:pPr algn="just"/>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Position Tracking</a:t>
            </a:r>
          </a:p>
          <a:p>
            <a:pPr marL="285750" indent="-285750" algn="just">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pic>
        <p:nvPicPr>
          <p:cNvPr id="5" name="Picture 4" descr="A graph of a function&#10;&#10;Description automatically generated">
            <a:extLst>
              <a:ext uri="{FF2B5EF4-FFF2-40B4-BE49-F238E27FC236}">
                <a16:creationId xmlns:a16="http://schemas.microsoft.com/office/drawing/2014/main" id="{21893FF8-F632-6B48-0837-CB2BE71EC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10" y="1542727"/>
            <a:ext cx="4885112" cy="2058045"/>
          </a:xfrm>
          <a:prstGeom prst="rect">
            <a:avLst/>
          </a:prstGeom>
        </p:spPr>
      </p:pic>
    </p:spTree>
    <p:extLst>
      <p:ext uri="{BB962C8B-B14F-4D97-AF65-F5344CB8AC3E}">
        <p14:creationId xmlns:p14="http://schemas.microsoft.com/office/powerpoint/2010/main" val="15112754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89C907-B138-2688-1AC8-ACEB0A2D1486}"/>
              </a:ext>
            </a:extLst>
          </p:cNvPr>
          <p:cNvSpPr>
            <a:spLocks noGrp="1"/>
          </p:cNvSpPr>
          <p:nvPr>
            <p:ph type="sldNum" sz="quarter" idx="12"/>
          </p:nvPr>
        </p:nvSpPr>
        <p:spPr/>
        <p:txBody>
          <a:bodyPr/>
          <a:lstStyle/>
          <a:p>
            <a:fld id="{9CE334EA-1831-4B89-A89A-D5E7C2427B13}" type="slidenum">
              <a:rPr lang="en-US" smtClean="0"/>
              <a:pPr/>
              <a:t>43</a:t>
            </a:fld>
            <a:endParaRPr lang="en-US"/>
          </a:p>
        </p:txBody>
      </p:sp>
      <p:sp>
        <p:nvSpPr>
          <p:cNvPr id="3" name="TextBox 2">
            <a:extLst>
              <a:ext uri="{FF2B5EF4-FFF2-40B4-BE49-F238E27FC236}">
                <a16:creationId xmlns:a16="http://schemas.microsoft.com/office/drawing/2014/main" id="{AE2DAC61-B586-7269-D372-FA1CD4F7757A}"/>
              </a:ext>
            </a:extLst>
          </p:cNvPr>
          <p:cNvSpPr txBox="1"/>
          <p:nvPr/>
        </p:nvSpPr>
        <p:spPr>
          <a:xfrm>
            <a:off x="59473" y="171922"/>
            <a:ext cx="6493727"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Velocity Tracking</a:t>
            </a:r>
          </a:p>
        </p:txBody>
      </p:sp>
      <p:pic>
        <p:nvPicPr>
          <p:cNvPr id="5" name="Picture 4" descr="A graph of a function&#10;&#10;Description automatically generated">
            <a:extLst>
              <a:ext uri="{FF2B5EF4-FFF2-40B4-BE49-F238E27FC236}">
                <a16:creationId xmlns:a16="http://schemas.microsoft.com/office/drawing/2014/main" id="{BBCC6979-6614-2368-8686-059A510B1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736" y="1534282"/>
            <a:ext cx="4885200" cy="2074935"/>
          </a:xfrm>
          <a:prstGeom prst="rect">
            <a:avLst/>
          </a:prstGeom>
        </p:spPr>
      </p:pic>
    </p:spTree>
    <p:extLst>
      <p:ext uri="{BB962C8B-B14F-4D97-AF65-F5344CB8AC3E}">
        <p14:creationId xmlns:p14="http://schemas.microsoft.com/office/powerpoint/2010/main" val="4107200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89C907-B138-2688-1AC8-ACEB0A2D1486}"/>
              </a:ext>
            </a:extLst>
          </p:cNvPr>
          <p:cNvSpPr>
            <a:spLocks noGrp="1"/>
          </p:cNvSpPr>
          <p:nvPr>
            <p:ph type="sldNum" sz="quarter" idx="12"/>
          </p:nvPr>
        </p:nvSpPr>
        <p:spPr/>
        <p:txBody>
          <a:bodyPr/>
          <a:lstStyle/>
          <a:p>
            <a:fld id="{9CE334EA-1831-4B89-A89A-D5E7C2427B13}" type="slidenum">
              <a:rPr lang="en-US" smtClean="0"/>
              <a:pPr/>
              <a:t>44</a:t>
            </a:fld>
            <a:endParaRPr lang="en-US"/>
          </a:p>
        </p:txBody>
      </p:sp>
      <p:sp>
        <p:nvSpPr>
          <p:cNvPr id="3" name="TextBox 2">
            <a:extLst>
              <a:ext uri="{FF2B5EF4-FFF2-40B4-BE49-F238E27FC236}">
                <a16:creationId xmlns:a16="http://schemas.microsoft.com/office/drawing/2014/main" id="{1CF48BC7-A33D-9D5F-E135-922AB40C0E86}"/>
              </a:ext>
            </a:extLst>
          </p:cNvPr>
          <p:cNvSpPr txBox="1"/>
          <p:nvPr/>
        </p:nvSpPr>
        <p:spPr>
          <a:xfrm>
            <a:off x="59473" y="171922"/>
            <a:ext cx="6493727"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Control Input</a:t>
            </a:r>
          </a:p>
        </p:txBody>
      </p:sp>
      <p:pic>
        <p:nvPicPr>
          <p:cNvPr id="5" name="Picture 4" descr="A graph of a function&#10;&#10;Description automatically generated">
            <a:extLst>
              <a:ext uri="{FF2B5EF4-FFF2-40B4-BE49-F238E27FC236}">
                <a16:creationId xmlns:a16="http://schemas.microsoft.com/office/drawing/2014/main" id="{FA2FEB21-DC37-3AD5-4946-D3D0ACD5B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387" y="719349"/>
            <a:ext cx="4381447" cy="3704802"/>
          </a:xfrm>
          <a:prstGeom prst="rect">
            <a:avLst/>
          </a:prstGeom>
        </p:spPr>
      </p:pic>
    </p:spTree>
    <p:extLst>
      <p:ext uri="{BB962C8B-B14F-4D97-AF65-F5344CB8AC3E}">
        <p14:creationId xmlns:p14="http://schemas.microsoft.com/office/powerpoint/2010/main" val="1731130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89C907-B138-2688-1AC8-ACEB0A2D1486}"/>
              </a:ext>
            </a:extLst>
          </p:cNvPr>
          <p:cNvSpPr>
            <a:spLocks noGrp="1"/>
          </p:cNvSpPr>
          <p:nvPr>
            <p:ph type="sldNum" sz="quarter" idx="12"/>
          </p:nvPr>
        </p:nvSpPr>
        <p:spPr/>
        <p:txBody>
          <a:bodyPr/>
          <a:lstStyle/>
          <a:p>
            <a:fld id="{9CE334EA-1831-4B89-A89A-D5E7C2427B13}" type="slidenum">
              <a:rPr lang="en-US" smtClean="0"/>
              <a:pPr/>
              <a:t>45</a:t>
            </a:fld>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98CD6B5-C7A3-AF30-5B0A-8EA5488B4028}"/>
                  </a:ext>
                </a:extLst>
              </p:cNvPr>
              <p:cNvSpPr txBox="1"/>
              <p:nvPr/>
            </p:nvSpPr>
            <p:spPr>
              <a:xfrm>
                <a:off x="59473" y="171922"/>
                <a:ext cx="6493727"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Estimated values of </a:t>
                </a:r>
                <a14:m>
                  <m:oMath xmlns:m="http://schemas.openxmlformats.org/officeDocument/2006/math">
                    <m:sSub>
                      <m:sSubPr>
                        <m:ctrlPr>
                          <a:rPr lang="en-US" sz="1600" b="1" i="1" smtClean="0">
                            <a:latin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cs typeface="Times New Roman" panose="02020603050405020304" pitchFamily="18" charset="0"/>
                          </a:rPr>
                          <m:t>𝑴</m:t>
                        </m:r>
                      </m:e>
                      <m:sub>
                        <m:r>
                          <a:rPr lang="en-US" sz="1600" b="1" i="0" smtClean="0">
                            <a:latin typeface="Cambria Math" panose="02040503050406030204" pitchFamily="18" charset="0"/>
                            <a:cs typeface="Times New Roman" panose="02020603050405020304" pitchFamily="18" charset="0"/>
                          </a:rPr>
                          <m:t>𝐒𝐍𝐍</m:t>
                        </m:r>
                      </m:sub>
                    </m:sSub>
                    <m:r>
                      <a:rPr lang="en-US" sz="1600" b="1" i="1">
                        <a:latin typeface="Cambria Math" panose="02040503050406030204" pitchFamily="18" charset="0"/>
                        <a:cs typeface="Times New Roman" panose="02020603050405020304" pitchFamily="18" charset="0"/>
                      </a:rPr>
                      <m:t>(</m:t>
                    </m:r>
                    <m:r>
                      <a:rPr lang="en-US" sz="1600" b="1" i="1" smtClean="0">
                        <a:latin typeface="Cambria Math" panose="02040503050406030204" pitchFamily="18" charset="0"/>
                        <a:cs typeface="Times New Roman" panose="02020603050405020304" pitchFamily="18" charset="0"/>
                      </a:rPr>
                      <m:t>𝒚</m:t>
                    </m:r>
                    <m:r>
                      <a:rPr lang="en-US" sz="1600" b="1" i="1">
                        <a:latin typeface="Cambria Math" panose="02040503050406030204" pitchFamily="18" charset="0"/>
                        <a:cs typeface="Times New Roman" panose="02020603050405020304" pitchFamily="18" charset="0"/>
                      </a:rPr>
                      <m:t>)</m:t>
                    </m:r>
                  </m:oMath>
                </a14:m>
                <a:r>
                  <a:rPr lang="en-IN" sz="1600" b="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600" b="1" i="1">
                            <a:latin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cs typeface="Times New Roman" panose="02020603050405020304" pitchFamily="18" charset="0"/>
                          </a:rPr>
                          <m:t> </m:t>
                        </m:r>
                        <m:r>
                          <a:rPr lang="en-US" sz="1600" b="1" i="1" smtClean="0">
                            <a:latin typeface="Cambria Math" panose="02040503050406030204" pitchFamily="18" charset="0"/>
                            <a:cs typeface="Times New Roman" panose="02020603050405020304" pitchFamily="18" charset="0"/>
                          </a:rPr>
                          <m:t>𝑪</m:t>
                        </m:r>
                      </m:e>
                      <m:sub>
                        <m:r>
                          <a:rPr lang="en-US" sz="1600" b="1" i="1">
                            <a:latin typeface="Cambria Math" panose="02040503050406030204" pitchFamily="18" charset="0"/>
                            <a:cs typeface="Times New Roman" panose="02020603050405020304" pitchFamily="18" charset="0"/>
                          </a:rPr>
                          <m:t>𝑺𝑵𝑵</m:t>
                        </m:r>
                      </m:sub>
                    </m:sSub>
                    <m:r>
                      <a:rPr lang="en-US" sz="1600" b="1" i="1">
                        <a:latin typeface="Cambria Math" panose="02040503050406030204" pitchFamily="18" charset="0"/>
                        <a:cs typeface="Times New Roman" panose="02020603050405020304" pitchFamily="18" charset="0"/>
                      </a:rPr>
                      <m:t>(</m:t>
                    </m:r>
                    <m:r>
                      <a:rPr lang="en-US" sz="1600" b="1" i="1" smtClean="0">
                        <a:latin typeface="Cambria Math" panose="02040503050406030204" pitchFamily="18" charset="0"/>
                        <a:cs typeface="Times New Roman" panose="02020603050405020304" pitchFamily="18" charset="0"/>
                      </a:rPr>
                      <m:t>𝒚</m:t>
                    </m:r>
                    <m:r>
                      <a:rPr lang="en-US" sz="1600" b="1" i="1">
                        <a:latin typeface="Cambria Math" panose="02040503050406030204" pitchFamily="18" charset="0"/>
                        <a:cs typeface="Times New Roman" panose="02020603050405020304" pitchFamily="18" charset="0"/>
                      </a:rPr>
                      <m:t>,</m:t>
                    </m:r>
                    <m:acc>
                      <m:accPr>
                        <m:chr m:val="̇"/>
                        <m:ctrlPr>
                          <a:rPr lang="en-US" sz="1600" b="1" i="1">
                            <a:latin typeface="Cambria Math" panose="02040503050406030204" pitchFamily="18" charset="0"/>
                            <a:cs typeface="Times New Roman" panose="02020603050405020304" pitchFamily="18" charset="0"/>
                          </a:rPr>
                        </m:ctrlPr>
                      </m:accPr>
                      <m:e>
                        <m:r>
                          <a:rPr lang="en-US" sz="1600" b="1" i="1" smtClean="0">
                            <a:latin typeface="Cambria Math" panose="02040503050406030204" pitchFamily="18" charset="0"/>
                            <a:cs typeface="Times New Roman" panose="02020603050405020304" pitchFamily="18" charset="0"/>
                          </a:rPr>
                          <m:t>𝒚</m:t>
                        </m:r>
                      </m:e>
                    </m:acc>
                    <m:r>
                      <a:rPr lang="en-US" sz="1600" b="1" i="1">
                        <a:latin typeface="Cambria Math" panose="02040503050406030204" pitchFamily="18" charset="0"/>
                        <a:cs typeface="Times New Roman" panose="02020603050405020304" pitchFamily="18" charset="0"/>
                      </a:rPr>
                      <m:t>)</m:t>
                    </m:r>
                  </m:oMath>
                </a14:m>
                <a:r>
                  <a:rPr lang="en-IN" sz="1600" b="1" dirty="0">
                    <a:latin typeface="Times New Roman" panose="02020603050405020304" pitchFamily="18" charset="0"/>
                    <a:cs typeface="Times New Roman" panose="02020603050405020304" pitchFamily="18" charset="0"/>
                  </a:rPr>
                  <a:t> and</a:t>
                </a:r>
                <a14:m>
                  <m:oMath xmlns:m="http://schemas.openxmlformats.org/officeDocument/2006/math">
                    <m:sSub>
                      <m:sSubPr>
                        <m:ctrlPr>
                          <a:rPr lang="en-US" sz="1600" b="1" i="1">
                            <a:latin typeface="Cambria Math" panose="02040503050406030204" pitchFamily="18" charset="0"/>
                            <a:cs typeface="Times New Roman" panose="02020603050405020304" pitchFamily="18" charset="0"/>
                          </a:rPr>
                        </m:ctrlPr>
                      </m:sSubPr>
                      <m:e>
                        <m:r>
                          <a:rPr lang="en-US" sz="1600" b="1" i="1" smtClean="0">
                            <a:latin typeface="Cambria Math" panose="02040503050406030204" pitchFamily="18" charset="0"/>
                            <a:cs typeface="Times New Roman" panose="02020603050405020304" pitchFamily="18" charset="0"/>
                          </a:rPr>
                          <m:t> </m:t>
                        </m:r>
                        <m:r>
                          <a:rPr lang="en-US" sz="1600" b="1" i="1" smtClean="0">
                            <a:latin typeface="Cambria Math" panose="02040503050406030204" pitchFamily="18" charset="0"/>
                            <a:cs typeface="Times New Roman" panose="02020603050405020304" pitchFamily="18" charset="0"/>
                          </a:rPr>
                          <m:t>𝑮</m:t>
                        </m:r>
                      </m:e>
                      <m:sub>
                        <m:r>
                          <a:rPr lang="en-US" sz="1600" b="1" i="1">
                            <a:latin typeface="Cambria Math" panose="02040503050406030204" pitchFamily="18" charset="0"/>
                            <a:cs typeface="Times New Roman" panose="02020603050405020304" pitchFamily="18" charset="0"/>
                          </a:rPr>
                          <m:t>𝑺𝑵𝑵</m:t>
                        </m:r>
                      </m:sub>
                    </m:sSub>
                    <m:r>
                      <a:rPr lang="en-US" sz="1600" b="1" i="1">
                        <a:latin typeface="Cambria Math" panose="02040503050406030204" pitchFamily="18" charset="0"/>
                        <a:cs typeface="Times New Roman" panose="02020603050405020304" pitchFamily="18" charset="0"/>
                      </a:rPr>
                      <m:t>(</m:t>
                    </m:r>
                    <m:r>
                      <a:rPr lang="en-US" sz="1600" b="1" i="1" smtClean="0">
                        <a:latin typeface="Cambria Math" panose="02040503050406030204" pitchFamily="18" charset="0"/>
                        <a:cs typeface="Times New Roman" panose="02020603050405020304" pitchFamily="18" charset="0"/>
                      </a:rPr>
                      <m:t>𝒚</m:t>
                    </m:r>
                    <m:r>
                      <a:rPr lang="en-US" sz="1600" b="1" i="1">
                        <a:latin typeface="Cambria Math" panose="02040503050406030204" pitchFamily="18" charset="0"/>
                        <a:cs typeface="Times New Roman" panose="02020603050405020304" pitchFamily="18" charset="0"/>
                      </a:rPr>
                      <m:t>)</m:t>
                    </m:r>
                  </m:oMath>
                </a14:m>
                <a:endParaRPr lang="en-US" sz="1600" b="1"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298CD6B5-C7A3-AF30-5B0A-8EA5488B4028}"/>
                  </a:ext>
                </a:extLst>
              </p:cNvPr>
              <p:cNvSpPr txBox="1">
                <a:spLocks noRot="1" noChangeAspect="1" noMove="1" noResize="1" noEditPoints="1" noAdjustHandles="1" noChangeArrowheads="1" noChangeShapeType="1" noTextEdit="1"/>
              </p:cNvSpPr>
              <p:nvPr/>
            </p:nvSpPr>
            <p:spPr>
              <a:xfrm>
                <a:off x="59473" y="171922"/>
                <a:ext cx="6493727" cy="338554"/>
              </a:xfrm>
              <a:prstGeom prst="rect">
                <a:avLst/>
              </a:prstGeom>
              <a:blipFill>
                <a:blip r:embed="rId2"/>
                <a:stretch>
                  <a:fillRect l="-376" t="-5357" b="-21429"/>
                </a:stretch>
              </a:blipFill>
            </p:spPr>
            <p:txBody>
              <a:bodyPr/>
              <a:lstStyle/>
              <a:p>
                <a:r>
                  <a:rPr lang="en-IN">
                    <a:noFill/>
                  </a:rPr>
                  <a:t> </a:t>
                </a:r>
              </a:p>
            </p:txBody>
          </p:sp>
        </mc:Fallback>
      </mc:AlternateContent>
      <p:pic>
        <p:nvPicPr>
          <p:cNvPr id="5" name="Picture 4" descr="A graph showing a graph of time&#10;&#10;Description automatically generated with medium confidence">
            <a:extLst>
              <a:ext uri="{FF2B5EF4-FFF2-40B4-BE49-F238E27FC236}">
                <a16:creationId xmlns:a16="http://schemas.microsoft.com/office/drawing/2014/main" id="{1321E237-156D-EA37-9F0A-5B4E9DF12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379" y="600189"/>
            <a:ext cx="4743914" cy="1302957"/>
          </a:xfrm>
          <a:prstGeom prst="rect">
            <a:avLst/>
          </a:prstGeom>
        </p:spPr>
      </p:pic>
      <p:pic>
        <p:nvPicPr>
          <p:cNvPr id="7" name="Picture 6" descr="A graph showing a line&#10;&#10;Description automatically generated">
            <a:extLst>
              <a:ext uri="{FF2B5EF4-FFF2-40B4-BE49-F238E27FC236}">
                <a16:creationId xmlns:a16="http://schemas.microsoft.com/office/drawing/2014/main" id="{36F2A06E-4C41-9555-2F9B-9ECDFB265A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379" y="1944431"/>
            <a:ext cx="4744800" cy="1286848"/>
          </a:xfrm>
          <a:prstGeom prst="rect">
            <a:avLst/>
          </a:prstGeom>
        </p:spPr>
      </p:pic>
      <p:pic>
        <p:nvPicPr>
          <p:cNvPr id="9" name="Picture 8" descr="A graph showing a number of red dots&#10;&#10;Description automatically generated with medium confidence">
            <a:extLst>
              <a:ext uri="{FF2B5EF4-FFF2-40B4-BE49-F238E27FC236}">
                <a16:creationId xmlns:a16="http://schemas.microsoft.com/office/drawing/2014/main" id="{23263065-9E47-D9D3-B787-6304016FC7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379" y="3273775"/>
            <a:ext cx="4744800" cy="1269536"/>
          </a:xfrm>
          <a:prstGeom prst="rect">
            <a:avLst/>
          </a:prstGeom>
        </p:spPr>
      </p:pic>
    </p:spTree>
    <p:extLst>
      <p:ext uri="{BB962C8B-B14F-4D97-AF65-F5344CB8AC3E}">
        <p14:creationId xmlns:p14="http://schemas.microsoft.com/office/powerpoint/2010/main" val="2662140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89C907-B138-2688-1AC8-ACEB0A2D1486}"/>
              </a:ext>
            </a:extLst>
          </p:cNvPr>
          <p:cNvSpPr>
            <a:spLocks noGrp="1"/>
          </p:cNvSpPr>
          <p:nvPr>
            <p:ph type="sldNum" sz="quarter" idx="12"/>
          </p:nvPr>
        </p:nvSpPr>
        <p:spPr/>
        <p:txBody>
          <a:bodyPr/>
          <a:lstStyle/>
          <a:p>
            <a:fld id="{9CE334EA-1831-4B89-A89A-D5E7C2427B13}" type="slidenum">
              <a:rPr lang="en-US" smtClean="0"/>
              <a:pPr/>
              <a:t>46</a:t>
            </a:fld>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AC004A6-B90D-0DAD-1615-C366987ABDAF}"/>
                  </a:ext>
                </a:extLst>
              </p:cNvPr>
              <p:cNvSpPr txBox="1"/>
              <p:nvPr/>
            </p:nvSpPr>
            <p:spPr>
              <a:xfrm>
                <a:off x="59473" y="171922"/>
                <a:ext cx="6493727" cy="108561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discrepancy between </a:t>
                </a:r>
                <a14:m>
                  <m:oMath xmlns:m="http://schemas.openxmlformats.org/officeDocument/2006/math">
                    <m:sSub>
                      <m:sSubPr>
                        <m:ctrlPr>
                          <a:rPr lang="en-US" sz="1600" i="1" smtClean="0">
                            <a:latin typeface="Cambria Math" panose="02040503050406030204" pitchFamily="18" charset="0"/>
                            <a:cs typeface="Times New Roman" panose="02020603050405020304" pitchFamily="18" charset="0"/>
                          </a:rPr>
                        </m:ctrlPr>
                      </m:sSubPr>
                      <m:e>
                        <m:acc>
                          <m:accPr>
                            <m:chr m:val="̂"/>
                            <m:ctrlPr>
                              <a:rPr lang="en-US" sz="160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𝑀</m:t>
                            </m:r>
                          </m:e>
                        </m:acc>
                      </m:e>
                      <m:sub>
                        <m:r>
                          <a:rPr lang="en-US" sz="1600" b="0" i="1" smtClean="0">
                            <a:latin typeface="Cambria Math" panose="02040503050406030204" pitchFamily="18" charset="0"/>
                            <a:cs typeface="Times New Roman" panose="02020603050405020304" pitchFamily="18" charset="0"/>
                          </a:rPr>
                          <m:t>𝑆𝑁𝑁</m:t>
                        </m:r>
                      </m:sub>
                    </m:sSub>
                    <m:d>
                      <m:dPr>
                        <m:ctrlPr>
                          <a:rPr lang="en-US" sz="160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𝑦</m:t>
                        </m:r>
                      </m:e>
                    </m:d>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acc>
                          <m:accPr>
                            <m:chr m:val="̂"/>
                            <m:ctrlPr>
                              <a:rPr lang="en-US" sz="1600" i="1">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𝐶</m:t>
                            </m:r>
                          </m:e>
                        </m:acc>
                      </m:e>
                      <m:sub>
                        <m:r>
                          <a:rPr lang="en-US" sz="1600" b="0" i="1">
                            <a:latin typeface="Cambria Math" panose="02040503050406030204" pitchFamily="18" charset="0"/>
                            <a:cs typeface="Times New Roman" panose="02020603050405020304" pitchFamily="18" charset="0"/>
                          </a:rPr>
                          <m:t>𝑆𝑁𝑁</m:t>
                        </m:r>
                      </m:sub>
                    </m:sSub>
                    <m:d>
                      <m:dPr>
                        <m:ctrlPr>
                          <a:rPr lang="en-US" sz="1600" i="1">
                            <a:latin typeface="Cambria Math" panose="02040503050406030204" pitchFamily="18" charset="0"/>
                            <a:cs typeface="Times New Roman" panose="02020603050405020304" pitchFamily="18" charset="0"/>
                          </a:rPr>
                        </m:ctrlPr>
                      </m:dPr>
                      <m:e>
                        <m:r>
                          <a:rPr lang="en-US" sz="1600" b="0" i="1">
                            <a:latin typeface="Cambria Math" panose="02040503050406030204" pitchFamily="18" charset="0"/>
                            <a:cs typeface="Times New Roman" panose="02020603050405020304" pitchFamily="18" charset="0"/>
                          </a:rPr>
                          <m:t>𝑦</m:t>
                        </m:r>
                        <m:r>
                          <a:rPr lang="en-US" sz="1600" b="0" i="1" smtClean="0">
                            <a:latin typeface="Cambria Math" panose="02040503050406030204" pitchFamily="18" charset="0"/>
                            <a:cs typeface="Times New Roman" panose="02020603050405020304" pitchFamily="18" charset="0"/>
                          </a:rPr>
                          <m:t>,</m:t>
                        </m:r>
                        <m:acc>
                          <m:accPr>
                            <m:chr m:val="̇"/>
                            <m:ctrlPr>
                              <a:rPr lang="en-US" sz="1600" b="0" i="1" smtClean="0">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𝑦</m:t>
                            </m:r>
                          </m:e>
                        </m:acc>
                      </m:e>
                    </m:d>
                  </m:oMath>
                </a14:m>
                <a:r>
                  <a:rPr lang="en-US" sz="1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acc>
                          <m:accPr>
                            <m:chr m:val="̂"/>
                            <m:ctrlPr>
                              <a:rPr lang="en-US" sz="1600" i="1">
                                <a:latin typeface="Cambria Math" panose="02040503050406030204" pitchFamily="18" charset="0"/>
                                <a:cs typeface="Times New Roman" panose="02020603050405020304" pitchFamily="18" charset="0"/>
                              </a:rPr>
                            </m:ctrlPr>
                          </m:accPr>
                          <m:e>
                            <m:r>
                              <a:rPr lang="en-US" sz="1600" b="0" i="1" smtClean="0">
                                <a:latin typeface="Cambria Math" panose="02040503050406030204" pitchFamily="18" charset="0"/>
                                <a:cs typeface="Times New Roman" panose="02020603050405020304" pitchFamily="18" charset="0"/>
                              </a:rPr>
                              <m:t>𝐺</m:t>
                            </m:r>
                          </m:e>
                        </m:acc>
                      </m:e>
                      <m:sub>
                        <m:r>
                          <a:rPr lang="en-US" sz="1600" b="0" i="1">
                            <a:latin typeface="Cambria Math" panose="02040503050406030204" pitchFamily="18" charset="0"/>
                            <a:cs typeface="Times New Roman" panose="02020603050405020304" pitchFamily="18" charset="0"/>
                          </a:rPr>
                          <m:t>𝑆𝑁𝑁</m:t>
                        </m:r>
                      </m:sub>
                    </m:sSub>
                    <m:d>
                      <m:dPr>
                        <m:ctrlPr>
                          <a:rPr lang="en-US" sz="1600" i="1">
                            <a:latin typeface="Cambria Math" panose="02040503050406030204" pitchFamily="18" charset="0"/>
                            <a:cs typeface="Times New Roman" panose="02020603050405020304" pitchFamily="18" charset="0"/>
                          </a:rPr>
                        </m:ctrlPr>
                      </m:dPr>
                      <m:e>
                        <m:r>
                          <a:rPr lang="en-US" sz="1600" b="0" i="1">
                            <a:latin typeface="Cambria Math" panose="02040503050406030204" pitchFamily="18" charset="0"/>
                            <a:cs typeface="Times New Roman" panose="02020603050405020304" pitchFamily="18" charset="0"/>
                          </a:rPr>
                          <m:t>𝑦</m:t>
                        </m:r>
                      </m:e>
                    </m:d>
                  </m:oMath>
                </a14:m>
                <a:r>
                  <a:rPr lang="en-US" sz="1600" dirty="0">
                    <a:latin typeface="Times New Roman" panose="02020603050405020304" pitchFamily="18" charset="0"/>
                    <a:cs typeface="Times New Roman" panose="02020603050405020304" pitchFamily="18" charset="0"/>
                  </a:rPr>
                  <a:t> and their actual counterparts </a:t>
                </a:r>
                <a14:m>
                  <m:oMath xmlns:m="http://schemas.openxmlformats.org/officeDocument/2006/math">
                    <m:r>
                      <a:rPr lang="en-US" sz="1600" b="0" i="1">
                        <a:latin typeface="Cambria Math" panose="02040503050406030204" pitchFamily="18" charset="0"/>
                        <a:cs typeface="Times New Roman" panose="02020603050405020304" pitchFamily="18" charset="0"/>
                      </a:rPr>
                      <m:t>𝑀</m:t>
                    </m:r>
                    <m:r>
                      <a:rPr lang="en-US" sz="1600" b="0" i="1">
                        <a:latin typeface="Cambria Math" panose="02040503050406030204" pitchFamily="18" charset="0"/>
                        <a:cs typeface="Times New Roman" panose="02020603050405020304" pitchFamily="18" charset="0"/>
                      </a:rPr>
                      <m:t>(</m:t>
                    </m:r>
                    <m:r>
                      <a:rPr lang="en-US" sz="1600" b="0" i="1">
                        <a:latin typeface="Cambria Math" panose="02040503050406030204" pitchFamily="18" charset="0"/>
                        <a:cs typeface="Times New Roman" panose="02020603050405020304" pitchFamily="18" charset="0"/>
                      </a:rPr>
                      <m:t>𝑦</m:t>
                    </m:r>
                    <m:r>
                      <a:rPr lang="en-US" sz="1600" b="0" i="1">
                        <a:latin typeface="Cambria Math" panose="02040503050406030204" pitchFamily="18" charset="0"/>
                        <a:cs typeface="Times New Roman" panose="02020603050405020304" pitchFamily="18" charset="0"/>
                      </a:rPr>
                      <m:t>)</m:t>
                    </m:r>
                  </m:oMath>
                </a14:m>
                <a:r>
                  <a:rPr lang="en-IN"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b="0" i="1">
                        <a:latin typeface="Cambria Math" panose="02040503050406030204" pitchFamily="18" charset="0"/>
                        <a:cs typeface="Times New Roman" panose="02020603050405020304" pitchFamily="18" charset="0"/>
                      </a:rPr>
                      <m:t>𝐶</m:t>
                    </m:r>
                    <m:r>
                      <a:rPr lang="en-US" sz="1600" b="0" i="1">
                        <a:latin typeface="Cambria Math" panose="02040503050406030204" pitchFamily="18" charset="0"/>
                        <a:cs typeface="Times New Roman" panose="02020603050405020304" pitchFamily="18" charset="0"/>
                      </a:rPr>
                      <m:t>(</m:t>
                    </m:r>
                    <m:r>
                      <a:rPr lang="en-US" sz="1600" b="0" i="1">
                        <a:latin typeface="Cambria Math" panose="02040503050406030204" pitchFamily="18" charset="0"/>
                        <a:cs typeface="Times New Roman" panose="02020603050405020304" pitchFamily="18" charset="0"/>
                      </a:rPr>
                      <m:t>𝑦</m:t>
                    </m:r>
                    <m:r>
                      <a:rPr lang="en-US" sz="1600" b="0" i="1">
                        <a:latin typeface="Cambria Math" panose="02040503050406030204" pitchFamily="18" charset="0"/>
                        <a:cs typeface="Times New Roman" panose="02020603050405020304" pitchFamily="18" charset="0"/>
                      </a:rPr>
                      <m:t>,</m:t>
                    </m:r>
                    <m:acc>
                      <m:accPr>
                        <m:chr m:val="̇"/>
                        <m:ctrlPr>
                          <a:rPr lang="en-US" sz="1600" i="1">
                            <a:latin typeface="Cambria Math" panose="02040503050406030204" pitchFamily="18" charset="0"/>
                            <a:cs typeface="Times New Roman" panose="02020603050405020304" pitchFamily="18" charset="0"/>
                          </a:rPr>
                        </m:ctrlPr>
                      </m:accPr>
                      <m:e>
                        <m:r>
                          <a:rPr lang="en-US" sz="1600" b="0" i="1">
                            <a:latin typeface="Cambria Math" panose="02040503050406030204" pitchFamily="18" charset="0"/>
                            <a:cs typeface="Times New Roman" panose="02020603050405020304" pitchFamily="18" charset="0"/>
                          </a:rPr>
                          <m:t>𝑦</m:t>
                        </m:r>
                      </m:e>
                    </m:acc>
                    <m:r>
                      <a:rPr lang="en-US" sz="1600" b="0" i="1">
                        <a:latin typeface="Cambria Math" panose="02040503050406030204" pitchFamily="18" charset="0"/>
                        <a:cs typeface="Times New Roman" panose="02020603050405020304" pitchFamily="18" charset="0"/>
                      </a:rPr>
                      <m:t>)</m:t>
                    </m:r>
                  </m:oMath>
                </a14:m>
                <a:r>
                  <a:rPr lang="en-IN" sz="1600" dirty="0">
                    <a:latin typeface="Times New Roman" panose="02020603050405020304" pitchFamily="18" charset="0"/>
                    <a:cs typeface="Times New Roman" panose="02020603050405020304" pitchFamily="18" charset="0"/>
                  </a:rPr>
                  <a:t> and </a:t>
                </a:r>
                <a14:m>
                  <m:oMath xmlns:m="http://schemas.openxmlformats.org/officeDocument/2006/math">
                    <m:r>
                      <a:rPr lang="en-US" sz="1600" b="0" i="1">
                        <a:latin typeface="Cambria Math" panose="02040503050406030204" pitchFamily="18" charset="0"/>
                        <a:cs typeface="Times New Roman" panose="02020603050405020304" pitchFamily="18" charset="0"/>
                      </a:rPr>
                      <m:t>𝐺</m:t>
                    </m:r>
                    <m:r>
                      <a:rPr lang="en-US" sz="1600" b="0" i="1">
                        <a:latin typeface="Cambria Math" panose="02040503050406030204" pitchFamily="18" charset="0"/>
                        <a:cs typeface="Times New Roman" panose="02020603050405020304" pitchFamily="18" charset="0"/>
                      </a:rPr>
                      <m:t>(</m:t>
                    </m:r>
                    <m:r>
                      <a:rPr lang="en-US" sz="1600" b="0" i="1">
                        <a:latin typeface="Cambria Math" panose="02040503050406030204" pitchFamily="18" charset="0"/>
                        <a:cs typeface="Times New Roman" panose="02020603050405020304" pitchFamily="18" charset="0"/>
                      </a:rPr>
                      <m:t>𝑦</m:t>
                    </m:r>
                    <m:r>
                      <a:rPr lang="en-US" sz="1600" b="0" i="1">
                        <a:latin typeface="Cambria Math" panose="02040503050406030204" pitchFamily="18" charset="0"/>
                        <a:cs typeface="Times New Roman" panose="02020603050405020304" pitchFamily="18" charset="0"/>
                      </a:rPr>
                      <m:t>)</m:t>
                    </m:r>
                  </m:oMath>
                </a14:m>
                <a:r>
                  <a:rPr lang="en-US" sz="1600" dirty="0">
                    <a:latin typeface="Times New Roman" panose="02020603050405020304" pitchFamily="18" charset="0"/>
                    <a:cs typeface="Times New Roman" panose="02020603050405020304" pitchFamily="18" charset="0"/>
                  </a:rPr>
                  <a:t> arises because the desired trajectory lacks persistent excitation, a common issue in practical applications. </a:t>
                </a:r>
              </a:p>
            </p:txBody>
          </p:sp>
        </mc:Choice>
        <mc:Fallback>
          <p:sp>
            <p:nvSpPr>
              <p:cNvPr id="3" name="TextBox 2">
                <a:extLst>
                  <a:ext uri="{FF2B5EF4-FFF2-40B4-BE49-F238E27FC236}">
                    <a16:creationId xmlns:a16="http://schemas.microsoft.com/office/drawing/2014/main" id="{FAC004A6-B90D-0DAD-1615-C366987ABDAF}"/>
                  </a:ext>
                </a:extLst>
              </p:cNvPr>
              <p:cNvSpPr txBox="1">
                <a:spLocks noRot="1" noChangeAspect="1" noMove="1" noResize="1" noEditPoints="1" noAdjustHandles="1" noChangeArrowheads="1" noChangeShapeType="1" noTextEdit="1"/>
              </p:cNvSpPr>
              <p:nvPr/>
            </p:nvSpPr>
            <p:spPr>
              <a:xfrm>
                <a:off x="59473" y="171922"/>
                <a:ext cx="6493727" cy="1085618"/>
              </a:xfrm>
              <a:prstGeom prst="rect">
                <a:avLst/>
              </a:prstGeom>
              <a:blipFill>
                <a:blip r:embed="rId2"/>
                <a:stretch>
                  <a:fillRect l="-376" t="-562" r="-469" b="-6742"/>
                </a:stretch>
              </a:blipFill>
            </p:spPr>
            <p:txBody>
              <a:bodyPr/>
              <a:lstStyle/>
              <a:p>
                <a:r>
                  <a:rPr lang="en-IN">
                    <a:noFill/>
                  </a:rPr>
                  <a:t> </a:t>
                </a:r>
              </a:p>
            </p:txBody>
          </p:sp>
        </mc:Fallback>
      </mc:AlternateContent>
    </p:spTree>
    <p:extLst>
      <p:ext uri="{BB962C8B-B14F-4D97-AF65-F5344CB8AC3E}">
        <p14:creationId xmlns:p14="http://schemas.microsoft.com/office/powerpoint/2010/main" val="1291660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47</a:t>
            </a:fld>
            <a:endParaRPr lang="en-US"/>
          </a:p>
        </p:txBody>
      </p:sp>
      <p:sp>
        <p:nvSpPr>
          <p:cNvPr id="5" name="Subtitle 2"/>
          <p:cNvSpPr txBox="1">
            <a:spLocks/>
          </p:cNvSpPr>
          <p:nvPr/>
        </p:nvSpPr>
        <p:spPr>
          <a:xfrm>
            <a:off x="3314700" y="2097741"/>
            <a:ext cx="2178424" cy="531159"/>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800" b="1" i="0" u="none" strike="noStrike" kern="1200" cap="none" spc="0" normalizeH="0" baseline="0" noProof="0" dirty="0">
                <a:ln>
                  <a:noFill/>
                </a:ln>
                <a:solidFill>
                  <a:srgbClr val="353C5F"/>
                </a:solidFill>
                <a:effectLst/>
                <a:uLnTx/>
                <a:uFillTx/>
                <a:cs typeface="Times New Roman" pitchFamily="18"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5</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F409D8B-F3FB-9AC3-42C5-3F2E18E75163}"/>
                  </a:ext>
                </a:extLst>
              </p:cNvPr>
              <p:cNvSpPr txBox="1"/>
              <p:nvPr/>
            </p:nvSpPr>
            <p:spPr>
              <a:xfrm>
                <a:off x="59473" y="200721"/>
                <a:ext cx="6493727" cy="441890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Other RBFs: </a:t>
                </a: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Multi Quadratic: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𝜑</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 </m:t>
                    </m:r>
                    <m:rad>
                      <m:radPr>
                        <m:degHide m:val="on"/>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radPr>
                      <m:deg/>
                      <m:e>
                        <m:sSup>
                          <m:sSup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𝑐</m:t>
                                </m:r>
                              </m:e>
                            </m:d>
                          </m:e>
                          <m: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𝛽</m:t>
                            </m:r>
                          </m:e>
                          <m: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m:t>
                            </m:r>
                          </m:sup>
                        </m:sSup>
                      </m:e>
                    </m:rad>
                  </m:oMath>
                </a14:m>
                <a:endParaRPr lang="en-US" sz="1600" dirty="0">
                  <a:latin typeface="Times New Roman" panose="02020603050405020304" pitchFamily="18" charset="0"/>
                  <a:cs typeface="Times New Roman" panose="02020603050405020304" pitchFamily="18" charset="0"/>
                </a:endParaRP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Inverse Multi Quadratic: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𝜑</m:t>
                    </m:r>
                    <m:d>
                      <m:d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US" sz="1600" b="0" i="1" smtClean="0">
                        <a:latin typeface="Cambria Math" panose="02040503050406030204" pitchFamily="18" charset="0"/>
                        <a:ea typeface="Cambria Math" panose="02040503050406030204" pitchFamily="18" charset="0"/>
                        <a:cs typeface="Times New Roman" panose="02020603050405020304" pitchFamily="18" charset="0"/>
                      </a:rPr>
                      <m:t>= </m:t>
                    </m:r>
                    <m:f>
                      <m:f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radPr>
                          <m:deg/>
                          <m:e>
                            <m:sSup>
                              <m:sSup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𝑐</m:t>
                                    </m:r>
                                  </m:e>
                                </m:d>
                              </m:e>
                              <m: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𝛽</m:t>
                                </m:r>
                              </m:e>
                              <m:sup>
                                <m:r>
                                  <a:rPr lang="en-US" sz="1600" b="0" i="1" smtClean="0">
                                    <a:latin typeface="Cambria Math" panose="02040503050406030204" pitchFamily="18" charset="0"/>
                                    <a:ea typeface="Cambria Math" panose="02040503050406030204" pitchFamily="18" charset="0"/>
                                    <a:cs typeface="Times New Roman" panose="02020603050405020304" pitchFamily="18" charset="0"/>
                                  </a:rPr>
                                  <m:t>2</m:t>
                                </m:r>
                              </m:sup>
                            </m:sSup>
                          </m:e>
                        </m:rad>
                      </m:den>
                    </m:f>
                  </m:oMath>
                </a14:m>
                <a:endParaRPr lang="en-US" sz="1600" dirty="0">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Where, </a:t>
                </a:r>
                <a14:m>
                  <m:oMath xmlns:m="http://schemas.openxmlformats.org/officeDocument/2006/math">
                    <m:r>
                      <a:rPr lang="en-US" sz="1600" i="1" smtClean="0">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600" dirty="0">
                    <a:latin typeface="Times New Roman" panose="02020603050405020304" pitchFamily="18" charset="0"/>
                    <a:cs typeface="Times New Roman" panose="02020603050405020304" pitchFamily="18" charset="0"/>
                  </a:rPr>
                  <a:t> is a parameter that affects the shape of the function. </a:t>
                </a:r>
              </a:p>
              <a:p>
                <a:pPr marL="742950" lvl="1" indent="-285750"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Such a network can be represented as follows: </a:t>
                </a:r>
              </a:p>
              <a:p>
                <a:pPr algn="just"/>
                <a:endParaRPr lang="en-US" sz="16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IN" sz="1600" b="0" i="1" smtClean="0">
                          <a:latin typeface="Cambria Math" panose="02040503050406030204" pitchFamily="18" charset="0"/>
                          <a:cs typeface="Times New Roman" panose="02020603050405020304" pitchFamily="18" charset="0"/>
                        </a:rPr>
                        <m:t>𝑓</m:t>
                      </m:r>
                      <m:d>
                        <m:dPr>
                          <m:ctrlPr>
                            <a:rPr lang="en-IN" sz="1600" b="0" i="1" smtClean="0">
                              <a:latin typeface="Cambria Math" panose="02040503050406030204" pitchFamily="18" charset="0"/>
                              <a:cs typeface="Times New Roman" panose="02020603050405020304" pitchFamily="18" charset="0"/>
                            </a:rPr>
                          </m:ctrlPr>
                        </m:dPr>
                        <m:e>
                          <m:r>
                            <a:rPr lang="en-IN" sz="1600" b="0" i="1" smtClean="0">
                              <a:latin typeface="Cambria Math" panose="02040503050406030204" pitchFamily="18" charset="0"/>
                              <a:cs typeface="Times New Roman" panose="02020603050405020304" pitchFamily="18" charset="0"/>
                            </a:rPr>
                            <m:t>𝑋</m:t>
                          </m:r>
                        </m:e>
                      </m:d>
                      <m:r>
                        <a:rPr lang="en-IN" sz="1600" b="0" i="1" smtClean="0">
                          <a:latin typeface="Cambria Math" panose="02040503050406030204" pitchFamily="18" charset="0"/>
                          <a:cs typeface="Times New Roman" panose="02020603050405020304" pitchFamily="18" charset="0"/>
                        </a:rPr>
                        <m:t>= </m:t>
                      </m:r>
                      <m:nary>
                        <m:naryPr>
                          <m:chr m:val="∑"/>
                          <m:ctrlPr>
                            <a:rPr lang="en-IN" sz="1600" b="0" i="1" smtClean="0">
                              <a:latin typeface="Cambria Math" panose="02040503050406030204" pitchFamily="18" charset="0"/>
                              <a:cs typeface="Times New Roman" panose="02020603050405020304" pitchFamily="18" charset="0"/>
                            </a:rPr>
                          </m:ctrlPr>
                        </m:naryPr>
                        <m:sub>
                          <m:r>
                            <m:rPr>
                              <m:brk m:alnAt="23"/>
                            </m:rPr>
                            <a:rPr lang="en-IN" sz="1600" b="0" i="1" smtClean="0">
                              <a:latin typeface="Cambria Math" panose="02040503050406030204" pitchFamily="18" charset="0"/>
                              <a:cs typeface="Times New Roman" panose="02020603050405020304" pitchFamily="18" charset="0"/>
                            </a:rPr>
                            <m:t>𝑖</m:t>
                          </m:r>
                          <m:r>
                            <a:rPr lang="en-IN" sz="1600" b="0" i="1" smtClean="0">
                              <a:latin typeface="Cambria Math" panose="02040503050406030204" pitchFamily="18" charset="0"/>
                              <a:cs typeface="Times New Roman" panose="02020603050405020304" pitchFamily="18" charset="0"/>
                            </a:rPr>
                            <m:t>=1</m:t>
                          </m:r>
                        </m:sub>
                        <m:sup>
                          <m:r>
                            <a:rPr lang="en-IN" sz="1600" b="0" i="1" smtClean="0">
                              <a:latin typeface="Cambria Math" panose="02040503050406030204" pitchFamily="18" charset="0"/>
                              <a:cs typeface="Times New Roman" panose="02020603050405020304" pitchFamily="18" charset="0"/>
                            </a:rPr>
                            <m:t>𝑟</m:t>
                          </m:r>
                        </m:sup>
                        <m:e>
                          <m:sSub>
                            <m:sSubPr>
                              <m:ctrlPr>
                                <a:rPr lang="en-IN" sz="1600" b="0" i="1" smtClean="0">
                                  <a:latin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cs typeface="Times New Roman" panose="02020603050405020304" pitchFamily="18" charset="0"/>
                                </a:rPr>
                                <m:t>𝑤</m:t>
                              </m:r>
                            </m:e>
                            <m:sub>
                              <m:r>
                                <a:rPr lang="en-IN" sz="1600" b="0" i="1" smtClean="0">
                                  <a:latin typeface="Cambria Math" panose="02040503050406030204" pitchFamily="18" charset="0"/>
                                  <a:cs typeface="Times New Roman" panose="02020603050405020304" pitchFamily="18" charset="0"/>
                                </a:rPr>
                                <m:t>𝑖</m:t>
                              </m:r>
                            </m:sub>
                          </m:sSub>
                          <m:sSub>
                            <m:sSubPr>
                              <m:ctrlPr>
                                <a:rPr lang="en-IN" sz="1600" b="0" i="1" smtClean="0">
                                  <a:latin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𝜑</m:t>
                              </m:r>
                            </m:e>
                            <m:sub>
                              <m:r>
                                <a:rPr lang="en-IN" sz="1600" b="0" i="1" smtClean="0">
                                  <a:latin typeface="Cambria Math" panose="02040503050406030204" pitchFamily="18" charset="0"/>
                                  <a:cs typeface="Times New Roman" panose="02020603050405020304" pitchFamily="18" charset="0"/>
                                </a:rPr>
                                <m:t>𝑖</m:t>
                              </m:r>
                            </m:sub>
                          </m:sSub>
                          <m:r>
                            <a:rPr lang="en-IN" sz="1600" b="0" i="1" smtClean="0">
                              <a:latin typeface="Cambria Math" panose="02040503050406030204" pitchFamily="18" charset="0"/>
                              <a:cs typeface="Times New Roman" panose="02020603050405020304" pitchFamily="18" charset="0"/>
                            </a:rPr>
                            <m:t>(</m:t>
                          </m:r>
                          <m:d>
                            <m:dPr>
                              <m:begChr m:val="‖"/>
                              <m:endChr m:val="‖"/>
                              <m:ctrlPr>
                                <a:rPr lang="en-IN" sz="1600" b="0" i="1" smtClean="0">
                                  <a:latin typeface="Cambria Math" panose="02040503050406030204" pitchFamily="18" charset="0"/>
                                  <a:cs typeface="Times New Roman" panose="02020603050405020304" pitchFamily="18" charset="0"/>
                                </a:rPr>
                              </m:ctrlPr>
                            </m:dPr>
                            <m:e>
                              <m:r>
                                <a:rPr lang="en-IN" sz="1600" b="0" i="1" smtClean="0">
                                  <a:latin typeface="Cambria Math" panose="02040503050406030204" pitchFamily="18" charset="0"/>
                                  <a:cs typeface="Times New Roman" panose="02020603050405020304" pitchFamily="18" charset="0"/>
                                </a:rPr>
                                <m:t>𝑋</m:t>
                              </m:r>
                              <m:r>
                                <a:rPr lang="en-IN" sz="1600" b="0" i="1" smtClean="0">
                                  <a:latin typeface="Cambria Math" panose="02040503050406030204" pitchFamily="18" charset="0"/>
                                  <a:cs typeface="Times New Roman" panose="02020603050405020304" pitchFamily="18" charset="0"/>
                                </a:rPr>
                                <m:t>−</m:t>
                              </m:r>
                              <m:sSub>
                                <m:sSubPr>
                                  <m:ctrlPr>
                                    <a:rPr lang="en-IN" sz="1600" b="0" i="1" smtClean="0">
                                      <a:latin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IN" sz="1600" b="0" i="1" smtClean="0">
                                      <a:latin typeface="Cambria Math" panose="02040503050406030204" pitchFamily="18" charset="0"/>
                                      <a:cs typeface="Times New Roman" panose="02020603050405020304" pitchFamily="18" charset="0"/>
                                    </a:rPr>
                                    <m:t>𝑖</m:t>
                                  </m:r>
                                </m:sub>
                              </m:sSub>
                            </m:e>
                          </m:d>
                          <m:r>
                            <a:rPr lang="en-IN" sz="1600" b="0" i="1" smtClean="0">
                              <a:latin typeface="Cambria Math" panose="02040503050406030204" pitchFamily="18" charset="0"/>
                              <a:cs typeface="Times New Roman" panose="02020603050405020304" pitchFamily="18" charset="0"/>
                            </a:rPr>
                            <m:t>, </m:t>
                          </m:r>
                          <m:sSub>
                            <m:sSubPr>
                              <m:ctrlPr>
                                <a:rPr lang="en-IN" sz="1600" b="0" i="1" smtClean="0">
                                  <a:latin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𝜃</m:t>
                              </m:r>
                            </m:e>
                            <m:sub>
                              <m:r>
                                <a:rPr lang="en-IN" sz="1600" b="0" i="1" smtClean="0">
                                  <a:latin typeface="Cambria Math" panose="02040503050406030204" pitchFamily="18" charset="0"/>
                                  <a:cs typeface="Times New Roman" panose="02020603050405020304" pitchFamily="18" charset="0"/>
                                </a:rPr>
                                <m:t>𝑖</m:t>
                              </m:r>
                            </m:sub>
                          </m:sSub>
                          <m:r>
                            <a:rPr lang="en-IN" sz="1600" b="0" i="1" smtClean="0">
                              <a:latin typeface="Cambria Math" panose="02040503050406030204" pitchFamily="18" charset="0"/>
                              <a:cs typeface="Times New Roman" panose="02020603050405020304" pitchFamily="18" charset="0"/>
                            </a:rPr>
                            <m:t>)</m:t>
                          </m:r>
                        </m:e>
                      </m:nary>
                    </m:oMath>
                  </m:oMathPara>
                </a14:m>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where, </a:t>
                </a:r>
                <a14:m>
                  <m:oMath xmlns:m="http://schemas.openxmlformats.org/officeDocument/2006/math">
                    <m:r>
                      <a:rPr lang="en-IN" sz="1600" b="0" i="1" smtClean="0">
                        <a:latin typeface="Cambria Math" panose="02040503050406030204" pitchFamily="18" charset="0"/>
                        <a:cs typeface="Times New Roman" panose="02020603050405020304" pitchFamily="18" charset="0"/>
                      </a:rPr>
                      <m:t>𝑋</m:t>
                    </m:r>
                    <m:r>
                      <a:rPr lang="en-IN" sz="16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𝑛</m:t>
                        </m:r>
                      </m:sup>
                    </m:sSup>
                  </m:oMath>
                </a14:m>
                <a:r>
                  <a:rPr lang="en-US" sz="1600" dirty="0">
                    <a:latin typeface="Times New Roman" panose="02020603050405020304" pitchFamily="18" charset="0"/>
                    <a:cs typeface="Times New Roman" panose="02020603050405020304" pitchFamily="18" charset="0"/>
                  </a:rPr>
                  <a:t> is an input vector, </a:t>
                </a:r>
                <a14:m>
                  <m:oMath xmlns:m="http://schemas.openxmlformats.org/officeDocument/2006/math">
                    <m:sSub>
                      <m:sSubPr>
                        <m:ctrlPr>
                          <a:rPr lang="en-IN" sz="1600" i="1">
                            <a:latin typeface="Cambria Math" panose="02040503050406030204" pitchFamily="18" charset="0"/>
                            <a:cs typeface="Times New Roman" panose="02020603050405020304" pitchFamily="18" charset="0"/>
                          </a:rPr>
                        </m:ctrlPr>
                      </m:sSubPr>
                      <m:e>
                        <m:r>
                          <a:rPr lang="en-IN" sz="1600" i="1">
                            <a:latin typeface="Cambria Math" panose="02040503050406030204" pitchFamily="18" charset="0"/>
                            <a:ea typeface="Cambria Math" panose="02040503050406030204" pitchFamily="18" charset="0"/>
                            <a:cs typeface="Times New Roman" panose="02020603050405020304" pitchFamily="18" charset="0"/>
                          </a:rPr>
                          <m:t>𝜑</m:t>
                        </m:r>
                      </m:e>
                      <m:sub>
                        <m:r>
                          <a:rPr lang="en-IN" sz="1600" i="1">
                            <a:latin typeface="Cambria Math" panose="02040503050406030204" pitchFamily="18" charset="0"/>
                            <a:cs typeface="Times New Roman" panose="02020603050405020304" pitchFamily="18" charset="0"/>
                          </a:rPr>
                          <m:t>𝑖</m:t>
                        </m:r>
                      </m:sub>
                    </m:sSub>
                  </m:oMath>
                </a14:m>
                <a:r>
                  <a:rPr lang="en-US" sz="1600" dirty="0">
                    <a:latin typeface="Times New Roman" panose="02020603050405020304" pitchFamily="18" charset="0"/>
                    <a:cs typeface="Times New Roman" panose="02020603050405020304" pitchFamily="18" charset="0"/>
                  </a:rPr>
                  <a:t> is the basis function of the network from </a:t>
                </a:r>
                <a14:m>
                  <m:oMath xmlns:m="http://schemas.openxmlformats.org/officeDocument/2006/math">
                    <m:sSup>
                      <m:sSupPr>
                        <m:ctrlPr>
                          <a:rPr lang="en-IN"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1600" i="1">
                            <a:latin typeface="Cambria Math" panose="02040503050406030204" pitchFamily="18" charset="0"/>
                            <a:ea typeface="Cambria Math" panose="02040503050406030204" pitchFamily="18" charset="0"/>
                            <a:cs typeface="Times New Roman" panose="02020603050405020304" pitchFamily="18" charset="0"/>
                          </a:rPr>
                          <m:t>ℝ</m:t>
                        </m:r>
                      </m:e>
                      <m:sup>
                        <m:r>
                          <a:rPr lang="en-IN" sz="1600" i="1">
                            <a:latin typeface="Cambria Math" panose="02040503050406030204" pitchFamily="18" charset="0"/>
                            <a:ea typeface="Cambria Math" panose="02040503050406030204" pitchFamily="18" charset="0"/>
                            <a:cs typeface="Times New Roman" panose="02020603050405020304" pitchFamily="18" charset="0"/>
                          </a:rPr>
                          <m:t>𝑛</m:t>
                        </m:r>
                      </m:sup>
                    </m:sSup>
                  </m:oMath>
                </a14:m>
                <a:r>
                  <a:rPr lang="en-US" sz="1600" dirty="0">
                    <a:latin typeface="Times New Roman" panose="02020603050405020304" pitchFamily="18" charset="0"/>
                    <a:cs typeface="Times New Roman" panose="02020603050405020304" pitchFamily="18" charset="0"/>
                  </a:rPr>
                  <a:t> to </a:t>
                </a:r>
                <a14:m>
                  <m:oMath xmlns:m="http://schemas.openxmlformats.org/officeDocument/2006/math">
                    <m:r>
                      <a:rPr lang="en-IN" sz="1600" i="1">
                        <a:latin typeface="Cambria Math" panose="02040503050406030204" pitchFamily="18" charset="0"/>
                        <a:ea typeface="Cambria Math" panose="02040503050406030204" pitchFamily="18" charset="0"/>
                        <a:cs typeface="Times New Roman" panose="02020603050405020304" pitchFamily="18" charset="0"/>
                      </a:rPr>
                      <m:t>ℝ</m:t>
                    </m:r>
                  </m:oMath>
                </a14:m>
                <a:r>
                  <a:rPr lang="en-US" sz="1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600" i="1">
                            <a:latin typeface="Cambria Math" panose="02040503050406030204" pitchFamily="18" charset="0"/>
                            <a:cs typeface="Times New Roman" panose="02020603050405020304" pitchFamily="18" charset="0"/>
                          </a:rPr>
                        </m:ctrlPr>
                      </m:sSubPr>
                      <m:e>
                        <m:r>
                          <a:rPr lang="en-IN" sz="1600" i="1">
                            <a:latin typeface="Cambria Math" panose="02040503050406030204" pitchFamily="18" charset="0"/>
                            <a:cs typeface="Times New Roman" panose="02020603050405020304" pitchFamily="18" charset="0"/>
                          </a:rPr>
                          <m:t>𝑤</m:t>
                        </m:r>
                      </m:e>
                      <m:sub>
                        <m:r>
                          <a:rPr lang="en-IN" sz="1600" i="1">
                            <a:latin typeface="Cambria Math" panose="02040503050406030204" pitchFamily="18" charset="0"/>
                            <a:cs typeface="Times New Roman" panose="02020603050405020304" pitchFamily="18" charset="0"/>
                          </a:rPr>
                          <m:t>𝑖</m:t>
                        </m:r>
                      </m:sub>
                    </m:sSub>
                  </m:oMath>
                </a14:m>
                <a:r>
                  <a:rPr lang="en-US" sz="1600" dirty="0">
                    <a:latin typeface="Times New Roman" panose="02020603050405020304" pitchFamily="18" charset="0"/>
                    <a:cs typeface="Times New Roman" panose="02020603050405020304" pitchFamily="18" charset="0"/>
                  </a:rPr>
                  <a:t>’s are the weights of network, </a:t>
                </a:r>
                <a14:m>
                  <m:oMath xmlns:m="http://schemas.openxmlformats.org/officeDocument/2006/math">
                    <m:sSub>
                      <m:sSubPr>
                        <m:ctrlPr>
                          <a:rPr lang="en-IN" sz="1600" i="1">
                            <a:latin typeface="Cambria Math" panose="02040503050406030204" pitchFamily="18" charset="0"/>
                            <a:cs typeface="Times New Roman" panose="02020603050405020304" pitchFamily="18" charset="0"/>
                          </a:rPr>
                        </m:ctrlPr>
                      </m:sSubPr>
                      <m:e>
                        <m:r>
                          <a:rPr lang="en-IN" sz="160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1600" i="1">
                            <a:latin typeface="Cambria Math" panose="02040503050406030204" pitchFamily="18" charset="0"/>
                            <a:cs typeface="Times New Roman" panose="02020603050405020304" pitchFamily="18" charset="0"/>
                          </a:rPr>
                          <m:t>𝑖</m:t>
                        </m:r>
                      </m:sub>
                    </m:sSub>
                    <m:r>
                      <a:rPr lang="en-IN" sz="1600" b="0" i="0" smtClean="0">
                        <a:latin typeface="Cambria Math" panose="02040503050406030204" pitchFamily="18" charset="0"/>
                        <a:cs typeface="Times New Roman" panose="02020603050405020304" pitchFamily="18" charset="0"/>
                      </a:rPr>
                      <m:t>=</m:t>
                    </m:r>
                    <m:sSup>
                      <m:sSupPr>
                        <m:ctrlPr>
                          <a:rPr lang="en-IN" sz="1600" b="0" i="1" smtClean="0">
                            <a:latin typeface="Cambria Math" panose="02040503050406030204" pitchFamily="18" charset="0"/>
                            <a:cs typeface="Times New Roman" panose="02020603050405020304" pitchFamily="18" charset="0"/>
                          </a:rPr>
                        </m:ctrlPr>
                      </m:sSupPr>
                      <m:e>
                        <m:d>
                          <m:dPr>
                            <m:ctrlPr>
                              <a:rPr lang="en-IN" sz="1600" b="0" i="1" smtClean="0">
                                <a:latin typeface="Cambria Math" panose="02040503050406030204" pitchFamily="18" charset="0"/>
                                <a:cs typeface="Times New Roman" panose="02020603050405020304" pitchFamily="18" charset="0"/>
                              </a:rPr>
                            </m:ctrlPr>
                          </m:dPr>
                          <m:e>
                            <m:sSub>
                              <m:sSubPr>
                                <m:ctrlPr>
                                  <a:rPr lang="en-IN" sz="1600" i="1">
                                    <a:latin typeface="Cambria Math" panose="02040503050406030204" pitchFamily="18" charset="0"/>
                                    <a:cs typeface="Times New Roman" panose="02020603050405020304" pitchFamily="18" charset="0"/>
                                  </a:rPr>
                                </m:ctrlPr>
                              </m:sSubPr>
                              <m:e>
                                <m:r>
                                  <a:rPr lang="en-IN" sz="160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1600" i="1">
                                    <a:latin typeface="Cambria Math" panose="02040503050406030204" pitchFamily="18" charset="0"/>
                                    <a:cs typeface="Times New Roman" panose="02020603050405020304" pitchFamily="18" charset="0"/>
                                  </a:rPr>
                                  <m:t>𝑖</m:t>
                                </m:r>
                                <m:r>
                                  <a:rPr lang="en-IN" sz="1600" b="0" i="1" smtClean="0">
                                    <a:latin typeface="Cambria Math" panose="02040503050406030204" pitchFamily="18" charset="0"/>
                                    <a:cs typeface="Times New Roman" panose="02020603050405020304" pitchFamily="18" charset="0"/>
                                  </a:rPr>
                                  <m:t>1</m:t>
                                </m:r>
                              </m:sub>
                            </m:sSub>
                            <m:r>
                              <a:rPr lang="en-IN" sz="1600" b="0" i="1" smtClean="0">
                                <a:latin typeface="Cambria Math" panose="02040503050406030204" pitchFamily="18" charset="0"/>
                                <a:cs typeface="Times New Roman" panose="02020603050405020304" pitchFamily="18" charset="0"/>
                              </a:rPr>
                              <m:t>,</m:t>
                            </m:r>
                            <m:sSub>
                              <m:sSubPr>
                                <m:ctrlPr>
                                  <a:rPr lang="en-IN" sz="1600" i="1">
                                    <a:latin typeface="Cambria Math" panose="02040503050406030204" pitchFamily="18" charset="0"/>
                                    <a:cs typeface="Times New Roman" panose="02020603050405020304" pitchFamily="18" charset="0"/>
                                  </a:rPr>
                                </m:ctrlPr>
                              </m:sSubPr>
                              <m:e>
                                <m:r>
                                  <a:rPr lang="en-IN" sz="160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1600" i="1">
                                    <a:latin typeface="Cambria Math" panose="02040503050406030204" pitchFamily="18" charset="0"/>
                                    <a:cs typeface="Times New Roman" panose="02020603050405020304" pitchFamily="18" charset="0"/>
                                  </a:rPr>
                                  <m:t>𝑖</m:t>
                                </m:r>
                                <m:r>
                                  <a:rPr lang="en-IN" sz="1600" b="0" i="1" smtClean="0">
                                    <a:latin typeface="Cambria Math" panose="02040503050406030204" pitchFamily="18" charset="0"/>
                                    <a:cs typeface="Times New Roman" panose="02020603050405020304" pitchFamily="18" charset="0"/>
                                  </a:rPr>
                                  <m:t>2</m:t>
                                </m:r>
                              </m:sub>
                            </m:sSub>
                            <m:r>
                              <a:rPr lang="en-IN" sz="1600" b="0" i="1" smtClean="0">
                                <a:latin typeface="Cambria Math" panose="02040503050406030204" pitchFamily="18" charset="0"/>
                                <a:cs typeface="Times New Roman" panose="02020603050405020304" pitchFamily="18" charset="0"/>
                              </a:rPr>
                              <m:t>, </m:t>
                            </m:r>
                            <m:r>
                              <a:rPr lang="en-IN"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1600" i="1">
                                    <a:latin typeface="Cambria Math" panose="02040503050406030204" pitchFamily="18" charset="0"/>
                                    <a:cs typeface="Times New Roman" panose="02020603050405020304" pitchFamily="18" charset="0"/>
                                  </a:rPr>
                                </m:ctrlPr>
                              </m:sSubPr>
                              <m:e>
                                <m:r>
                                  <a:rPr lang="en-IN" sz="160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1600" i="1">
                                    <a:latin typeface="Cambria Math" panose="02040503050406030204" pitchFamily="18" charset="0"/>
                                    <a:cs typeface="Times New Roman" panose="02020603050405020304" pitchFamily="18" charset="0"/>
                                  </a:rPr>
                                  <m:t>𝑖</m:t>
                                </m:r>
                                <m:r>
                                  <a:rPr lang="en-IN" sz="1600" b="0" i="1" smtClean="0">
                                    <a:latin typeface="Cambria Math" panose="02040503050406030204" pitchFamily="18" charset="0"/>
                                    <a:cs typeface="Times New Roman" panose="02020603050405020304" pitchFamily="18" charset="0"/>
                                  </a:rPr>
                                  <m:t>𝑛</m:t>
                                </m:r>
                              </m:sub>
                            </m:sSub>
                          </m:e>
                        </m:d>
                      </m:e>
                      <m:sup>
                        <m:r>
                          <a:rPr lang="en-IN" sz="1600" b="0" i="1" smtClean="0">
                            <a:latin typeface="Cambria Math" panose="02040503050406030204" pitchFamily="18" charset="0"/>
                            <a:cs typeface="Times New Roman" panose="02020603050405020304" pitchFamily="18" charset="0"/>
                          </a:rPr>
                          <m:t>𝑇</m:t>
                        </m:r>
                      </m:sup>
                    </m:sSup>
                  </m:oMath>
                </a14:m>
                <a:r>
                  <a:rPr lang="en-US" sz="1600" dirty="0">
                    <a:latin typeface="Times New Roman" panose="02020603050405020304" pitchFamily="18" charset="0"/>
                    <a:cs typeface="Times New Roman" panose="02020603050405020304" pitchFamily="18" charset="0"/>
                  </a:rPr>
                  <a:t> is called the center vector of the </a:t>
                </a:r>
                <a:r>
                  <a:rPr lang="en-US" sz="1600" i="1" dirty="0" err="1">
                    <a:latin typeface="Times New Roman" panose="02020603050405020304" pitchFamily="18" charset="0"/>
                    <a:cs typeface="Times New Roman" panose="02020603050405020304" pitchFamily="18" charset="0"/>
                  </a:rPr>
                  <a:t>i</a:t>
                </a:r>
                <a:r>
                  <a:rPr lang="en-US" sz="1600" dirty="0" err="1">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node, </a:t>
                </a:r>
                <a14:m>
                  <m:oMath xmlns:m="http://schemas.openxmlformats.org/officeDocument/2006/math">
                    <m:sSub>
                      <m:sSubPr>
                        <m:ctrlPr>
                          <a:rPr lang="en-IN" sz="1600" i="1">
                            <a:latin typeface="Cambria Math" panose="02040503050406030204" pitchFamily="18" charset="0"/>
                            <a:cs typeface="Times New Roman" panose="02020603050405020304" pitchFamily="18" charset="0"/>
                          </a:rPr>
                        </m:ctrlPr>
                      </m:sSubPr>
                      <m:e>
                        <m:r>
                          <a:rPr lang="en-IN" sz="1600" i="1">
                            <a:latin typeface="Cambria Math" panose="02040503050406030204" pitchFamily="18" charset="0"/>
                            <a:ea typeface="Cambria Math" panose="02040503050406030204" pitchFamily="18" charset="0"/>
                            <a:cs typeface="Times New Roman" panose="02020603050405020304" pitchFamily="18" charset="0"/>
                          </a:rPr>
                          <m:t>𝜃</m:t>
                        </m:r>
                      </m:e>
                      <m:sub>
                        <m:r>
                          <a:rPr lang="en-IN" sz="1600" i="1">
                            <a:latin typeface="Cambria Math" panose="02040503050406030204" pitchFamily="18" charset="0"/>
                            <a:cs typeface="Times New Roman" panose="02020603050405020304" pitchFamily="18" charset="0"/>
                          </a:rPr>
                          <m:t>𝑖</m:t>
                        </m:r>
                      </m:sub>
                    </m:sSub>
                    <m:r>
                      <a:rPr lang="en-IN" sz="1600">
                        <a:latin typeface="Cambria Math" panose="02040503050406030204" pitchFamily="18" charset="0"/>
                        <a:cs typeface="Times New Roman" panose="02020603050405020304" pitchFamily="18" charset="0"/>
                      </a:rPr>
                      <m:t>=</m:t>
                    </m:r>
                    <m:sSup>
                      <m:sSupPr>
                        <m:ctrlPr>
                          <a:rPr lang="en-IN" sz="1600" i="1">
                            <a:latin typeface="Cambria Math" panose="02040503050406030204" pitchFamily="18" charset="0"/>
                            <a:cs typeface="Times New Roman" panose="02020603050405020304" pitchFamily="18" charset="0"/>
                          </a:rPr>
                        </m:ctrlPr>
                      </m:sSupPr>
                      <m:e>
                        <m:d>
                          <m:dPr>
                            <m:ctrlPr>
                              <a:rPr lang="en-IN" sz="1600" i="1">
                                <a:latin typeface="Cambria Math" panose="02040503050406030204" pitchFamily="18" charset="0"/>
                                <a:cs typeface="Times New Roman" panose="02020603050405020304" pitchFamily="18" charset="0"/>
                              </a:rPr>
                            </m:ctrlPr>
                          </m:dPr>
                          <m:e>
                            <m:sSub>
                              <m:sSubPr>
                                <m:ctrlPr>
                                  <a:rPr lang="en-IN" sz="1600" i="1">
                                    <a:latin typeface="Cambria Math" panose="02040503050406030204" pitchFamily="18" charset="0"/>
                                    <a:cs typeface="Times New Roman" panose="02020603050405020304" pitchFamily="18" charset="0"/>
                                  </a:rPr>
                                </m:ctrlPr>
                              </m:sSubPr>
                              <m:e>
                                <m:r>
                                  <a:rPr lang="en-IN" sz="1600" i="1">
                                    <a:latin typeface="Cambria Math" panose="02040503050406030204" pitchFamily="18" charset="0"/>
                                    <a:ea typeface="Cambria Math" panose="02040503050406030204" pitchFamily="18" charset="0"/>
                                    <a:cs typeface="Times New Roman" panose="02020603050405020304" pitchFamily="18" charset="0"/>
                                  </a:rPr>
                                  <m:t>𝜃</m:t>
                                </m:r>
                              </m:e>
                              <m:sub>
                                <m:r>
                                  <a:rPr lang="en-IN" sz="1600" i="1">
                                    <a:latin typeface="Cambria Math" panose="02040503050406030204" pitchFamily="18" charset="0"/>
                                    <a:cs typeface="Times New Roman" panose="02020603050405020304" pitchFamily="18" charset="0"/>
                                  </a:rPr>
                                  <m:t>𝑖</m:t>
                                </m:r>
                                <m:r>
                                  <a:rPr lang="en-IN" sz="1600" i="1">
                                    <a:latin typeface="Cambria Math" panose="02040503050406030204" pitchFamily="18" charset="0"/>
                                    <a:cs typeface="Times New Roman" panose="02020603050405020304" pitchFamily="18" charset="0"/>
                                  </a:rPr>
                                  <m:t>1</m:t>
                                </m:r>
                              </m:sub>
                            </m:sSub>
                            <m:r>
                              <a:rPr lang="en-IN" sz="1600" i="1">
                                <a:latin typeface="Cambria Math" panose="02040503050406030204" pitchFamily="18" charset="0"/>
                                <a:cs typeface="Times New Roman" panose="02020603050405020304" pitchFamily="18" charset="0"/>
                              </a:rPr>
                              <m:t>,</m:t>
                            </m:r>
                            <m:sSub>
                              <m:sSubPr>
                                <m:ctrlPr>
                                  <a:rPr lang="en-IN" sz="1600" i="1">
                                    <a:latin typeface="Cambria Math" panose="02040503050406030204" pitchFamily="18" charset="0"/>
                                    <a:cs typeface="Times New Roman" panose="02020603050405020304" pitchFamily="18" charset="0"/>
                                  </a:rPr>
                                </m:ctrlPr>
                              </m:sSubPr>
                              <m:e>
                                <m:r>
                                  <a:rPr lang="en-IN" sz="1600" i="1">
                                    <a:latin typeface="Cambria Math" panose="02040503050406030204" pitchFamily="18" charset="0"/>
                                    <a:ea typeface="Cambria Math" panose="02040503050406030204" pitchFamily="18" charset="0"/>
                                    <a:cs typeface="Times New Roman" panose="02020603050405020304" pitchFamily="18" charset="0"/>
                                  </a:rPr>
                                  <m:t>𝜃</m:t>
                                </m:r>
                              </m:e>
                              <m:sub>
                                <m:r>
                                  <a:rPr lang="en-IN" sz="1600" i="1">
                                    <a:latin typeface="Cambria Math" panose="02040503050406030204" pitchFamily="18" charset="0"/>
                                    <a:cs typeface="Times New Roman" panose="02020603050405020304" pitchFamily="18" charset="0"/>
                                  </a:rPr>
                                  <m:t>𝑖</m:t>
                                </m:r>
                                <m:r>
                                  <a:rPr lang="en-IN" sz="1600" i="1">
                                    <a:latin typeface="Cambria Math" panose="02040503050406030204" pitchFamily="18" charset="0"/>
                                    <a:cs typeface="Times New Roman" panose="02020603050405020304" pitchFamily="18" charset="0"/>
                                  </a:rPr>
                                  <m:t>2</m:t>
                                </m:r>
                              </m:sub>
                            </m:sSub>
                            <m:r>
                              <a:rPr lang="en-IN" sz="1600" i="1">
                                <a:latin typeface="Cambria Math" panose="02040503050406030204" pitchFamily="18" charset="0"/>
                                <a:cs typeface="Times New Roman" panose="02020603050405020304" pitchFamily="18" charset="0"/>
                              </a:rPr>
                              <m:t>, </m:t>
                            </m:r>
                            <m:r>
                              <a:rPr lang="en-IN"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1600" i="1">
                                    <a:latin typeface="Cambria Math" panose="02040503050406030204" pitchFamily="18" charset="0"/>
                                    <a:cs typeface="Times New Roman" panose="02020603050405020304" pitchFamily="18" charset="0"/>
                                  </a:rPr>
                                </m:ctrlPr>
                              </m:sSubPr>
                              <m:e>
                                <m:r>
                                  <a:rPr lang="en-IN" sz="1600" i="1" smtClean="0">
                                    <a:latin typeface="Cambria Math" panose="02040503050406030204" pitchFamily="18" charset="0"/>
                                    <a:ea typeface="Cambria Math" panose="02040503050406030204" pitchFamily="18" charset="0"/>
                                    <a:cs typeface="Times New Roman" panose="02020603050405020304" pitchFamily="18" charset="0"/>
                                  </a:rPr>
                                  <m:t>𝜃</m:t>
                                </m:r>
                              </m:e>
                              <m:sub>
                                <m:r>
                                  <a:rPr lang="en-IN" sz="1600" i="1">
                                    <a:latin typeface="Cambria Math" panose="02040503050406030204" pitchFamily="18" charset="0"/>
                                    <a:cs typeface="Times New Roman" panose="02020603050405020304" pitchFamily="18" charset="0"/>
                                  </a:rPr>
                                  <m:t>𝑖𝑛</m:t>
                                </m:r>
                              </m:sub>
                            </m:sSub>
                          </m:e>
                        </m:d>
                      </m:e>
                      <m:sup>
                        <m:r>
                          <a:rPr lang="en-IN" sz="1600" i="1">
                            <a:latin typeface="Cambria Math" panose="02040503050406030204" pitchFamily="18" charset="0"/>
                            <a:cs typeface="Times New Roman" panose="02020603050405020304" pitchFamily="18" charset="0"/>
                          </a:rPr>
                          <m:t>𝑇</m:t>
                        </m:r>
                      </m:sup>
                    </m:sSup>
                  </m:oMath>
                </a14:m>
                <a:r>
                  <a:rPr lang="en-US" sz="1600" dirty="0">
                    <a:latin typeface="Times New Roman" panose="02020603050405020304" pitchFamily="18" charset="0"/>
                    <a:cs typeface="Times New Roman" panose="02020603050405020304" pitchFamily="18" charset="0"/>
                  </a:rPr>
                  <a:t> is called the bandwidth vector of the </a:t>
                </a:r>
                <a:r>
                  <a:rPr lang="en-US" sz="1600" i="1" dirty="0" err="1">
                    <a:latin typeface="Times New Roman" panose="02020603050405020304" pitchFamily="18" charset="0"/>
                    <a:cs typeface="Times New Roman" panose="02020603050405020304" pitchFamily="18" charset="0"/>
                  </a:rPr>
                  <a:t>i</a:t>
                </a:r>
                <a:r>
                  <a:rPr lang="en-US" sz="1600" dirty="0" err="1">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node. </a:t>
                </a:r>
              </a:p>
            </p:txBody>
          </p:sp>
        </mc:Choice>
        <mc:Fallback xmlns="">
          <p:sp>
            <p:nvSpPr>
              <p:cNvPr id="2" name="TextBox 1">
                <a:extLst>
                  <a:ext uri="{FF2B5EF4-FFF2-40B4-BE49-F238E27FC236}">
                    <a16:creationId xmlns:a16="http://schemas.microsoft.com/office/drawing/2014/main" id="{DF409D8B-F3FB-9AC3-42C5-3F2E18E75163}"/>
                  </a:ext>
                </a:extLst>
              </p:cNvPr>
              <p:cNvSpPr txBox="1">
                <a:spLocks noRot="1" noChangeAspect="1" noMove="1" noResize="1" noEditPoints="1" noAdjustHandles="1" noChangeArrowheads="1" noChangeShapeType="1" noTextEdit="1"/>
              </p:cNvSpPr>
              <p:nvPr/>
            </p:nvSpPr>
            <p:spPr>
              <a:xfrm>
                <a:off x="59473" y="200721"/>
                <a:ext cx="6493727" cy="4418902"/>
              </a:xfrm>
              <a:prstGeom prst="rect">
                <a:avLst/>
              </a:prstGeom>
              <a:blipFill>
                <a:blip r:embed="rId2"/>
                <a:stretch>
                  <a:fillRect l="-563" t="-414" r="-469" b="-828"/>
                </a:stretch>
              </a:blipFill>
            </p:spPr>
            <p:txBody>
              <a:bodyPr/>
              <a:lstStyle/>
              <a:p>
                <a:r>
                  <a:rPr lang="en-IN">
                    <a:noFill/>
                  </a:rPr>
                  <a:t> </a:t>
                </a:r>
              </a:p>
            </p:txBody>
          </p:sp>
        </mc:Fallback>
      </mc:AlternateContent>
      <p:pic>
        <p:nvPicPr>
          <p:cNvPr id="6" name="Picture 5" descr="A diagram of a network&#10;&#10;Description automatically generated">
            <a:extLst>
              <a:ext uri="{FF2B5EF4-FFF2-40B4-BE49-F238E27FC236}">
                <a16:creationId xmlns:a16="http://schemas.microsoft.com/office/drawing/2014/main" id="{4F64135F-649F-B2B8-B236-DD1435A32F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3200" y="404518"/>
            <a:ext cx="2238511" cy="1819386"/>
          </a:xfrm>
          <a:prstGeom prst="rect">
            <a:avLst/>
          </a:prstGeom>
        </p:spPr>
      </p:pic>
      <p:sp>
        <p:nvSpPr>
          <p:cNvPr id="7" name="TextBox 6">
            <a:extLst>
              <a:ext uri="{FF2B5EF4-FFF2-40B4-BE49-F238E27FC236}">
                <a16:creationId xmlns:a16="http://schemas.microsoft.com/office/drawing/2014/main" id="{1419E3E4-1424-F19C-32FC-7CAFC01A2595}"/>
              </a:ext>
            </a:extLst>
          </p:cNvPr>
          <p:cNvSpPr txBox="1"/>
          <p:nvPr/>
        </p:nvSpPr>
        <p:spPr>
          <a:xfrm>
            <a:off x="6409578" y="2427701"/>
            <a:ext cx="2525753"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Figure 1: Basic Architecture of RBFN</a:t>
            </a:r>
          </a:p>
        </p:txBody>
      </p:sp>
    </p:spTree>
    <p:extLst>
      <p:ext uri="{BB962C8B-B14F-4D97-AF65-F5344CB8AC3E}">
        <p14:creationId xmlns:p14="http://schemas.microsoft.com/office/powerpoint/2010/main" val="358726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6</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F4025B0-DBDD-D779-6872-86545579744C}"/>
                  </a:ext>
                </a:extLst>
              </p:cNvPr>
              <p:cNvSpPr txBox="1"/>
              <p:nvPr/>
            </p:nvSpPr>
            <p:spPr>
              <a:xfrm>
                <a:off x="59473" y="200724"/>
                <a:ext cx="6493727" cy="430887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Training an RBFN</a:t>
                </a:r>
              </a:p>
              <a:p>
                <a:pPr algn="just"/>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Step 1: Determine the Centers: </a:t>
                </a: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Centers can be determined using clustering algorithms such as k-means. These centers are crucial as they defined where the radial basis functions are centered. </a:t>
                </a:r>
              </a:p>
              <a:p>
                <a:pPr marL="742950" lvl="1" indent="-285750"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Step 2: Compute the Spread (</a:t>
                </a:r>
                <a14:m>
                  <m:oMath xmlns:m="http://schemas.openxmlformats.org/officeDocument/2006/math">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𝝈</m:t>
                    </m:r>
                    <m:r>
                      <a:rPr lang="en-US" sz="16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b="1" dirty="0">
                    <a:latin typeface="Times New Roman" panose="02020603050405020304" pitchFamily="18" charset="0"/>
                    <a:cs typeface="Times New Roman" panose="02020603050405020304" pitchFamily="18" charset="0"/>
                  </a:rPr>
                  <a:t>:</a:t>
                </a: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spread of each RBF (σ) can be determined based on the distance between the centers. A common approach is to use the average distance between centers.</a:t>
                </a:r>
              </a:p>
              <a:p>
                <a:pPr marL="742950" lvl="1" indent="-285750"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Step 3: Optimize the Weights: </a:t>
                </a: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weights connecting the hidden layer to the output layer are optimized using methods such as linear regression or gradient descent. The goal is to minimize the error between the predicted output and the actual target values.</a:t>
                </a:r>
              </a:p>
            </p:txBody>
          </p:sp>
        </mc:Choice>
        <mc:Fallback xmlns="">
          <p:sp>
            <p:nvSpPr>
              <p:cNvPr id="2" name="TextBox 1">
                <a:extLst>
                  <a:ext uri="{FF2B5EF4-FFF2-40B4-BE49-F238E27FC236}">
                    <a16:creationId xmlns:a16="http://schemas.microsoft.com/office/drawing/2014/main" id="{FF4025B0-DBDD-D779-6872-86545579744C}"/>
                  </a:ext>
                </a:extLst>
              </p:cNvPr>
              <p:cNvSpPr txBox="1">
                <a:spLocks noRot="1" noChangeAspect="1" noMove="1" noResize="1" noEditPoints="1" noAdjustHandles="1" noChangeArrowheads="1" noChangeShapeType="1" noTextEdit="1"/>
              </p:cNvSpPr>
              <p:nvPr/>
            </p:nvSpPr>
            <p:spPr>
              <a:xfrm>
                <a:off x="59473" y="200724"/>
                <a:ext cx="6493727" cy="4308872"/>
              </a:xfrm>
              <a:prstGeom prst="rect">
                <a:avLst/>
              </a:prstGeom>
              <a:blipFill>
                <a:blip r:embed="rId2"/>
                <a:stretch>
                  <a:fillRect l="-845" t="-849" r="-469" b="-849"/>
                </a:stretch>
              </a:blipFill>
            </p:spPr>
            <p:txBody>
              <a:bodyPr/>
              <a:lstStyle/>
              <a:p>
                <a:r>
                  <a:rPr lang="en-IN">
                    <a:noFill/>
                  </a:rPr>
                  <a:t> </a:t>
                </a:r>
              </a:p>
            </p:txBody>
          </p:sp>
        </mc:Fallback>
      </mc:AlternateContent>
    </p:spTree>
    <p:extLst>
      <p:ext uri="{BB962C8B-B14F-4D97-AF65-F5344CB8AC3E}">
        <p14:creationId xmlns:p14="http://schemas.microsoft.com/office/powerpoint/2010/main" val="48949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7</a:t>
            </a:fld>
            <a:endParaRPr lang="en-US"/>
          </a:p>
        </p:txBody>
      </p:sp>
      <p:sp>
        <p:nvSpPr>
          <p:cNvPr id="2" name="TextBox 1">
            <a:extLst>
              <a:ext uri="{FF2B5EF4-FFF2-40B4-BE49-F238E27FC236}">
                <a16:creationId xmlns:a16="http://schemas.microsoft.com/office/drawing/2014/main" id="{9D014853-B779-5861-E2C1-52429ABE1D56}"/>
              </a:ext>
            </a:extLst>
          </p:cNvPr>
          <p:cNvSpPr txBox="1"/>
          <p:nvPr/>
        </p:nvSpPr>
        <p:spPr>
          <a:xfrm>
            <a:off x="3152078" y="193579"/>
            <a:ext cx="2951356" cy="430887"/>
          </a:xfrm>
          <a:prstGeom prst="rect">
            <a:avLst/>
          </a:prstGeom>
          <a:noFill/>
        </p:spPr>
        <p:txBody>
          <a:bodyPr wrap="square" rtlCol="0">
            <a:spAutoFit/>
          </a:bodyPr>
          <a:lstStyle/>
          <a:p>
            <a:r>
              <a:rPr lang="en-US" sz="2200" dirty="0">
                <a:solidFill>
                  <a:srgbClr val="C00000"/>
                </a:solidFill>
                <a:latin typeface="Times New Roman" panose="02020603050405020304" pitchFamily="18" charset="0"/>
                <a:cs typeface="Times New Roman" panose="02020603050405020304" pitchFamily="18" charset="0"/>
              </a:rPr>
              <a:t>Function Approximation</a:t>
            </a:r>
            <a:endParaRPr lang="en-IN" sz="2200"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FB19ED-FD35-0FED-57FE-5260A39A142A}"/>
              </a:ext>
            </a:extLst>
          </p:cNvPr>
          <p:cNvSpPr txBox="1"/>
          <p:nvPr/>
        </p:nvSpPr>
        <p:spPr>
          <a:xfrm>
            <a:off x="59473" y="899532"/>
            <a:ext cx="6493727"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process of estimating a function that best fits a set of data points</a:t>
            </a:r>
            <a:r>
              <a:rPr lang="en-IN" sz="16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Used in various applications like prediction, interpolation, and data smoothing</a:t>
            </a:r>
            <a:r>
              <a:rPr lang="en-IN" sz="16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There are two main methods: Parametric and Non-Parametric Methods. </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35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8</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A4D60D9-2059-98CA-9BB1-4C6065092FFD}"/>
                  </a:ext>
                </a:extLst>
              </p:cNvPr>
              <p:cNvSpPr txBox="1"/>
              <p:nvPr/>
            </p:nvSpPr>
            <p:spPr>
              <a:xfrm>
                <a:off x="59473" y="126384"/>
                <a:ext cx="6493727" cy="4555093"/>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Parametric Method</a:t>
                </a:r>
              </a:p>
              <a:p>
                <a:pPr algn="just"/>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Parametric methods assume that the relationship between inputs and outputs can be described by a predetermined mathematical model. The task is to find the optimal parameters for this model.</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Example (Linear Regression): </a:t>
                </a: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Models relation between the input and output as a straight line. </a:t>
                </a:r>
              </a:p>
              <a:p>
                <a:pPr lvl="1" algn="just"/>
                <a:endParaRPr lang="en-US" sz="1600" dirty="0">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We assume that the function is of the form: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𝑦</m:t>
                    </m:r>
                    <m:r>
                      <a:rPr lang="en-US" sz="1600" b="0" i="1" smtClean="0">
                        <a:latin typeface="Cambria Math" panose="02040503050406030204" pitchFamily="18" charset="0"/>
                        <a:cs typeface="Times New Roman" panose="02020603050405020304" pitchFamily="18" charset="0"/>
                      </a:rPr>
                      <m:t>= </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cs typeface="Times New Roman" panose="02020603050405020304" pitchFamily="18" charset="0"/>
                          </a:rPr>
                          <m:t>1</m:t>
                        </m:r>
                      </m:sub>
                    </m:sSub>
                    <m:r>
                      <a:rPr lang="en-US" sz="1600" b="0" i="1" smtClean="0">
                        <a:latin typeface="Cambria Math" panose="02040503050406030204" pitchFamily="18" charset="0"/>
                        <a:cs typeface="Times New Roman" panose="02020603050405020304" pitchFamily="18" charset="0"/>
                      </a:rPr>
                      <m:t>𝑥</m:t>
                    </m:r>
                  </m:oMath>
                </a14:m>
                <a:r>
                  <a:rPr lang="en-US" sz="1600" dirty="0">
                    <a:latin typeface="Times New Roman" panose="02020603050405020304" pitchFamily="18" charset="0"/>
                    <a:cs typeface="Times New Roman" panose="02020603050405020304" pitchFamily="18" charset="0"/>
                  </a:rPr>
                  <a:t>, and we have to find the parameters: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i="1">
                            <a:latin typeface="Cambria Math" panose="02040503050406030204" pitchFamily="18" charset="0"/>
                            <a:cs typeface="Times New Roman" panose="02020603050405020304" pitchFamily="18" charset="0"/>
                          </a:rPr>
                          <m:t>0</m:t>
                        </m:r>
                      </m:sub>
                    </m:sSub>
                  </m:oMath>
                </a14:m>
                <a:r>
                  <a:rPr lang="en-US" sz="16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600" i="1">
                            <a:latin typeface="Cambria Math" panose="02040503050406030204" pitchFamily="18" charset="0"/>
                            <a:cs typeface="Times New Roman" panose="02020603050405020304" pitchFamily="18" charset="0"/>
                          </a:rPr>
                        </m:ctrlPr>
                      </m:sSubPr>
                      <m:e>
                        <m:r>
                          <a:rPr lang="en-US" sz="1600" i="1">
                            <a:latin typeface="Cambria Math" panose="02040503050406030204" pitchFamily="18" charset="0"/>
                            <a:ea typeface="Cambria Math" panose="02040503050406030204" pitchFamily="18" charset="0"/>
                            <a:cs typeface="Times New Roman" panose="02020603050405020304" pitchFamily="18" charset="0"/>
                          </a:rPr>
                          <m:t>𝛽</m:t>
                        </m:r>
                      </m:e>
                      <m:sub>
                        <m:r>
                          <a:rPr lang="en-US" sz="1600"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sz="1600" dirty="0">
                    <a:latin typeface="Times New Roman" panose="02020603050405020304" pitchFamily="18" charset="0"/>
                    <a:cs typeface="Times New Roman" panose="02020603050405020304" pitchFamily="18" charset="0"/>
                  </a:rPr>
                  <a:t>.</a:t>
                </a:r>
              </a:p>
              <a:p>
                <a:pPr marL="742950" lvl="1" indent="-285750" algn="jus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Advantages: </a:t>
                </a: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Simple to implement and interpret. </a:t>
                </a: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Computationally efficient. </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Disadvantages: </a:t>
                </a: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Limited flexibility; may not capture complex relationships.</a:t>
                </a: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Assumes a specific form of the function.</a:t>
                </a:r>
              </a:p>
            </p:txBody>
          </p:sp>
        </mc:Choice>
        <mc:Fallback xmlns="">
          <p:sp>
            <p:nvSpPr>
              <p:cNvPr id="2" name="TextBox 1">
                <a:extLst>
                  <a:ext uri="{FF2B5EF4-FFF2-40B4-BE49-F238E27FC236}">
                    <a16:creationId xmlns:a16="http://schemas.microsoft.com/office/drawing/2014/main" id="{8A4D60D9-2059-98CA-9BB1-4C6065092FFD}"/>
                  </a:ext>
                </a:extLst>
              </p:cNvPr>
              <p:cNvSpPr txBox="1">
                <a:spLocks noRot="1" noChangeAspect="1" noMove="1" noResize="1" noEditPoints="1" noAdjustHandles="1" noChangeArrowheads="1" noChangeShapeType="1" noTextEdit="1"/>
              </p:cNvSpPr>
              <p:nvPr/>
            </p:nvSpPr>
            <p:spPr>
              <a:xfrm>
                <a:off x="59473" y="126384"/>
                <a:ext cx="6493727" cy="4555093"/>
              </a:xfrm>
              <a:prstGeom prst="rect">
                <a:avLst/>
              </a:prstGeom>
              <a:blipFill>
                <a:blip r:embed="rId2"/>
                <a:stretch>
                  <a:fillRect l="-845" t="-803" r="-469" b="-803"/>
                </a:stretch>
              </a:blipFill>
            </p:spPr>
            <p:txBody>
              <a:bodyPr/>
              <a:lstStyle/>
              <a:p>
                <a:r>
                  <a:rPr lang="en-IN">
                    <a:noFill/>
                  </a:rPr>
                  <a:t> </a:t>
                </a:r>
              </a:p>
            </p:txBody>
          </p:sp>
        </mc:Fallback>
      </mc:AlternateContent>
    </p:spTree>
    <p:extLst>
      <p:ext uri="{BB962C8B-B14F-4D97-AF65-F5344CB8AC3E}">
        <p14:creationId xmlns:p14="http://schemas.microsoft.com/office/powerpoint/2010/main" val="3638278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9</a:t>
            </a:fld>
            <a:endParaRPr lang="en-US"/>
          </a:p>
        </p:txBody>
      </p:sp>
      <p:sp>
        <p:nvSpPr>
          <p:cNvPr id="5" name="TextBox 4">
            <a:extLst>
              <a:ext uri="{FF2B5EF4-FFF2-40B4-BE49-F238E27FC236}">
                <a16:creationId xmlns:a16="http://schemas.microsoft.com/office/drawing/2014/main" id="{7292DABB-B838-B565-15CD-61E0C712683F}"/>
              </a:ext>
            </a:extLst>
          </p:cNvPr>
          <p:cNvSpPr txBox="1"/>
          <p:nvPr/>
        </p:nvSpPr>
        <p:spPr>
          <a:xfrm>
            <a:off x="59473" y="111516"/>
            <a:ext cx="6493727" cy="457048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Non-Parametric Method</a:t>
            </a:r>
          </a:p>
          <a:p>
            <a:pPr algn="just"/>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Non-parametric methods do not start with a predefined formula. Instead, they learn the relationship directly from the data, which is advantageous for handling real-world data that often exhibits complex, nonlinear relationships.</a:t>
            </a: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Example (K-Nearest Neighbors (KNN)):</a:t>
            </a:r>
          </a:p>
          <a:p>
            <a:pPr marL="742950" lvl="1" indent="-285750" algn="just">
              <a:buFont typeface="Courier New" panose="02070309020205020404" pitchFamily="49" charset="0"/>
              <a:buChar char="o"/>
            </a:pPr>
            <a:r>
              <a:rPr lang="en-US" sz="1500" dirty="0">
                <a:latin typeface="Times New Roman" panose="02020603050405020304" pitchFamily="18" charset="0"/>
                <a:cs typeface="Times New Roman" panose="02020603050405020304" pitchFamily="18" charset="0"/>
              </a:rPr>
              <a:t>Predicts the value of a new data point based on the values of the </a:t>
            </a:r>
            <a:r>
              <a:rPr lang="en-US" sz="1500" i="1" dirty="0">
                <a:latin typeface="Times New Roman" panose="02020603050405020304" pitchFamily="18" charset="0"/>
                <a:cs typeface="Times New Roman" panose="02020603050405020304" pitchFamily="18" charset="0"/>
              </a:rPr>
              <a:t>k</a:t>
            </a:r>
            <a:r>
              <a:rPr lang="en-US" sz="1500" dirty="0">
                <a:latin typeface="Times New Roman" panose="02020603050405020304" pitchFamily="18" charset="0"/>
                <a:cs typeface="Times New Roman" panose="02020603050405020304" pitchFamily="18" charset="0"/>
              </a:rPr>
              <a:t> closest points from the training set.</a:t>
            </a:r>
          </a:p>
          <a:p>
            <a:pPr marL="742950" lvl="1" indent="-285750" algn="just">
              <a:buFont typeface="Courier New" panose="02070309020205020404" pitchFamily="49" charset="0"/>
              <a:buChar char="o"/>
            </a:pPr>
            <a:endParaRPr lang="en-US" sz="1500" dirty="0">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r>
              <a:rPr lang="en-US" sz="1500" dirty="0">
                <a:latin typeface="Times New Roman" panose="02020603050405020304" pitchFamily="18" charset="0"/>
                <a:cs typeface="Times New Roman" panose="02020603050405020304" pitchFamily="18" charset="0"/>
              </a:rPr>
              <a:t>Example: For regression tasks, the predicted value is the average of the </a:t>
            </a:r>
            <a:r>
              <a:rPr lang="en-US" sz="1500" i="1" dirty="0">
                <a:latin typeface="Times New Roman" panose="02020603050405020304" pitchFamily="18" charset="0"/>
                <a:cs typeface="Times New Roman" panose="02020603050405020304" pitchFamily="18" charset="0"/>
              </a:rPr>
              <a:t>k </a:t>
            </a:r>
            <a:r>
              <a:rPr lang="en-US" sz="1500" dirty="0">
                <a:latin typeface="Times New Roman" panose="02020603050405020304" pitchFamily="18" charset="0"/>
                <a:cs typeface="Times New Roman" panose="02020603050405020304" pitchFamily="18" charset="0"/>
              </a:rPr>
              <a:t>nearest neighbors.</a:t>
            </a:r>
          </a:p>
          <a:p>
            <a:pPr marL="285750" indent="-285750" algn="just">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Advantages:</a:t>
            </a:r>
          </a:p>
          <a:p>
            <a:pPr marL="742950" lvl="1" indent="-285750" algn="just">
              <a:buFont typeface="Courier New" panose="02070309020205020404" pitchFamily="49" charset="0"/>
              <a:buChar char="o"/>
            </a:pPr>
            <a:r>
              <a:rPr lang="en-US" sz="1500" dirty="0">
                <a:latin typeface="Times New Roman" panose="02020603050405020304" pitchFamily="18" charset="0"/>
                <a:cs typeface="Times New Roman" panose="02020603050405020304" pitchFamily="18" charset="0"/>
              </a:rPr>
              <a:t>Highly flexible and capable of capturing intricate relationships within the data.</a:t>
            </a:r>
          </a:p>
          <a:p>
            <a:pPr marL="742950" lvl="1" indent="-285750" algn="just">
              <a:buFont typeface="Courier New" panose="02070309020205020404" pitchFamily="49" charset="0"/>
              <a:buChar char="o"/>
            </a:pPr>
            <a:r>
              <a:rPr lang="en-US" sz="1500" dirty="0">
                <a:latin typeface="Times New Roman" panose="02020603050405020304" pitchFamily="18" charset="0"/>
                <a:cs typeface="Times New Roman" panose="02020603050405020304" pitchFamily="18" charset="0"/>
              </a:rPr>
              <a:t>Do not rely on a specific functional form, making them adaptable to various types of data.</a:t>
            </a:r>
          </a:p>
          <a:p>
            <a:pPr marL="285750" indent="-285750" algn="just">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Disadvantages</a:t>
            </a:r>
            <a:r>
              <a:rPr lang="en-US" sz="1600" b="1" dirty="0">
                <a:latin typeface="Times New Roman" panose="02020603050405020304" pitchFamily="18" charset="0"/>
                <a:cs typeface="Times New Roman" panose="02020603050405020304" pitchFamily="18" charset="0"/>
              </a:rPr>
              <a:t>:</a:t>
            </a: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Computationally intensive, especially with large datasets</a:t>
            </a:r>
            <a:r>
              <a:rPr lang="en-US" sz="1500" dirty="0">
                <a:latin typeface="Times New Roman" panose="02020603050405020304" pitchFamily="18" charset="0"/>
                <a:cs typeface="Times New Roman" panose="02020603050405020304" pitchFamily="18" charset="0"/>
              </a:rPr>
              <a:t>.</a:t>
            </a:r>
          </a:p>
          <a:p>
            <a:pPr marL="742950" lvl="1" indent="-285750" algn="just">
              <a:buFont typeface="Courier New" panose="02070309020205020404" pitchFamily="49" charset="0"/>
              <a:buChar char="o"/>
            </a:pPr>
            <a:r>
              <a:rPr lang="en-US" sz="1500" dirty="0">
                <a:latin typeface="Times New Roman" panose="02020603050405020304" pitchFamily="18" charset="0"/>
                <a:cs typeface="Times New Roman" panose="02020603050405020304" pitchFamily="18" charset="0"/>
              </a:rPr>
              <a:t>May require a substantial amount of data to achieve good performance.</a:t>
            </a:r>
          </a:p>
        </p:txBody>
      </p:sp>
    </p:spTree>
    <p:extLst>
      <p:ext uri="{BB962C8B-B14F-4D97-AF65-F5344CB8AC3E}">
        <p14:creationId xmlns:p14="http://schemas.microsoft.com/office/powerpoint/2010/main" val="3320726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780</TotalTime>
  <Words>3512</Words>
  <Application>Microsoft Office PowerPoint</Application>
  <PresentationFormat>On-screen Show (16:9)</PresentationFormat>
  <Paragraphs>432</Paragraphs>
  <Slides>47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Cambria Math</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IITR</dc:creator>
  <cp:lastModifiedBy>DAKSH PANDEY</cp:lastModifiedBy>
  <cp:revision>31</cp:revision>
  <dcterms:created xsi:type="dcterms:W3CDTF">2016-04-27T10:00:08Z</dcterms:created>
  <dcterms:modified xsi:type="dcterms:W3CDTF">2024-08-08T08:43:48Z</dcterms:modified>
</cp:coreProperties>
</file>