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56"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2" r:id="rId21"/>
    <p:sldId id="343" r:id="rId22"/>
    <p:sldId id="344" r:id="rId23"/>
    <p:sldId id="340" r:id="rId24"/>
    <p:sldId id="341" r:id="rId25"/>
    <p:sldId id="345" r:id="rId26"/>
    <p:sldId id="346" r:id="rId27"/>
    <p:sldId id="348" r:id="rId28"/>
    <p:sldId id="349" r:id="rId29"/>
    <p:sldId id="350" r:id="rId30"/>
    <p:sldId id="347" r:id="rId31"/>
    <p:sldId id="351" r:id="rId32"/>
    <p:sldId id="352" r:id="rId33"/>
    <p:sldId id="353" r:id="rId34"/>
    <p:sldId id="354" r:id="rId35"/>
    <p:sldId id="355" r:id="rId36"/>
    <p:sldId id="356" r:id="rId37"/>
    <p:sldId id="357" r:id="rId38"/>
    <p:sldId id="358" r:id="rId39"/>
    <p:sldId id="359" r:id="rId40"/>
    <p:sldId id="316" r:id="rId41"/>
    <p:sldId id="317" r:id="rId42"/>
    <p:sldId id="318" r:id="rId43"/>
    <p:sldId id="319" r:id="rId44"/>
    <p:sldId id="320" r:id="rId45"/>
    <p:sldId id="322" r:id="rId46"/>
    <p:sldId id="323" r:id="rId47"/>
    <p:sldId id="321" r:id="rId48"/>
    <p:sldId id="324" r:id="rId49"/>
    <p:sldId id="260"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3B8"/>
    <a:srgbClr val="353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3A3E8-521F-8279-114B-52C5322AC500}" v="4077" dt="2024-06-30T22:15:43.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94"/>
  </p:normalViewPr>
  <p:slideViewPr>
    <p:cSldViewPr snapToGrid="0" snapToObjects="1" showGuides="1">
      <p:cViewPr varScale="1">
        <p:scale>
          <a:sx n="103" d="100"/>
          <a:sy n="103" d="100"/>
        </p:scale>
        <p:origin x="811"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5CB54F-3798-408F-9423-FDD9D9C99106}" type="datetimeFigureOut">
              <a:rPr lang="en-US" smtClean="0"/>
              <a:pPr/>
              <a:t>8/28/2024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6CD95-9B19-465B-B133-3444CCB3A24A}" type="slidenum">
              <a:rPr lang="en-US" smtClean="0"/>
              <a:pPr/>
              <a:t>‹#›</a:t>
            </a:fld>
            <a:endParaRPr lang="en-US"/>
          </a:p>
        </p:txBody>
      </p:sp>
    </p:spTree>
    <p:extLst>
      <p:ext uri="{BB962C8B-B14F-4D97-AF65-F5344CB8AC3E}">
        <p14:creationId xmlns:p14="http://schemas.microsoft.com/office/powerpoint/2010/main" val="739076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90098-CD1A-439A-A4F9-2ADA56ABD367}" type="datetimeFigureOut">
              <a:rPr lang="en-US" smtClean="0"/>
              <a:pPr/>
              <a:t>8/28/2024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C294A-A7C2-46F1-A401-CA471D50A682}" type="slidenum">
              <a:rPr lang="en-US" smtClean="0"/>
              <a:pPr/>
              <a:t>‹#›</a:t>
            </a:fld>
            <a:endParaRPr lang="en-US"/>
          </a:p>
        </p:txBody>
      </p:sp>
    </p:spTree>
    <p:extLst>
      <p:ext uri="{BB962C8B-B14F-4D97-AF65-F5344CB8AC3E}">
        <p14:creationId xmlns:p14="http://schemas.microsoft.com/office/powerpoint/2010/main" val="38879042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EC294A-A7C2-46F1-A401-CA471D50A682}" type="slidenum">
              <a:rPr lang="en-US" smtClean="0"/>
              <a:pPr/>
              <a:t>1</a:t>
            </a:fld>
            <a:endParaRPr lang="en-US"/>
          </a:p>
        </p:txBody>
      </p:sp>
    </p:spTree>
    <p:extLst>
      <p:ext uri="{BB962C8B-B14F-4D97-AF65-F5344CB8AC3E}">
        <p14:creationId xmlns:p14="http://schemas.microsoft.com/office/powerpoint/2010/main" val="384814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7B08F-2DC7-40D9-A8A7-E473D6EB5DD0}"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
        <p:nvSpPr>
          <p:cNvPr id="7" name="Rectangle 6">
            <a:extLst>
              <a:ext uri="{FF2B5EF4-FFF2-40B4-BE49-F238E27FC236}">
                <a16:creationId xmlns:a16="http://schemas.microsoft.com/office/drawing/2014/main" id="{E0C8467A-29AF-D00B-29A1-D607AC7A288D}"/>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35ABA-675D-4F73-8E6F-AC40359A5514}"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ABBDBC-161C-447D-9AAE-94655D34EAA8}"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53667-E65D-406A-BE98-FBA97C1C768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133C2-86C7-47A3-85A7-8402C1E81CFB}"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20F006-BA10-4146-9112-744B60F307BC}" type="datetime1">
              <a:rPr lang="en-US" smtClean="0"/>
              <a:pPr/>
              <a:t>8/28/2024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C47E1-2FC1-407A-B707-2BAE47786EFB}" type="datetime1">
              <a:rPr lang="en-US" smtClean="0"/>
              <a:pPr/>
              <a:t>8/28/2024</a:t>
            </a:fld>
            <a:endParaRPr lang="en-US"/>
          </a:p>
        </p:txBody>
      </p:sp>
      <p:sp>
        <p:nvSpPr>
          <p:cNvPr id="8" name="Footer Placeholder 7"/>
          <p:cNvSpPr>
            <a:spLocks noGrp="1"/>
          </p:cNvSpPr>
          <p:nvPr>
            <p:ph type="ftr" sz="quarter" idx="11"/>
          </p:nvPr>
        </p:nvSpPr>
        <p:spPr/>
        <p:txBody>
          <a:bodyPr/>
          <a:lstStyle/>
          <a:p>
            <a:r>
              <a:rPr lang="en-US"/>
              <a:t>nptel online certification course</a:t>
            </a:r>
          </a:p>
        </p:txBody>
      </p:sp>
      <p:sp>
        <p:nvSpPr>
          <p:cNvPr id="9" name="Slide Number Placeholder 8"/>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4A359-F8EA-4337-A3C3-BDCBE8ED06AF}" type="datetime1">
              <a:rPr lang="en-US" smtClean="0"/>
              <a:pPr/>
              <a:t>8/28/2024</a:t>
            </a:fld>
            <a:endParaRPr lang="en-US"/>
          </a:p>
        </p:txBody>
      </p:sp>
      <p:sp>
        <p:nvSpPr>
          <p:cNvPr id="4" name="Footer Placeholder 3"/>
          <p:cNvSpPr>
            <a:spLocks noGrp="1"/>
          </p:cNvSpPr>
          <p:nvPr>
            <p:ph type="ftr" sz="quarter" idx="11"/>
          </p:nvPr>
        </p:nvSpPr>
        <p:spPr/>
        <p:txBody>
          <a:bodyPr/>
          <a:lstStyle/>
          <a:p>
            <a:r>
              <a:rPr lang="en-US"/>
              <a:t>nptel online certification course</a:t>
            </a:r>
          </a:p>
        </p:txBody>
      </p:sp>
      <p:sp>
        <p:nvSpPr>
          <p:cNvPr id="5" name="Slide Number Placeholder 4"/>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1FEFE-9418-4A05-90D4-9F2E9EBBDBC7}" type="datetime1">
              <a:rPr lang="en-US" smtClean="0"/>
              <a:pPr/>
              <a:t>8/28/2024</a:t>
            </a:fld>
            <a:endParaRPr lang="en-US"/>
          </a:p>
        </p:txBody>
      </p:sp>
      <p:sp>
        <p:nvSpPr>
          <p:cNvPr id="3" name="Footer Placeholder 2"/>
          <p:cNvSpPr>
            <a:spLocks noGrp="1"/>
          </p:cNvSpPr>
          <p:nvPr>
            <p:ph type="ftr" sz="quarter" idx="11"/>
          </p:nvPr>
        </p:nvSpPr>
        <p:spPr/>
        <p:txBody>
          <a:bodyPr/>
          <a:lstStyle/>
          <a:p>
            <a:r>
              <a:rPr lang="en-US"/>
              <a:t>nptel online certification course</a:t>
            </a:r>
          </a:p>
        </p:txBody>
      </p:sp>
      <p:sp>
        <p:nvSpPr>
          <p:cNvPr id="4" name="Slide Number Placeholder 3"/>
          <p:cNvSpPr>
            <a:spLocks noGrp="1"/>
          </p:cNvSpPr>
          <p:nvPr>
            <p:ph type="sldNum" sz="quarter" idx="12"/>
          </p:nvPr>
        </p:nvSpPr>
        <p:spPr/>
        <p:txBody>
          <a:bodyPr/>
          <a:lstStyle/>
          <a:p>
            <a:fld id="{9CE334EA-1831-4B89-A89A-D5E7C2427B13}" type="slidenum">
              <a:rPr lang="en-US" smtClean="0"/>
              <a:pPr/>
              <a:t>‹#›</a:t>
            </a:fld>
            <a:endParaRPr lang="en-US"/>
          </a:p>
        </p:txBody>
      </p:sp>
      <p:sp>
        <p:nvSpPr>
          <p:cNvPr id="5" name="Rectangle 4">
            <a:extLst>
              <a:ext uri="{FF2B5EF4-FFF2-40B4-BE49-F238E27FC236}">
                <a16:creationId xmlns:a16="http://schemas.microsoft.com/office/drawing/2014/main" id="{CEE8BD1D-01C3-8323-270F-420DB1CA16E6}"/>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3C93-B73F-42F1-ABD4-B6F9B3F642C8}" type="datetime1">
              <a:rPr lang="en-US" smtClean="0"/>
              <a:pPr/>
              <a:t>8/28/2024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68232-4E6B-4337-9341-56CFAF3AF581}" type="datetime1">
              <a:rPr lang="en-US" smtClean="0"/>
              <a:pPr/>
              <a:t>8/28/2024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52CFA4-055F-4066-8CF1-79E36F67369B}" type="datetime1">
              <a:rPr lang="en-US" smtClean="0"/>
              <a:pPr/>
              <a:t>8/28/2024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nptel online certification course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E334EA-1831-4B89-A89A-D5E7C2427B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1371600" y="1479176"/>
            <a:ext cx="6400800" cy="887506"/>
          </a:xfrm>
          <a:prstGeom prst="rect">
            <a:avLst/>
          </a:prstGeom>
        </p:spPr>
        <p:txBody>
          <a:bodyPr>
            <a:normAutofit fontScale="55000" lnSpcReduction="20000"/>
          </a:bodyPr>
          <a:lstStyle/>
          <a:p>
            <a:pPr marL="342900" lvl="0" indent="-342900" algn="ctr">
              <a:spcBef>
                <a:spcPct val="20000"/>
              </a:spcBef>
              <a:defRPr/>
            </a:pPr>
            <a:r>
              <a:rPr lang="en-US" sz="3600" b="1" dirty="0">
                <a:solidFill>
                  <a:srgbClr val="353C5F"/>
                </a:solidFill>
                <a:cs typeface="Times New Roman" pitchFamily="18" charset="0"/>
              </a:rPr>
              <a:t>COURSE TITLE</a:t>
            </a:r>
          </a:p>
          <a:p>
            <a:pPr marL="342900" lvl="0" indent="-342900" algn="ctr">
              <a:spcBef>
                <a:spcPct val="20000"/>
              </a:spcBef>
              <a:defRPr/>
            </a:pPr>
            <a:r>
              <a:rPr lang="en-US" sz="2800" b="1" dirty="0">
                <a:solidFill>
                  <a:srgbClr val="5183B8"/>
                </a:solidFill>
                <a:cs typeface="Arial" pitchFamily="34" charset="0"/>
              </a:rPr>
              <a:t>Lecture Number</a:t>
            </a:r>
          </a:p>
          <a:p>
            <a:pPr marL="342900" lvl="0" indent="-342900" algn="ctr">
              <a:spcBef>
                <a:spcPct val="20000"/>
              </a:spcBef>
              <a:defRPr/>
            </a:pPr>
            <a:r>
              <a:rPr lang="en-US" sz="2800" b="1" dirty="0">
                <a:solidFill>
                  <a:srgbClr val="5183B8"/>
                </a:solidFill>
                <a:cs typeface="Arial" pitchFamily="34" charset="0"/>
              </a:rPr>
              <a:t>Lecture Name</a:t>
            </a:r>
          </a:p>
        </p:txBody>
      </p:sp>
      <p:sp>
        <p:nvSpPr>
          <p:cNvPr id="7" name="Subtitle 2"/>
          <p:cNvSpPr txBox="1">
            <a:spLocks/>
          </p:cNvSpPr>
          <p:nvPr/>
        </p:nvSpPr>
        <p:spPr>
          <a:xfrm>
            <a:off x="1371600" y="2568394"/>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u="none" strike="noStrike" kern="1200" cap="none" spc="0" normalizeH="0" baseline="0" noProof="0" dirty="0">
                <a:ln>
                  <a:noFill/>
                </a:ln>
                <a:solidFill>
                  <a:srgbClr val="353C5F"/>
                </a:solidFill>
                <a:effectLst/>
                <a:uLnTx/>
                <a:uFillTx/>
                <a:cs typeface="Arial" pitchFamily="34" charset="0"/>
              </a:rPr>
              <a:t>PRESENTER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900" b="1" dirty="0">
                <a:solidFill>
                  <a:srgbClr val="5183B8"/>
                </a:solidFill>
                <a:cs typeface="Arial" pitchFamily="34" charset="0"/>
              </a:rPr>
              <a:t>DEPARTMENT</a:t>
            </a:r>
            <a:endParaRPr kumimoji="0" lang="en-US" sz="900" b="1" u="none" strike="noStrike" kern="1200" cap="none" spc="0" normalizeH="0" baseline="0" noProof="0" dirty="0">
              <a:ln>
                <a:noFill/>
              </a:ln>
              <a:solidFill>
                <a:srgbClr val="5183B8"/>
              </a:solidFill>
              <a:effectLst/>
              <a:uLnTx/>
              <a:uFillTx/>
              <a:cs typeface="Arial" pitchFamily="34" charset="0"/>
            </a:endParaRPr>
          </a:p>
        </p:txBody>
      </p:sp>
      <p:sp>
        <p:nvSpPr>
          <p:cNvPr id="8" name="Slide Number Placeholder 7"/>
          <p:cNvSpPr>
            <a:spLocks noGrp="1"/>
          </p:cNvSpPr>
          <p:nvPr>
            <p:ph type="sldNum" sz="quarter" idx="12"/>
          </p:nvPr>
        </p:nvSpPr>
        <p:spPr/>
        <p:txBody>
          <a:bodyPr/>
          <a:lstStyle/>
          <a:p>
            <a:fld id="{9CE334EA-1831-4B89-A89A-D5E7C2427B1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10</a:t>
            </a:fld>
            <a:endParaRPr lang="en-US"/>
          </a:p>
        </p:txBody>
      </p:sp>
      <p:sp>
        <p:nvSpPr>
          <p:cNvPr id="3" name="TextBox 2">
            <a:extLst>
              <a:ext uri="{FF2B5EF4-FFF2-40B4-BE49-F238E27FC236}">
                <a16:creationId xmlns:a16="http://schemas.microsoft.com/office/drawing/2014/main" id="{C22F3F28-E7EB-8F81-D739-2E258B82B799}"/>
              </a:ext>
            </a:extLst>
          </p:cNvPr>
          <p:cNvSpPr txBox="1"/>
          <p:nvPr/>
        </p:nvSpPr>
        <p:spPr>
          <a:xfrm>
            <a:off x="183994" y="185856"/>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Add that node as a new edge and vertex of the tree.</a:t>
            </a:r>
          </a:p>
        </p:txBody>
      </p:sp>
      <p:cxnSp>
        <p:nvCxnSpPr>
          <p:cNvPr id="4" name="Straight Connector 3">
            <a:extLst>
              <a:ext uri="{FF2B5EF4-FFF2-40B4-BE49-F238E27FC236}">
                <a16:creationId xmlns:a16="http://schemas.microsoft.com/office/drawing/2014/main" id="{319A2695-CD58-3CBE-2B93-ADA24C62BC0E}"/>
              </a:ext>
            </a:extLst>
          </p:cNvPr>
          <p:cNvCxnSpPr/>
          <p:nvPr/>
        </p:nvCxnSpPr>
        <p:spPr>
          <a:xfrm flipV="1">
            <a:off x="3389975" y="1178323"/>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51D416B-D842-C8DC-3D81-340630707925}"/>
              </a:ext>
            </a:extLst>
          </p:cNvPr>
          <p:cNvCxnSpPr/>
          <p:nvPr/>
        </p:nvCxnSpPr>
        <p:spPr>
          <a:xfrm flipV="1">
            <a:off x="3511895" y="1489219"/>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04F2CC6-F567-06A9-BBFA-23558D34298C}"/>
              </a:ext>
            </a:extLst>
          </p:cNvPr>
          <p:cNvCxnSpPr/>
          <p:nvPr/>
        </p:nvCxnSpPr>
        <p:spPr>
          <a:xfrm flipH="1" flipV="1">
            <a:off x="2118959" y="1550179"/>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B7B21659-CA41-593A-D70D-8B46CD6AEBAD}"/>
              </a:ext>
            </a:extLst>
          </p:cNvPr>
          <p:cNvSpPr/>
          <p:nvPr/>
        </p:nvSpPr>
        <p:spPr>
          <a:xfrm>
            <a:off x="3261959" y="239752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5F1FD0F9-B8F1-E87A-4CE6-7F46149FCAF8}"/>
              </a:ext>
            </a:extLst>
          </p:cNvPr>
          <p:cNvSpPr/>
          <p:nvPr/>
        </p:nvSpPr>
        <p:spPr>
          <a:xfrm>
            <a:off x="4913975" y="1260619"/>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B1490AE-7E18-B7EE-C790-B2EEB0E13518}"/>
              </a:ext>
            </a:extLst>
          </p:cNvPr>
          <p:cNvSpPr/>
          <p:nvPr/>
        </p:nvSpPr>
        <p:spPr>
          <a:xfrm>
            <a:off x="3261959" y="88571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30101F2-CBAD-9EDE-EC6F-A13DF9BE9491}"/>
              </a:ext>
            </a:extLst>
          </p:cNvPr>
          <p:cNvSpPr/>
          <p:nvPr/>
        </p:nvSpPr>
        <p:spPr>
          <a:xfrm>
            <a:off x="1869023" y="1336819"/>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9FD3878-BB34-B0D6-F91A-06AF264D972B}"/>
              </a:ext>
            </a:extLst>
          </p:cNvPr>
          <p:cNvSpPr txBox="1"/>
          <p:nvPr/>
        </p:nvSpPr>
        <p:spPr>
          <a:xfrm>
            <a:off x="3008975" y="2854723"/>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5" name="Flowchart: Connector 14">
            <a:extLst>
              <a:ext uri="{FF2B5EF4-FFF2-40B4-BE49-F238E27FC236}">
                <a16:creationId xmlns:a16="http://schemas.microsoft.com/office/drawing/2014/main" id="{D34D2A68-7ABF-F359-E0BE-E461B812852C}"/>
              </a:ext>
            </a:extLst>
          </p:cNvPr>
          <p:cNvSpPr/>
          <p:nvPr/>
        </p:nvSpPr>
        <p:spPr>
          <a:xfrm>
            <a:off x="5803527" y="1729130"/>
            <a:ext cx="249936" cy="304800"/>
          </a:xfrm>
          <a:prstGeom prst="flowChartConnector">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6AA7A9E-8F2C-E9D3-A409-5D9D8BD1615A}"/>
              </a:ext>
            </a:extLst>
          </p:cNvPr>
          <p:cNvCxnSpPr>
            <a:cxnSpLocks/>
            <a:stCxn id="15" idx="2"/>
            <a:endCxn id="8" idx="5"/>
          </p:cNvCxnSpPr>
          <p:nvPr/>
        </p:nvCxnSpPr>
        <p:spPr>
          <a:xfrm flipH="1" flipV="1">
            <a:off x="5127309" y="1520782"/>
            <a:ext cx="676218" cy="360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CD5752-C233-1305-2265-0CFC4116BF6E}"/>
              </a:ext>
            </a:extLst>
          </p:cNvPr>
          <p:cNvSpPr txBox="1"/>
          <p:nvPr/>
        </p:nvSpPr>
        <p:spPr>
          <a:xfrm>
            <a:off x="5518213" y="1968722"/>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Node</a:t>
            </a:r>
          </a:p>
        </p:txBody>
      </p:sp>
    </p:spTree>
    <p:extLst>
      <p:ext uri="{BB962C8B-B14F-4D97-AF65-F5344CB8AC3E}">
        <p14:creationId xmlns:p14="http://schemas.microsoft.com/office/powerpoint/2010/main" val="373521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11</a:t>
            </a:fld>
            <a:endParaRPr lang="en-US"/>
          </a:p>
        </p:txBody>
      </p:sp>
      <p:sp>
        <p:nvSpPr>
          <p:cNvPr id="3" name="TextBox 2">
            <a:extLst>
              <a:ext uri="{FF2B5EF4-FFF2-40B4-BE49-F238E27FC236}">
                <a16:creationId xmlns:a16="http://schemas.microsoft.com/office/drawing/2014/main" id="{6F4D5558-198B-1C39-2D7D-8D264BE10A0C}"/>
              </a:ext>
            </a:extLst>
          </p:cNvPr>
          <p:cNvSpPr txBox="1"/>
          <p:nvPr/>
        </p:nvSpPr>
        <p:spPr>
          <a:xfrm>
            <a:off x="183994" y="327105"/>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Repeat the steps 2 to 5 to explore the search space by extending more and more nodes to the trees.</a:t>
            </a:r>
          </a:p>
        </p:txBody>
      </p:sp>
      <p:pic>
        <p:nvPicPr>
          <p:cNvPr id="4" name="Picture 6" descr="buildtreeAnim_sm">
            <a:extLst>
              <a:ext uri="{FF2B5EF4-FFF2-40B4-BE49-F238E27FC236}">
                <a16:creationId xmlns:a16="http://schemas.microsoft.com/office/drawing/2014/main" id="{C6B13CB0-FB65-E401-FC64-D8118CB48F4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a:xfrm>
            <a:off x="834947" y="1470686"/>
            <a:ext cx="5067300" cy="22021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034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12</a:t>
            </a:fld>
            <a:endParaRPr lang="en-US"/>
          </a:p>
        </p:txBody>
      </p:sp>
      <p:sp>
        <p:nvSpPr>
          <p:cNvPr id="3" name="TextBox 2">
            <a:extLst>
              <a:ext uri="{FF2B5EF4-FFF2-40B4-BE49-F238E27FC236}">
                <a16:creationId xmlns:a16="http://schemas.microsoft.com/office/drawing/2014/main" id="{9D9F6062-0CF1-5EE9-7140-D5C6AF773659}"/>
              </a:ext>
            </a:extLst>
          </p:cNvPr>
          <p:cNvSpPr txBox="1"/>
          <p:nvPr/>
        </p:nvSpPr>
        <p:spPr>
          <a:xfrm>
            <a:off x="183994" y="275067"/>
            <a:ext cx="636920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The iterative process from step 2 to step 5 will able to explore the search space.</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Once the RRT reaches the goal </a:t>
            </a:r>
            <a:r>
              <a:rPr lang="en-US" sz="1600" dirty="0">
                <a:solidFill>
                  <a:srgbClr val="002060"/>
                </a:solidFill>
                <a:latin typeface="Times New Roman" pitchFamily="18" charset="0"/>
                <a:cs typeface="Times New Roman" pitchFamily="18" charset="0"/>
                <a:sym typeface="Wingdings" pitchFamily="2" charset="2"/>
              </a:rPr>
              <a:t> </a:t>
            </a:r>
            <a:r>
              <a:rPr lang="en-US" sz="1600" dirty="0">
                <a:solidFill>
                  <a:srgbClr val="002060"/>
                </a:solidFill>
                <a:latin typeface="Times New Roman" pitchFamily="18" charset="0"/>
                <a:cs typeface="Times New Roman" pitchFamily="18" charset="0"/>
              </a:rPr>
              <a:t>Backtracking will be done along tree to identify edges that lead from start node to goal node.</a:t>
            </a:r>
          </a:p>
        </p:txBody>
      </p:sp>
      <p:pic>
        <p:nvPicPr>
          <p:cNvPr id="4" name="Picture 3">
            <a:extLst>
              <a:ext uri="{FF2B5EF4-FFF2-40B4-BE49-F238E27FC236}">
                <a16:creationId xmlns:a16="http://schemas.microsoft.com/office/drawing/2014/main" id="{7C684DC5-889C-FC54-E7DE-7D0F2D70F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070" y="1679946"/>
            <a:ext cx="3645053" cy="2733790"/>
          </a:xfrm>
          <a:prstGeom prst="rect">
            <a:avLst/>
          </a:prstGeom>
        </p:spPr>
      </p:pic>
      <p:cxnSp>
        <p:nvCxnSpPr>
          <p:cNvPr id="5" name="Straight Arrow Connector 4">
            <a:extLst>
              <a:ext uri="{FF2B5EF4-FFF2-40B4-BE49-F238E27FC236}">
                <a16:creationId xmlns:a16="http://schemas.microsoft.com/office/drawing/2014/main" id="{5F123CE4-3B23-30C7-2CAD-39E105A11684}"/>
              </a:ext>
            </a:extLst>
          </p:cNvPr>
          <p:cNvCxnSpPr/>
          <p:nvPr/>
        </p:nvCxnSpPr>
        <p:spPr>
          <a:xfrm flipH="1">
            <a:off x="4341542" y="2549448"/>
            <a:ext cx="1371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20D3BB9-B58E-897A-BD58-4E3F2B419282}"/>
              </a:ext>
            </a:extLst>
          </p:cNvPr>
          <p:cNvSpPr txBox="1"/>
          <p:nvPr/>
        </p:nvSpPr>
        <p:spPr>
          <a:xfrm>
            <a:off x="5641123" y="2387084"/>
            <a:ext cx="1116516" cy="338554"/>
          </a:xfrm>
          <a:prstGeom prst="rect">
            <a:avLst/>
          </a:prstGeom>
          <a:noFill/>
        </p:spPr>
        <p:txBody>
          <a:bodyPr wrap="square">
            <a:spAutoFit/>
          </a:bodyPr>
          <a:lstStyle/>
          <a:p>
            <a:r>
              <a:rPr lang="en-US" sz="1600" dirty="0">
                <a:solidFill>
                  <a:srgbClr val="002060"/>
                </a:solidFill>
                <a:latin typeface="Times New Roman" pitchFamily="18" charset="0"/>
                <a:cs typeface="Times New Roman" pitchFamily="18" charset="0"/>
              </a:rPr>
              <a:t>Goal node</a:t>
            </a:r>
            <a:endParaRPr lang="en-US" sz="1600" dirty="0">
              <a:solidFill>
                <a:srgbClr val="002060"/>
              </a:solidFill>
            </a:endParaRPr>
          </a:p>
        </p:txBody>
      </p:sp>
      <p:cxnSp>
        <p:nvCxnSpPr>
          <p:cNvPr id="8" name="Straight Arrow Connector 7">
            <a:extLst>
              <a:ext uri="{FF2B5EF4-FFF2-40B4-BE49-F238E27FC236}">
                <a16:creationId xmlns:a16="http://schemas.microsoft.com/office/drawing/2014/main" id="{8DD46204-2C2D-2C8E-16FA-0382245EE780}"/>
              </a:ext>
            </a:extLst>
          </p:cNvPr>
          <p:cNvCxnSpPr/>
          <p:nvPr/>
        </p:nvCxnSpPr>
        <p:spPr>
          <a:xfrm>
            <a:off x="879087" y="3668758"/>
            <a:ext cx="1371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1DB4B67-0B04-8121-19E5-8210BBF8A8C7}"/>
              </a:ext>
            </a:extLst>
          </p:cNvPr>
          <p:cNvSpPr txBox="1"/>
          <p:nvPr/>
        </p:nvSpPr>
        <p:spPr>
          <a:xfrm>
            <a:off x="183994" y="3330204"/>
            <a:ext cx="1362076" cy="338554"/>
          </a:xfrm>
          <a:prstGeom prst="rect">
            <a:avLst/>
          </a:prstGeom>
          <a:noFill/>
        </p:spPr>
        <p:txBody>
          <a:bodyPr wrap="square">
            <a:spAutoFit/>
          </a:bodyPr>
          <a:lstStyle/>
          <a:p>
            <a:r>
              <a:rPr lang="en-US" sz="1600" dirty="0">
                <a:solidFill>
                  <a:srgbClr val="002060"/>
                </a:solidFill>
                <a:latin typeface="Times New Roman" pitchFamily="18" charset="0"/>
                <a:cs typeface="Times New Roman" pitchFamily="18" charset="0"/>
              </a:rPr>
              <a:t>Starting node</a:t>
            </a:r>
            <a:endParaRPr lang="en-US" sz="1600" dirty="0">
              <a:solidFill>
                <a:srgbClr val="002060"/>
              </a:solidFill>
            </a:endParaRPr>
          </a:p>
        </p:txBody>
      </p:sp>
    </p:spTree>
    <p:extLst>
      <p:ext uri="{BB962C8B-B14F-4D97-AF65-F5344CB8AC3E}">
        <p14:creationId xmlns:p14="http://schemas.microsoft.com/office/powerpoint/2010/main" val="271305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13</a:t>
            </a:fld>
            <a:endParaRPr lang="en-US"/>
          </a:p>
        </p:txBody>
      </p:sp>
      <p:sp>
        <p:nvSpPr>
          <p:cNvPr id="4" name="TextBox 3">
            <a:extLst>
              <a:ext uri="{FF2B5EF4-FFF2-40B4-BE49-F238E27FC236}">
                <a16:creationId xmlns:a16="http://schemas.microsoft.com/office/drawing/2014/main" id="{5714104E-AA04-653B-1CCF-D4A5F0B3DE09}"/>
              </a:ext>
            </a:extLst>
          </p:cNvPr>
          <p:cNvSpPr txBox="1"/>
          <p:nvPr/>
        </p:nvSpPr>
        <p:spPr>
          <a:xfrm>
            <a:off x="133815" y="200429"/>
            <a:ext cx="6497444" cy="369332"/>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Algorithm</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692CAFD8-3374-8FF6-FAA3-73C5FF9469C6}"/>
                  </a:ext>
                </a:extLst>
              </p:cNvPr>
              <p:cNvGraphicFramePr>
                <a:graphicFrameLocks noGrp="1"/>
              </p:cNvGraphicFramePr>
              <p:nvPr>
                <p:extLst>
                  <p:ext uri="{D42A27DB-BD31-4B8C-83A1-F6EECF244321}">
                    <p14:modId xmlns:p14="http://schemas.microsoft.com/office/powerpoint/2010/main" val="3459499608"/>
                  </p:ext>
                </p:extLst>
              </p:nvPr>
            </p:nvGraphicFramePr>
            <p:xfrm>
              <a:off x="334537" y="666130"/>
              <a:ext cx="6218664" cy="11430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noProof="1">
                              <a:solidFill>
                                <a:srgbClr val="002060"/>
                              </a:solidFill>
                              <a:latin typeface="Lucida Console" panose="020B0609040504020204" pitchFamily="49" charset="0"/>
                            </a:rPr>
                            <a:t>Build_RRT(x_init)</a:t>
                          </a:r>
                        </a:p>
                        <a:p>
                          <a:r>
                            <a:rPr lang="en-IN" sz="1150" b="0" i="0" noProof="1">
                              <a:solidFill>
                                <a:srgbClr val="002060"/>
                              </a:solidFill>
                              <a:latin typeface="Lucida Console" panose="020B0609040504020204" pitchFamily="49" charset="0"/>
                            </a:rPr>
                            <a:t>    T.init(x_init):</a:t>
                          </a:r>
                        </a:p>
                        <a:p>
                          <a:r>
                            <a:rPr lang="en-IN" sz="1150" b="0" i="0" noProof="1">
                              <a:solidFill>
                                <a:srgbClr val="002060"/>
                              </a:solidFill>
                              <a:latin typeface="Lucida Console" panose="020B0609040504020204" pitchFamily="49" charset="0"/>
                            </a:rPr>
                            <a:t>        for k = 1 to K do</a:t>
                          </a:r>
                        </a:p>
                        <a:p>
                          <a:r>
                            <a:rPr lang="en-IN" sz="1150" b="0" i="0" noProof="1">
                              <a:solidFill>
                                <a:srgbClr val="002060"/>
                              </a:solidFill>
                              <a:latin typeface="Lucida Console" panose="020B0609040504020204" pitchFamily="49" charset="0"/>
                            </a:rPr>
                            <a:t>            x_rand </a:t>
                          </a:r>
                          <a14:m>
                            <m:oMath xmlns:m="http://schemas.openxmlformats.org/officeDocument/2006/math">
                              <m:r>
                                <a:rPr lang="en-IN" sz="1150" b="0" i="1" noProof="1"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RANDOM_STATE():</a:t>
                          </a:r>
                          <a:r>
                            <a:rPr lang="en-IN" sz="1150" b="0" i="0" baseline="0" noProof="1">
                              <a:solidFill>
                                <a:srgbClr val="002060"/>
                              </a:solidFill>
                              <a:latin typeface="Lucida Console" panose="020B0609040504020204" pitchFamily="49" charset="0"/>
                            </a:rPr>
                            <a:t> </a:t>
                          </a:r>
                        </a:p>
                        <a:p>
                          <a:r>
                            <a:rPr lang="en-IN" sz="1150" b="0" i="0" baseline="0" noProof="1">
                              <a:solidFill>
                                <a:srgbClr val="002060"/>
                              </a:solidFill>
                              <a:latin typeface="Lucida Console" panose="020B0609040504020204" pitchFamily="49" charset="0"/>
                            </a:rPr>
                            <a:t>                EXTEND(T, x_rand)</a:t>
                          </a:r>
                        </a:p>
                        <a:p>
                          <a:r>
                            <a:rPr lang="en-IN" sz="1150" b="0" i="0" baseline="0" noProof="1">
                              <a:solidFill>
                                <a:srgbClr val="002060"/>
                              </a:solidFill>
                              <a:latin typeface="Lucida Console" panose="020B0609040504020204" pitchFamily="49" charset="0"/>
                            </a:rPr>
                            <a:t>    Return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5" name="Table 4">
                <a:extLst>
                  <a:ext uri="{FF2B5EF4-FFF2-40B4-BE49-F238E27FC236}">
                    <a16:creationId xmlns:a16="http://schemas.microsoft.com/office/drawing/2014/main" id="{692CAFD8-3374-8FF6-FAA3-73C5FF9469C6}"/>
                  </a:ext>
                </a:extLst>
              </p:cNvPr>
              <p:cNvGraphicFramePr>
                <a:graphicFrameLocks noGrp="1"/>
              </p:cNvGraphicFramePr>
              <p:nvPr>
                <p:extLst>
                  <p:ext uri="{D42A27DB-BD31-4B8C-83A1-F6EECF244321}">
                    <p14:modId xmlns:p14="http://schemas.microsoft.com/office/powerpoint/2010/main" val="3459499608"/>
                  </p:ext>
                </p:extLst>
              </p:nvPr>
            </p:nvGraphicFramePr>
            <p:xfrm>
              <a:off x="334537" y="666130"/>
              <a:ext cx="6218664" cy="11430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1143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8" t="-532" r="-196" b="-3723"/>
                          </a:stretch>
                        </a:blipFill>
                      </a:tcPr>
                    </a:tc>
                    <a:extLst>
                      <a:ext uri="{0D108BD9-81ED-4DB2-BD59-A6C34878D82A}">
                        <a16:rowId xmlns:a16="http://schemas.microsoft.com/office/drawing/2014/main" val="262475286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965E821A-0BCF-6CCC-4950-37E550966DA2}"/>
                  </a:ext>
                </a:extLst>
              </p:cNvPr>
              <p:cNvGraphicFramePr>
                <a:graphicFrameLocks noGrp="1"/>
              </p:cNvGraphicFramePr>
              <p:nvPr>
                <p:extLst>
                  <p:ext uri="{D42A27DB-BD31-4B8C-83A1-F6EECF244321}">
                    <p14:modId xmlns:p14="http://schemas.microsoft.com/office/powerpoint/2010/main" val="3570066472"/>
                  </p:ext>
                </p:extLst>
              </p:nvPr>
            </p:nvGraphicFramePr>
            <p:xfrm>
              <a:off x="334537" y="2000250"/>
              <a:ext cx="6218664" cy="184404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noProof="1">
                              <a:solidFill>
                                <a:srgbClr val="002060"/>
                              </a:solidFill>
                              <a:latin typeface="Lucida Console" panose="020B0609040504020204" pitchFamily="49" charset="0"/>
                            </a:rPr>
                            <a:t>EXTEND(T, x)</a:t>
                          </a:r>
                        </a:p>
                        <a:p>
                          <a:r>
                            <a:rPr lang="en-IN" sz="1150" b="0" i="0" noProof="1">
                              <a:solidFill>
                                <a:srgbClr val="002060"/>
                              </a:solidFill>
                              <a:latin typeface="Lucida Console" panose="020B0609040504020204" pitchFamily="49" charset="0"/>
                            </a:rPr>
                            <a:t>    x_near </a:t>
                          </a:r>
                          <a14:m>
                            <m:oMath xmlns:m="http://schemas.openxmlformats.org/officeDocument/2006/math">
                              <m:r>
                                <a:rPr lang="en-IN" sz="1150" b="0" i="1"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NEAREST_NEIGHBOR(x, T):</a:t>
                          </a:r>
                        </a:p>
                        <a:p>
                          <a:r>
                            <a:rPr lang="en-IN" sz="1150" b="0" i="0" baseline="0" noProof="1">
                              <a:solidFill>
                                <a:srgbClr val="002060"/>
                              </a:solidFill>
                              <a:latin typeface="Lucida Console" panose="020B0609040504020204" pitchFamily="49" charset="0"/>
                            </a:rPr>
                            <a:t>    if NEW_STATE(x, x_near, x_new, u_new) then</a:t>
                          </a:r>
                        </a:p>
                        <a:p>
                          <a:r>
                            <a:rPr lang="en-IN" sz="1150" b="0" i="0" baseline="0" noProof="1">
                              <a:solidFill>
                                <a:srgbClr val="002060"/>
                              </a:solidFill>
                              <a:latin typeface="Lucida Console" panose="020B0609040504020204" pitchFamily="49" charset="0"/>
                            </a:rPr>
                            <a:t>        T.add_vertex(x_new)</a:t>
                          </a:r>
                        </a:p>
                        <a:p>
                          <a:r>
                            <a:rPr lang="en-IN" sz="1150" b="0" i="0" baseline="0" noProof="1">
                              <a:solidFill>
                                <a:srgbClr val="002060"/>
                              </a:solidFill>
                              <a:latin typeface="Lucida Console" panose="020B0609040504020204" pitchFamily="49" charset="0"/>
                            </a:rPr>
                            <a:t>        T.add_edge(x_near, x_new, u_new)</a:t>
                          </a:r>
                        </a:p>
                        <a:p>
                          <a:r>
                            <a:rPr lang="en-IN" sz="1150" b="0" i="0" baseline="0" noProof="1">
                              <a:solidFill>
                                <a:srgbClr val="002060"/>
                              </a:solidFill>
                              <a:latin typeface="Lucida Console" panose="020B0609040504020204" pitchFamily="49" charset="0"/>
                            </a:rPr>
                            <a:t>        if x_new = x then</a:t>
                          </a:r>
                        </a:p>
                        <a:p>
                          <a:r>
                            <a:rPr lang="en-IN" sz="1150" b="0" i="0" baseline="0" noProof="1">
                              <a:solidFill>
                                <a:srgbClr val="002060"/>
                              </a:solidFill>
                              <a:latin typeface="Lucida Console" panose="020B0609040504020204" pitchFamily="49" charset="0"/>
                            </a:rPr>
                            <a:t>            Return Reached</a:t>
                          </a:r>
                        </a:p>
                        <a:p>
                          <a:r>
                            <a:rPr lang="en-IN" sz="1150" b="0" i="0" baseline="0" noProof="1">
                              <a:solidFill>
                                <a:srgbClr val="002060"/>
                              </a:solidFill>
                              <a:latin typeface="Lucida Console" panose="020B0609040504020204" pitchFamily="49" charset="0"/>
                            </a:rPr>
                            <a:t>        else </a:t>
                          </a:r>
                        </a:p>
                        <a:p>
                          <a:r>
                            <a:rPr lang="en-IN" sz="1150" b="0" i="0" baseline="0" noProof="1">
                              <a:solidFill>
                                <a:srgbClr val="002060"/>
                              </a:solidFill>
                              <a:latin typeface="Lucida Console" panose="020B0609040504020204" pitchFamily="49" charset="0"/>
                            </a:rPr>
                            <a:t>            Return Advanced</a:t>
                          </a:r>
                        </a:p>
                        <a:p>
                          <a:r>
                            <a:rPr lang="en-IN" sz="1150" b="0" i="0" baseline="0" noProof="1">
                              <a:solidFill>
                                <a:srgbClr val="002060"/>
                              </a:solidFill>
                              <a:latin typeface="Lucida Console" panose="020B0609040504020204" pitchFamily="49" charset="0"/>
                            </a:rPr>
                            <a:t>    Return Trapped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7" name="Table 6">
                <a:extLst>
                  <a:ext uri="{FF2B5EF4-FFF2-40B4-BE49-F238E27FC236}">
                    <a16:creationId xmlns:a16="http://schemas.microsoft.com/office/drawing/2014/main" id="{965E821A-0BCF-6CCC-4950-37E550966DA2}"/>
                  </a:ext>
                </a:extLst>
              </p:cNvPr>
              <p:cNvGraphicFramePr>
                <a:graphicFrameLocks noGrp="1"/>
              </p:cNvGraphicFramePr>
              <p:nvPr>
                <p:extLst>
                  <p:ext uri="{D42A27DB-BD31-4B8C-83A1-F6EECF244321}">
                    <p14:modId xmlns:p14="http://schemas.microsoft.com/office/powerpoint/2010/main" val="3570066472"/>
                  </p:ext>
                </p:extLst>
              </p:nvPr>
            </p:nvGraphicFramePr>
            <p:xfrm>
              <a:off x="334537" y="2000250"/>
              <a:ext cx="6218664" cy="184404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1844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 t="-330" r="-196" b="-2310"/>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282028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14</a:t>
            </a:fld>
            <a:endParaRPr lang="en-US"/>
          </a:p>
        </p:txBody>
      </p:sp>
      <p:sp>
        <p:nvSpPr>
          <p:cNvPr id="3" name="TextBox 2">
            <a:extLst>
              <a:ext uri="{FF2B5EF4-FFF2-40B4-BE49-F238E27FC236}">
                <a16:creationId xmlns:a16="http://schemas.microsoft.com/office/drawing/2014/main" id="{B9AB35B1-A684-EF50-2490-63CF19F7F062}"/>
              </a:ext>
            </a:extLst>
          </p:cNvPr>
          <p:cNvSpPr txBox="1"/>
          <p:nvPr/>
        </p:nvSpPr>
        <p:spPr>
          <a:xfrm>
            <a:off x="183994" y="185856"/>
            <a:ext cx="6369206" cy="3970318"/>
          </a:xfrm>
          <a:prstGeom prst="rect">
            <a:avLst/>
          </a:prstGeom>
          <a:noFill/>
        </p:spPr>
        <p:txBody>
          <a:bodyPr wrap="square" rtlCol="0">
            <a:spAutoFit/>
          </a:bodyPr>
          <a:lstStyle/>
          <a:p>
            <a:pPr algn="just"/>
            <a:r>
              <a:rPr lang="en-IN" sz="2200" b="1" dirty="0">
                <a:solidFill>
                  <a:srgbClr val="92D050"/>
                </a:solidFill>
                <a:latin typeface="Times New Roman" panose="02020603050405020304" pitchFamily="18" charset="0"/>
                <a:cs typeface="Times New Roman" panose="02020603050405020304" pitchFamily="18" charset="0"/>
              </a:rPr>
              <a:t>RRT-Connect</a:t>
            </a:r>
          </a:p>
          <a:p>
            <a:pPr algn="just"/>
            <a:endParaRPr lang="en-IN" sz="2000" b="1" dirty="0">
              <a:solidFill>
                <a:srgbClr val="92D05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Introduction</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This method construct two incrementally two RRT from the starting node and from the goal node.</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The trees each explore space around them and also advance towards each other through the use of a simple greedy heuristic </a:t>
            </a:r>
            <a:r>
              <a:rPr lang="en-US" sz="1600" dirty="0">
                <a:solidFill>
                  <a:srgbClr val="002060"/>
                </a:solidFill>
                <a:latin typeface="Times New Roman" pitchFamily="18" charset="0"/>
                <a:cs typeface="Times New Roman" pitchFamily="18" charset="0"/>
                <a:sym typeface="Wingdings" pitchFamily="2" charset="2"/>
              </a:rPr>
              <a:t> explore the space very well.</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sym typeface="Wingdings" pitchFamily="2" charset="2"/>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Grows the trees towards each other (rather then towards random configurations)</a:t>
            </a:r>
            <a:r>
              <a:rPr lang="en-US" sz="1600" dirty="0">
                <a:solidFill>
                  <a:srgbClr val="002060"/>
                </a:solidFill>
                <a:latin typeface="Times New Roman" pitchFamily="18" charset="0"/>
                <a:cs typeface="Times New Roman" pitchFamily="18" charset="0"/>
                <a:sym typeface="Wingdings" pitchFamily="2" charset="2"/>
              </a:rPr>
              <a:t>.</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sym typeface="Wingdings" pitchFamily="2" charset="2"/>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sym typeface="Wingdings" pitchFamily="2" charset="2"/>
              </a:rPr>
              <a:t>Path is found when two trees meet.</a:t>
            </a:r>
            <a:endParaRPr lang="en-US" sz="16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156457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15</a:t>
            </a:fld>
            <a:endParaRPr lang="en-US"/>
          </a:p>
        </p:txBody>
      </p:sp>
      <p:sp>
        <p:nvSpPr>
          <p:cNvPr id="3" name="TextBox 2">
            <a:extLst>
              <a:ext uri="{FF2B5EF4-FFF2-40B4-BE49-F238E27FC236}">
                <a16:creationId xmlns:a16="http://schemas.microsoft.com/office/drawing/2014/main" id="{E593A5CB-AD43-F03D-6B6C-7974F8206B0B}"/>
              </a:ext>
            </a:extLst>
          </p:cNvPr>
          <p:cNvSpPr txBox="1"/>
          <p:nvPr/>
        </p:nvSpPr>
        <p:spPr>
          <a:xfrm>
            <a:off x="183994" y="185856"/>
            <a:ext cx="6369206" cy="2585323"/>
          </a:xfrm>
          <a:prstGeom prst="rect">
            <a:avLst/>
          </a:prstGeom>
          <a:noFill/>
        </p:spPr>
        <p:txBody>
          <a:bodyPr wrap="square" rtlCol="0">
            <a:spAutoFit/>
          </a:bodyPr>
          <a:lstStyle/>
          <a:p>
            <a:pPr algn="just"/>
            <a:r>
              <a:rPr lang="en-IN" b="1" dirty="0">
                <a:solidFill>
                  <a:srgbClr val="002060"/>
                </a:solidFill>
                <a:latin typeface="Times New Roman" panose="02020603050405020304" pitchFamily="18" charset="0"/>
                <a:cs typeface="Times New Roman" panose="02020603050405020304" pitchFamily="18" charset="0"/>
              </a:rPr>
              <a:t>Introduction</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In RRT connect it grows with multiple epsilons so that the greediness becomes stronger, and the two trees advance faster towards each other.</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This technique is  more probable to find a solution faster with respect to the normal RRT method.</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The RRT-Connect planner is useful for path planning problems that involve no differential constraints.</a:t>
            </a:r>
          </a:p>
        </p:txBody>
      </p:sp>
    </p:spTree>
    <p:extLst>
      <p:ext uri="{BB962C8B-B14F-4D97-AF65-F5344CB8AC3E}">
        <p14:creationId xmlns:p14="http://schemas.microsoft.com/office/powerpoint/2010/main" val="35482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16</a:t>
            </a:fld>
            <a:endParaRPr lang="en-US"/>
          </a:p>
        </p:txBody>
      </p:sp>
      <p:sp>
        <p:nvSpPr>
          <p:cNvPr id="3" name="TextBox 2">
            <a:extLst>
              <a:ext uri="{FF2B5EF4-FFF2-40B4-BE49-F238E27FC236}">
                <a16:creationId xmlns:a16="http://schemas.microsoft.com/office/drawing/2014/main" id="{3C1A3105-848D-A305-3EF3-A59F6A850158}"/>
              </a:ext>
            </a:extLst>
          </p:cNvPr>
          <p:cNvSpPr txBox="1"/>
          <p:nvPr/>
        </p:nvSpPr>
        <p:spPr>
          <a:xfrm>
            <a:off x="183994" y="185856"/>
            <a:ext cx="6369206" cy="1107996"/>
          </a:xfrm>
          <a:prstGeom prst="rect">
            <a:avLst/>
          </a:prstGeom>
          <a:noFill/>
        </p:spPr>
        <p:txBody>
          <a:bodyPr wrap="square" rtlCol="0">
            <a:spAutoFit/>
          </a:bodyPr>
          <a:lstStyle/>
          <a:p>
            <a:pPr algn="just"/>
            <a:r>
              <a:rPr lang="en-IN" b="1" dirty="0">
                <a:solidFill>
                  <a:srgbClr val="002060"/>
                </a:solidFill>
                <a:latin typeface="Times New Roman" panose="02020603050405020304" pitchFamily="18" charset="0"/>
                <a:cs typeface="Times New Roman" panose="02020603050405020304" pitchFamily="18" charset="0"/>
              </a:rPr>
              <a:t>Working Steps</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Construction of trees: Build a rapidly exploring random tree in search space from the both nodes starting and goal node.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1242556E-0F7D-D9E1-C464-CAC22BDBC082}"/>
              </a:ext>
            </a:extLst>
          </p:cNvPr>
          <p:cNvSpPr/>
          <p:nvPr/>
        </p:nvSpPr>
        <p:spPr>
          <a:xfrm>
            <a:off x="1124415" y="2988538"/>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925C476-9213-1BB6-95DF-E51826B62511}"/>
              </a:ext>
            </a:extLst>
          </p:cNvPr>
          <p:cNvSpPr/>
          <p:nvPr/>
        </p:nvSpPr>
        <p:spPr>
          <a:xfrm>
            <a:off x="1048215" y="222653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9B143FA-E300-644F-8121-6A9ED5157501}"/>
              </a:ext>
            </a:extLst>
          </p:cNvPr>
          <p:cNvSpPr/>
          <p:nvPr/>
        </p:nvSpPr>
        <p:spPr>
          <a:xfrm>
            <a:off x="514815" y="253133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E6E543-F443-67F6-9063-396B6C125557}"/>
              </a:ext>
            </a:extLst>
          </p:cNvPr>
          <p:cNvSpPr/>
          <p:nvPr/>
        </p:nvSpPr>
        <p:spPr>
          <a:xfrm>
            <a:off x="1657815" y="256181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1526B7-45DF-AF87-C048-FCDB9E89B3EA}"/>
              </a:ext>
            </a:extLst>
          </p:cNvPr>
          <p:cNvCxnSpPr>
            <a:stCxn id="6" idx="5"/>
            <a:endCxn id="4" idx="1"/>
          </p:cNvCxnSpPr>
          <p:nvPr/>
        </p:nvCxnSpPr>
        <p:spPr>
          <a:xfrm>
            <a:off x="644897" y="2661420"/>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C4065E6-9552-A5A4-32D7-374CC6462CC2}"/>
              </a:ext>
            </a:extLst>
          </p:cNvPr>
          <p:cNvCxnSpPr>
            <a:endCxn id="4" idx="0"/>
          </p:cNvCxnSpPr>
          <p:nvPr/>
        </p:nvCxnSpPr>
        <p:spPr>
          <a:xfrm>
            <a:off x="1139113" y="2386558"/>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F581B51-4E19-40EC-A5AC-2B7526E3A88C}"/>
              </a:ext>
            </a:extLst>
          </p:cNvPr>
          <p:cNvCxnSpPr>
            <a:endCxn id="4" idx="7"/>
          </p:cNvCxnSpPr>
          <p:nvPr/>
        </p:nvCxnSpPr>
        <p:spPr>
          <a:xfrm flipH="1">
            <a:off x="1254497" y="2672579"/>
            <a:ext cx="425636" cy="33827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8844CF34-1BE5-E2D6-260C-62D7EB439159}"/>
              </a:ext>
            </a:extLst>
          </p:cNvPr>
          <p:cNvSpPr/>
          <p:nvPr/>
        </p:nvSpPr>
        <p:spPr>
          <a:xfrm>
            <a:off x="2191215" y="2394584"/>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C18640F-7296-65C9-AC66-CBA299DED481}"/>
              </a:ext>
            </a:extLst>
          </p:cNvPr>
          <p:cNvSpPr/>
          <p:nvPr/>
        </p:nvSpPr>
        <p:spPr>
          <a:xfrm>
            <a:off x="1695373" y="199793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4FE5CBC-065D-3075-CBF3-FBA7DB257E7E}"/>
              </a:ext>
            </a:extLst>
          </p:cNvPr>
          <p:cNvSpPr/>
          <p:nvPr/>
        </p:nvSpPr>
        <p:spPr>
          <a:xfrm>
            <a:off x="568697" y="184553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ACDC83A-CEB9-D41F-754A-35F79D54D5BC}"/>
              </a:ext>
            </a:extLst>
          </p:cNvPr>
          <p:cNvCxnSpPr/>
          <p:nvPr/>
        </p:nvCxnSpPr>
        <p:spPr>
          <a:xfrm>
            <a:off x="667215" y="1945682"/>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DEEEE8A-E799-06E7-9016-FC19F44B4877}"/>
              </a:ext>
            </a:extLst>
          </p:cNvPr>
          <p:cNvCxnSpPr>
            <a:stCxn id="12" idx="4"/>
            <a:endCxn id="7" idx="0"/>
          </p:cNvCxnSpPr>
          <p:nvPr/>
        </p:nvCxnSpPr>
        <p:spPr>
          <a:xfrm flipH="1">
            <a:off x="1734015" y="2150338"/>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9EC7390-0468-9890-FBEF-B98DA72F8EE7}"/>
              </a:ext>
            </a:extLst>
          </p:cNvPr>
          <p:cNvCxnSpPr/>
          <p:nvPr/>
        </p:nvCxnSpPr>
        <p:spPr>
          <a:xfrm flipH="1">
            <a:off x="1810215" y="2486431"/>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1C88EA6-56D0-4492-D23B-48C97A935A19}"/>
              </a:ext>
            </a:extLst>
          </p:cNvPr>
          <p:cNvSpPr txBox="1"/>
          <p:nvPr/>
        </p:nvSpPr>
        <p:spPr>
          <a:xfrm>
            <a:off x="857173" y="319427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8" name="Oval 17">
            <a:extLst>
              <a:ext uri="{FF2B5EF4-FFF2-40B4-BE49-F238E27FC236}">
                <a16:creationId xmlns:a16="http://schemas.microsoft.com/office/drawing/2014/main" id="{98961BD5-ACA9-01E0-1684-E4B2F2917CD9}"/>
              </a:ext>
            </a:extLst>
          </p:cNvPr>
          <p:cNvSpPr/>
          <p:nvPr/>
        </p:nvSpPr>
        <p:spPr>
          <a:xfrm>
            <a:off x="5635087" y="3012482"/>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BDE82B-BA9B-05DA-3E7C-91C98CF5D0BA}"/>
              </a:ext>
            </a:extLst>
          </p:cNvPr>
          <p:cNvSpPr/>
          <p:nvPr/>
        </p:nvSpPr>
        <p:spPr>
          <a:xfrm>
            <a:off x="6244687" y="2578142"/>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B69E71-A6E5-671C-4A18-603AE2FA2B80}"/>
              </a:ext>
            </a:extLst>
          </p:cNvPr>
          <p:cNvSpPr/>
          <p:nvPr/>
        </p:nvSpPr>
        <p:spPr>
          <a:xfrm>
            <a:off x="5619847" y="2098082"/>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AB05BC5-A73F-4BE8-113B-A3DF1A88196F}"/>
              </a:ext>
            </a:extLst>
          </p:cNvPr>
          <p:cNvSpPr/>
          <p:nvPr/>
        </p:nvSpPr>
        <p:spPr>
          <a:xfrm>
            <a:off x="5177887" y="2608622"/>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78C49C1D-7F8F-8631-5BA1-CE68420CC313}"/>
              </a:ext>
            </a:extLst>
          </p:cNvPr>
          <p:cNvCxnSpPr>
            <a:stCxn id="21" idx="5"/>
            <a:endCxn id="18" idx="2"/>
          </p:cNvCxnSpPr>
          <p:nvPr/>
        </p:nvCxnSpPr>
        <p:spPr>
          <a:xfrm>
            <a:off x="5307969" y="2738704"/>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5BF2F17-298B-EA63-32FB-2E6209B02B99}"/>
              </a:ext>
            </a:extLst>
          </p:cNvPr>
          <p:cNvCxnSpPr>
            <a:stCxn id="20" idx="4"/>
            <a:endCxn id="18" idx="0"/>
          </p:cNvCxnSpPr>
          <p:nvPr/>
        </p:nvCxnSpPr>
        <p:spPr>
          <a:xfrm>
            <a:off x="5696047" y="2250482"/>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355011E-4DBC-66F0-1EAB-8A6A35247508}"/>
              </a:ext>
            </a:extLst>
          </p:cNvPr>
          <p:cNvCxnSpPr>
            <a:stCxn id="19" idx="3"/>
          </p:cNvCxnSpPr>
          <p:nvPr/>
        </p:nvCxnSpPr>
        <p:spPr>
          <a:xfrm flipH="1">
            <a:off x="5787487" y="2708224"/>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D517BC47-8BF5-A6EA-5951-F533430365DD}"/>
              </a:ext>
            </a:extLst>
          </p:cNvPr>
          <p:cNvSpPr/>
          <p:nvPr/>
        </p:nvSpPr>
        <p:spPr>
          <a:xfrm>
            <a:off x="4644487" y="239172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43A6212-D772-78F7-796A-84E73A4E1370}"/>
              </a:ext>
            </a:extLst>
          </p:cNvPr>
          <p:cNvSpPr/>
          <p:nvPr/>
        </p:nvSpPr>
        <p:spPr>
          <a:xfrm>
            <a:off x="5078285" y="1793282"/>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76BF954-7892-AF76-EDB0-C0B6C62C14FD}"/>
              </a:ext>
            </a:extLst>
          </p:cNvPr>
          <p:cNvCxnSpPr>
            <a:stCxn id="26" idx="5"/>
            <a:endCxn id="20" idx="2"/>
          </p:cNvCxnSpPr>
          <p:nvPr/>
        </p:nvCxnSpPr>
        <p:spPr>
          <a:xfrm>
            <a:off x="5208367" y="1923364"/>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C893801-2030-4825-6645-6410BCC1F193}"/>
              </a:ext>
            </a:extLst>
          </p:cNvPr>
          <p:cNvCxnSpPr>
            <a:stCxn id="21" idx="1"/>
          </p:cNvCxnSpPr>
          <p:nvPr/>
        </p:nvCxnSpPr>
        <p:spPr>
          <a:xfrm flipH="1" flipV="1">
            <a:off x="4774027" y="2493915"/>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1B17D5D-0C4C-F65E-F2C7-1AA15D319A3B}"/>
              </a:ext>
            </a:extLst>
          </p:cNvPr>
          <p:cNvSpPr txBox="1"/>
          <p:nvPr/>
        </p:nvSpPr>
        <p:spPr>
          <a:xfrm>
            <a:off x="5292187" y="3191672"/>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Tree>
    <p:extLst>
      <p:ext uri="{BB962C8B-B14F-4D97-AF65-F5344CB8AC3E}">
        <p14:creationId xmlns:p14="http://schemas.microsoft.com/office/powerpoint/2010/main" val="257170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17</a:t>
            </a:fld>
            <a:endParaRPr lang="en-US"/>
          </a:p>
        </p:txBody>
      </p:sp>
      <p:sp>
        <p:nvSpPr>
          <p:cNvPr id="3" name="TextBox 2">
            <a:extLst>
              <a:ext uri="{FF2B5EF4-FFF2-40B4-BE49-F238E27FC236}">
                <a16:creationId xmlns:a16="http://schemas.microsoft.com/office/drawing/2014/main" id="{6AE9E061-5BF8-8456-C76C-938904ABBB0C}"/>
              </a:ext>
            </a:extLst>
          </p:cNvPr>
          <p:cNvSpPr txBox="1"/>
          <p:nvPr/>
        </p:nvSpPr>
        <p:spPr>
          <a:xfrm>
            <a:off x="183994" y="185856"/>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Pick a random node in the search space for both trees to explore in the search space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3BBA60FE-BA9D-AEC3-3E55-67AFE0BE9F66}"/>
              </a:ext>
            </a:extLst>
          </p:cNvPr>
          <p:cNvSpPr/>
          <p:nvPr/>
        </p:nvSpPr>
        <p:spPr>
          <a:xfrm>
            <a:off x="1012904" y="2914197"/>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DA833B-2B63-FD4D-3356-6F5C8C173DD7}"/>
              </a:ext>
            </a:extLst>
          </p:cNvPr>
          <p:cNvSpPr/>
          <p:nvPr/>
        </p:nvSpPr>
        <p:spPr>
          <a:xfrm>
            <a:off x="936704" y="21521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8869D5-52AC-5AA2-3C9A-2AA1F156524F}"/>
              </a:ext>
            </a:extLst>
          </p:cNvPr>
          <p:cNvSpPr/>
          <p:nvPr/>
        </p:nvSpPr>
        <p:spPr>
          <a:xfrm>
            <a:off x="403304" y="24569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D66B7DE-360E-7E43-414E-0C0B343BC8B4}"/>
              </a:ext>
            </a:extLst>
          </p:cNvPr>
          <p:cNvSpPr/>
          <p:nvPr/>
        </p:nvSpPr>
        <p:spPr>
          <a:xfrm>
            <a:off x="1546304" y="248747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A5DBB02-1B04-C4D2-19AB-5DCAC1D91219}"/>
              </a:ext>
            </a:extLst>
          </p:cNvPr>
          <p:cNvCxnSpPr>
            <a:stCxn id="6" idx="5"/>
            <a:endCxn id="4" idx="1"/>
          </p:cNvCxnSpPr>
          <p:nvPr/>
        </p:nvCxnSpPr>
        <p:spPr>
          <a:xfrm>
            <a:off x="533386" y="2587079"/>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054C39C-3145-4F08-4090-97AB2AA616B8}"/>
              </a:ext>
            </a:extLst>
          </p:cNvPr>
          <p:cNvCxnSpPr>
            <a:endCxn id="4" idx="0"/>
          </p:cNvCxnSpPr>
          <p:nvPr/>
        </p:nvCxnSpPr>
        <p:spPr>
          <a:xfrm>
            <a:off x="1027602" y="2312217"/>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CB24C0F-CAE8-2789-4B47-6895C337F144}"/>
              </a:ext>
            </a:extLst>
          </p:cNvPr>
          <p:cNvCxnSpPr>
            <a:endCxn id="4" idx="7"/>
          </p:cNvCxnSpPr>
          <p:nvPr/>
        </p:nvCxnSpPr>
        <p:spPr>
          <a:xfrm flipH="1">
            <a:off x="1142986" y="2598238"/>
            <a:ext cx="425636" cy="33827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31457FAE-D642-2A17-5561-7B0BF610698D}"/>
              </a:ext>
            </a:extLst>
          </p:cNvPr>
          <p:cNvSpPr/>
          <p:nvPr/>
        </p:nvSpPr>
        <p:spPr>
          <a:xfrm>
            <a:off x="2079704" y="232024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18A1B3C-1007-7EF6-FCDB-124E51C648A6}"/>
              </a:ext>
            </a:extLst>
          </p:cNvPr>
          <p:cNvSpPr/>
          <p:nvPr/>
        </p:nvSpPr>
        <p:spPr>
          <a:xfrm>
            <a:off x="1583862" y="19235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CB66FE7-2058-9A47-7587-E311B195B80E}"/>
              </a:ext>
            </a:extLst>
          </p:cNvPr>
          <p:cNvSpPr/>
          <p:nvPr/>
        </p:nvSpPr>
        <p:spPr>
          <a:xfrm>
            <a:off x="457186" y="17711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0F54E88-3173-F1E4-9A32-84130FC21F42}"/>
              </a:ext>
            </a:extLst>
          </p:cNvPr>
          <p:cNvCxnSpPr/>
          <p:nvPr/>
        </p:nvCxnSpPr>
        <p:spPr>
          <a:xfrm>
            <a:off x="555704" y="1871341"/>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9F75597-B23F-FA89-02B0-796BC6F7BE44}"/>
              </a:ext>
            </a:extLst>
          </p:cNvPr>
          <p:cNvCxnSpPr>
            <a:stCxn id="12" idx="4"/>
            <a:endCxn id="7" idx="0"/>
          </p:cNvCxnSpPr>
          <p:nvPr/>
        </p:nvCxnSpPr>
        <p:spPr>
          <a:xfrm flipH="1">
            <a:off x="1622504" y="2075997"/>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DFC0D71-E7D1-EA91-E572-9D904748C91E}"/>
              </a:ext>
            </a:extLst>
          </p:cNvPr>
          <p:cNvCxnSpPr/>
          <p:nvPr/>
        </p:nvCxnSpPr>
        <p:spPr>
          <a:xfrm flipH="1">
            <a:off x="1698704" y="2412090"/>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9BF0A6E-E41C-B518-429D-080F36B4B82D}"/>
              </a:ext>
            </a:extLst>
          </p:cNvPr>
          <p:cNvSpPr txBox="1"/>
          <p:nvPr/>
        </p:nvSpPr>
        <p:spPr>
          <a:xfrm>
            <a:off x="745662" y="3119937"/>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8" name="Oval 17">
            <a:extLst>
              <a:ext uri="{FF2B5EF4-FFF2-40B4-BE49-F238E27FC236}">
                <a16:creationId xmlns:a16="http://schemas.microsoft.com/office/drawing/2014/main" id="{D21DB9D5-7923-8620-49E9-A5DE59DFFEC4}"/>
              </a:ext>
            </a:extLst>
          </p:cNvPr>
          <p:cNvSpPr/>
          <p:nvPr/>
        </p:nvSpPr>
        <p:spPr>
          <a:xfrm>
            <a:off x="2689304" y="1542597"/>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6992179-BC8E-69CF-7E0F-6D5C8A29B856}"/>
              </a:ext>
            </a:extLst>
          </p:cNvPr>
          <p:cNvCxnSpPr>
            <a:stCxn id="12" idx="7"/>
            <a:endCxn id="18" idx="3"/>
          </p:cNvCxnSpPr>
          <p:nvPr/>
        </p:nvCxnSpPr>
        <p:spPr>
          <a:xfrm flipV="1">
            <a:off x="1713944" y="1672679"/>
            <a:ext cx="997678" cy="2732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FA44D5B-53EF-ED04-33D3-F59061A99E8D}"/>
              </a:ext>
            </a:extLst>
          </p:cNvPr>
          <p:cNvSpPr txBox="1"/>
          <p:nvPr/>
        </p:nvSpPr>
        <p:spPr>
          <a:xfrm>
            <a:off x="2212783" y="955316"/>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
        <p:nvSpPr>
          <p:cNvPr id="21" name="Oval 20">
            <a:extLst>
              <a:ext uri="{FF2B5EF4-FFF2-40B4-BE49-F238E27FC236}">
                <a16:creationId xmlns:a16="http://schemas.microsoft.com/office/drawing/2014/main" id="{2096EC1D-9E18-2C5D-71B6-E58A31A81BCC}"/>
              </a:ext>
            </a:extLst>
          </p:cNvPr>
          <p:cNvSpPr/>
          <p:nvPr/>
        </p:nvSpPr>
        <p:spPr>
          <a:xfrm>
            <a:off x="5726885" y="2837997"/>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FC81AFE-E26C-F8C3-5CA4-FBAB2744EEFF}"/>
              </a:ext>
            </a:extLst>
          </p:cNvPr>
          <p:cNvSpPr/>
          <p:nvPr/>
        </p:nvSpPr>
        <p:spPr>
          <a:xfrm>
            <a:off x="6336485" y="240365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9DDCF2-1A92-7802-726B-515EB3880BBC}"/>
              </a:ext>
            </a:extLst>
          </p:cNvPr>
          <p:cNvSpPr/>
          <p:nvPr/>
        </p:nvSpPr>
        <p:spPr>
          <a:xfrm>
            <a:off x="5711645" y="19235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820CF8B-09D4-89AB-AA11-1EE8331DDBBB}"/>
              </a:ext>
            </a:extLst>
          </p:cNvPr>
          <p:cNvSpPr/>
          <p:nvPr/>
        </p:nvSpPr>
        <p:spPr>
          <a:xfrm>
            <a:off x="5269685" y="243413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972AC9A-56C3-CEB6-B22F-34096EBDFFA9}"/>
              </a:ext>
            </a:extLst>
          </p:cNvPr>
          <p:cNvCxnSpPr>
            <a:stCxn id="24" idx="5"/>
            <a:endCxn id="21" idx="2"/>
          </p:cNvCxnSpPr>
          <p:nvPr/>
        </p:nvCxnSpPr>
        <p:spPr>
          <a:xfrm>
            <a:off x="5399767" y="2564219"/>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DE8DC2C-7A59-152C-4D6A-C2F40FB2CD3D}"/>
              </a:ext>
            </a:extLst>
          </p:cNvPr>
          <p:cNvCxnSpPr>
            <a:stCxn id="23" idx="4"/>
            <a:endCxn id="21" idx="0"/>
          </p:cNvCxnSpPr>
          <p:nvPr/>
        </p:nvCxnSpPr>
        <p:spPr>
          <a:xfrm>
            <a:off x="5787845" y="2075997"/>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DDD71C7-CAB1-B18F-B106-ADAF707AD511}"/>
              </a:ext>
            </a:extLst>
          </p:cNvPr>
          <p:cNvCxnSpPr>
            <a:stCxn id="22" idx="3"/>
          </p:cNvCxnSpPr>
          <p:nvPr/>
        </p:nvCxnSpPr>
        <p:spPr>
          <a:xfrm flipH="1">
            <a:off x="5879285" y="2533739"/>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503E11C9-DC5D-2FD7-162E-083C4AFCFA15}"/>
              </a:ext>
            </a:extLst>
          </p:cNvPr>
          <p:cNvSpPr/>
          <p:nvPr/>
        </p:nvSpPr>
        <p:spPr>
          <a:xfrm>
            <a:off x="4736285" y="221723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5933160-4A64-B5F0-2A97-279BBEBEC2C9}"/>
              </a:ext>
            </a:extLst>
          </p:cNvPr>
          <p:cNvSpPr/>
          <p:nvPr/>
        </p:nvSpPr>
        <p:spPr>
          <a:xfrm>
            <a:off x="5170083" y="161879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F0548413-AF45-65FE-8CCA-B505A48C7544}"/>
              </a:ext>
            </a:extLst>
          </p:cNvPr>
          <p:cNvCxnSpPr>
            <a:stCxn id="29" idx="5"/>
            <a:endCxn id="23" idx="2"/>
          </p:cNvCxnSpPr>
          <p:nvPr/>
        </p:nvCxnSpPr>
        <p:spPr>
          <a:xfrm>
            <a:off x="5300165" y="1748879"/>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F4C7B08-E666-AAF4-A992-AC55822F7712}"/>
              </a:ext>
            </a:extLst>
          </p:cNvPr>
          <p:cNvCxnSpPr>
            <a:stCxn id="24" idx="1"/>
          </p:cNvCxnSpPr>
          <p:nvPr/>
        </p:nvCxnSpPr>
        <p:spPr>
          <a:xfrm flipH="1" flipV="1">
            <a:off x="4865825" y="2319430"/>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3172436-CA5F-F4EF-9437-61A29522669E}"/>
              </a:ext>
            </a:extLst>
          </p:cNvPr>
          <p:cNvSpPr txBox="1"/>
          <p:nvPr/>
        </p:nvSpPr>
        <p:spPr>
          <a:xfrm>
            <a:off x="5383985" y="3017187"/>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
        <p:nvSpPr>
          <p:cNvPr id="33" name="Oval 32">
            <a:extLst>
              <a:ext uri="{FF2B5EF4-FFF2-40B4-BE49-F238E27FC236}">
                <a16:creationId xmlns:a16="http://schemas.microsoft.com/office/drawing/2014/main" id="{943208B1-D07B-28EB-5099-A16E7540F21C}"/>
              </a:ext>
            </a:extLst>
          </p:cNvPr>
          <p:cNvSpPr/>
          <p:nvPr/>
        </p:nvSpPr>
        <p:spPr>
          <a:xfrm>
            <a:off x="3821885" y="2117145"/>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89862D1F-434C-A306-ABF3-D316421B2352}"/>
              </a:ext>
            </a:extLst>
          </p:cNvPr>
          <p:cNvCxnSpPr>
            <a:stCxn id="33" idx="6"/>
            <a:endCxn id="28" idx="2"/>
          </p:cNvCxnSpPr>
          <p:nvPr/>
        </p:nvCxnSpPr>
        <p:spPr>
          <a:xfrm>
            <a:off x="3974285" y="2193345"/>
            <a:ext cx="762000" cy="10009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2B64427-18CD-4606-9FE0-3373FA17095D}"/>
              </a:ext>
            </a:extLst>
          </p:cNvPr>
          <p:cNvSpPr txBox="1"/>
          <p:nvPr/>
        </p:nvSpPr>
        <p:spPr>
          <a:xfrm>
            <a:off x="3478985" y="2387655"/>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Tree>
    <p:extLst>
      <p:ext uri="{BB962C8B-B14F-4D97-AF65-F5344CB8AC3E}">
        <p14:creationId xmlns:p14="http://schemas.microsoft.com/office/powerpoint/2010/main" val="344510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18</a:t>
            </a:fld>
            <a:endParaRPr lang="en-US"/>
          </a:p>
        </p:txBody>
      </p:sp>
      <p:sp>
        <p:nvSpPr>
          <p:cNvPr id="3" name="TextBox 2">
            <a:extLst>
              <a:ext uri="{FF2B5EF4-FFF2-40B4-BE49-F238E27FC236}">
                <a16:creationId xmlns:a16="http://schemas.microsoft.com/office/drawing/2014/main" id="{C65577E5-90D6-E103-A70D-6CB6CAEF0C5D}"/>
              </a:ext>
            </a:extLst>
          </p:cNvPr>
          <p:cNvSpPr txBox="1"/>
          <p:nvPr/>
        </p:nvSpPr>
        <p:spPr>
          <a:xfrm>
            <a:off x="183994" y="245328"/>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Extend RRT: Extend from the nearest node towards the random node by a small step as long as possible by avoiding the obstacle.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8F2E07AB-099E-657F-1114-5A9C997849D4}"/>
              </a:ext>
            </a:extLst>
          </p:cNvPr>
          <p:cNvSpPr/>
          <p:nvPr/>
        </p:nvSpPr>
        <p:spPr>
          <a:xfrm>
            <a:off x="879092" y="2929065"/>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2B1C86A-4452-DF96-3C3B-79EE6D306C89}"/>
              </a:ext>
            </a:extLst>
          </p:cNvPr>
          <p:cNvSpPr/>
          <p:nvPr/>
        </p:nvSpPr>
        <p:spPr>
          <a:xfrm>
            <a:off x="802892" y="216706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0FF41-8573-1BCE-77E3-DE8614F61B06}"/>
              </a:ext>
            </a:extLst>
          </p:cNvPr>
          <p:cNvSpPr/>
          <p:nvPr/>
        </p:nvSpPr>
        <p:spPr>
          <a:xfrm>
            <a:off x="269492" y="247186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CDB3B8D-6A11-B457-E08E-BD2CCD6C8391}"/>
              </a:ext>
            </a:extLst>
          </p:cNvPr>
          <p:cNvSpPr/>
          <p:nvPr/>
        </p:nvSpPr>
        <p:spPr>
          <a:xfrm>
            <a:off x="1412492" y="250234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12A9EC5-F7C7-70CD-2FF3-54C3B8425D84}"/>
              </a:ext>
            </a:extLst>
          </p:cNvPr>
          <p:cNvCxnSpPr>
            <a:stCxn id="6" idx="5"/>
            <a:endCxn id="4" idx="1"/>
          </p:cNvCxnSpPr>
          <p:nvPr/>
        </p:nvCxnSpPr>
        <p:spPr>
          <a:xfrm>
            <a:off x="399574" y="2601947"/>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03C7121-B03E-8E58-1975-767091566D72}"/>
              </a:ext>
            </a:extLst>
          </p:cNvPr>
          <p:cNvCxnSpPr>
            <a:endCxn id="4" idx="0"/>
          </p:cNvCxnSpPr>
          <p:nvPr/>
        </p:nvCxnSpPr>
        <p:spPr>
          <a:xfrm>
            <a:off x="893790" y="2327085"/>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D14FD48-BD23-3D5C-3E96-0E3DD1D87DD1}"/>
              </a:ext>
            </a:extLst>
          </p:cNvPr>
          <p:cNvCxnSpPr>
            <a:endCxn id="4" idx="7"/>
          </p:cNvCxnSpPr>
          <p:nvPr/>
        </p:nvCxnSpPr>
        <p:spPr>
          <a:xfrm flipH="1">
            <a:off x="1009174" y="2613106"/>
            <a:ext cx="425636" cy="33827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575A0D28-CB3C-A434-5091-EBC8ABA8C98D}"/>
              </a:ext>
            </a:extLst>
          </p:cNvPr>
          <p:cNvSpPr/>
          <p:nvPr/>
        </p:nvSpPr>
        <p:spPr>
          <a:xfrm>
            <a:off x="1945892" y="2335111"/>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0B576A-88AC-2534-2697-A9AC154125EE}"/>
              </a:ext>
            </a:extLst>
          </p:cNvPr>
          <p:cNvSpPr/>
          <p:nvPr/>
        </p:nvSpPr>
        <p:spPr>
          <a:xfrm>
            <a:off x="1450050" y="193846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FF6B9D3-E8E0-73B9-F2E8-0C27F09E5894}"/>
              </a:ext>
            </a:extLst>
          </p:cNvPr>
          <p:cNvSpPr/>
          <p:nvPr/>
        </p:nvSpPr>
        <p:spPr>
          <a:xfrm>
            <a:off x="323374" y="178606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A79238A-4EC3-D178-04EE-A45DC4222EAB}"/>
              </a:ext>
            </a:extLst>
          </p:cNvPr>
          <p:cNvCxnSpPr/>
          <p:nvPr/>
        </p:nvCxnSpPr>
        <p:spPr>
          <a:xfrm>
            <a:off x="421892" y="1886209"/>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9B81FD7-AA82-4B89-7073-E7C9A9952D71}"/>
              </a:ext>
            </a:extLst>
          </p:cNvPr>
          <p:cNvCxnSpPr>
            <a:stCxn id="12" idx="4"/>
            <a:endCxn id="7" idx="0"/>
          </p:cNvCxnSpPr>
          <p:nvPr/>
        </p:nvCxnSpPr>
        <p:spPr>
          <a:xfrm flipH="1">
            <a:off x="1488692" y="2090865"/>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7931977-BCC8-754D-40DF-88EF6F1544BB}"/>
              </a:ext>
            </a:extLst>
          </p:cNvPr>
          <p:cNvCxnSpPr/>
          <p:nvPr/>
        </p:nvCxnSpPr>
        <p:spPr>
          <a:xfrm flipH="1">
            <a:off x="1564892" y="2426958"/>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89AEB4-A60D-D756-B511-1E7D8921A204}"/>
              </a:ext>
            </a:extLst>
          </p:cNvPr>
          <p:cNvSpPr txBox="1"/>
          <p:nvPr/>
        </p:nvSpPr>
        <p:spPr>
          <a:xfrm>
            <a:off x="611850" y="3134805"/>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8" name="Oval 17">
            <a:extLst>
              <a:ext uri="{FF2B5EF4-FFF2-40B4-BE49-F238E27FC236}">
                <a16:creationId xmlns:a16="http://schemas.microsoft.com/office/drawing/2014/main" id="{0D6EF04D-2E5B-213F-F3B8-4BD19736A814}"/>
              </a:ext>
            </a:extLst>
          </p:cNvPr>
          <p:cNvSpPr/>
          <p:nvPr/>
        </p:nvSpPr>
        <p:spPr>
          <a:xfrm>
            <a:off x="2555492" y="1557465"/>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45D3523-32A3-93B9-75CB-553A04663A5F}"/>
              </a:ext>
            </a:extLst>
          </p:cNvPr>
          <p:cNvCxnSpPr>
            <a:stCxn id="12" idx="7"/>
            <a:endCxn id="18" idx="3"/>
          </p:cNvCxnSpPr>
          <p:nvPr/>
        </p:nvCxnSpPr>
        <p:spPr>
          <a:xfrm flipV="1">
            <a:off x="1580132" y="1687547"/>
            <a:ext cx="997678" cy="2732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E6B64E-18B2-D763-F5C8-D6AD150D1353}"/>
              </a:ext>
            </a:extLst>
          </p:cNvPr>
          <p:cNvSpPr txBox="1"/>
          <p:nvPr/>
        </p:nvSpPr>
        <p:spPr>
          <a:xfrm>
            <a:off x="2078971" y="970184"/>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
        <p:nvSpPr>
          <p:cNvPr id="21" name="Oval 20">
            <a:extLst>
              <a:ext uri="{FF2B5EF4-FFF2-40B4-BE49-F238E27FC236}">
                <a16:creationId xmlns:a16="http://schemas.microsoft.com/office/drawing/2014/main" id="{BA3A980B-3FC7-C375-3385-834E122DDEE2}"/>
              </a:ext>
            </a:extLst>
          </p:cNvPr>
          <p:cNvSpPr/>
          <p:nvPr/>
        </p:nvSpPr>
        <p:spPr>
          <a:xfrm>
            <a:off x="1926571" y="1777903"/>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sp>
        <p:nvSpPr>
          <p:cNvPr id="22" name="TextBox 21">
            <a:extLst>
              <a:ext uri="{FF2B5EF4-FFF2-40B4-BE49-F238E27FC236}">
                <a16:creationId xmlns:a16="http://schemas.microsoft.com/office/drawing/2014/main" id="{F563DB2D-0946-00E1-206D-BCF0D75314E5}"/>
              </a:ext>
            </a:extLst>
          </p:cNvPr>
          <p:cNvSpPr txBox="1"/>
          <p:nvPr/>
        </p:nvSpPr>
        <p:spPr>
          <a:xfrm>
            <a:off x="1882375" y="1895235"/>
            <a:ext cx="1117092" cy="338554"/>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Node</a:t>
            </a:r>
          </a:p>
        </p:txBody>
      </p:sp>
      <p:sp>
        <p:nvSpPr>
          <p:cNvPr id="23" name="Oval 22">
            <a:extLst>
              <a:ext uri="{FF2B5EF4-FFF2-40B4-BE49-F238E27FC236}">
                <a16:creationId xmlns:a16="http://schemas.microsoft.com/office/drawing/2014/main" id="{93A4CA0D-2577-6A0D-18E2-2F34A1B60A85}"/>
              </a:ext>
            </a:extLst>
          </p:cNvPr>
          <p:cNvSpPr/>
          <p:nvPr/>
        </p:nvSpPr>
        <p:spPr>
          <a:xfrm>
            <a:off x="5858112" y="2880747"/>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C75597-8997-2696-3E0A-C6A36F48B2DB}"/>
              </a:ext>
            </a:extLst>
          </p:cNvPr>
          <p:cNvSpPr/>
          <p:nvPr/>
        </p:nvSpPr>
        <p:spPr>
          <a:xfrm>
            <a:off x="6467712" y="244640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B587348-EB3C-1F8B-F876-01EA0023A4F8}"/>
              </a:ext>
            </a:extLst>
          </p:cNvPr>
          <p:cNvSpPr/>
          <p:nvPr/>
        </p:nvSpPr>
        <p:spPr>
          <a:xfrm>
            <a:off x="5842872" y="196634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5D6CCD1-0E9E-E2EC-54B0-39123E547981}"/>
              </a:ext>
            </a:extLst>
          </p:cNvPr>
          <p:cNvSpPr/>
          <p:nvPr/>
        </p:nvSpPr>
        <p:spPr>
          <a:xfrm>
            <a:off x="5400912" y="247688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A0D725F-313E-BB0F-5EB0-6F61B0ADAF81}"/>
              </a:ext>
            </a:extLst>
          </p:cNvPr>
          <p:cNvCxnSpPr>
            <a:stCxn id="26" idx="5"/>
            <a:endCxn id="23" idx="2"/>
          </p:cNvCxnSpPr>
          <p:nvPr/>
        </p:nvCxnSpPr>
        <p:spPr>
          <a:xfrm>
            <a:off x="5530994" y="2606969"/>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A584ED4-E02E-9FF4-101A-18A93256002C}"/>
              </a:ext>
            </a:extLst>
          </p:cNvPr>
          <p:cNvCxnSpPr>
            <a:stCxn id="25" idx="4"/>
            <a:endCxn id="23" idx="0"/>
          </p:cNvCxnSpPr>
          <p:nvPr/>
        </p:nvCxnSpPr>
        <p:spPr>
          <a:xfrm>
            <a:off x="5919072" y="2118747"/>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D0CAAF7-6923-9578-7F50-6BD272204514}"/>
              </a:ext>
            </a:extLst>
          </p:cNvPr>
          <p:cNvCxnSpPr>
            <a:stCxn id="24" idx="3"/>
          </p:cNvCxnSpPr>
          <p:nvPr/>
        </p:nvCxnSpPr>
        <p:spPr>
          <a:xfrm flipH="1">
            <a:off x="6010512" y="2576489"/>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E9779725-A4A8-C809-6245-3A9005B3716B}"/>
              </a:ext>
            </a:extLst>
          </p:cNvPr>
          <p:cNvSpPr/>
          <p:nvPr/>
        </p:nvSpPr>
        <p:spPr>
          <a:xfrm>
            <a:off x="4867512" y="225998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0F28B20-4F8E-789B-0209-A6E7A87DC3D0}"/>
              </a:ext>
            </a:extLst>
          </p:cNvPr>
          <p:cNvSpPr/>
          <p:nvPr/>
        </p:nvSpPr>
        <p:spPr>
          <a:xfrm>
            <a:off x="5301310" y="166154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1BB6603-1A8B-4948-DB12-D31025C19793}"/>
              </a:ext>
            </a:extLst>
          </p:cNvPr>
          <p:cNvCxnSpPr>
            <a:stCxn id="31" idx="5"/>
            <a:endCxn id="25" idx="2"/>
          </p:cNvCxnSpPr>
          <p:nvPr/>
        </p:nvCxnSpPr>
        <p:spPr>
          <a:xfrm>
            <a:off x="5431392" y="1791629"/>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13CC784-C853-A8A1-E5BE-46170649CE3F}"/>
              </a:ext>
            </a:extLst>
          </p:cNvPr>
          <p:cNvCxnSpPr>
            <a:stCxn id="26" idx="1"/>
          </p:cNvCxnSpPr>
          <p:nvPr/>
        </p:nvCxnSpPr>
        <p:spPr>
          <a:xfrm flipH="1" flipV="1">
            <a:off x="4997052" y="2362180"/>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A408B1C1-99DC-A9AA-4801-3968D0795952}"/>
              </a:ext>
            </a:extLst>
          </p:cNvPr>
          <p:cNvSpPr/>
          <p:nvPr/>
        </p:nvSpPr>
        <p:spPr>
          <a:xfrm>
            <a:off x="3953112" y="2159895"/>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AA8D5E6-C651-3992-789F-8E180DE6614B}"/>
              </a:ext>
            </a:extLst>
          </p:cNvPr>
          <p:cNvCxnSpPr>
            <a:stCxn id="34" idx="6"/>
            <a:endCxn id="30" idx="2"/>
          </p:cNvCxnSpPr>
          <p:nvPr/>
        </p:nvCxnSpPr>
        <p:spPr>
          <a:xfrm>
            <a:off x="4105512" y="2236095"/>
            <a:ext cx="762000" cy="10009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B23A3F1-ABB4-3D17-059C-2085F0E32710}"/>
              </a:ext>
            </a:extLst>
          </p:cNvPr>
          <p:cNvSpPr txBox="1"/>
          <p:nvPr/>
        </p:nvSpPr>
        <p:spPr>
          <a:xfrm>
            <a:off x="3610212" y="2430405"/>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
        <p:nvSpPr>
          <p:cNvPr id="37" name="Oval 36">
            <a:extLst>
              <a:ext uri="{FF2B5EF4-FFF2-40B4-BE49-F238E27FC236}">
                <a16:creationId xmlns:a16="http://schemas.microsoft.com/office/drawing/2014/main" id="{A02ACEB7-3AEA-280A-2F8B-9447945417C1}"/>
              </a:ext>
            </a:extLst>
          </p:cNvPr>
          <p:cNvSpPr/>
          <p:nvPr/>
        </p:nvSpPr>
        <p:spPr>
          <a:xfrm>
            <a:off x="4486512" y="2223192"/>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sp>
        <p:nvSpPr>
          <p:cNvPr id="38" name="TextBox 37">
            <a:extLst>
              <a:ext uri="{FF2B5EF4-FFF2-40B4-BE49-F238E27FC236}">
                <a16:creationId xmlns:a16="http://schemas.microsoft.com/office/drawing/2014/main" id="{B56B66E6-2E97-0ED9-1913-34519E2E5028}"/>
              </a:ext>
            </a:extLst>
          </p:cNvPr>
          <p:cNvSpPr txBox="1"/>
          <p:nvPr/>
        </p:nvSpPr>
        <p:spPr>
          <a:xfrm>
            <a:off x="3953112" y="1702594"/>
            <a:ext cx="1117092"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a:t>
            </a:r>
          </a:p>
          <a:p>
            <a:pPr algn="ctr"/>
            <a:r>
              <a:rPr lang="en-US" sz="1600" dirty="0">
                <a:solidFill>
                  <a:srgbClr val="002060"/>
                </a:solidFill>
                <a:latin typeface="Times New Roman" pitchFamily="18" charset="0"/>
                <a:cs typeface="Times New Roman" pitchFamily="18" charset="0"/>
              </a:rPr>
              <a:t>Node</a:t>
            </a:r>
          </a:p>
        </p:txBody>
      </p:sp>
      <p:sp>
        <p:nvSpPr>
          <p:cNvPr id="39" name="TextBox 38">
            <a:extLst>
              <a:ext uri="{FF2B5EF4-FFF2-40B4-BE49-F238E27FC236}">
                <a16:creationId xmlns:a16="http://schemas.microsoft.com/office/drawing/2014/main" id="{944BB4C1-AF1C-6CE5-1FFA-34797F77223B}"/>
              </a:ext>
            </a:extLst>
          </p:cNvPr>
          <p:cNvSpPr txBox="1"/>
          <p:nvPr/>
        </p:nvSpPr>
        <p:spPr>
          <a:xfrm>
            <a:off x="5515212" y="3045069"/>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Tree>
    <p:extLst>
      <p:ext uri="{BB962C8B-B14F-4D97-AF65-F5344CB8AC3E}">
        <p14:creationId xmlns:p14="http://schemas.microsoft.com/office/powerpoint/2010/main" val="284140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19</a:t>
            </a:fld>
            <a:endParaRPr lang="en-US"/>
          </a:p>
        </p:txBody>
      </p:sp>
      <p:sp>
        <p:nvSpPr>
          <p:cNvPr id="3" name="TextBox 2">
            <a:extLst>
              <a:ext uri="{FF2B5EF4-FFF2-40B4-BE49-F238E27FC236}">
                <a16:creationId xmlns:a16="http://schemas.microsoft.com/office/drawing/2014/main" id="{6716B0CA-29CC-0A6A-0CAB-CE496C582686}"/>
              </a:ext>
            </a:extLst>
          </p:cNvPr>
          <p:cNvSpPr txBox="1"/>
          <p:nvPr/>
        </p:nvSpPr>
        <p:spPr>
          <a:xfrm>
            <a:off x="183994" y="245328"/>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Convert the new nodes to the target for the other tree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F7542735-73B8-A99E-DE38-F5D03800B171}"/>
              </a:ext>
            </a:extLst>
          </p:cNvPr>
          <p:cNvSpPr/>
          <p:nvPr/>
        </p:nvSpPr>
        <p:spPr>
          <a:xfrm>
            <a:off x="1191323" y="2453283"/>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3581C83-B7D5-02A6-B0F7-C52A73EBC65B}"/>
              </a:ext>
            </a:extLst>
          </p:cNvPr>
          <p:cNvSpPr/>
          <p:nvPr/>
        </p:nvSpPr>
        <p:spPr>
          <a:xfrm>
            <a:off x="1115123" y="169128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FA2B61-549C-67F5-7BC5-889FAD0ABD5B}"/>
              </a:ext>
            </a:extLst>
          </p:cNvPr>
          <p:cNvSpPr/>
          <p:nvPr/>
        </p:nvSpPr>
        <p:spPr>
          <a:xfrm>
            <a:off x="581723" y="199608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6483CB-ACEA-70FE-FD0E-70E0949F9EE0}"/>
              </a:ext>
            </a:extLst>
          </p:cNvPr>
          <p:cNvSpPr/>
          <p:nvPr/>
        </p:nvSpPr>
        <p:spPr>
          <a:xfrm>
            <a:off x="1724723" y="202656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9DA996D-44C9-65AF-DCB3-07B16E47FE75}"/>
              </a:ext>
            </a:extLst>
          </p:cNvPr>
          <p:cNvCxnSpPr>
            <a:stCxn id="6" idx="5"/>
            <a:endCxn id="4" idx="1"/>
          </p:cNvCxnSpPr>
          <p:nvPr/>
        </p:nvCxnSpPr>
        <p:spPr>
          <a:xfrm>
            <a:off x="711805" y="2126165"/>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EBBE87D-EA30-0091-3CF0-099CF89927DA}"/>
              </a:ext>
            </a:extLst>
          </p:cNvPr>
          <p:cNvCxnSpPr>
            <a:endCxn id="4" idx="0"/>
          </p:cNvCxnSpPr>
          <p:nvPr/>
        </p:nvCxnSpPr>
        <p:spPr>
          <a:xfrm>
            <a:off x="1206021" y="1851303"/>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064828C-57CC-4153-A093-D245A9C37F83}"/>
              </a:ext>
            </a:extLst>
          </p:cNvPr>
          <p:cNvCxnSpPr>
            <a:endCxn id="4" idx="7"/>
          </p:cNvCxnSpPr>
          <p:nvPr/>
        </p:nvCxnSpPr>
        <p:spPr>
          <a:xfrm flipH="1">
            <a:off x="1321405" y="2137324"/>
            <a:ext cx="425636" cy="33827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77883ACD-6FB0-3381-C6EC-F268F721F868}"/>
              </a:ext>
            </a:extLst>
          </p:cNvPr>
          <p:cNvSpPr/>
          <p:nvPr/>
        </p:nvSpPr>
        <p:spPr>
          <a:xfrm>
            <a:off x="2258123" y="185932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63126D-6AFE-1177-50EB-C1491A373D10}"/>
              </a:ext>
            </a:extLst>
          </p:cNvPr>
          <p:cNvSpPr/>
          <p:nvPr/>
        </p:nvSpPr>
        <p:spPr>
          <a:xfrm>
            <a:off x="1762281" y="146268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35116F8-3D7C-23B3-A155-11048DABD731}"/>
              </a:ext>
            </a:extLst>
          </p:cNvPr>
          <p:cNvSpPr/>
          <p:nvPr/>
        </p:nvSpPr>
        <p:spPr>
          <a:xfrm>
            <a:off x="635605" y="131028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240E4D1-376D-7060-A4F0-7F57AD14F2AF}"/>
              </a:ext>
            </a:extLst>
          </p:cNvPr>
          <p:cNvCxnSpPr/>
          <p:nvPr/>
        </p:nvCxnSpPr>
        <p:spPr>
          <a:xfrm>
            <a:off x="734123" y="1410427"/>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335DAFF-0BCD-B783-7933-A6B13DC72BC0}"/>
              </a:ext>
            </a:extLst>
          </p:cNvPr>
          <p:cNvCxnSpPr>
            <a:stCxn id="12" idx="4"/>
            <a:endCxn id="7" idx="0"/>
          </p:cNvCxnSpPr>
          <p:nvPr/>
        </p:nvCxnSpPr>
        <p:spPr>
          <a:xfrm flipH="1">
            <a:off x="1800923" y="1615083"/>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E7D21B7-8FD7-F9BF-253B-49A3F8C7F969}"/>
              </a:ext>
            </a:extLst>
          </p:cNvPr>
          <p:cNvCxnSpPr/>
          <p:nvPr/>
        </p:nvCxnSpPr>
        <p:spPr>
          <a:xfrm flipH="1">
            <a:off x="1877123" y="1951176"/>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724A4D0-7275-BCC8-3334-105BC8F3323F}"/>
              </a:ext>
            </a:extLst>
          </p:cNvPr>
          <p:cNvSpPr txBox="1"/>
          <p:nvPr/>
        </p:nvSpPr>
        <p:spPr>
          <a:xfrm>
            <a:off x="924081" y="2659023"/>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8" name="Oval 17">
            <a:extLst>
              <a:ext uri="{FF2B5EF4-FFF2-40B4-BE49-F238E27FC236}">
                <a16:creationId xmlns:a16="http://schemas.microsoft.com/office/drawing/2014/main" id="{5E0F75FA-7CE2-9554-D165-0DDC075E516D}"/>
              </a:ext>
            </a:extLst>
          </p:cNvPr>
          <p:cNvSpPr/>
          <p:nvPr/>
        </p:nvSpPr>
        <p:spPr>
          <a:xfrm>
            <a:off x="2238802" y="1302121"/>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19" name="Straight Connector 18">
            <a:extLst>
              <a:ext uri="{FF2B5EF4-FFF2-40B4-BE49-F238E27FC236}">
                <a16:creationId xmlns:a16="http://schemas.microsoft.com/office/drawing/2014/main" id="{F8916CFA-D77D-7749-0234-FBF58CAB1468}"/>
              </a:ext>
            </a:extLst>
          </p:cNvPr>
          <p:cNvCxnSpPr>
            <a:stCxn id="18" idx="3"/>
          </p:cNvCxnSpPr>
          <p:nvPr/>
        </p:nvCxnSpPr>
        <p:spPr>
          <a:xfrm flipH="1">
            <a:off x="1877123" y="1432203"/>
            <a:ext cx="383997" cy="84362"/>
          </a:xfrm>
          <a:prstGeom prst="line">
            <a:avLst/>
          </a:prstGeom>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907E8242-D106-7CF5-D5B6-2A279CF4C378}"/>
              </a:ext>
            </a:extLst>
          </p:cNvPr>
          <p:cNvSpPr/>
          <p:nvPr/>
        </p:nvSpPr>
        <p:spPr>
          <a:xfrm>
            <a:off x="5412063" y="2479300"/>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B979D90-7088-FD8C-B770-6866FAADD3AB}"/>
              </a:ext>
            </a:extLst>
          </p:cNvPr>
          <p:cNvSpPr/>
          <p:nvPr/>
        </p:nvSpPr>
        <p:spPr>
          <a:xfrm>
            <a:off x="6021663" y="204496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109FF-C39C-B668-76A4-71F01619F816}"/>
              </a:ext>
            </a:extLst>
          </p:cNvPr>
          <p:cNvSpPr/>
          <p:nvPr/>
        </p:nvSpPr>
        <p:spPr>
          <a:xfrm>
            <a:off x="5396823" y="15649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742E0DF-E804-14F9-6738-65616E629294}"/>
              </a:ext>
            </a:extLst>
          </p:cNvPr>
          <p:cNvSpPr/>
          <p:nvPr/>
        </p:nvSpPr>
        <p:spPr>
          <a:xfrm>
            <a:off x="4954863" y="207544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65888AD-7C88-A91A-E3CF-A959ACFE9B67}"/>
              </a:ext>
            </a:extLst>
          </p:cNvPr>
          <p:cNvCxnSpPr>
            <a:stCxn id="23" idx="5"/>
            <a:endCxn id="20" idx="2"/>
          </p:cNvCxnSpPr>
          <p:nvPr/>
        </p:nvCxnSpPr>
        <p:spPr>
          <a:xfrm>
            <a:off x="5084945" y="2205522"/>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2620883-3DA6-4D98-EE2F-7D313927276D}"/>
              </a:ext>
            </a:extLst>
          </p:cNvPr>
          <p:cNvCxnSpPr>
            <a:stCxn id="22" idx="4"/>
            <a:endCxn id="20" idx="0"/>
          </p:cNvCxnSpPr>
          <p:nvPr/>
        </p:nvCxnSpPr>
        <p:spPr>
          <a:xfrm>
            <a:off x="5473023" y="1717300"/>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3492E9-E132-8390-6923-790FE004CA70}"/>
              </a:ext>
            </a:extLst>
          </p:cNvPr>
          <p:cNvCxnSpPr>
            <a:stCxn id="21" idx="3"/>
          </p:cNvCxnSpPr>
          <p:nvPr/>
        </p:nvCxnSpPr>
        <p:spPr>
          <a:xfrm flipH="1">
            <a:off x="5564463" y="2175042"/>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DEE1F240-7AB0-B81D-D5C2-6C5F91D791A6}"/>
              </a:ext>
            </a:extLst>
          </p:cNvPr>
          <p:cNvSpPr/>
          <p:nvPr/>
        </p:nvSpPr>
        <p:spPr>
          <a:xfrm>
            <a:off x="4421463" y="1858541"/>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FF64164-33BF-97A9-C586-B3DB894E0B6A}"/>
              </a:ext>
            </a:extLst>
          </p:cNvPr>
          <p:cNvSpPr/>
          <p:nvPr/>
        </p:nvSpPr>
        <p:spPr>
          <a:xfrm>
            <a:off x="4855261" y="12601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C371921-311D-ECAB-EEC5-BF7E251E93B7}"/>
              </a:ext>
            </a:extLst>
          </p:cNvPr>
          <p:cNvCxnSpPr>
            <a:stCxn id="28" idx="5"/>
            <a:endCxn id="22" idx="2"/>
          </p:cNvCxnSpPr>
          <p:nvPr/>
        </p:nvCxnSpPr>
        <p:spPr>
          <a:xfrm>
            <a:off x="4985343" y="1390182"/>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EF91947-DF76-E168-A806-03779A10EBFF}"/>
              </a:ext>
            </a:extLst>
          </p:cNvPr>
          <p:cNvCxnSpPr>
            <a:stCxn id="23" idx="1"/>
          </p:cNvCxnSpPr>
          <p:nvPr/>
        </p:nvCxnSpPr>
        <p:spPr>
          <a:xfrm flipH="1" flipV="1">
            <a:off x="4551003" y="1960733"/>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0F666E85-57C7-086A-3C96-753BE9F18E76}"/>
              </a:ext>
            </a:extLst>
          </p:cNvPr>
          <p:cNvSpPr txBox="1"/>
          <p:nvPr/>
        </p:nvSpPr>
        <p:spPr>
          <a:xfrm>
            <a:off x="5069163" y="2658490"/>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
        <p:nvSpPr>
          <p:cNvPr id="32" name="Oval 31">
            <a:extLst>
              <a:ext uri="{FF2B5EF4-FFF2-40B4-BE49-F238E27FC236}">
                <a16:creationId xmlns:a16="http://schemas.microsoft.com/office/drawing/2014/main" id="{177BEBBE-DBF6-E178-84B2-1ED8CE30B559}"/>
              </a:ext>
            </a:extLst>
          </p:cNvPr>
          <p:cNvSpPr/>
          <p:nvPr/>
        </p:nvSpPr>
        <p:spPr>
          <a:xfrm>
            <a:off x="3981027" y="1876558"/>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33" name="Straight Connector 32">
            <a:extLst>
              <a:ext uri="{FF2B5EF4-FFF2-40B4-BE49-F238E27FC236}">
                <a16:creationId xmlns:a16="http://schemas.microsoft.com/office/drawing/2014/main" id="{3C1FFDE1-353D-EE0B-1C5E-63E626BEC555}"/>
              </a:ext>
            </a:extLst>
          </p:cNvPr>
          <p:cNvCxnSpPr/>
          <p:nvPr/>
        </p:nvCxnSpPr>
        <p:spPr>
          <a:xfrm flipH="1">
            <a:off x="4154738" y="1949938"/>
            <a:ext cx="246838" cy="17628"/>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CFB64307-2ED0-EE5E-CB8B-45A332026CEA}"/>
              </a:ext>
            </a:extLst>
          </p:cNvPr>
          <p:cNvSpPr txBox="1"/>
          <p:nvPr/>
        </p:nvSpPr>
        <p:spPr>
          <a:xfrm>
            <a:off x="3219027" y="123239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Target  Node</a:t>
            </a:r>
          </a:p>
        </p:txBody>
      </p:sp>
    </p:spTree>
    <p:extLst>
      <p:ext uri="{BB962C8B-B14F-4D97-AF65-F5344CB8AC3E}">
        <p14:creationId xmlns:p14="http://schemas.microsoft.com/office/powerpoint/2010/main" val="263706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a:t>
            </a:fld>
            <a:endParaRPr lang="en-US"/>
          </a:p>
        </p:txBody>
      </p:sp>
      <p:sp>
        <p:nvSpPr>
          <p:cNvPr id="3" name="TextBox 2">
            <a:extLst>
              <a:ext uri="{FF2B5EF4-FFF2-40B4-BE49-F238E27FC236}">
                <a16:creationId xmlns:a16="http://schemas.microsoft.com/office/drawing/2014/main" id="{9A25B210-EEF6-1F49-4C87-D4C3955838CF}"/>
              </a:ext>
            </a:extLst>
          </p:cNvPr>
          <p:cNvSpPr txBox="1"/>
          <p:nvPr/>
        </p:nvSpPr>
        <p:spPr>
          <a:xfrm>
            <a:off x="2458843" y="203097"/>
            <a:ext cx="4226313" cy="46166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Sampling Based Path Planning</a:t>
            </a:r>
          </a:p>
        </p:txBody>
      </p:sp>
      <p:sp>
        <p:nvSpPr>
          <p:cNvPr id="4" name="TextBox 3">
            <a:extLst>
              <a:ext uri="{FF2B5EF4-FFF2-40B4-BE49-F238E27FC236}">
                <a16:creationId xmlns:a16="http://schemas.microsoft.com/office/drawing/2014/main" id="{CE0D5F51-CBC4-6090-BAA4-3BCB781FD35A}"/>
              </a:ext>
            </a:extLst>
          </p:cNvPr>
          <p:cNvSpPr txBox="1"/>
          <p:nvPr/>
        </p:nvSpPr>
        <p:spPr>
          <a:xfrm>
            <a:off x="183994" y="877233"/>
            <a:ext cx="6369206" cy="3354765"/>
          </a:xfrm>
          <a:prstGeom prst="rect">
            <a:avLst/>
          </a:prstGeom>
          <a:noFill/>
        </p:spPr>
        <p:txBody>
          <a:bodyPr wrap="square" rtlCol="0">
            <a:spAutoFit/>
          </a:bodyPr>
          <a:lstStyle/>
          <a:p>
            <a:r>
              <a:rPr lang="en-IN" sz="2000" b="1" dirty="0">
                <a:solidFill>
                  <a:srgbClr val="92D050"/>
                </a:solidFill>
                <a:latin typeface="Times New Roman" panose="02020603050405020304" pitchFamily="18" charset="0"/>
                <a:cs typeface="Times New Roman" panose="02020603050405020304" pitchFamily="18" charset="0"/>
              </a:rPr>
              <a:t>Why Sampling in Path Planning?</a:t>
            </a:r>
          </a:p>
          <a:p>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Sampling Algorithms are well-suited for high-dimensional configuration spaces, where traditional grid-based methods become computationally infeasible. </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They can handle large and complex environments, adapting well to different problem sizes without a significant increase in computational resources. </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These algorithms are versatile and can be easily adapted to various constrains and environments, including dynamic or partially known spaces. </a:t>
            </a:r>
          </a:p>
        </p:txBody>
      </p:sp>
    </p:spTree>
    <p:extLst>
      <p:ext uri="{BB962C8B-B14F-4D97-AF65-F5344CB8AC3E}">
        <p14:creationId xmlns:p14="http://schemas.microsoft.com/office/powerpoint/2010/main" val="53364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20</a:t>
            </a:fld>
            <a:endParaRPr lang="en-US"/>
          </a:p>
        </p:txBody>
      </p:sp>
      <p:sp>
        <p:nvSpPr>
          <p:cNvPr id="3" name="TextBox 2">
            <a:extLst>
              <a:ext uri="{FF2B5EF4-FFF2-40B4-BE49-F238E27FC236}">
                <a16:creationId xmlns:a16="http://schemas.microsoft.com/office/drawing/2014/main" id="{3E1127D3-411E-54CE-6433-2A362B14E073}"/>
              </a:ext>
            </a:extLst>
          </p:cNvPr>
          <p:cNvSpPr txBox="1"/>
          <p:nvPr/>
        </p:nvSpPr>
        <p:spPr>
          <a:xfrm>
            <a:off x="183994" y="245328"/>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Find the node nearest to the target node.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84B3E24C-9E2B-C8F3-E32E-F85B50CACEDD}"/>
              </a:ext>
            </a:extLst>
          </p:cNvPr>
          <p:cNvSpPr/>
          <p:nvPr/>
        </p:nvSpPr>
        <p:spPr>
          <a:xfrm>
            <a:off x="1154156" y="2601967"/>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ECC2F40-B0C8-13A9-1923-37477B3243CC}"/>
              </a:ext>
            </a:extLst>
          </p:cNvPr>
          <p:cNvSpPr/>
          <p:nvPr/>
        </p:nvSpPr>
        <p:spPr>
          <a:xfrm>
            <a:off x="1077956" y="183996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D2749BC-8115-3559-7EED-113ED6E66DF2}"/>
              </a:ext>
            </a:extLst>
          </p:cNvPr>
          <p:cNvSpPr/>
          <p:nvPr/>
        </p:nvSpPr>
        <p:spPr>
          <a:xfrm>
            <a:off x="544556" y="214476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811152A-64FB-8E46-23B0-8A5D46BD0ECC}"/>
              </a:ext>
            </a:extLst>
          </p:cNvPr>
          <p:cNvSpPr/>
          <p:nvPr/>
        </p:nvSpPr>
        <p:spPr>
          <a:xfrm>
            <a:off x="1687556" y="217524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21776F-FEB6-3BDE-01EA-C5510BB16794}"/>
              </a:ext>
            </a:extLst>
          </p:cNvPr>
          <p:cNvCxnSpPr>
            <a:stCxn id="6" idx="5"/>
            <a:endCxn id="4" idx="1"/>
          </p:cNvCxnSpPr>
          <p:nvPr/>
        </p:nvCxnSpPr>
        <p:spPr>
          <a:xfrm>
            <a:off x="674638" y="2274849"/>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B85E9F8-8878-7492-0B6B-25097EAC0E7A}"/>
              </a:ext>
            </a:extLst>
          </p:cNvPr>
          <p:cNvCxnSpPr>
            <a:endCxn id="4" idx="0"/>
          </p:cNvCxnSpPr>
          <p:nvPr/>
        </p:nvCxnSpPr>
        <p:spPr>
          <a:xfrm>
            <a:off x="1168854" y="1999987"/>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110A79B-2781-A8E4-0AEC-886D71A6D59B}"/>
              </a:ext>
            </a:extLst>
          </p:cNvPr>
          <p:cNvCxnSpPr>
            <a:endCxn id="4" idx="7"/>
          </p:cNvCxnSpPr>
          <p:nvPr/>
        </p:nvCxnSpPr>
        <p:spPr>
          <a:xfrm flipH="1">
            <a:off x="1284238" y="2286008"/>
            <a:ext cx="425636" cy="33827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A6F36D8D-601D-719C-F7AA-7E30D9857297}"/>
              </a:ext>
            </a:extLst>
          </p:cNvPr>
          <p:cNvSpPr/>
          <p:nvPr/>
        </p:nvSpPr>
        <p:spPr>
          <a:xfrm>
            <a:off x="2220956" y="200801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D424363-977E-2BB1-59B9-33323B765136}"/>
              </a:ext>
            </a:extLst>
          </p:cNvPr>
          <p:cNvSpPr/>
          <p:nvPr/>
        </p:nvSpPr>
        <p:spPr>
          <a:xfrm>
            <a:off x="1725114" y="161136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60BD3DE-9A82-F7B8-F0D4-DE097C9D39D8}"/>
              </a:ext>
            </a:extLst>
          </p:cNvPr>
          <p:cNvSpPr/>
          <p:nvPr/>
        </p:nvSpPr>
        <p:spPr>
          <a:xfrm>
            <a:off x="598438" y="145896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0415B4A-DA7A-9861-C65B-7AF93BDADC9A}"/>
              </a:ext>
            </a:extLst>
          </p:cNvPr>
          <p:cNvCxnSpPr/>
          <p:nvPr/>
        </p:nvCxnSpPr>
        <p:spPr>
          <a:xfrm>
            <a:off x="696956" y="1559111"/>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C6A718B-9CC1-351E-45B0-62CE41D6A49F}"/>
              </a:ext>
            </a:extLst>
          </p:cNvPr>
          <p:cNvCxnSpPr>
            <a:stCxn id="12" idx="4"/>
            <a:endCxn id="7" idx="0"/>
          </p:cNvCxnSpPr>
          <p:nvPr/>
        </p:nvCxnSpPr>
        <p:spPr>
          <a:xfrm flipH="1">
            <a:off x="1763756" y="1763767"/>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930D809-57E7-19CD-EED6-5D4A8D50765E}"/>
              </a:ext>
            </a:extLst>
          </p:cNvPr>
          <p:cNvCxnSpPr/>
          <p:nvPr/>
        </p:nvCxnSpPr>
        <p:spPr>
          <a:xfrm flipH="1">
            <a:off x="1839956" y="2099860"/>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089127B-29C7-4E14-EB8B-569AAD81BD8B}"/>
              </a:ext>
            </a:extLst>
          </p:cNvPr>
          <p:cNvSpPr txBox="1"/>
          <p:nvPr/>
        </p:nvSpPr>
        <p:spPr>
          <a:xfrm>
            <a:off x="886914" y="2807707"/>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8" name="Oval 17">
            <a:extLst>
              <a:ext uri="{FF2B5EF4-FFF2-40B4-BE49-F238E27FC236}">
                <a16:creationId xmlns:a16="http://schemas.microsoft.com/office/drawing/2014/main" id="{476E491F-9A6A-DB67-3EE6-661CF2517B1C}"/>
              </a:ext>
            </a:extLst>
          </p:cNvPr>
          <p:cNvSpPr/>
          <p:nvPr/>
        </p:nvSpPr>
        <p:spPr>
          <a:xfrm>
            <a:off x="2201635" y="1450805"/>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19" name="Straight Connector 18">
            <a:extLst>
              <a:ext uri="{FF2B5EF4-FFF2-40B4-BE49-F238E27FC236}">
                <a16:creationId xmlns:a16="http://schemas.microsoft.com/office/drawing/2014/main" id="{CAC9BA74-CCD9-531F-157D-066B05134BB5}"/>
              </a:ext>
            </a:extLst>
          </p:cNvPr>
          <p:cNvCxnSpPr>
            <a:stCxn id="18" idx="3"/>
          </p:cNvCxnSpPr>
          <p:nvPr/>
        </p:nvCxnSpPr>
        <p:spPr>
          <a:xfrm flipH="1">
            <a:off x="1839956" y="1580887"/>
            <a:ext cx="383997" cy="84362"/>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8EBFB83-9254-6608-78A0-76CE7CFF5668}"/>
              </a:ext>
            </a:extLst>
          </p:cNvPr>
          <p:cNvSpPr txBox="1"/>
          <p:nvPr/>
        </p:nvSpPr>
        <p:spPr>
          <a:xfrm>
            <a:off x="2403836" y="2257002"/>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Nearest  Node</a:t>
            </a:r>
          </a:p>
        </p:txBody>
      </p:sp>
      <p:sp>
        <p:nvSpPr>
          <p:cNvPr id="21" name="Oval 20">
            <a:extLst>
              <a:ext uri="{FF2B5EF4-FFF2-40B4-BE49-F238E27FC236}">
                <a16:creationId xmlns:a16="http://schemas.microsoft.com/office/drawing/2014/main" id="{F76D4734-EEAD-657C-D2EB-DDD1079B2D5F}"/>
              </a:ext>
            </a:extLst>
          </p:cNvPr>
          <p:cNvSpPr/>
          <p:nvPr/>
        </p:nvSpPr>
        <p:spPr>
          <a:xfrm>
            <a:off x="6185213" y="2538775"/>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A5868C-FB55-1361-FED7-1798DDC2DECE}"/>
              </a:ext>
            </a:extLst>
          </p:cNvPr>
          <p:cNvSpPr/>
          <p:nvPr/>
        </p:nvSpPr>
        <p:spPr>
          <a:xfrm>
            <a:off x="6794813" y="210443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321289-FE5C-E1F1-2014-4FB9558C4146}"/>
              </a:ext>
            </a:extLst>
          </p:cNvPr>
          <p:cNvSpPr/>
          <p:nvPr/>
        </p:nvSpPr>
        <p:spPr>
          <a:xfrm>
            <a:off x="6169973" y="162437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BF076D8-70BE-F2FD-5C5D-0D4790C4CAA7}"/>
              </a:ext>
            </a:extLst>
          </p:cNvPr>
          <p:cNvSpPr/>
          <p:nvPr/>
        </p:nvSpPr>
        <p:spPr>
          <a:xfrm>
            <a:off x="5728013" y="213491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9984CC1-DEDE-87C0-E9B4-E02E426CB8E8}"/>
              </a:ext>
            </a:extLst>
          </p:cNvPr>
          <p:cNvCxnSpPr>
            <a:stCxn id="24" idx="5"/>
            <a:endCxn id="21" idx="2"/>
          </p:cNvCxnSpPr>
          <p:nvPr/>
        </p:nvCxnSpPr>
        <p:spPr>
          <a:xfrm>
            <a:off x="5858095" y="2264997"/>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2178AE4-1D80-2DC5-5A7C-790036E852A2}"/>
              </a:ext>
            </a:extLst>
          </p:cNvPr>
          <p:cNvCxnSpPr>
            <a:stCxn id="23" idx="4"/>
            <a:endCxn id="21" idx="0"/>
          </p:cNvCxnSpPr>
          <p:nvPr/>
        </p:nvCxnSpPr>
        <p:spPr>
          <a:xfrm>
            <a:off x="6246173" y="1776775"/>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3375B7E-1285-5B61-E31F-86F842BF9F30}"/>
              </a:ext>
            </a:extLst>
          </p:cNvPr>
          <p:cNvCxnSpPr>
            <a:stCxn id="22" idx="3"/>
          </p:cNvCxnSpPr>
          <p:nvPr/>
        </p:nvCxnSpPr>
        <p:spPr>
          <a:xfrm flipH="1">
            <a:off x="6337613" y="2234517"/>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DE2DB0AD-AC83-EB70-A8EA-32FCA09128B3}"/>
              </a:ext>
            </a:extLst>
          </p:cNvPr>
          <p:cNvSpPr/>
          <p:nvPr/>
        </p:nvSpPr>
        <p:spPr>
          <a:xfrm>
            <a:off x="5194613" y="1918016"/>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74AAFA9-CB4E-FE79-EEC1-597A8FE195D3}"/>
              </a:ext>
            </a:extLst>
          </p:cNvPr>
          <p:cNvSpPr/>
          <p:nvPr/>
        </p:nvSpPr>
        <p:spPr>
          <a:xfrm>
            <a:off x="5628411" y="131957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19A1A2B-EDD7-932B-0464-A936AB3FC72E}"/>
              </a:ext>
            </a:extLst>
          </p:cNvPr>
          <p:cNvCxnSpPr>
            <a:stCxn id="29" idx="5"/>
            <a:endCxn id="23" idx="2"/>
          </p:cNvCxnSpPr>
          <p:nvPr/>
        </p:nvCxnSpPr>
        <p:spPr>
          <a:xfrm>
            <a:off x="5758493" y="1449657"/>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2EF3106-1623-6FDD-6A8B-B50171099623}"/>
              </a:ext>
            </a:extLst>
          </p:cNvPr>
          <p:cNvCxnSpPr>
            <a:stCxn id="24" idx="1"/>
          </p:cNvCxnSpPr>
          <p:nvPr/>
        </p:nvCxnSpPr>
        <p:spPr>
          <a:xfrm flipH="1" flipV="1">
            <a:off x="5324153" y="2020208"/>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845747D6-DDCE-CEE1-A6F8-42092AB97FDF}"/>
              </a:ext>
            </a:extLst>
          </p:cNvPr>
          <p:cNvSpPr txBox="1"/>
          <p:nvPr/>
        </p:nvSpPr>
        <p:spPr>
          <a:xfrm>
            <a:off x="5842313" y="2717965"/>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
        <p:nvSpPr>
          <p:cNvPr id="33" name="Oval 32">
            <a:extLst>
              <a:ext uri="{FF2B5EF4-FFF2-40B4-BE49-F238E27FC236}">
                <a16:creationId xmlns:a16="http://schemas.microsoft.com/office/drawing/2014/main" id="{CF4E4541-8BF4-EDB3-F7B3-32643D8E252D}"/>
              </a:ext>
            </a:extLst>
          </p:cNvPr>
          <p:cNvSpPr/>
          <p:nvPr/>
        </p:nvSpPr>
        <p:spPr>
          <a:xfrm>
            <a:off x="4754177" y="1936033"/>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34" name="Straight Connector 33">
            <a:extLst>
              <a:ext uri="{FF2B5EF4-FFF2-40B4-BE49-F238E27FC236}">
                <a16:creationId xmlns:a16="http://schemas.microsoft.com/office/drawing/2014/main" id="{00950E3E-15BE-EBE7-022C-483CEED61026}"/>
              </a:ext>
            </a:extLst>
          </p:cNvPr>
          <p:cNvCxnSpPr/>
          <p:nvPr/>
        </p:nvCxnSpPr>
        <p:spPr>
          <a:xfrm flipH="1">
            <a:off x="4927888" y="2009413"/>
            <a:ext cx="246838" cy="17628"/>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BB716A9-B235-D501-CEF9-BC28893210B1}"/>
              </a:ext>
            </a:extLst>
          </p:cNvPr>
          <p:cNvSpPr txBox="1"/>
          <p:nvPr/>
        </p:nvSpPr>
        <p:spPr>
          <a:xfrm>
            <a:off x="3992177" y="1291873"/>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Target  Node</a:t>
            </a:r>
          </a:p>
        </p:txBody>
      </p:sp>
      <p:cxnSp>
        <p:nvCxnSpPr>
          <p:cNvPr id="36" name="Straight Connector 35">
            <a:extLst>
              <a:ext uri="{FF2B5EF4-FFF2-40B4-BE49-F238E27FC236}">
                <a16:creationId xmlns:a16="http://schemas.microsoft.com/office/drawing/2014/main" id="{A4219D4E-8BF1-9E37-CDAC-82EE8EA7E6A9}"/>
              </a:ext>
            </a:extLst>
          </p:cNvPr>
          <p:cNvCxnSpPr>
            <a:cxnSpLocks/>
            <a:stCxn id="11" idx="6"/>
            <a:endCxn id="33" idx="2"/>
          </p:cNvCxnSpPr>
          <p:nvPr/>
        </p:nvCxnSpPr>
        <p:spPr>
          <a:xfrm flipV="1">
            <a:off x="2373356" y="2012233"/>
            <a:ext cx="2380821" cy="7198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274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21</a:t>
            </a:fld>
            <a:endParaRPr lang="en-US"/>
          </a:p>
        </p:txBody>
      </p:sp>
      <p:sp>
        <p:nvSpPr>
          <p:cNvPr id="3" name="TextBox 2">
            <a:extLst>
              <a:ext uri="{FF2B5EF4-FFF2-40B4-BE49-F238E27FC236}">
                <a16:creationId xmlns:a16="http://schemas.microsoft.com/office/drawing/2014/main" id="{967C5480-FB01-9106-82A8-B29729448806}"/>
              </a:ext>
            </a:extLst>
          </p:cNvPr>
          <p:cNvSpPr txBox="1"/>
          <p:nvPr/>
        </p:nvSpPr>
        <p:spPr>
          <a:xfrm>
            <a:off x="183994" y="245328"/>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Extend from the nearest node towards the random node by a small step as long as possible by avoiding the obstacle.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A4D8FD1D-38E4-8118-0CDC-D299ED515B0D}"/>
              </a:ext>
            </a:extLst>
          </p:cNvPr>
          <p:cNvSpPr/>
          <p:nvPr/>
        </p:nvSpPr>
        <p:spPr>
          <a:xfrm>
            <a:off x="893957" y="2676308"/>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F481C9-245D-643E-372B-9E1D6D49A149}"/>
              </a:ext>
            </a:extLst>
          </p:cNvPr>
          <p:cNvSpPr/>
          <p:nvPr/>
        </p:nvSpPr>
        <p:spPr>
          <a:xfrm>
            <a:off x="817757" y="1914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44C4C5-6DFD-25F3-D335-4866F7BAA9F9}"/>
              </a:ext>
            </a:extLst>
          </p:cNvPr>
          <p:cNvSpPr/>
          <p:nvPr/>
        </p:nvSpPr>
        <p:spPr>
          <a:xfrm>
            <a:off x="284357" y="22191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34B37-0A03-33FD-2C4F-FE3C186188D9}"/>
              </a:ext>
            </a:extLst>
          </p:cNvPr>
          <p:cNvSpPr/>
          <p:nvPr/>
        </p:nvSpPr>
        <p:spPr>
          <a:xfrm>
            <a:off x="1427357" y="224958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FFB635-9C6F-08BB-F72E-037156C19BDA}"/>
              </a:ext>
            </a:extLst>
          </p:cNvPr>
          <p:cNvSpPr/>
          <p:nvPr/>
        </p:nvSpPr>
        <p:spPr>
          <a:xfrm>
            <a:off x="6304157" y="2828708"/>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CE1870C-7C8A-6136-E716-A1FC19E30C13}"/>
              </a:ext>
            </a:extLst>
          </p:cNvPr>
          <p:cNvSpPr/>
          <p:nvPr/>
        </p:nvSpPr>
        <p:spPr>
          <a:xfrm>
            <a:off x="6913757" y="239436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A91124-9000-2D47-00ED-34B6CA6C5F77}"/>
              </a:ext>
            </a:extLst>
          </p:cNvPr>
          <p:cNvSpPr/>
          <p:nvPr/>
        </p:nvSpPr>
        <p:spPr>
          <a:xfrm>
            <a:off x="6288917" y="1914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FE53CC-DFDE-617E-BFA8-B763F22C9E68}"/>
              </a:ext>
            </a:extLst>
          </p:cNvPr>
          <p:cNvSpPr/>
          <p:nvPr/>
        </p:nvSpPr>
        <p:spPr>
          <a:xfrm>
            <a:off x="5846957" y="242484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BAE27D7-B3BB-6318-A445-D2551C6E887E}"/>
              </a:ext>
            </a:extLst>
          </p:cNvPr>
          <p:cNvCxnSpPr>
            <a:stCxn id="6" idx="5"/>
            <a:endCxn id="4" idx="1"/>
          </p:cNvCxnSpPr>
          <p:nvPr/>
        </p:nvCxnSpPr>
        <p:spPr>
          <a:xfrm>
            <a:off x="414439" y="2349190"/>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7504185-5806-89BE-0234-DE861AE1B8C1}"/>
              </a:ext>
            </a:extLst>
          </p:cNvPr>
          <p:cNvCxnSpPr>
            <a:endCxn id="4" idx="0"/>
          </p:cNvCxnSpPr>
          <p:nvPr/>
        </p:nvCxnSpPr>
        <p:spPr>
          <a:xfrm>
            <a:off x="908655" y="2074328"/>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E95A0A4-421B-05E6-0FE2-413F9E819925}"/>
              </a:ext>
            </a:extLst>
          </p:cNvPr>
          <p:cNvCxnSpPr>
            <a:endCxn id="4" idx="7"/>
          </p:cNvCxnSpPr>
          <p:nvPr/>
        </p:nvCxnSpPr>
        <p:spPr>
          <a:xfrm flipH="1">
            <a:off x="1024039" y="2360349"/>
            <a:ext cx="425636" cy="33827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26BE328-0427-2BC0-CA77-DA6DC1F0BF9C}"/>
              </a:ext>
            </a:extLst>
          </p:cNvPr>
          <p:cNvCxnSpPr>
            <a:stCxn id="11" idx="5"/>
            <a:endCxn id="8" idx="2"/>
          </p:cNvCxnSpPr>
          <p:nvPr/>
        </p:nvCxnSpPr>
        <p:spPr>
          <a:xfrm>
            <a:off x="5977039" y="2554930"/>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F6FDAAA-4061-261D-EFDB-7E06D5A81BDB}"/>
              </a:ext>
            </a:extLst>
          </p:cNvPr>
          <p:cNvCxnSpPr>
            <a:stCxn id="10" idx="4"/>
            <a:endCxn id="8" idx="0"/>
          </p:cNvCxnSpPr>
          <p:nvPr/>
        </p:nvCxnSpPr>
        <p:spPr>
          <a:xfrm>
            <a:off x="6365117" y="2066708"/>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8DAC8A-7C8A-BBFE-F601-30167A368A75}"/>
              </a:ext>
            </a:extLst>
          </p:cNvPr>
          <p:cNvCxnSpPr>
            <a:stCxn id="9" idx="3"/>
          </p:cNvCxnSpPr>
          <p:nvPr/>
        </p:nvCxnSpPr>
        <p:spPr>
          <a:xfrm flipH="1">
            <a:off x="6456557" y="2524450"/>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CC17D0C0-1B1A-1985-C3FD-F9BE374D5993}"/>
              </a:ext>
            </a:extLst>
          </p:cNvPr>
          <p:cNvSpPr/>
          <p:nvPr/>
        </p:nvSpPr>
        <p:spPr>
          <a:xfrm>
            <a:off x="1960757" y="2082354"/>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C81D15B-3147-07DB-DABE-60ABAEC73125}"/>
              </a:ext>
            </a:extLst>
          </p:cNvPr>
          <p:cNvSpPr/>
          <p:nvPr/>
        </p:nvSpPr>
        <p:spPr>
          <a:xfrm>
            <a:off x="1464915" y="16857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6E2005-326E-2A60-BDF6-33D966AB9FFE}"/>
              </a:ext>
            </a:extLst>
          </p:cNvPr>
          <p:cNvSpPr/>
          <p:nvPr/>
        </p:nvSpPr>
        <p:spPr>
          <a:xfrm>
            <a:off x="338239" y="1533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EAC5831-D701-FE0F-B153-6575654BF88D}"/>
              </a:ext>
            </a:extLst>
          </p:cNvPr>
          <p:cNvCxnSpPr/>
          <p:nvPr/>
        </p:nvCxnSpPr>
        <p:spPr>
          <a:xfrm>
            <a:off x="436757" y="1633452"/>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DFB8E2C-881C-AD33-9D83-78E03CDBBF98}"/>
              </a:ext>
            </a:extLst>
          </p:cNvPr>
          <p:cNvCxnSpPr>
            <a:stCxn id="19" idx="4"/>
            <a:endCxn id="7" idx="0"/>
          </p:cNvCxnSpPr>
          <p:nvPr/>
        </p:nvCxnSpPr>
        <p:spPr>
          <a:xfrm flipH="1">
            <a:off x="1503557" y="1838108"/>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EF26C50-7337-7B11-EF25-C933FF302854}"/>
              </a:ext>
            </a:extLst>
          </p:cNvPr>
          <p:cNvCxnSpPr/>
          <p:nvPr/>
        </p:nvCxnSpPr>
        <p:spPr>
          <a:xfrm flipH="1">
            <a:off x="1579757" y="2174201"/>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5CD0F7DB-7F94-E535-F195-6B470D0E96D8}"/>
              </a:ext>
            </a:extLst>
          </p:cNvPr>
          <p:cNvSpPr/>
          <p:nvPr/>
        </p:nvSpPr>
        <p:spPr>
          <a:xfrm>
            <a:off x="5313557" y="220794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7A296AF-29F5-A2F0-E490-3E41BD7574DB}"/>
              </a:ext>
            </a:extLst>
          </p:cNvPr>
          <p:cNvSpPr/>
          <p:nvPr/>
        </p:nvSpPr>
        <p:spPr>
          <a:xfrm>
            <a:off x="5747355" y="16095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608BCBA-0D8C-276C-8E2E-A7DBC4FE0328}"/>
              </a:ext>
            </a:extLst>
          </p:cNvPr>
          <p:cNvCxnSpPr>
            <a:stCxn id="25" idx="5"/>
            <a:endCxn id="10" idx="2"/>
          </p:cNvCxnSpPr>
          <p:nvPr/>
        </p:nvCxnSpPr>
        <p:spPr>
          <a:xfrm>
            <a:off x="5877437" y="1739590"/>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018BC1D-D490-65EA-A1ED-362744B5429B}"/>
              </a:ext>
            </a:extLst>
          </p:cNvPr>
          <p:cNvCxnSpPr>
            <a:stCxn id="11" idx="1"/>
          </p:cNvCxnSpPr>
          <p:nvPr/>
        </p:nvCxnSpPr>
        <p:spPr>
          <a:xfrm flipH="1" flipV="1">
            <a:off x="5443097" y="2310141"/>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61562597-F46F-0B1E-C41C-A4D6F85C284C}"/>
              </a:ext>
            </a:extLst>
          </p:cNvPr>
          <p:cNvSpPr txBox="1"/>
          <p:nvPr/>
        </p:nvSpPr>
        <p:spPr>
          <a:xfrm>
            <a:off x="626715" y="288204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a:t>
            </a:r>
            <a:r>
              <a:rPr lang="en-US" sz="1600" dirty="0">
                <a:solidFill>
                  <a:srgbClr val="0000FF"/>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Node</a:t>
            </a:r>
          </a:p>
        </p:txBody>
      </p:sp>
      <p:sp>
        <p:nvSpPr>
          <p:cNvPr id="29" name="TextBox 28">
            <a:extLst>
              <a:ext uri="{FF2B5EF4-FFF2-40B4-BE49-F238E27FC236}">
                <a16:creationId xmlns:a16="http://schemas.microsoft.com/office/drawing/2014/main" id="{8A398607-37AF-8E3E-9AD8-EE39AB534BFF}"/>
              </a:ext>
            </a:extLst>
          </p:cNvPr>
          <p:cNvSpPr txBox="1"/>
          <p:nvPr/>
        </p:nvSpPr>
        <p:spPr>
          <a:xfrm>
            <a:off x="5961257" y="300789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
        <p:nvSpPr>
          <p:cNvPr id="30" name="Oval 29">
            <a:extLst>
              <a:ext uri="{FF2B5EF4-FFF2-40B4-BE49-F238E27FC236}">
                <a16:creationId xmlns:a16="http://schemas.microsoft.com/office/drawing/2014/main" id="{CE872889-13DE-D7B9-4ACB-CA83E5C7ACE8}"/>
              </a:ext>
            </a:extLst>
          </p:cNvPr>
          <p:cNvSpPr/>
          <p:nvPr/>
        </p:nvSpPr>
        <p:spPr>
          <a:xfrm>
            <a:off x="1941436" y="1525146"/>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sp>
        <p:nvSpPr>
          <p:cNvPr id="31" name="Oval 30">
            <a:extLst>
              <a:ext uri="{FF2B5EF4-FFF2-40B4-BE49-F238E27FC236}">
                <a16:creationId xmlns:a16="http://schemas.microsoft.com/office/drawing/2014/main" id="{94980A89-2AB9-9B1B-0CE6-326C22D9AC55}"/>
              </a:ext>
            </a:extLst>
          </p:cNvPr>
          <p:cNvSpPr/>
          <p:nvPr/>
        </p:nvSpPr>
        <p:spPr>
          <a:xfrm>
            <a:off x="4873121" y="2225966"/>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32" name="Straight Connector 31">
            <a:extLst>
              <a:ext uri="{FF2B5EF4-FFF2-40B4-BE49-F238E27FC236}">
                <a16:creationId xmlns:a16="http://schemas.microsoft.com/office/drawing/2014/main" id="{50B8C7BB-D940-4B90-AF19-08FF089AF495}"/>
              </a:ext>
            </a:extLst>
          </p:cNvPr>
          <p:cNvCxnSpPr>
            <a:stCxn id="30" idx="3"/>
          </p:cNvCxnSpPr>
          <p:nvPr/>
        </p:nvCxnSpPr>
        <p:spPr>
          <a:xfrm flipH="1">
            <a:off x="1579757" y="1655228"/>
            <a:ext cx="383997" cy="8436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DBDFF3A-24FA-2B2C-5E36-D4FC0473F398}"/>
              </a:ext>
            </a:extLst>
          </p:cNvPr>
          <p:cNvCxnSpPr/>
          <p:nvPr/>
        </p:nvCxnSpPr>
        <p:spPr>
          <a:xfrm flipH="1">
            <a:off x="5046832" y="2299346"/>
            <a:ext cx="246838" cy="17628"/>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FF4888AD-A28B-E7B2-32E3-7B55C5D0DC4B}"/>
              </a:ext>
            </a:extLst>
          </p:cNvPr>
          <p:cNvSpPr txBox="1"/>
          <p:nvPr/>
        </p:nvSpPr>
        <p:spPr>
          <a:xfrm>
            <a:off x="4111121" y="1581806"/>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Target  Node</a:t>
            </a:r>
          </a:p>
        </p:txBody>
      </p:sp>
      <p:cxnSp>
        <p:nvCxnSpPr>
          <p:cNvPr id="35" name="Straight Connector 34">
            <a:extLst>
              <a:ext uri="{FF2B5EF4-FFF2-40B4-BE49-F238E27FC236}">
                <a16:creationId xmlns:a16="http://schemas.microsoft.com/office/drawing/2014/main" id="{3A16F3E5-8F96-A608-97A8-0E5725560ECC}"/>
              </a:ext>
            </a:extLst>
          </p:cNvPr>
          <p:cNvCxnSpPr>
            <a:stCxn id="18" idx="6"/>
            <a:endCxn id="31" idx="2"/>
          </p:cNvCxnSpPr>
          <p:nvPr/>
        </p:nvCxnSpPr>
        <p:spPr>
          <a:xfrm>
            <a:off x="2113157" y="2158554"/>
            <a:ext cx="2759964" cy="14361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817DEEE-5382-A448-E458-7D744D6588A8}"/>
              </a:ext>
            </a:extLst>
          </p:cNvPr>
          <p:cNvSpPr txBox="1"/>
          <p:nvPr/>
        </p:nvSpPr>
        <p:spPr>
          <a:xfrm>
            <a:off x="1884557" y="2313496"/>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Nearest  Node</a:t>
            </a:r>
          </a:p>
        </p:txBody>
      </p:sp>
      <p:sp>
        <p:nvSpPr>
          <p:cNvPr id="37" name="Oval 36">
            <a:extLst>
              <a:ext uri="{FF2B5EF4-FFF2-40B4-BE49-F238E27FC236}">
                <a16:creationId xmlns:a16="http://schemas.microsoft.com/office/drawing/2014/main" id="{96E712D4-31EB-6536-F5A7-E3DFCF9F6A28}"/>
              </a:ext>
            </a:extLst>
          </p:cNvPr>
          <p:cNvSpPr/>
          <p:nvPr/>
        </p:nvSpPr>
        <p:spPr>
          <a:xfrm>
            <a:off x="2576453" y="2103690"/>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DC8F203-CB9B-0B62-BB1B-947396EAE732}"/>
              </a:ext>
            </a:extLst>
          </p:cNvPr>
          <p:cNvCxnSpPr/>
          <p:nvPr/>
        </p:nvCxnSpPr>
        <p:spPr>
          <a:xfrm>
            <a:off x="2154528" y="2014449"/>
            <a:ext cx="421925" cy="293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2CFCC658-8511-DF65-A7FF-920D561547E2}"/>
                  </a:ext>
                </a:extLst>
              </p:cNvPr>
              <p:cNvSpPr txBox="1"/>
              <p:nvPr/>
            </p:nvSpPr>
            <p:spPr>
              <a:xfrm rot="242328">
                <a:off x="2215559" y="1609508"/>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2060"/>
                          </a:solidFill>
                          <a:latin typeface="Cambria Math"/>
                          <a:ea typeface="Cambria Math"/>
                        </a:rPr>
                        <m:t>𝛿</m:t>
                      </m:r>
                    </m:oMath>
                  </m:oMathPara>
                </a14:m>
                <a:endParaRPr lang="en-US" dirty="0">
                  <a:solidFill>
                    <a:srgbClr val="002060"/>
                  </a:solidFill>
                </a:endParaRPr>
              </a:p>
            </p:txBody>
          </p:sp>
        </mc:Choice>
        <mc:Fallback>
          <p:sp>
            <p:nvSpPr>
              <p:cNvPr id="39" name="TextBox 38">
                <a:extLst>
                  <a:ext uri="{FF2B5EF4-FFF2-40B4-BE49-F238E27FC236}">
                    <a16:creationId xmlns:a16="http://schemas.microsoft.com/office/drawing/2014/main" id="{2CFCC658-8511-DF65-A7FF-920D561547E2}"/>
                  </a:ext>
                </a:extLst>
              </p:cNvPr>
              <p:cNvSpPr txBox="1">
                <a:spLocks noRot="1" noChangeAspect="1" noMove="1" noResize="1" noEditPoints="1" noAdjustHandles="1" noChangeArrowheads="1" noChangeShapeType="1" noTextEdit="1"/>
              </p:cNvSpPr>
              <p:nvPr/>
            </p:nvSpPr>
            <p:spPr>
              <a:xfrm rot="242328">
                <a:off x="2215559" y="1609508"/>
                <a:ext cx="370038" cy="369332"/>
              </a:xfrm>
              <a:prstGeom prst="rect">
                <a:avLst/>
              </a:prstGeom>
              <a:blipFill>
                <a:blip r:embed="rId2"/>
                <a:stretch>
                  <a:fillRect/>
                </a:stretch>
              </a:blipFill>
            </p:spPr>
            <p:txBody>
              <a:bodyPr/>
              <a:lstStyle/>
              <a:p>
                <a:r>
                  <a:rPr lang="en-IN">
                    <a:noFill/>
                  </a:rPr>
                  <a:t> </a:t>
                </a:r>
              </a:p>
            </p:txBody>
          </p:sp>
        </mc:Fallback>
      </mc:AlternateContent>
      <p:sp>
        <p:nvSpPr>
          <p:cNvPr id="40" name="TextBox 39">
            <a:extLst>
              <a:ext uri="{FF2B5EF4-FFF2-40B4-BE49-F238E27FC236}">
                <a16:creationId xmlns:a16="http://schemas.microsoft.com/office/drawing/2014/main" id="{F439CEBD-E65E-5470-49D2-9BA27739E696}"/>
              </a:ext>
            </a:extLst>
          </p:cNvPr>
          <p:cNvSpPr txBox="1"/>
          <p:nvPr/>
        </p:nvSpPr>
        <p:spPr>
          <a:xfrm>
            <a:off x="2606933" y="1568090"/>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Node</a:t>
            </a:r>
          </a:p>
        </p:txBody>
      </p:sp>
    </p:spTree>
    <p:extLst>
      <p:ext uri="{BB962C8B-B14F-4D97-AF65-F5344CB8AC3E}">
        <p14:creationId xmlns:p14="http://schemas.microsoft.com/office/powerpoint/2010/main" val="254030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22</a:t>
            </a:fld>
            <a:endParaRPr lang="en-US"/>
          </a:p>
        </p:txBody>
      </p:sp>
      <p:sp>
        <p:nvSpPr>
          <p:cNvPr id="3" name="TextBox 2">
            <a:extLst>
              <a:ext uri="{FF2B5EF4-FFF2-40B4-BE49-F238E27FC236}">
                <a16:creationId xmlns:a16="http://schemas.microsoft.com/office/drawing/2014/main" id="{833F3E7B-5C6C-8CFA-0335-7540AB351714}"/>
              </a:ext>
            </a:extLst>
          </p:cNvPr>
          <p:cNvSpPr txBox="1"/>
          <p:nvPr/>
        </p:nvSpPr>
        <p:spPr>
          <a:xfrm>
            <a:off x="183994" y="245328"/>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Add that node as a new edge and vertex of the tree.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B87E6C28-4DD1-2D9E-559C-814997D5B7B5}"/>
              </a:ext>
            </a:extLst>
          </p:cNvPr>
          <p:cNvSpPr/>
          <p:nvPr/>
        </p:nvSpPr>
        <p:spPr>
          <a:xfrm>
            <a:off x="893957" y="2676308"/>
            <a:ext cx="152400" cy="1524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3AA257-B16D-9317-4AC6-1648EB74F4B6}"/>
              </a:ext>
            </a:extLst>
          </p:cNvPr>
          <p:cNvSpPr/>
          <p:nvPr/>
        </p:nvSpPr>
        <p:spPr>
          <a:xfrm>
            <a:off x="817757" y="1914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A04EA0F-836D-9687-B6E4-3DC74CDA37F0}"/>
              </a:ext>
            </a:extLst>
          </p:cNvPr>
          <p:cNvSpPr/>
          <p:nvPr/>
        </p:nvSpPr>
        <p:spPr>
          <a:xfrm>
            <a:off x="284357" y="22191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A3BE3A4-A6F2-CBF1-B18B-E442FFED4F92}"/>
              </a:ext>
            </a:extLst>
          </p:cNvPr>
          <p:cNvSpPr/>
          <p:nvPr/>
        </p:nvSpPr>
        <p:spPr>
          <a:xfrm>
            <a:off x="1427357" y="224958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9599FBB-258F-B98F-1BB5-246CDAE50671}"/>
              </a:ext>
            </a:extLst>
          </p:cNvPr>
          <p:cNvSpPr/>
          <p:nvPr/>
        </p:nvSpPr>
        <p:spPr>
          <a:xfrm>
            <a:off x="6304157" y="2828708"/>
            <a:ext cx="152400" cy="1524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C9A5859-6A47-C690-A563-C945FB271AEB}"/>
              </a:ext>
            </a:extLst>
          </p:cNvPr>
          <p:cNvSpPr/>
          <p:nvPr/>
        </p:nvSpPr>
        <p:spPr>
          <a:xfrm>
            <a:off x="6913757" y="239436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D562A4D-1177-E025-241D-34243ABE74E3}"/>
              </a:ext>
            </a:extLst>
          </p:cNvPr>
          <p:cNvSpPr/>
          <p:nvPr/>
        </p:nvSpPr>
        <p:spPr>
          <a:xfrm>
            <a:off x="6288917" y="1914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93499CA-8EA2-9243-9023-6659CB4E65DC}"/>
              </a:ext>
            </a:extLst>
          </p:cNvPr>
          <p:cNvSpPr/>
          <p:nvPr/>
        </p:nvSpPr>
        <p:spPr>
          <a:xfrm>
            <a:off x="5846957" y="242484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55A985EB-0535-6611-23E4-BDCC64A22150}"/>
              </a:ext>
            </a:extLst>
          </p:cNvPr>
          <p:cNvCxnSpPr>
            <a:stCxn id="41" idx="5"/>
            <a:endCxn id="39" idx="1"/>
          </p:cNvCxnSpPr>
          <p:nvPr/>
        </p:nvCxnSpPr>
        <p:spPr>
          <a:xfrm>
            <a:off x="414439" y="2349190"/>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8FFDDB8-E420-CB88-0B68-119699B96D7B}"/>
              </a:ext>
            </a:extLst>
          </p:cNvPr>
          <p:cNvCxnSpPr>
            <a:endCxn id="39" idx="0"/>
          </p:cNvCxnSpPr>
          <p:nvPr/>
        </p:nvCxnSpPr>
        <p:spPr>
          <a:xfrm>
            <a:off x="908655" y="2074328"/>
            <a:ext cx="61502" cy="60198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386F0B9-3AEF-E3BD-D1A4-F48C7AF10CEE}"/>
              </a:ext>
            </a:extLst>
          </p:cNvPr>
          <p:cNvCxnSpPr>
            <a:endCxn id="39" idx="7"/>
          </p:cNvCxnSpPr>
          <p:nvPr/>
        </p:nvCxnSpPr>
        <p:spPr>
          <a:xfrm flipH="1">
            <a:off x="1024039" y="2360349"/>
            <a:ext cx="425636" cy="33827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26526-3591-5869-681A-77FB9F503D24}"/>
              </a:ext>
            </a:extLst>
          </p:cNvPr>
          <p:cNvCxnSpPr>
            <a:stCxn id="46" idx="5"/>
            <a:endCxn id="43" idx="2"/>
          </p:cNvCxnSpPr>
          <p:nvPr/>
        </p:nvCxnSpPr>
        <p:spPr>
          <a:xfrm>
            <a:off x="5977039" y="2554930"/>
            <a:ext cx="327118" cy="34997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88CC8FF-5BC1-3090-2FBB-39AB6510610D}"/>
              </a:ext>
            </a:extLst>
          </p:cNvPr>
          <p:cNvCxnSpPr>
            <a:stCxn id="45" idx="4"/>
            <a:endCxn id="43" idx="0"/>
          </p:cNvCxnSpPr>
          <p:nvPr/>
        </p:nvCxnSpPr>
        <p:spPr>
          <a:xfrm>
            <a:off x="6365117" y="2066708"/>
            <a:ext cx="15240" cy="7620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A69CB57-F59E-E387-98D7-C7DD1E90F667}"/>
              </a:ext>
            </a:extLst>
          </p:cNvPr>
          <p:cNvCxnSpPr>
            <a:stCxn id="44" idx="3"/>
          </p:cNvCxnSpPr>
          <p:nvPr/>
        </p:nvCxnSpPr>
        <p:spPr>
          <a:xfrm flipH="1">
            <a:off x="6456557" y="2524450"/>
            <a:ext cx="479518" cy="357598"/>
          </a:xfrm>
          <a:prstGeom prst="line">
            <a:avLst/>
          </a:prstGeom>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724B185-D190-E1EA-ABBE-E811788224F7}"/>
              </a:ext>
            </a:extLst>
          </p:cNvPr>
          <p:cNvSpPr/>
          <p:nvPr/>
        </p:nvSpPr>
        <p:spPr>
          <a:xfrm>
            <a:off x="1960757" y="2082354"/>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4A135D9-142D-7376-257E-60FDBCE3E011}"/>
              </a:ext>
            </a:extLst>
          </p:cNvPr>
          <p:cNvSpPr/>
          <p:nvPr/>
        </p:nvSpPr>
        <p:spPr>
          <a:xfrm>
            <a:off x="1464915" y="16857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91090E5-957E-1470-787A-CE32DD661549}"/>
              </a:ext>
            </a:extLst>
          </p:cNvPr>
          <p:cNvSpPr/>
          <p:nvPr/>
        </p:nvSpPr>
        <p:spPr>
          <a:xfrm>
            <a:off x="338239" y="15333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E4140AA5-B373-FA05-CB0D-ED2FEADB7D29}"/>
              </a:ext>
            </a:extLst>
          </p:cNvPr>
          <p:cNvCxnSpPr/>
          <p:nvPr/>
        </p:nvCxnSpPr>
        <p:spPr>
          <a:xfrm>
            <a:off x="436757" y="1633452"/>
            <a:ext cx="501836" cy="34943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521EF55-76C3-0914-C82D-95B3F674E5E5}"/>
              </a:ext>
            </a:extLst>
          </p:cNvPr>
          <p:cNvCxnSpPr>
            <a:stCxn id="54" idx="4"/>
            <a:endCxn id="42" idx="0"/>
          </p:cNvCxnSpPr>
          <p:nvPr/>
        </p:nvCxnSpPr>
        <p:spPr>
          <a:xfrm flipH="1">
            <a:off x="1503557" y="1838108"/>
            <a:ext cx="37558" cy="41148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323BE5-369C-BB1A-8225-A79691892418}"/>
              </a:ext>
            </a:extLst>
          </p:cNvPr>
          <p:cNvCxnSpPr/>
          <p:nvPr/>
        </p:nvCxnSpPr>
        <p:spPr>
          <a:xfrm flipH="1">
            <a:off x="1579757" y="2174201"/>
            <a:ext cx="381000" cy="121107"/>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8A1A4364-7DDD-9838-978F-AB9C9B69C91A}"/>
              </a:ext>
            </a:extLst>
          </p:cNvPr>
          <p:cNvSpPr/>
          <p:nvPr/>
        </p:nvSpPr>
        <p:spPr>
          <a:xfrm>
            <a:off x="5313557" y="220794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D2FAB4F-14C0-44B9-1EFA-26DAE184C970}"/>
              </a:ext>
            </a:extLst>
          </p:cNvPr>
          <p:cNvSpPr/>
          <p:nvPr/>
        </p:nvSpPr>
        <p:spPr>
          <a:xfrm>
            <a:off x="5747355" y="1609508"/>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C27B288-584E-9B46-C551-E2EAA15A3269}"/>
              </a:ext>
            </a:extLst>
          </p:cNvPr>
          <p:cNvCxnSpPr>
            <a:stCxn id="60" idx="5"/>
            <a:endCxn id="45" idx="2"/>
          </p:cNvCxnSpPr>
          <p:nvPr/>
        </p:nvCxnSpPr>
        <p:spPr>
          <a:xfrm>
            <a:off x="5877437" y="1739590"/>
            <a:ext cx="411480" cy="25091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0BDB635-67FC-6B3C-1651-78E55CAA1FE9}"/>
              </a:ext>
            </a:extLst>
          </p:cNvPr>
          <p:cNvCxnSpPr>
            <a:stCxn id="46" idx="1"/>
          </p:cNvCxnSpPr>
          <p:nvPr/>
        </p:nvCxnSpPr>
        <p:spPr>
          <a:xfrm flipH="1" flipV="1">
            <a:off x="5443097" y="2310141"/>
            <a:ext cx="426178" cy="137025"/>
          </a:xfrm>
          <a:prstGeom prst="line">
            <a:avLst/>
          </a:prstGeom>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74522409-06F0-296F-4F56-F13C38DF8B2B}"/>
              </a:ext>
            </a:extLst>
          </p:cNvPr>
          <p:cNvSpPr txBox="1"/>
          <p:nvPr/>
        </p:nvSpPr>
        <p:spPr>
          <a:xfrm>
            <a:off x="626715" y="288204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a:t>
            </a:r>
            <a:r>
              <a:rPr lang="en-US" sz="1600" dirty="0">
                <a:solidFill>
                  <a:srgbClr val="0000FF"/>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Node</a:t>
            </a:r>
          </a:p>
        </p:txBody>
      </p:sp>
      <p:sp>
        <p:nvSpPr>
          <p:cNvPr id="64" name="TextBox 63">
            <a:extLst>
              <a:ext uri="{FF2B5EF4-FFF2-40B4-BE49-F238E27FC236}">
                <a16:creationId xmlns:a16="http://schemas.microsoft.com/office/drawing/2014/main" id="{29FF35F3-9EEB-A6A9-98A6-21149E27374A}"/>
              </a:ext>
            </a:extLst>
          </p:cNvPr>
          <p:cNvSpPr txBox="1"/>
          <p:nvPr/>
        </p:nvSpPr>
        <p:spPr>
          <a:xfrm>
            <a:off x="5961257" y="3007898"/>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Goal Node</a:t>
            </a:r>
          </a:p>
        </p:txBody>
      </p:sp>
      <p:sp>
        <p:nvSpPr>
          <p:cNvPr id="65" name="Oval 64">
            <a:extLst>
              <a:ext uri="{FF2B5EF4-FFF2-40B4-BE49-F238E27FC236}">
                <a16:creationId xmlns:a16="http://schemas.microsoft.com/office/drawing/2014/main" id="{BD236E9C-82C7-3C89-8408-0945D3D903A6}"/>
              </a:ext>
            </a:extLst>
          </p:cNvPr>
          <p:cNvSpPr/>
          <p:nvPr/>
        </p:nvSpPr>
        <p:spPr>
          <a:xfrm>
            <a:off x="1941436" y="1525146"/>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sp>
        <p:nvSpPr>
          <p:cNvPr id="66" name="Oval 65">
            <a:extLst>
              <a:ext uri="{FF2B5EF4-FFF2-40B4-BE49-F238E27FC236}">
                <a16:creationId xmlns:a16="http://schemas.microsoft.com/office/drawing/2014/main" id="{A6CFB194-2AA7-35B5-AD3B-0F4058B1C107}"/>
              </a:ext>
            </a:extLst>
          </p:cNvPr>
          <p:cNvSpPr/>
          <p:nvPr/>
        </p:nvSpPr>
        <p:spPr>
          <a:xfrm>
            <a:off x="4873121" y="2225966"/>
            <a:ext cx="152400" cy="152400"/>
          </a:xfrm>
          <a:prstGeom prst="ellipse">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endParaRPr>
          </a:p>
        </p:txBody>
      </p:sp>
      <p:cxnSp>
        <p:nvCxnSpPr>
          <p:cNvPr id="67" name="Straight Connector 66">
            <a:extLst>
              <a:ext uri="{FF2B5EF4-FFF2-40B4-BE49-F238E27FC236}">
                <a16:creationId xmlns:a16="http://schemas.microsoft.com/office/drawing/2014/main" id="{1120CEEB-3909-23B2-1A90-470A6F252296}"/>
              </a:ext>
            </a:extLst>
          </p:cNvPr>
          <p:cNvCxnSpPr>
            <a:stCxn id="65" idx="3"/>
          </p:cNvCxnSpPr>
          <p:nvPr/>
        </p:nvCxnSpPr>
        <p:spPr>
          <a:xfrm flipH="1">
            <a:off x="1579757" y="1655228"/>
            <a:ext cx="383997" cy="84362"/>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343BB78-9C1A-42DF-F541-F2C5EF547136}"/>
              </a:ext>
            </a:extLst>
          </p:cNvPr>
          <p:cNvCxnSpPr/>
          <p:nvPr/>
        </p:nvCxnSpPr>
        <p:spPr>
          <a:xfrm flipH="1">
            <a:off x="5046832" y="2299346"/>
            <a:ext cx="246838" cy="17628"/>
          </a:xfrm>
          <a:prstGeom prst="line">
            <a:avLst/>
          </a:prstGeom>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E6BA3E60-6547-0110-DCA7-E44DBA6D3887}"/>
              </a:ext>
            </a:extLst>
          </p:cNvPr>
          <p:cNvSpPr txBox="1"/>
          <p:nvPr/>
        </p:nvSpPr>
        <p:spPr>
          <a:xfrm>
            <a:off x="4111121" y="1581806"/>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Target  Node</a:t>
            </a:r>
          </a:p>
        </p:txBody>
      </p:sp>
      <p:cxnSp>
        <p:nvCxnSpPr>
          <p:cNvPr id="70" name="Straight Connector 69">
            <a:extLst>
              <a:ext uri="{FF2B5EF4-FFF2-40B4-BE49-F238E27FC236}">
                <a16:creationId xmlns:a16="http://schemas.microsoft.com/office/drawing/2014/main" id="{960550F1-4CA3-2752-F707-70B4BE987BB9}"/>
              </a:ext>
            </a:extLst>
          </p:cNvPr>
          <p:cNvCxnSpPr>
            <a:stCxn id="53" idx="6"/>
            <a:endCxn id="66" idx="2"/>
          </p:cNvCxnSpPr>
          <p:nvPr/>
        </p:nvCxnSpPr>
        <p:spPr>
          <a:xfrm>
            <a:off x="2113157" y="2158554"/>
            <a:ext cx="2759964" cy="14361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0D41262-4312-3F4E-AC10-A67C851DDDB6}"/>
              </a:ext>
            </a:extLst>
          </p:cNvPr>
          <p:cNvSpPr txBox="1"/>
          <p:nvPr/>
        </p:nvSpPr>
        <p:spPr>
          <a:xfrm>
            <a:off x="1884557" y="2313496"/>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Nearest  Node</a:t>
            </a:r>
          </a:p>
        </p:txBody>
      </p:sp>
      <p:sp>
        <p:nvSpPr>
          <p:cNvPr id="72" name="Oval 71">
            <a:extLst>
              <a:ext uri="{FF2B5EF4-FFF2-40B4-BE49-F238E27FC236}">
                <a16:creationId xmlns:a16="http://schemas.microsoft.com/office/drawing/2014/main" id="{E5FD5190-357C-9FC4-750B-93C40F64920B}"/>
              </a:ext>
            </a:extLst>
          </p:cNvPr>
          <p:cNvSpPr/>
          <p:nvPr/>
        </p:nvSpPr>
        <p:spPr>
          <a:xfrm>
            <a:off x="2576453" y="2103690"/>
            <a:ext cx="152400" cy="152400"/>
          </a:xfrm>
          <a:prstGeom prst="ellipse">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26C95435-1F3D-41D1-49E8-01BFF0C5DAE5}"/>
              </a:ext>
            </a:extLst>
          </p:cNvPr>
          <p:cNvSpPr txBox="1"/>
          <p:nvPr/>
        </p:nvSpPr>
        <p:spPr>
          <a:xfrm>
            <a:off x="2606933" y="1568090"/>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Node</a:t>
            </a:r>
          </a:p>
        </p:txBody>
      </p:sp>
    </p:spTree>
    <p:extLst>
      <p:ext uri="{BB962C8B-B14F-4D97-AF65-F5344CB8AC3E}">
        <p14:creationId xmlns:p14="http://schemas.microsoft.com/office/powerpoint/2010/main" val="346319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23</a:t>
            </a:fld>
            <a:endParaRPr lang="en-US"/>
          </a:p>
        </p:txBody>
      </p:sp>
      <p:sp>
        <p:nvSpPr>
          <p:cNvPr id="3" name="TextBox 2">
            <a:extLst>
              <a:ext uri="{FF2B5EF4-FFF2-40B4-BE49-F238E27FC236}">
                <a16:creationId xmlns:a16="http://schemas.microsoft.com/office/drawing/2014/main" id="{305288EE-E5C6-037A-4C41-F2DD91472E4D}"/>
              </a:ext>
            </a:extLst>
          </p:cNvPr>
          <p:cNvSpPr txBox="1"/>
          <p:nvPr/>
        </p:nvSpPr>
        <p:spPr>
          <a:xfrm>
            <a:off x="183994" y="245328"/>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Repeat the step 6 to 7 to reach the target node.</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5" descr="rrtcAnim_sm.gif">
            <a:extLst>
              <a:ext uri="{FF2B5EF4-FFF2-40B4-BE49-F238E27FC236}">
                <a16:creationId xmlns:a16="http://schemas.microsoft.com/office/drawing/2014/main" id="{D20BC8F6-9D05-9C2C-FF63-CA9DA9409F6A}"/>
              </a:ext>
            </a:extLst>
          </p:cNvPr>
          <p:cNvPicPr>
            <a:picLocks noChangeAspect="1"/>
          </p:cNvPicPr>
          <p:nvPr/>
        </p:nvPicPr>
        <p:blipFill>
          <a:blip r:embed="rId2">
            <a:extLst>
              <a:ext uri="{28A0092B-C50C-407E-A947-70E740481C1C}">
                <a14:useLocalDpi xmlns:a14="http://schemas.microsoft.com/office/drawing/2010/main" val="0"/>
              </a:ext>
            </a:extLst>
          </a:blip>
          <a:srcRect t="-5501" b="-5501"/>
          <a:stretch>
            <a:fillRect/>
          </a:stretch>
        </p:blipFill>
        <p:spPr>
          <a:xfrm>
            <a:off x="299225" y="752713"/>
            <a:ext cx="6138744" cy="3407079"/>
          </a:xfrm>
          <a:prstGeom prst="rect">
            <a:avLst/>
          </a:prstGeom>
          <a:ln>
            <a:noFill/>
          </a:ln>
        </p:spPr>
      </p:pic>
    </p:spTree>
    <p:extLst>
      <p:ext uri="{BB962C8B-B14F-4D97-AF65-F5344CB8AC3E}">
        <p14:creationId xmlns:p14="http://schemas.microsoft.com/office/powerpoint/2010/main" val="3268343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24</a:t>
            </a:fld>
            <a:endParaRPr lang="en-US"/>
          </a:p>
        </p:txBody>
      </p:sp>
      <p:sp>
        <p:nvSpPr>
          <p:cNvPr id="3" name="TextBox 2">
            <a:extLst>
              <a:ext uri="{FF2B5EF4-FFF2-40B4-BE49-F238E27FC236}">
                <a16:creationId xmlns:a16="http://schemas.microsoft.com/office/drawing/2014/main" id="{92F3FB30-4D2A-D188-1145-D63E98958EF1}"/>
              </a:ext>
            </a:extLst>
          </p:cNvPr>
          <p:cNvSpPr txBox="1"/>
          <p:nvPr/>
        </p:nvSpPr>
        <p:spPr>
          <a:xfrm>
            <a:off x="133815" y="200429"/>
            <a:ext cx="6497444" cy="369332"/>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Algorithm</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36BA85E-5603-DE24-3D3D-173C56BA1F09}"/>
                  </a:ext>
                </a:extLst>
              </p:cNvPr>
              <p:cNvGraphicFramePr>
                <a:graphicFrameLocks noGrp="1"/>
              </p:cNvGraphicFramePr>
              <p:nvPr>
                <p:extLst>
                  <p:ext uri="{D42A27DB-BD31-4B8C-83A1-F6EECF244321}">
                    <p14:modId xmlns:p14="http://schemas.microsoft.com/office/powerpoint/2010/main" val="1886050588"/>
                  </p:ext>
                </p:extLst>
              </p:nvPr>
            </p:nvGraphicFramePr>
            <p:xfrm>
              <a:off x="334537" y="666130"/>
              <a:ext cx="6218664" cy="11430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baseline="0" noProof="1">
                              <a:solidFill>
                                <a:srgbClr val="002060"/>
                              </a:solidFill>
                              <a:latin typeface="Lucida Console" panose="020B0609040504020204" pitchFamily="49" charset="0"/>
                            </a:rPr>
                            <a:t>CONNECT(T,q)</a:t>
                          </a:r>
                        </a:p>
                        <a:p>
                          <a:r>
                            <a:rPr lang="en-IN" sz="1150" b="0" i="0" baseline="0" noProof="1">
                              <a:solidFill>
                                <a:srgbClr val="002060"/>
                              </a:solidFill>
                              <a:latin typeface="Lucida Console" panose="020B0609040504020204" pitchFamily="49" charset="0"/>
                            </a:rPr>
                            <a:t>    repeat</a:t>
                          </a:r>
                        </a:p>
                        <a:p>
                          <a:r>
                            <a:rPr lang="en-IN" sz="1150" b="0" i="0" baseline="0" noProof="1">
                              <a:solidFill>
                                <a:srgbClr val="002060"/>
                              </a:solidFill>
                              <a:latin typeface="Lucida Console" panose="020B0609040504020204" pitchFamily="49" charset="0"/>
                            </a:rPr>
                            <a:t>        S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EXTEND(T,q)</a:t>
                          </a:r>
                        </a:p>
                        <a:p>
                          <a:r>
                            <a:rPr lang="en-IN" sz="1150" b="0" i="0" baseline="0" noProof="1">
                              <a:solidFill>
                                <a:srgbClr val="002060"/>
                              </a:solidFill>
                              <a:latin typeface="Lucida Console" panose="020B0609040504020204" pitchFamily="49" charset="0"/>
                            </a:rPr>
                            <a:t>    </a:t>
                          </a:r>
                        </a:p>
                        <a:p>
                          <a:r>
                            <a:rPr lang="en-IN" sz="1150" b="0" i="0" baseline="0" noProof="1">
                              <a:solidFill>
                                <a:srgbClr val="002060"/>
                              </a:solidFill>
                              <a:latin typeface="Lucida Console" panose="020B0609040504020204" pitchFamily="49" charset="0"/>
                            </a:rPr>
                            <a:t>    until not (S = Advanced)</a:t>
                          </a:r>
                        </a:p>
                        <a:p>
                          <a:r>
                            <a:rPr lang="en-IN" sz="1150" b="0" i="0" baseline="0" noProof="1">
                              <a:solidFill>
                                <a:srgbClr val="002060"/>
                              </a:solidFill>
                              <a:latin typeface="Lucida Console" panose="020B0609040504020204" pitchFamily="49" charset="0"/>
                            </a:rPr>
                            <a:t>        Return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4" name="Table 3">
                <a:extLst>
                  <a:ext uri="{FF2B5EF4-FFF2-40B4-BE49-F238E27FC236}">
                    <a16:creationId xmlns:a16="http://schemas.microsoft.com/office/drawing/2014/main" id="{D36BA85E-5603-DE24-3D3D-173C56BA1F09}"/>
                  </a:ext>
                </a:extLst>
              </p:cNvPr>
              <p:cNvGraphicFramePr>
                <a:graphicFrameLocks noGrp="1"/>
              </p:cNvGraphicFramePr>
              <p:nvPr>
                <p:extLst>
                  <p:ext uri="{D42A27DB-BD31-4B8C-83A1-F6EECF244321}">
                    <p14:modId xmlns:p14="http://schemas.microsoft.com/office/powerpoint/2010/main" val="1886050588"/>
                  </p:ext>
                </p:extLst>
              </p:nvPr>
            </p:nvGraphicFramePr>
            <p:xfrm>
              <a:off x="334537" y="666130"/>
              <a:ext cx="6218664" cy="11430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1143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8" t="-532" r="-196" b="-3723"/>
                          </a:stretch>
                        </a:blipFill>
                      </a:tcPr>
                    </a:tc>
                    <a:extLst>
                      <a:ext uri="{0D108BD9-81ED-4DB2-BD59-A6C34878D82A}">
                        <a16:rowId xmlns:a16="http://schemas.microsoft.com/office/drawing/2014/main" val="262475286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75EF6EF-D243-2833-686F-D4F9CA9B519E}"/>
                  </a:ext>
                </a:extLst>
              </p:cNvPr>
              <p:cNvGraphicFramePr>
                <a:graphicFrameLocks noGrp="1"/>
              </p:cNvGraphicFramePr>
              <p:nvPr>
                <p:extLst>
                  <p:ext uri="{D42A27DB-BD31-4B8C-83A1-F6EECF244321}">
                    <p14:modId xmlns:p14="http://schemas.microsoft.com/office/powerpoint/2010/main" val="3514960385"/>
                  </p:ext>
                </p:extLst>
              </p:nvPr>
            </p:nvGraphicFramePr>
            <p:xfrm>
              <a:off x="334537" y="2000250"/>
              <a:ext cx="6218664" cy="184404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noProof="1">
                              <a:solidFill>
                                <a:srgbClr val="002060"/>
                              </a:solidFill>
                              <a:latin typeface="Lucida Console" panose="020B0609040504020204" pitchFamily="49" charset="0"/>
                            </a:rPr>
                            <a:t>RRT_CONNECT_PLANNER(q_init, q_goal)</a:t>
                          </a:r>
                        </a:p>
                        <a:p>
                          <a:r>
                            <a:rPr lang="en-IN" sz="1150" b="0" i="0" baseline="0" noProof="1">
                              <a:solidFill>
                                <a:srgbClr val="002060"/>
                              </a:solidFill>
                              <a:latin typeface="Lucida Console" panose="020B0609040504020204" pitchFamily="49" charset="0"/>
                            </a:rPr>
                            <a:t>    T_a.init(q_init); T_b.init(q_goal)</a:t>
                          </a:r>
                        </a:p>
                        <a:p>
                          <a:r>
                            <a:rPr lang="en-IN" sz="1150" b="0" i="0" baseline="0" noProof="1">
                              <a:solidFill>
                                <a:srgbClr val="002060"/>
                              </a:solidFill>
                              <a:latin typeface="Lucida Console" panose="020B0609040504020204" pitchFamily="49" charset="0"/>
                            </a:rPr>
                            <a:t>    for k = 1 to K do </a:t>
                          </a:r>
                        </a:p>
                        <a:p>
                          <a:r>
                            <a:rPr lang="en-IN" sz="1150" b="0" i="0" baseline="0" noProof="1">
                              <a:solidFill>
                                <a:srgbClr val="002060"/>
                              </a:solidFill>
                              <a:latin typeface="Lucida Console" panose="020B0609040504020204" pitchFamily="49" charset="0"/>
                            </a:rPr>
                            <a:t>        q_rand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RANDOM_CONFIG()</a:t>
                          </a:r>
                        </a:p>
                        <a:p>
                          <a:r>
                            <a:rPr lang="en-IN" sz="1150" b="0" i="0" baseline="0" noProof="1">
                              <a:solidFill>
                                <a:srgbClr val="002060"/>
                              </a:solidFill>
                              <a:latin typeface="Lucida Console" panose="020B0609040504020204" pitchFamily="49" charset="0"/>
                            </a:rPr>
                            <a:t>        if not (EXTEND(T_a, q_rand) = Trapped) then </a:t>
                          </a:r>
                        </a:p>
                        <a:p>
                          <a:r>
                            <a:rPr lang="en-IN" sz="1150" b="0" i="0" baseline="0" noProof="1">
                              <a:solidFill>
                                <a:srgbClr val="002060"/>
                              </a:solidFill>
                              <a:latin typeface="Lucida Console" panose="020B0609040504020204" pitchFamily="49" charset="0"/>
                            </a:rPr>
                            <a:t>            if (CONNECT(T_b, q_new) = Reached) then </a:t>
                          </a:r>
                        </a:p>
                        <a:p>
                          <a:r>
                            <a:rPr lang="en-IN" sz="1150" b="0" i="0" baseline="0" noProof="1">
                              <a:solidFill>
                                <a:srgbClr val="002060"/>
                              </a:solidFill>
                              <a:latin typeface="Lucida Console" panose="020B0609040504020204" pitchFamily="49" charset="0"/>
                            </a:rPr>
                            <a:t>                Return PATH(T_a, T_b)</a:t>
                          </a:r>
                        </a:p>
                        <a:p>
                          <a:r>
                            <a:rPr lang="en-IN" sz="1150" b="0" i="0" baseline="0" noProof="1">
                              <a:solidFill>
                                <a:srgbClr val="002060"/>
                              </a:solidFill>
                              <a:latin typeface="Lucida Console" panose="020B0609040504020204" pitchFamily="49" charset="0"/>
                            </a:rPr>
                            <a:t>        SWAP(T_a, T_b)</a:t>
                          </a:r>
                        </a:p>
                        <a:p>
                          <a:endParaRPr lang="en-IN" sz="1150" b="0" i="0" baseline="0" noProof="1">
                            <a:solidFill>
                              <a:srgbClr val="002060"/>
                            </a:solidFill>
                            <a:latin typeface="Lucida Console" panose="020B0609040504020204" pitchFamily="49" charset="0"/>
                          </a:endParaRPr>
                        </a:p>
                        <a:p>
                          <a:r>
                            <a:rPr lang="en-IN" sz="1150" b="0" i="0" baseline="0" noProof="1">
                              <a:solidFill>
                                <a:srgbClr val="002060"/>
                              </a:solidFill>
                              <a:latin typeface="Lucida Console" panose="020B0609040504020204" pitchFamily="49" charset="0"/>
                            </a:rPr>
                            <a:t>Return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5" name="Table 4">
                <a:extLst>
                  <a:ext uri="{FF2B5EF4-FFF2-40B4-BE49-F238E27FC236}">
                    <a16:creationId xmlns:a16="http://schemas.microsoft.com/office/drawing/2014/main" id="{275EF6EF-D243-2833-686F-D4F9CA9B519E}"/>
                  </a:ext>
                </a:extLst>
              </p:cNvPr>
              <p:cNvGraphicFramePr>
                <a:graphicFrameLocks noGrp="1"/>
              </p:cNvGraphicFramePr>
              <p:nvPr>
                <p:extLst>
                  <p:ext uri="{D42A27DB-BD31-4B8C-83A1-F6EECF244321}">
                    <p14:modId xmlns:p14="http://schemas.microsoft.com/office/powerpoint/2010/main" val="3514960385"/>
                  </p:ext>
                </p:extLst>
              </p:nvPr>
            </p:nvGraphicFramePr>
            <p:xfrm>
              <a:off x="334537" y="2000250"/>
              <a:ext cx="6218664" cy="184404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1844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 t="-330" r="-196" b="-2310"/>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2403662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25</a:t>
            </a:fld>
            <a:endParaRPr lang="en-US"/>
          </a:p>
        </p:txBody>
      </p:sp>
      <p:sp>
        <p:nvSpPr>
          <p:cNvPr id="3" name="TextBox 2">
            <a:extLst>
              <a:ext uri="{FF2B5EF4-FFF2-40B4-BE49-F238E27FC236}">
                <a16:creationId xmlns:a16="http://schemas.microsoft.com/office/drawing/2014/main" id="{CDF083B6-57DA-A026-F341-DCB93B47301E}"/>
              </a:ext>
            </a:extLst>
          </p:cNvPr>
          <p:cNvSpPr txBox="1"/>
          <p:nvPr/>
        </p:nvSpPr>
        <p:spPr>
          <a:xfrm>
            <a:off x="183994" y="185856"/>
            <a:ext cx="6369206" cy="3724096"/>
          </a:xfrm>
          <a:prstGeom prst="rect">
            <a:avLst/>
          </a:prstGeom>
          <a:noFill/>
        </p:spPr>
        <p:txBody>
          <a:bodyPr wrap="square" rtlCol="0">
            <a:spAutoFit/>
          </a:bodyPr>
          <a:lstStyle/>
          <a:p>
            <a:pPr algn="just"/>
            <a:r>
              <a:rPr lang="en-IN" sz="2200" b="1" dirty="0">
                <a:solidFill>
                  <a:srgbClr val="92D050"/>
                </a:solidFill>
                <a:latin typeface="Times New Roman" panose="02020603050405020304" pitchFamily="18" charset="0"/>
                <a:cs typeface="Times New Roman" panose="02020603050405020304" pitchFamily="18" charset="0"/>
              </a:rPr>
              <a:t>RRT-Connect</a:t>
            </a:r>
          </a:p>
          <a:p>
            <a:pPr algn="just"/>
            <a:endParaRPr lang="en-IN" sz="2000" b="1" dirty="0">
              <a:solidFill>
                <a:srgbClr val="92D05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Introduction</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RRT or RRT- connect method is not able to find the optimal path between the starting node and goal node.</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RRT* ensures asymptotic optimality </a:t>
            </a:r>
            <a:r>
              <a:rPr lang="en-US" sz="1600" dirty="0">
                <a:solidFill>
                  <a:srgbClr val="002060"/>
                </a:solidFill>
                <a:latin typeface="Times New Roman" pitchFamily="18" charset="0"/>
                <a:cs typeface="Times New Roman" pitchFamily="18" charset="0"/>
                <a:sym typeface="Wingdings" pitchFamily="2" charset="2"/>
              </a:rPr>
              <a:t> This method is useful to find the optimal path.</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sym typeface="Wingdings" pitchFamily="2" charset="2"/>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sym typeface="Wingdings" pitchFamily="2" charset="2"/>
              </a:rPr>
              <a:t>This method is useful </a:t>
            </a:r>
            <a:r>
              <a:rPr lang="en-US" sz="1600" dirty="0">
                <a:solidFill>
                  <a:srgbClr val="002060"/>
                </a:solidFill>
                <a:latin typeface="Times New Roman" pitchFamily="18" charset="0"/>
                <a:cs typeface="Times New Roman" pitchFamily="18" charset="0"/>
              </a:rPr>
              <a:t>to deal with differential constraints also</a:t>
            </a:r>
            <a:r>
              <a:rPr lang="en-US" sz="1600" dirty="0">
                <a:solidFill>
                  <a:srgbClr val="002060"/>
                </a:solidFill>
                <a:latin typeface="Times New Roman" pitchFamily="18" charset="0"/>
                <a:cs typeface="Times New Roman" pitchFamily="18" charset="0"/>
                <a:sym typeface="Wingdings" pitchFamily="2" charset="2"/>
              </a:rPr>
              <a:t>.</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sym typeface="Wingdings" pitchFamily="2" charset="2"/>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sym typeface="Wingdings" pitchFamily="2" charset="2"/>
              </a:rPr>
              <a:t>Two main techniques involved in this technique  P</a:t>
            </a:r>
            <a:r>
              <a:rPr lang="en-US" sz="1600" dirty="0">
                <a:solidFill>
                  <a:srgbClr val="002060"/>
                </a:solidFill>
                <a:latin typeface="Times New Roman" pitchFamily="18" charset="0"/>
                <a:cs typeface="Times New Roman" pitchFamily="18" charset="0"/>
              </a:rPr>
              <a:t>ath optimization and Intelligent Sampling.</a:t>
            </a:r>
          </a:p>
        </p:txBody>
      </p:sp>
    </p:spTree>
    <p:extLst>
      <p:ext uri="{BB962C8B-B14F-4D97-AF65-F5344CB8AC3E}">
        <p14:creationId xmlns:p14="http://schemas.microsoft.com/office/powerpoint/2010/main" val="863290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26</a:t>
            </a:fld>
            <a:endParaRPr lang="en-US"/>
          </a:p>
        </p:txBody>
      </p:sp>
      <p:sp>
        <p:nvSpPr>
          <p:cNvPr id="3" name="TextBox 2">
            <a:extLst>
              <a:ext uri="{FF2B5EF4-FFF2-40B4-BE49-F238E27FC236}">
                <a16:creationId xmlns:a16="http://schemas.microsoft.com/office/drawing/2014/main" id="{0BDC4A77-1112-1FBB-0BA5-0C464749D7B1}"/>
              </a:ext>
            </a:extLst>
          </p:cNvPr>
          <p:cNvSpPr txBox="1"/>
          <p:nvPr/>
        </p:nvSpPr>
        <p:spPr>
          <a:xfrm>
            <a:off x="183994" y="185856"/>
            <a:ext cx="6369206" cy="1107996"/>
          </a:xfrm>
          <a:prstGeom prst="rect">
            <a:avLst/>
          </a:prstGeom>
          <a:noFill/>
        </p:spPr>
        <p:txBody>
          <a:bodyPr wrap="square" rtlCol="0">
            <a:spAutoFit/>
          </a:bodyPr>
          <a:lstStyle/>
          <a:p>
            <a:pPr algn="just"/>
            <a:r>
              <a:rPr lang="en-IN" b="1" dirty="0">
                <a:solidFill>
                  <a:srgbClr val="002060"/>
                </a:solidFill>
                <a:latin typeface="Times New Roman" panose="02020603050405020304" pitchFamily="18" charset="0"/>
                <a:cs typeface="Times New Roman" panose="02020603050405020304" pitchFamily="18" charset="0"/>
              </a:rPr>
              <a:t>Working Steps</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Construction of tree: Build a rapidly exploring random tree in search space from the both nodes starting and goal node.</a:t>
            </a:r>
            <a:endParaRPr lang="en-IN" sz="1600" dirty="0">
              <a:solidFill>
                <a:srgbClr val="00206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A4BDA6EA-7691-CF6F-997A-A14DA9B98F4B}"/>
              </a:ext>
            </a:extLst>
          </p:cNvPr>
          <p:cNvCxnSpPr/>
          <p:nvPr/>
        </p:nvCxnSpPr>
        <p:spPr>
          <a:xfrm flipV="1">
            <a:off x="3791415" y="195890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BC0DAD9-01C5-F5BA-66C9-BE4751ED11C2}"/>
              </a:ext>
            </a:extLst>
          </p:cNvPr>
          <p:cNvCxnSpPr/>
          <p:nvPr/>
        </p:nvCxnSpPr>
        <p:spPr>
          <a:xfrm flipV="1">
            <a:off x="3913335" y="2269800"/>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7EA8D6-F3AE-9F7B-A307-244117D24E68}"/>
              </a:ext>
            </a:extLst>
          </p:cNvPr>
          <p:cNvCxnSpPr/>
          <p:nvPr/>
        </p:nvCxnSpPr>
        <p:spPr>
          <a:xfrm flipH="1" flipV="1">
            <a:off x="2520399" y="2330760"/>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F507204F-C26D-D2D0-495F-3F02DE76FF23}"/>
              </a:ext>
            </a:extLst>
          </p:cNvPr>
          <p:cNvSpPr/>
          <p:nvPr/>
        </p:nvSpPr>
        <p:spPr>
          <a:xfrm>
            <a:off x="3663399" y="3178104"/>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818A5ED9-1877-3A85-1B00-055F8BC48FE6}"/>
              </a:ext>
            </a:extLst>
          </p:cNvPr>
          <p:cNvSpPr/>
          <p:nvPr/>
        </p:nvSpPr>
        <p:spPr>
          <a:xfrm>
            <a:off x="5315415" y="2041200"/>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76A5A4F4-59C0-B86F-6892-8A793A896D6D}"/>
              </a:ext>
            </a:extLst>
          </p:cNvPr>
          <p:cNvSpPr/>
          <p:nvPr/>
        </p:nvSpPr>
        <p:spPr>
          <a:xfrm>
            <a:off x="3663399" y="1666296"/>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217223D-1CDD-F83B-039C-22ED0482C184}"/>
              </a:ext>
            </a:extLst>
          </p:cNvPr>
          <p:cNvSpPr/>
          <p:nvPr/>
        </p:nvSpPr>
        <p:spPr>
          <a:xfrm>
            <a:off x="2270463" y="2117400"/>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1F44D9-88FF-68C1-3E71-4E5E3574F651}"/>
              </a:ext>
            </a:extLst>
          </p:cNvPr>
          <p:cNvSpPr txBox="1"/>
          <p:nvPr/>
        </p:nvSpPr>
        <p:spPr>
          <a:xfrm>
            <a:off x="3410415" y="3635304"/>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Tree>
    <p:extLst>
      <p:ext uri="{BB962C8B-B14F-4D97-AF65-F5344CB8AC3E}">
        <p14:creationId xmlns:p14="http://schemas.microsoft.com/office/powerpoint/2010/main" val="2632292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27</a:t>
            </a:fld>
            <a:endParaRPr lang="en-US"/>
          </a:p>
        </p:txBody>
      </p:sp>
      <p:sp>
        <p:nvSpPr>
          <p:cNvPr id="3" name="TextBox 2">
            <a:extLst>
              <a:ext uri="{FF2B5EF4-FFF2-40B4-BE49-F238E27FC236}">
                <a16:creationId xmlns:a16="http://schemas.microsoft.com/office/drawing/2014/main" id="{761C0AA3-4D5B-9885-3766-691AA3831C07}"/>
              </a:ext>
            </a:extLst>
          </p:cNvPr>
          <p:cNvSpPr txBox="1"/>
          <p:nvPr/>
        </p:nvSpPr>
        <p:spPr>
          <a:xfrm>
            <a:off x="183994" y="208158"/>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Pick a random node in the search space.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D73AD8A-9A24-1FA3-2E2F-E0F1E5E5955A}"/>
              </a:ext>
            </a:extLst>
          </p:cNvPr>
          <p:cNvSpPr>
            <a:spLocks/>
          </p:cNvSpPr>
          <p:nvPr/>
        </p:nvSpPr>
        <p:spPr bwMode="auto">
          <a:xfrm>
            <a:off x="853258" y="695109"/>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ECDAB16C-CF9C-E3C6-BDAF-2C6957522ACC}"/>
              </a:ext>
            </a:extLst>
          </p:cNvPr>
          <p:cNvCxnSpPr/>
          <p:nvPr/>
        </p:nvCxnSpPr>
        <p:spPr>
          <a:xfrm flipV="1">
            <a:off x="3291658" y="1304709"/>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0B7EDFA-0F8E-87A2-B255-0426F1BEEEBC}"/>
              </a:ext>
            </a:extLst>
          </p:cNvPr>
          <p:cNvCxnSpPr/>
          <p:nvPr/>
        </p:nvCxnSpPr>
        <p:spPr>
          <a:xfrm flipV="1">
            <a:off x="3413578" y="1615605"/>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4B7A6-9053-F74C-6F56-EE00C57909D0}"/>
              </a:ext>
            </a:extLst>
          </p:cNvPr>
          <p:cNvCxnSpPr/>
          <p:nvPr/>
        </p:nvCxnSpPr>
        <p:spPr>
          <a:xfrm flipH="1" flipV="1">
            <a:off x="2020642" y="1676565"/>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64CA0615-0681-46C8-FCF2-BE7FAD1104BA}"/>
              </a:ext>
            </a:extLst>
          </p:cNvPr>
          <p:cNvSpPr/>
          <p:nvPr/>
        </p:nvSpPr>
        <p:spPr>
          <a:xfrm>
            <a:off x="3163642" y="2523909"/>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3B77D56-5085-8F8C-8078-5841670EF8BA}"/>
              </a:ext>
            </a:extLst>
          </p:cNvPr>
          <p:cNvSpPr/>
          <p:nvPr/>
        </p:nvSpPr>
        <p:spPr>
          <a:xfrm>
            <a:off x="4815658" y="138700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4B308A9-EAD0-58BD-C25D-89FE2CEA2DE2}"/>
              </a:ext>
            </a:extLst>
          </p:cNvPr>
          <p:cNvSpPr/>
          <p:nvPr/>
        </p:nvSpPr>
        <p:spPr>
          <a:xfrm>
            <a:off x="3163642" y="101210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8021474B-10E4-3351-7FA3-E81420E495FB}"/>
              </a:ext>
            </a:extLst>
          </p:cNvPr>
          <p:cNvSpPr/>
          <p:nvPr/>
        </p:nvSpPr>
        <p:spPr>
          <a:xfrm>
            <a:off x="1770706" y="146320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024850-366A-6E0B-0716-63EEC241793F}"/>
              </a:ext>
            </a:extLst>
          </p:cNvPr>
          <p:cNvSpPr txBox="1"/>
          <p:nvPr/>
        </p:nvSpPr>
        <p:spPr>
          <a:xfrm>
            <a:off x="2910658" y="2981109"/>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3" name="Flowchart: Connector 12">
            <a:extLst>
              <a:ext uri="{FF2B5EF4-FFF2-40B4-BE49-F238E27FC236}">
                <a16:creationId xmlns:a16="http://schemas.microsoft.com/office/drawing/2014/main" id="{DABFE274-152B-E306-AE51-6BBA0CE3E8DC}"/>
              </a:ext>
            </a:extLst>
          </p:cNvPr>
          <p:cNvSpPr/>
          <p:nvPr/>
        </p:nvSpPr>
        <p:spPr>
          <a:xfrm>
            <a:off x="6825814" y="2149005"/>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7CC3DF0-9148-C42D-F3C7-EA4B7AAF4BC8}"/>
              </a:ext>
            </a:extLst>
          </p:cNvPr>
          <p:cNvSpPr txBox="1"/>
          <p:nvPr/>
        </p:nvSpPr>
        <p:spPr>
          <a:xfrm>
            <a:off x="6359470" y="2536321"/>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Tree>
    <p:extLst>
      <p:ext uri="{BB962C8B-B14F-4D97-AF65-F5344CB8AC3E}">
        <p14:creationId xmlns:p14="http://schemas.microsoft.com/office/powerpoint/2010/main" val="3580823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28</a:t>
            </a:fld>
            <a:endParaRPr lang="en-US"/>
          </a:p>
        </p:txBody>
      </p:sp>
      <p:sp>
        <p:nvSpPr>
          <p:cNvPr id="3" name="TextBox 2">
            <a:extLst>
              <a:ext uri="{FF2B5EF4-FFF2-40B4-BE49-F238E27FC236}">
                <a16:creationId xmlns:a16="http://schemas.microsoft.com/office/drawing/2014/main" id="{C066251B-3C35-E29D-CE4F-9F52685EA57D}"/>
              </a:ext>
            </a:extLst>
          </p:cNvPr>
          <p:cNvSpPr txBox="1"/>
          <p:nvPr/>
        </p:nvSpPr>
        <p:spPr>
          <a:xfrm>
            <a:off x="183994" y="208158"/>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Search nearest node: Find the nearest node in the tree from the random node.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CD85132-816C-EE69-04F1-C7B35AD5D2C4}"/>
              </a:ext>
            </a:extLst>
          </p:cNvPr>
          <p:cNvSpPr>
            <a:spLocks/>
          </p:cNvSpPr>
          <p:nvPr/>
        </p:nvSpPr>
        <p:spPr bwMode="auto">
          <a:xfrm>
            <a:off x="973872" y="717410"/>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966ECD65-6CE6-8187-2470-9ECCFA8D9770}"/>
              </a:ext>
            </a:extLst>
          </p:cNvPr>
          <p:cNvSpPr>
            <a:spLocks/>
          </p:cNvSpPr>
          <p:nvPr/>
        </p:nvSpPr>
        <p:spPr bwMode="auto">
          <a:xfrm>
            <a:off x="1182028" y="791749"/>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cxnSp>
        <p:nvCxnSpPr>
          <p:cNvPr id="16" name="Straight Connector 15">
            <a:extLst>
              <a:ext uri="{FF2B5EF4-FFF2-40B4-BE49-F238E27FC236}">
                <a16:creationId xmlns:a16="http://schemas.microsoft.com/office/drawing/2014/main" id="{9D1BE9A8-31F1-8C3F-2BE0-DCCE76580325}"/>
              </a:ext>
            </a:extLst>
          </p:cNvPr>
          <p:cNvCxnSpPr/>
          <p:nvPr/>
        </p:nvCxnSpPr>
        <p:spPr>
          <a:xfrm flipV="1">
            <a:off x="3174377" y="1334443"/>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A24CF7-6042-DFFB-40C9-99AC9128C0BA}"/>
              </a:ext>
            </a:extLst>
          </p:cNvPr>
          <p:cNvCxnSpPr/>
          <p:nvPr/>
        </p:nvCxnSpPr>
        <p:spPr>
          <a:xfrm flipV="1">
            <a:off x="3296297" y="1645339"/>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6B2378-E107-342F-556B-37CCD2A33EC2}"/>
              </a:ext>
            </a:extLst>
          </p:cNvPr>
          <p:cNvCxnSpPr/>
          <p:nvPr/>
        </p:nvCxnSpPr>
        <p:spPr>
          <a:xfrm flipH="1" flipV="1">
            <a:off x="1903361" y="1706299"/>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A9049683-2EB6-93A6-0C99-08FF70A5A4D9}"/>
              </a:ext>
            </a:extLst>
          </p:cNvPr>
          <p:cNvSpPr/>
          <p:nvPr/>
        </p:nvSpPr>
        <p:spPr>
          <a:xfrm>
            <a:off x="3046361" y="255364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3815985B-093F-12C9-2A6C-D435C8328B5A}"/>
              </a:ext>
            </a:extLst>
          </p:cNvPr>
          <p:cNvSpPr/>
          <p:nvPr/>
        </p:nvSpPr>
        <p:spPr>
          <a:xfrm>
            <a:off x="4698377" y="1416739"/>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E5FF2832-8B00-60B3-7A41-95C75938BB00}"/>
              </a:ext>
            </a:extLst>
          </p:cNvPr>
          <p:cNvSpPr/>
          <p:nvPr/>
        </p:nvSpPr>
        <p:spPr>
          <a:xfrm>
            <a:off x="3046361" y="104183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DABBF2BA-9FE1-AE8A-72FF-23D79604817A}"/>
              </a:ext>
            </a:extLst>
          </p:cNvPr>
          <p:cNvSpPr/>
          <p:nvPr/>
        </p:nvSpPr>
        <p:spPr>
          <a:xfrm>
            <a:off x="1653425" y="1492939"/>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59A4976-6269-5CA7-C070-79E8F4B2CA45}"/>
              </a:ext>
            </a:extLst>
          </p:cNvPr>
          <p:cNvSpPr txBox="1"/>
          <p:nvPr/>
        </p:nvSpPr>
        <p:spPr>
          <a:xfrm>
            <a:off x="2793377" y="3010843"/>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Starting Node</a:t>
            </a:r>
          </a:p>
        </p:txBody>
      </p:sp>
      <p:sp>
        <p:nvSpPr>
          <p:cNvPr id="24" name="Flowchart: Connector 23">
            <a:extLst>
              <a:ext uri="{FF2B5EF4-FFF2-40B4-BE49-F238E27FC236}">
                <a16:creationId xmlns:a16="http://schemas.microsoft.com/office/drawing/2014/main" id="{4A37015D-B633-9C22-6E77-611C1B38BF19}"/>
              </a:ext>
            </a:extLst>
          </p:cNvPr>
          <p:cNvSpPr/>
          <p:nvPr/>
        </p:nvSpPr>
        <p:spPr>
          <a:xfrm>
            <a:off x="6708533" y="2178739"/>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A81EE680-BDBA-DDF7-2E67-BA01F4F1B19D}"/>
              </a:ext>
            </a:extLst>
          </p:cNvPr>
          <p:cNvCxnSpPr/>
          <p:nvPr/>
        </p:nvCxnSpPr>
        <p:spPr>
          <a:xfrm>
            <a:off x="4948313" y="1622479"/>
            <a:ext cx="1760220" cy="6614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D98CF5A-797C-EDB0-81D0-46C4D44181AB}"/>
              </a:ext>
            </a:extLst>
          </p:cNvPr>
          <p:cNvSpPr txBox="1"/>
          <p:nvPr/>
        </p:nvSpPr>
        <p:spPr>
          <a:xfrm>
            <a:off x="6260477" y="2553643"/>
            <a:ext cx="932688"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Random Node</a:t>
            </a:r>
          </a:p>
        </p:txBody>
      </p:sp>
    </p:spTree>
    <p:extLst>
      <p:ext uri="{BB962C8B-B14F-4D97-AF65-F5344CB8AC3E}">
        <p14:creationId xmlns:p14="http://schemas.microsoft.com/office/powerpoint/2010/main" val="3141136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29</a:t>
            </a:fld>
            <a:endParaRPr lang="en-US"/>
          </a:p>
        </p:txBody>
      </p:sp>
      <p:sp>
        <p:nvSpPr>
          <p:cNvPr id="3" name="TextBox 2">
            <a:extLst>
              <a:ext uri="{FF2B5EF4-FFF2-40B4-BE49-F238E27FC236}">
                <a16:creationId xmlns:a16="http://schemas.microsoft.com/office/drawing/2014/main" id="{E9295C53-A05A-E44B-458F-F724461600B0}"/>
              </a:ext>
            </a:extLst>
          </p:cNvPr>
          <p:cNvSpPr txBox="1"/>
          <p:nvPr/>
        </p:nvSpPr>
        <p:spPr>
          <a:xfrm>
            <a:off x="183994" y="260196"/>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Consider the new node from the nearest node towards the random node by a small step as long as possible by avoiding the obstacle.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1FE3253-2B8B-2717-CF4C-21AA6B713004}"/>
              </a:ext>
            </a:extLst>
          </p:cNvPr>
          <p:cNvSpPr>
            <a:spLocks/>
          </p:cNvSpPr>
          <p:nvPr/>
        </p:nvSpPr>
        <p:spPr bwMode="auto">
          <a:xfrm>
            <a:off x="639343" y="806619"/>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5E7B2805-16DA-4CBF-E3D6-1AF173F15E89}"/>
              </a:ext>
            </a:extLst>
          </p:cNvPr>
          <p:cNvCxnSpPr/>
          <p:nvPr/>
        </p:nvCxnSpPr>
        <p:spPr>
          <a:xfrm flipV="1">
            <a:off x="3077743" y="1371615"/>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E78B03-039B-53AD-5CA7-4B3F208913B8}"/>
              </a:ext>
            </a:extLst>
          </p:cNvPr>
          <p:cNvCxnSpPr/>
          <p:nvPr/>
        </p:nvCxnSpPr>
        <p:spPr>
          <a:xfrm flipV="1">
            <a:off x="3199663" y="1682511"/>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1313DF2-4529-3AC6-AAC5-E0FC967FAD2D}"/>
              </a:ext>
            </a:extLst>
          </p:cNvPr>
          <p:cNvCxnSpPr/>
          <p:nvPr/>
        </p:nvCxnSpPr>
        <p:spPr>
          <a:xfrm flipH="1" flipV="1">
            <a:off x="1806727" y="1743471"/>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0F5A0E73-81CF-8D0A-542B-0BF096FA2BB4}"/>
              </a:ext>
            </a:extLst>
          </p:cNvPr>
          <p:cNvSpPr/>
          <p:nvPr/>
        </p:nvSpPr>
        <p:spPr>
          <a:xfrm>
            <a:off x="2949727" y="259081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EFE6DCA8-10CB-B05B-DF6D-1EC7BB416F50}"/>
              </a:ext>
            </a:extLst>
          </p:cNvPr>
          <p:cNvSpPr/>
          <p:nvPr/>
        </p:nvSpPr>
        <p:spPr>
          <a:xfrm>
            <a:off x="4601743" y="145391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D43F3437-DED1-F409-3CDB-161FE228022D}"/>
              </a:ext>
            </a:extLst>
          </p:cNvPr>
          <p:cNvSpPr/>
          <p:nvPr/>
        </p:nvSpPr>
        <p:spPr>
          <a:xfrm>
            <a:off x="2949727" y="107900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DFF495F-6992-A9EC-8816-A46DB4BAC170}"/>
              </a:ext>
            </a:extLst>
          </p:cNvPr>
          <p:cNvSpPr/>
          <p:nvPr/>
        </p:nvSpPr>
        <p:spPr>
          <a:xfrm>
            <a:off x="1556791" y="153011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495F21B-4BAE-287B-2BAB-2B7694EB70C5}"/>
              </a:ext>
            </a:extLst>
          </p:cNvPr>
          <p:cNvSpPr txBox="1"/>
          <p:nvPr/>
        </p:nvSpPr>
        <p:spPr>
          <a:xfrm>
            <a:off x="2696743" y="3048015"/>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Starting Node</a:t>
            </a:r>
          </a:p>
        </p:txBody>
      </p:sp>
      <p:sp>
        <p:nvSpPr>
          <p:cNvPr id="13" name="Flowchart: Connector 12">
            <a:extLst>
              <a:ext uri="{FF2B5EF4-FFF2-40B4-BE49-F238E27FC236}">
                <a16:creationId xmlns:a16="http://schemas.microsoft.com/office/drawing/2014/main" id="{3888E666-99D2-1711-FB17-ED6674DCFC8E}"/>
              </a:ext>
            </a:extLst>
          </p:cNvPr>
          <p:cNvSpPr/>
          <p:nvPr/>
        </p:nvSpPr>
        <p:spPr>
          <a:xfrm>
            <a:off x="6611899" y="2215911"/>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D1D2C53-5C02-14EF-842E-0B0CBDF2F7BE}"/>
              </a:ext>
            </a:extLst>
          </p:cNvPr>
          <p:cNvCxnSpPr/>
          <p:nvPr/>
        </p:nvCxnSpPr>
        <p:spPr>
          <a:xfrm>
            <a:off x="4851679" y="1659651"/>
            <a:ext cx="1760220" cy="6614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BBFA57-734C-4224-FF3C-60F708C86AB5}"/>
              </a:ext>
            </a:extLst>
          </p:cNvPr>
          <p:cNvSpPr txBox="1"/>
          <p:nvPr/>
        </p:nvSpPr>
        <p:spPr>
          <a:xfrm>
            <a:off x="6270523" y="2603227"/>
            <a:ext cx="932688"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Random Node</a:t>
            </a:r>
          </a:p>
        </p:txBody>
      </p:sp>
      <p:sp>
        <p:nvSpPr>
          <p:cNvPr id="16" name="Flowchart: Connector 15">
            <a:extLst>
              <a:ext uri="{FF2B5EF4-FFF2-40B4-BE49-F238E27FC236}">
                <a16:creationId xmlns:a16="http://schemas.microsoft.com/office/drawing/2014/main" id="{F954A9C9-78AB-BBAD-3689-FE451EAB99CC}"/>
              </a:ext>
            </a:extLst>
          </p:cNvPr>
          <p:cNvSpPr/>
          <p:nvPr/>
        </p:nvSpPr>
        <p:spPr>
          <a:xfrm>
            <a:off x="5410987" y="1752615"/>
            <a:ext cx="249936" cy="304800"/>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2E46FEB-8B8A-8079-4AEE-7521E04BC506}"/>
              </a:ext>
            </a:extLst>
          </p:cNvPr>
          <p:cNvCxnSpPr/>
          <p:nvPr/>
        </p:nvCxnSpPr>
        <p:spPr>
          <a:xfrm>
            <a:off x="4764049" y="1825767"/>
            <a:ext cx="629412" cy="22250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3EA5D00-DFDE-EA22-36F2-C798677FAAFD}"/>
                  </a:ext>
                </a:extLst>
              </p:cNvPr>
              <p:cNvSpPr txBox="1"/>
              <p:nvPr/>
            </p:nvSpPr>
            <p:spPr>
              <a:xfrm rot="1076013">
                <a:off x="4790592" y="1990358"/>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a:ea typeface="Cambria Math"/>
                        </a:rPr>
                        <m:t>𝛿</m:t>
                      </m:r>
                    </m:oMath>
                  </m:oMathPara>
                </a14:m>
                <a:endParaRPr lang="en-US" dirty="0">
                  <a:solidFill>
                    <a:srgbClr val="0000FF"/>
                  </a:solidFill>
                </a:endParaRPr>
              </a:p>
            </p:txBody>
          </p:sp>
        </mc:Choice>
        <mc:Fallback>
          <p:sp>
            <p:nvSpPr>
              <p:cNvPr id="18" name="TextBox 17">
                <a:extLst>
                  <a:ext uri="{FF2B5EF4-FFF2-40B4-BE49-F238E27FC236}">
                    <a16:creationId xmlns:a16="http://schemas.microsoft.com/office/drawing/2014/main" id="{33EA5D00-DFDE-EA22-36F2-C798677FAAFD}"/>
                  </a:ext>
                </a:extLst>
              </p:cNvPr>
              <p:cNvSpPr txBox="1">
                <a:spLocks noRot="1" noChangeAspect="1" noMove="1" noResize="1" noEditPoints="1" noAdjustHandles="1" noChangeArrowheads="1" noChangeShapeType="1" noTextEdit="1"/>
              </p:cNvSpPr>
              <p:nvPr/>
            </p:nvSpPr>
            <p:spPr>
              <a:xfrm rot="1076013">
                <a:off x="4790592" y="1990358"/>
                <a:ext cx="370038" cy="369332"/>
              </a:xfrm>
              <a:prstGeom prst="rect">
                <a:avLst/>
              </a:prstGeom>
              <a:blipFill>
                <a:blip r:embed="rId2"/>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29C7417F-3EDA-15BA-1AE4-AC8BB10D472B}"/>
              </a:ext>
            </a:extLst>
          </p:cNvPr>
          <p:cNvSpPr txBox="1"/>
          <p:nvPr/>
        </p:nvSpPr>
        <p:spPr>
          <a:xfrm>
            <a:off x="5432323" y="1250136"/>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New Node</a:t>
            </a:r>
          </a:p>
        </p:txBody>
      </p:sp>
    </p:spTree>
    <p:extLst>
      <p:ext uri="{BB962C8B-B14F-4D97-AF65-F5344CB8AC3E}">
        <p14:creationId xmlns:p14="http://schemas.microsoft.com/office/powerpoint/2010/main" val="404966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a:t>
            </a:fld>
            <a:endParaRPr lang="en-US"/>
          </a:p>
        </p:txBody>
      </p:sp>
      <p:sp>
        <p:nvSpPr>
          <p:cNvPr id="3" name="TextBox 2">
            <a:extLst>
              <a:ext uri="{FF2B5EF4-FFF2-40B4-BE49-F238E27FC236}">
                <a16:creationId xmlns:a16="http://schemas.microsoft.com/office/drawing/2014/main" id="{688A745D-B498-FE31-0632-91522693E135}"/>
              </a:ext>
            </a:extLst>
          </p:cNvPr>
          <p:cNvSpPr txBox="1"/>
          <p:nvPr/>
        </p:nvSpPr>
        <p:spPr>
          <a:xfrm>
            <a:off x="183994" y="252762"/>
            <a:ext cx="6369206" cy="3600986"/>
          </a:xfrm>
          <a:prstGeom prst="rect">
            <a:avLst/>
          </a:prstGeom>
          <a:noFill/>
        </p:spPr>
        <p:txBody>
          <a:bodyPr wrap="square" rtlCol="0">
            <a:spAutoFit/>
          </a:bodyPr>
          <a:lstStyle/>
          <a:p>
            <a:pPr algn="just"/>
            <a:r>
              <a:rPr lang="en-IN" sz="2000" b="1" dirty="0">
                <a:solidFill>
                  <a:srgbClr val="92D050"/>
                </a:solidFill>
                <a:latin typeface="Times New Roman" panose="02020603050405020304" pitchFamily="18" charset="0"/>
                <a:cs typeface="Times New Roman" panose="02020603050405020304" pitchFamily="18" charset="0"/>
              </a:rPr>
              <a:t>Key Algorithms in Sampling Based Path Planning</a:t>
            </a:r>
          </a:p>
          <a:p>
            <a:pPr algn="just"/>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Rapidly-exploring Random Trees (RRT)</a:t>
            </a:r>
            <a:r>
              <a:rPr lang="en-IN" sz="1600" dirty="0">
                <a:solidFill>
                  <a:srgbClr val="002060"/>
                </a:solidFill>
                <a:latin typeface="Times New Roman" panose="02020603050405020304" pitchFamily="18" charset="0"/>
                <a:cs typeface="Times New Roman" panose="02020603050405020304" pitchFamily="18" charset="0"/>
              </a:rPr>
              <a:t>: Efficiently explores the space by incrementally building a tree structure from the start point. </a:t>
            </a:r>
            <a:endParaRPr lang="en-IN" sz="16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RRT Connect</a:t>
            </a:r>
            <a:r>
              <a:rPr lang="en-IN" sz="1600" dirty="0">
                <a:solidFill>
                  <a:srgbClr val="002060"/>
                </a:solidFill>
                <a:latin typeface="Times New Roman" panose="02020603050405020304" pitchFamily="18" charset="0"/>
                <a:cs typeface="Times New Roman" panose="02020603050405020304" pitchFamily="18" charset="0"/>
              </a:rPr>
              <a:t>: An extension of RRT that aggressively tries to connect the start and goal, improving convergence speed.</a:t>
            </a:r>
            <a:endParaRPr lang="en-IN" sz="16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RRT* (RRT-Star)</a:t>
            </a:r>
            <a:r>
              <a:rPr lang="en-IN" sz="1600" dirty="0">
                <a:solidFill>
                  <a:srgbClr val="002060"/>
                </a:solidFill>
                <a:latin typeface="Times New Roman" panose="02020603050405020304" pitchFamily="18" charset="0"/>
                <a:cs typeface="Times New Roman" panose="02020603050405020304" pitchFamily="18" charset="0"/>
              </a:rPr>
              <a:t>: An optimization RRT that refines the tree over time to ensure an optimal path. </a:t>
            </a:r>
          </a:p>
          <a:p>
            <a:pPr marL="285750" indent="-285750" algn="just">
              <a:buFont typeface="Arial" panose="020B0604020202020204" pitchFamily="34" charset="0"/>
              <a:buChar char="•"/>
            </a:pPr>
            <a:endParaRPr lang="en-IN" sz="16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Probabilistic Roadmap (PRM)</a:t>
            </a:r>
            <a:r>
              <a:rPr lang="en-IN" sz="1600" dirty="0">
                <a:solidFill>
                  <a:srgbClr val="002060"/>
                </a:solidFill>
                <a:latin typeface="Times New Roman" panose="02020603050405020304" pitchFamily="18" charset="0"/>
                <a:cs typeface="Times New Roman" panose="02020603050405020304" pitchFamily="18" charset="0"/>
              </a:rPr>
              <a:t>: Creates a global graph by connecting randomly sampled nodes in free space, suitable for multi-query planning. </a:t>
            </a:r>
            <a:endParaRPr lang="en-IN"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795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30</a:t>
            </a:fld>
            <a:endParaRPr lang="en-US"/>
          </a:p>
        </p:txBody>
      </p:sp>
      <p:sp>
        <p:nvSpPr>
          <p:cNvPr id="3" name="TextBox 2">
            <a:extLst>
              <a:ext uri="{FF2B5EF4-FFF2-40B4-BE49-F238E27FC236}">
                <a16:creationId xmlns:a16="http://schemas.microsoft.com/office/drawing/2014/main" id="{3B52FF00-24EA-0C55-093E-2D545CA24C0B}"/>
              </a:ext>
            </a:extLst>
          </p:cNvPr>
          <p:cNvSpPr txBox="1"/>
          <p:nvPr/>
        </p:nvSpPr>
        <p:spPr>
          <a:xfrm>
            <a:off x="183994" y="260196"/>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Consider all nodes in the vicinity of the new nodes </a:t>
            </a:r>
            <a:r>
              <a:rPr lang="en-US" sz="1600" dirty="0">
                <a:solidFill>
                  <a:srgbClr val="002060"/>
                </a:solidFill>
                <a:latin typeface="Times New Roman" pitchFamily="18" charset="0"/>
                <a:cs typeface="Times New Roman" pitchFamily="18" charset="0"/>
                <a:sym typeface="Wingdings" pitchFamily="2" charset="2"/>
              </a:rPr>
              <a:t> those nodes are named as Neighborhood nodes</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427DC9B5-F8EE-962C-318C-274F67E2A78C}"/>
              </a:ext>
            </a:extLst>
          </p:cNvPr>
          <p:cNvSpPr/>
          <p:nvPr/>
        </p:nvSpPr>
        <p:spPr>
          <a:xfrm>
            <a:off x="3284041" y="1548171"/>
            <a:ext cx="1676400" cy="1467612"/>
          </a:xfrm>
          <a:prstGeom prst="ellipse">
            <a:avLst/>
          </a:prstGeom>
          <a:ln w="1270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B80853E-10E5-50CD-FFB5-02B6F935863C}"/>
              </a:ext>
            </a:extLst>
          </p:cNvPr>
          <p:cNvCxnSpPr/>
          <p:nvPr/>
        </p:nvCxnSpPr>
        <p:spPr>
          <a:xfrm flipV="1">
            <a:off x="2061793" y="1929171"/>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3BD6916-E03A-533B-F873-4E49E9EADC77}"/>
              </a:ext>
            </a:extLst>
          </p:cNvPr>
          <p:cNvCxnSpPr/>
          <p:nvPr/>
        </p:nvCxnSpPr>
        <p:spPr>
          <a:xfrm flipV="1">
            <a:off x="2183713" y="2240067"/>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B55C3D5F-7EC8-5F14-29FD-9DB90B4E43D4}"/>
              </a:ext>
            </a:extLst>
          </p:cNvPr>
          <p:cNvSpPr/>
          <p:nvPr/>
        </p:nvSpPr>
        <p:spPr>
          <a:xfrm>
            <a:off x="3585793" y="201146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AD0EC474-93A0-955E-EC3D-67693CABABD1}"/>
              </a:ext>
            </a:extLst>
          </p:cNvPr>
          <p:cNvSpPr/>
          <p:nvPr/>
        </p:nvSpPr>
        <p:spPr>
          <a:xfrm>
            <a:off x="5595949" y="2773467"/>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6B7D4DD-DAD3-4A59-AEBC-7B46283B2727}"/>
              </a:ext>
            </a:extLst>
          </p:cNvPr>
          <p:cNvCxnSpPr/>
          <p:nvPr/>
        </p:nvCxnSpPr>
        <p:spPr>
          <a:xfrm>
            <a:off x="3835729" y="2217207"/>
            <a:ext cx="1760220" cy="6614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E3AF0809-B10C-EAAC-00AA-C3022CE9C5F7}"/>
              </a:ext>
            </a:extLst>
          </p:cNvPr>
          <p:cNvSpPr/>
          <p:nvPr/>
        </p:nvSpPr>
        <p:spPr>
          <a:xfrm>
            <a:off x="4395037" y="2310171"/>
            <a:ext cx="249936" cy="304800"/>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5F9650-9FE1-9B23-E032-A0E6301806EC}"/>
              </a:ext>
            </a:extLst>
          </p:cNvPr>
          <p:cNvCxnSpPr/>
          <p:nvPr/>
        </p:nvCxnSpPr>
        <p:spPr>
          <a:xfrm flipH="1" flipV="1">
            <a:off x="786205" y="2301027"/>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owchart: Connector 11">
            <a:extLst>
              <a:ext uri="{FF2B5EF4-FFF2-40B4-BE49-F238E27FC236}">
                <a16:creationId xmlns:a16="http://schemas.microsoft.com/office/drawing/2014/main" id="{5C8FFADF-591B-1D68-A1BD-BCB36C443208}"/>
              </a:ext>
            </a:extLst>
          </p:cNvPr>
          <p:cNvSpPr/>
          <p:nvPr/>
        </p:nvSpPr>
        <p:spPr>
          <a:xfrm>
            <a:off x="1929205" y="314837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4BBE554E-9BF0-5C96-46FD-6786292728C5}"/>
              </a:ext>
            </a:extLst>
          </p:cNvPr>
          <p:cNvSpPr/>
          <p:nvPr/>
        </p:nvSpPr>
        <p:spPr>
          <a:xfrm>
            <a:off x="1929205" y="163656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B19CB6FA-3B8D-87A7-5DE0-011F188D8E7F}"/>
              </a:ext>
            </a:extLst>
          </p:cNvPr>
          <p:cNvSpPr/>
          <p:nvPr/>
        </p:nvSpPr>
        <p:spPr>
          <a:xfrm>
            <a:off x="536269" y="208766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5638DD43-8F21-C5F4-AE94-836681EAB0E4}"/>
              </a:ext>
            </a:extLst>
          </p:cNvPr>
          <p:cNvSpPr/>
          <p:nvPr/>
        </p:nvSpPr>
        <p:spPr>
          <a:xfrm>
            <a:off x="3872305" y="1484163"/>
            <a:ext cx="249936" cy="304800"/>
          </a:xfrm>
          <a:prstGeom prst="flowChartConnector">
            <a:avLst/>
          </a:prstGeom>
          <a:solidFill>
            <a:srgbClr val="92D050"/>
          </a:solid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92D050"/>
              </a:solidFill>
            </a:endParaRPr>
          </a:p>
        </p:txBody>
      </p:sp>
      <p:sp>
        <p:nvSpPr>
          <p:cNvPr id="16" name="Flowchart: Connector 15">
            <a:extLst>
              <a:ext uri="{FF2B5EF4-FFF2-40B4-BE49-F238E27FC236}">
                <a16:creationId xmlns:a16="http://schemas.microsoft.com/office/drawing/2014/main" id="{74CDC4B0-AFDC-3DD2-5BA4-FD10010E4BC7}"/>
              </a:ext>
            </a:extLst>
          </p:cNvPr>
          <p:cNvSpPr/>
          <p:nvPr/>
        </p:nvSpPr>
        <p:spPr>
          <a:xfrm>
            <a:off x="4405705" y="1724955"/>
            <a:ext cx="249936" cy="304800"/>
          </a:xfrm>
          <a:prstGeom prst="flowChartConnector">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13BC2928-B2B0-D727-5256-2F9E6CD114AF}"/>
              </a:ext>
            </a:extLst>
          </p:cNvPr>
          <p:cNvSpPr/>
          <p:nvPr/>
        </p:nvSpPr>
        <p:spPr>
          <a:xfrm>
            <a:off x="3799153" y="2590587"/>
            <a:ext cx="249936" cy="304800"/>
          </a:xfrm>
          <a:prstGeom prst="flowChartConnector">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F497BF0-0D82-F2C2-42A7-7B1E80ADF551}"/>
              </a:ext>
            </a:extLst>
          </p:cNvPr>
          <p:cNvSpPr txBox="1"/>
          <p:nvPr/>
        </p:nvSpPr>
        <p:spPr>
          <a:xfrm>
            <a:off x="1635073" y="3590331"/>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Starting Node</a:t>
            </a:r>
          </a:p>
        </p:txBody>
      </p:sp>
      <p:sp>
        <p:nvSpPr>
          <p:cNvPr id="19" name="TextBox 18">
            <a:extLst>
              <a:ext uri="{FF2B5EF4-FFF2-40B4-BE49-F238E27FC236}">
                <a16:creationId xmlns:a16="http://schemas.microsoft.com/office/drawing/2014/main" id="{6B6F3BF3-3862-498B-6640-A8B33D507483}"/>
              </a:ext>
            </a:extLst>
          </p:cNvPr>
          <p:cNvSpPr txBox="1"/>
          <p:nvPr/>
        </p:nvSpPr>
        <p:spPr>
          <a:xfrm>
            <a:off x="5638621" y="3160783"/>
            <a:ext cx="932688"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Random Node</a:t>
            </a:r>
          </a:p>
        </p:txBody>
      </p:sp>
      <p:sp>
        <p:nvSpPr>
          <p:cNvPr id="20" name="Rectangle 19">
            <a:extLst>
              <a:ext uri="{FF2B5EF4-FFF2-40B4-BE49-F238E27FC236}">
                <a16:creationId xmlns:a16="http://schemas.microsoft.com/office/drawing/2014/main" id="{0B675F70-4E9C-C9E2-95F3-FF78900872AF}"/>
              </a:ext>
            </a:extLst>
          </p:cNvPr>
          <p:cNvSpPr/>
          <p:nvPr/>
        </p:nvSpPr>
        <p:spPr>
          <a:xfrm>
            <a:off x="3379668" y="3064509"/>
            <a:ext cx="1235210" cy="646331"/>
          </a:xfrm>
          <a:prstGeom prst="rect">
            <a:avLst/>
          </a:prstGeom>
        </p:spPr>
        <p:txBody>
          <a:bodyPr wrap="none">
            <a:spAutoFit/>
          </a:bodyPr>
          <a:lstStyle/>
          <a:p>
            <a:pPr algn="ctr"/>
            <a:r>
              <a:rPr lang="en-US" dirty="0">
                <a:solidFill>
                  <a:srgbClr val="0000FF"/>
                </a:solidFill>
                <a:latin typeface="Times New Roman" pitchFamily="18" charset="0"/>
                <a:cs typeface="Times New Roman" pitchFamily="18" charset="0"/>
              </a:rPr>
              <a:t>Vicinity of </a:t>
            </a:r>
          </a:p>
          <a:p>
            <a:pPr algn="ctr"/>
            <a:r>
              <a:rPr lang="en-US" dirty="0">
                <a:solidFill>
                  <a:srgbClr val="0000FF"/>
                </a:solidFill>
                <a:latin typeface="Times New Roman" pitchFamily="18" charset="0"/>
                <a:cs typeface="Times New Roman" pitchFamily="18" charset="0"/>
              </a:rPr>
              <a:t>New node</a:t>
            </a:r>
          </a:p>
        </p:txBody>
      </p:sp>
      <p:cxnSp>
        <p:nvCxnSpPr>
          <p:cNvPr id="21" name="Straight Arrow Connector 20">
            <a:extLst>
              <a:ext uri="{FF2B5EF4-FFF2-40B4-BE49-F238E27FC236}">
                <a16:creationId xmlns:a16="http://schemas.microsoft.com/office/drawing/2014/main" id="{61D17093-E882-8B0B-4E63-3BE5296E5970}"/>
              </a:ext>
            </a:extLst>
          </p:cNvPr>
          <p:cNvCxnSpPr/>
          <p:nvPr/>
        </p:nvCxnSpPr>
        <p:spPr>
          <a:xfrm flipH="1">
            <a:off x="4122241" y="1243371"/>
            <a:ext cx="1333500"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86A07A-C3BE-8CA8-8731-77C024C2D64E}"/>
              </a:ext>
            </a:extLst>
          </p:cNvPr>
          <p:cNvCxnSpPr/>
          <p:nvPr/>
        </p:nvCxnSpPr>
        <p:spPr>
          <a:xfrm flipH="1">
            <a:off x="4641548" y="1243371"/>
            <a:ext cx="814193" cy="504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E38DA8-717F-19C0-B16D-A114CA06E218}"/>
              </a:ext>
            </a:extLst>
          </p:cNvPr>
          <p:cNvCxnSpPr>
            <a:endCxn id="17" idx="7"/>
          </p:cNvCxnSpPr>
          <p:nvPr/>
        </p:nvCxnSpPr>
        <p:spPr>
          <a:xfrm flipH="1">
            <a:off x="4012487" y="1243371"/>
            <a:ext cx="1443254" cy="139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833C96-ACCD-D3C5-B343-9E76E4EC2467}"/>
              </a:ext>
            </a:extLst>
          </p:cNvPr>
          <p:cNvSpPr txBox="1"/>
          <p:nvPr/>
        </p:nvSpPr>
        <p:spPr>
          <a:xfrm>
            <a:off x="5608141" y="1913931"/>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New Node</a:t>
            </a:r>
          </a:p>
        </p:txBody>
      </p:sp>
      <p:cxnSp>
        <p:nvCxnSpPr>
          <p:cNvPr id="25" name="Straight Arrow Connector 24">
            <a:extLst>
              <a:ext uri="{FF2B5EF4-FFF2-40B4-BE49-F238E27FC236}">
                <a16:creationId xmlns:a16="http://schemas.microsoft.com/office/drawing/2014/main" id="{ED5B6FAC-0A1E-8C09-F699-A3C3C8EA6BEC}"/>
              </a:ext>
            </a:extLst>
          </p:cNvPr>
          <p:cNvCxnSpPr/>
          <p:nvPr/>
        </p:nvCxnSpPr>
        <p:spPr>
          <a:xfrm flipH="1">
            <a:off x="4679649" y="2217207"/>
            <a:ext cx="1080892" cy="193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2DE293B-9C17-2D2C-D97D-C866C59DE2F2}"/>
              </a:ext>
            </a:extLst>
          </p:cNvPr>
          <p:cNvSpPr txBox="1"/>
          <p:nvPr/>
        </p:nvSpPr>
        <p:spPr>
          <a:xfrm>
            <a:off x="5455741" y="963396"/>
            <a:ext cx="15621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Neighborhood Node</a:t>
            </a:r>
          </a:p>
        </p:txBody>
      </p:sp>
    </p:spTree>
    <p:extLst>
      <p:ext uri="{BB962C8B-B14F-4D97-AF65-F5344CB8AC3E}">
        <p14:creationId xmlns:p14="http://schemas.microsoft.com/office/powerpoint/2010/main" val="132984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31</a:t>
            </a:fld>
            <a:endParaRPr lang="en-US"/>
          </a:p>
        </p:txBody>
      </p:sp>
      <p:sp>
        <p:nvSpPr>
          <p:cNvPr id="27" name="TextBox 26">
            <a:extLst>
              <a:ext uri="{FF2B5EF4-FFF2-40B4-BE49-F238E27FC236}">
                <a16:creationId xmlns:a16="http://schemas.microsoft.com/office/drawing/2014/main" id="{52EA519A-0563-DA0B-ABD3-C826DE123021}"/>
              </a:ext>
            </a:extLst>
          </p:cNvPr>
          <p:cNvSpPr txBox="1"/>
          <p:nvPr/>
        </p:nvSpPr>
        <p:spPr>
          <a:xfrm>
            <a:off x="183994" y="260196"/>
            <a:ext cx="6369206"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Evaluates the total cost as the additive combination of the cost associated with reaching each neighborhood node and the cost of the trajectory to the new node.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551D4A83-DF01-514A-F1E1-F0A3A14CA4D1}"/>
              </a:ext>
            </a:extLst>
          </p:cNvPr>
          <p:cNvSpPr/>
          <p:nvPr/>
        </p:nvSpPr>
        <p:spPr>
          <a:xfrm>
            <a:off x="2919770" y="1734025"/>
            <a:ext cx="1676400" cy="1467612"/>
          </a:xfrm>
          <a:prstGeom prst="ellipse">
            <a:avLst/>
          </a:prstGeom>
          <a:ln w="1270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70D5F40A-CAB8-A13F-37B2-AE23E4A540FF}"/>
              </a:ext>
            </a:extLst>
          </p:cNvPr>
          <p:cNvCxnSpPr/>
          <p:nvPr/>
        </p:nvCxnSpPr>
        <p:spPr>
          <a:xfrm flipV="1">
            <a:off x="1697522" y="2115025"/>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2129C2-6395-9A89-155C-48ABB12A58C2}"/>
              </a:ext>
            </a:extLst>
          </p:cNvPr>
          <p:cNvCxnSpPr/>
          <p:nvPr/>
        </p:nvCxnSpPr>
        <p:spPr>
          <a:xfrm flipV="1">
            <a:off x="1819442" y="2425921"/>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lowchart: Connector 30">
            <a:extLst>
              <a:ext uri="{FF2B5EF4-FFF2-40B4-BE49-F238E27FC236}">
                <a16:creationId xmlns:a16="http://schemas.microsoft.com/office/drawing/2014/main" id="{F4EBD888-B43C-07EA-0BA9-2F18E41E7839}"/>
              </a:ext>
            </a:extLst>
          </p:cNvPr>
          <p:cNvSpPr/>
          <p:nvPr/>
        </p:nvSpPr>
        <p:spPr>
          <a:xfrm>
            <a:off x="3221522" y="219732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88F2B624-1CC8-78AC-5376-AD3D7B553DE0}"/>
              </a:ext>
            </a:extLst>
          </p:cNvPr>
          <p:cNvSpPr/>
          <p:nvPr/>
        </p:nvSpPr>
        <p:spPr>
          <a:xfrm>
            <a:off x="5231678" y="2959321"/>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72B656BE-1081-8877-6EF1-9F1F8557742B}"/>
              </a:ext>
            </a:extLst>
          </p:cNvPr>
          <p:cNvCxnSpPr/>
          <p:nvPr/>
        </p:nvCxnSpPr>
        <p:spPr>
          <a:xfrm>
            <a:off x="3471458" y="2403061"/>
            <a:ext cx="1760220" cy="6614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F20D8F06-B5CA-FDBC-01B9-03703C162D5A}"/>
              </a:ext>
            </a:extLst>
          </p:cNvPr>
          <p:cNvSpPr/>
          <p:nvPr/>
        </p:nvSpPr>
        <p:spPr>
          <a:xfrm>
            <a:off x="4030766" y="2496025"/>
            <a:ext cx="249936" cy="304800"/>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AFEC9C6-E60A-1A8F-C171-991135B9ED9F}"/>
              </a:ext>
            </a:extLst>
          </p:cNvPr>
          <p:cNvCxnSpPr/>
          <p:nvPr/>
        </p:nvCxnSpPr>
        <p:spPr>
          <a:xfrm flipH="1" flipV="1">
            <a:off x="421934" y="2486881"/>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7E2E771A-813A-D909-4B61-32281C4885E8}"/>
              </a:ext>
            </a:extLst>
          </p:cNvPr>
          <p:cNvSpPr/>
          <p:nvPr/>
        </p:nvSpPr>
        <p:spPr>
          <a:xfrm>
            <a:off x="1564934" y="3334225"/>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353F479F-F5E0-68E9-BF19-E8E2E3197B89}"/>
              </a:ext>
            </a:extLst>
          </p:cNvPr>
          <p:cNvSpPr/>
          <p:nvPr/>
        </p:nvSpPr>
        <p:spPr>
          <a:xfrm>
            <a:off x="1564934" y="182241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1145DB6E-E317-3224-FE37-95A0AE498B3F}"/>
              </a:ext>
            </a:extLst>
          </p:cNvPr>
          <p:cNvSpPr/>
          <p:nvPr/>
        </p:nvSpPr>
        <p:spPr>
          <a:xfrm>
            <a:off x="171998" y="227352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3268EDF5-E47E-D1EB-2AA3-5998C2752AD0}"/>
              </a:ext>
            </a:extLst>
          </p:cNvPr>
          <p:cNvSpPr/>
          <p:nvPr/>
        </p:nvSpPr>
        <p:spPr>
          <a:xfrm>
            <a:off x="3508034" y="1670017"/>
            <a:ext cx="249936" cy="304800"/>
          </a:xfrm>
          <a:prstGeom prst="flowChartConnector">
            <a:avLst/>
          </a:prstGeom>
          <a:solidFill>
            <a:srgbClr val="92D050"/>
          </a:solid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92D050"/>
              </a:solidFill>
            </a:endParaRPr>
          </a:p>
        </p:txBody>
      </p:sp>
      <p:sp>
        <p:nvSpPr>
          <p:cNvPr id="40" name="Flowchart: Connector 39">
            <a:extLst>
              <a:ext uri="{FF2B5EF4-FFF2-40B4-BE49-F238E27FC236}">
                <a16:creationId xmlns:a16="http://schemas.microsoft.com/office/drawing/2014/main" id="{D747488E-8F56-51F0-F871-509616BEC805}"/>
              </a:ext>
            </a:extLst>
          </p:cNvPr>
          <p:cNvSpPr/>
          <p:nvPr/>
        </p:nvSpPr>
        <p:spPr>
          <a:xfrm>
            <a:off x="4041434" y="1910809"/>
            <a:ext cx="249936" cy="304800"/>
          </a:xfrm>
          <a:prstGeom prst="flowChartConnector">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25C9466E-55C6-756C-1E94-F85EDE84501B}"/>
              </a:ext>
            </a:extLst>
          </p:cNvPr>
          <p:cNvSpPr/>
          <p:nvPr/>
        </p:nvSpPr>
        <p:spPr>
          <a:xfrm>
            <a:off x="3434882" y="2776441"/>
            <a:ext cx="249936" cy="304800"/>
          </a:xfrm>
          <a:prstGeom prst="flowChartConnector">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3340909-804D-07DA-EB83-78F2ADC5A1A5}"/>
              </a:ext>
            </a:extLst>
          </p:cNvPr>
          <p:cNvCxnSpPr>
            <a:endCxn id="39" idx="3"/>
          </p:cNvCxnSpPr>
          <p:nvPr/>
        </p:nvCxnSpPr>
        <p:spPr>
          <a:xfrm flipV="1">
            <a:off x="3376970" y="1930180"/>
            <a:ext cx="167666" cy="26714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12C371-702D-CFE1-CBB5-B54A5C51916F}"/>
              </a:ext>
            </a:extLst>
          </p:cNvPr>
          <p:cNvCxnSpPr/>
          <p:nvPr/>
        </p:nvCxnSpPr>
        <p:spPr>
          <a:xfrm flipV="1">
            <a:off x="3508034" y="2127217"/>
            <a:ext cx="548666" cy="1787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B086D3-223B-A202-24F9-9B9F458FF94D}"/>
              </a:ext>
            </a:extLst>
          </p:cNvPr>
          <p:cNvCxnSpPr/>
          <p:nvPr/>
        </p:nvCxnSpPr>
        <p:spPr>
          <a:xfrm>
            <a:off x="3354097" y="2409158"/>
            <a:ext cx="167666" cy="3749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1E485D8-63CE-55C1-F5DB-E95DE02E7132}"/>
              </a:ext>
            </a:extLst>
          </p:cNvPr>
          <p:cNvSpPr txBox="1"/>
          <p:nvPr/>
        </p:nvSpPr>
        <p:spPr>
          <a:xfrm>
            <a:off x="1270802" y="3776185"/>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Starting Node</a:t>
            </a:r>
          </a:p>
        </p:txBody>
      </p:sp>
      <p:sp>
        <p:nvSpPr>
          <p:cNvPr id="46" name="TextBox 45">
            <a:extLst>
              <a:ext uri="{FF2B5EF4-FFF2-40B4-BE49-F238E27FC236}">
                <a16:creationId xmlns:a16="http://schemas.microsoft.com/office/drawing/2014/main" id="{2A91D6B5-5EFD-8A7D-20AA-B553DC5B5198}"/>
              </a:ext>
            </a:extLst>
          </p:cNvPr>
          <p:cNvSpPr txBox="1"/>
          <p:nvPr/>
        </p:nvSpPr>
        <p:spPr>
          <a:xfrm>
            <a:off x="5274350" y="3346637"/>
            <a:ext cx="932688"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Random Node</a:t>
            </a:r>
          </a:p>
        </p:txBody>
      </p:sp>
      <p:sp>
        <p:nvSpPr>
          <p:cNvPr id="47" name="Rectangle 46">
            <a:extLst>
              <a:ext uri="{FF2B5EF4-FFF2-40B4-BE49-F238E27FC236}">
                <a16:creationId xmlns:a16="http://schemas.microsoft.com/office/drawing/2014/main" id="{930105EC-1A22-1E90-3DDA-C9B0D6F1AE46}"/>
              </a:ext>
            </a:extLst>
          </p:cNvPr>
          <p:cNvSpPr/>
          <p:nvPr/>
        </p:nvSpPr>
        <p:spPr>
          <a:xfrm>
            <a:off x="3015397" y="3250363"/>
            <a:ext cx="1235210" cy="646331"/>
          </a:xfrm>
          <a:prstGeom prst="rect">
            <a:avLst/>
          </a:prstGeom>
        </p:spPr>
        <p:txBody>
          <a:bodyPr wrap="none">
            <a:spAutoFit/>
          </a:bodyPr>
          <a:lstStyle/>
          <a:p>
            <a:pPr algn="ctr"/>
            <a:r>
              <a:rPr lang="en-US" dirty="0">
                <a:solidFill>
                  <a:srgbClr val="0000FF"/>
                </a:solidFill>
                <a:latin typeface="Times New Roman" pitchFamily="18" charset="0"/>
                <a:cs typeface="Times New Roman" pitchFamily="18" charset="0"/>
              </a:rPr>
              <a:t>Vicinity of </a:t>
            </a:r>
          </a:p>
          <a:p>
            <a:pPr algn="ctr"/>
            <a:r>
              <a:rPr lang="en-US" dirty="0">
                <a:solidFill>
                  <a:srgbClr val="0000FF"/>
                </a:solidFill>
                <a:latin typeface="Times New Roman" pitchFamily="18" charset="0"/>
                <a:cs typeface="Times New Roman" pitchFamily="18" charset="0"/>
              </a:rPr>
              <a:t>New node</a:t>
            </a:r>
          </a:p>
        </p:txBody>
      </p:sp>
      <p:cxnSp>
        <p:nvCxnSpPr>
          <p:cNvPr id="48" name="Straight Arrow Connector 47">
            <a:extLst>
              <a:ext uri="{FF2B5EF4-FFF2-40B4-BE49-F238E27FC236}">
                <a16:creationId xmlns:a16="http://schemas.microsoft.com/office/drawing/2014/main" id="{F116A3B9-383C-04A3-A582-45ABA5CEA530}"/>
              </a:ext>
            </a:extLst>
          </p:cNvPr>
          <p:cNvCxnSpPr/>
          <p:nvPr/>
        </p:nvCxnSpPr>
        <p:spPr>
          <a:xfrm flipH="1">
            <a:off x="3757970" y="1429225"/>
            <a:ext cx="1333500"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500C8DB-FC79-18E8-DBC0-8ADAEF9B3FF8}"/>
              </a:ext>
            </a:extLst>
          </p:cNvPr>
          <p:cNvCxnSpPr/>
          <p:nvPr/>
        </p:nvCxnSpPr>
        <p:spPr>
          <a:xfrm flipH="1">
            <a:off x="4277277" y="1429225"/>
            <a:ext cx="814193" cy="504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54329E-4170-B055-3012-FA696DED05CF}"/>
              </a:ext>
            </a:extLst>
          </p:cNvPr>
          <p:cNvCxnSpPr>
            <a:endCxn id="41" idx="7"/>
          </p:cNvCxnSpPr>
          <p:nvPr/>
        </p:nvCxnSpPr>
        <p:spPr>
          <a:xfrm flipH="1">
            <a:off x="3648216" y="1429225"/>
            <a:ext cx="1443254" cy="139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0D0F5B-0D46-B018-DC8E-11FBF00CB8DD}"/>
              </a:ext>
            </a:extLst>
          </p:cNvPr>
          <p:cNvSpPr txBox="1"/>
          <p:nvPr/>
        </p:nvSpPr>
        <p:spPr>
          <a:xfrm>
            <a:off x="5243870" y="2099785"/>
            <a:ext cx="8382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New Node</a:t>
            </a:r>
          </a:p>
        </p:txBody>
      </p:sp>
      <p:cxnSp>
        <p:nvCxnSpPr>
          <p:cNvPr id="52" name="Straight Arrow Connector 51">
            <a:extLst>
              <a:ext uri="{FF2B5EF4-FFF2-40B4-BE49-F238E27FC236}">
                <a16:creationId xmlns:a16="http://schemas.microsoft.com/office/drawing/2014/main" id="{64FDD30B-1E86-DB34-508F-C72954199A83}"/>
              </a:ext>
            </a:extLst>
          </p:cNvPr>
          <p:cNvCxnSpPr/>
          <p:nvPr/>
        </p:nvCxnSpPr>
        <p:spPr>
          <a:xfrm flipH="1">
            <a:off x="4315378" y="2403061"/>
            <a:ext cx="1080892" cy="193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6418382-609B-26E9-D0F0-F394B4DA7D4C}"/>
              </a:ext>
            </a:extLst>
          </p:cNvPr>
          <p:cNvSpPr txBox="1"/>
          <p:nvPr/>
        </p:nvSpPr>
        <p:spPr>
          <a:xfrm>
            <a:off x="5091470" y="1149250"/>
            <a:ext cx="1562100" cy="584775"/>
          </a:xfrm>
          <a:prstGeom prst="rect">
            <a:avLst/>
          </a:prstGeom>
          <a:noFill/>
        </p:spPr>
        <p:txBody>
          <a:bodyPr wrap="square" rtlCol="0">
            <a:spAutoFit/>
          </a:bodyPr>
          <a:lstStyle/>
          <a:p>
            <a:pPr algn="ctr"/>
            <a:r>
              <a:rPr lang="en-US" sz="1600" dirty="0">
                <a:solidFill>
                  <a:srgbClr val="0000FF"/>
                </a:solidFill>
                <a:latin typeface="Times New Roman" pitchFamily="18" charset="0"/>
                <a:cs typeface="Times New Roman" pitchFamily="18" charset="0"/>
              </a:rPr>
              <a:t>Neighborhood Node</a:t>
            </a:r>
          </a:p>
        </p:txBody>
      </p:sp>
    </p:spTree>
    <p:extLst>
      <p:ext uri="{BB962C8B-B14F-4D97-AF65-F5344CB8AC3E}">
        <p14:creationId xmlns:p14="http://schemas.microsoft.com/office/powerpoint/2010/main" val="4102302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32</a:t>
            </a:fld>
            <a:endParaRPr lang="en-US"/>
          </a:p>
        </p:txBody>
      </p:sp>
      <p:sp>
        <p:nvSpPr>
          <p:cNvPr id="3" name="TextBox 2">
            <a:extLst>
              <a:ext uri="{FF2B5EF4-FFF2-40B4-BE49-F238E27FC236}">
                <a16:creationId xmlns:a16="http://schemas.microsoft.com/office/drawing/2014/main" id="{95DDCBAA-2208-8EC3-C6E9-1BFCA398ECE3}"/>
              </a:ext>
            </a:extLst>
          </p:cNvPr>
          <p:cNvSpPr txBox="1"/>
          <p:nvPr/>
        </p:nvSpPr>
        <p:spPr>
          <a:xfrm>
            <a:off x="183994" y="260196"/>
            <a:ext cx="6369206"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The node that yields the lowest cost becomes the new node of the tree.</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Add that node as a new edge and vertex of the tree.</a:t>
            </a:r>
            <a:endParaRPr lang="en-IN" sz="1600" dirty="0">
              <a:solidFill>
                <a:srgbClr val="00206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A35362D-90CD-4627-DA6B-79ED57E347F3}"/>
              </a:ext>
            </a:extLst>
          </p:cNvPr>
          <p:cNvCxnSpPr/>
          <p:nvPr/>
        </p:nvCxnSpPr>
        <p:spPr>
          <a:xfrm flipV="1">
            <a:off x="3593224" y="2048116"/>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AE1A3EA-B254-7954-168A-5524A3CA6ED9}"/>
              </a:ext>
            </a:extLst>
          </p:cNvPr>
          <p:cNvCxnSpPr/>
          <p:nvPr/>
        </p:nvCxnSpPr>
        <p:spPr>
          <a:xfrm flipV="1">
            <a:off x="3715144" y="2359012"/>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EF1883B3-0C63-5848-B91B-A3F35AAB38AE}"/>
              </a:ext>
            </a:extLst>
          </p:cNvPr>
          <p:cNvSpPr/>
          <p:nvPr/>
        </p:nvSpPr>
        <p:spPr>
          <a:xfrm>
            <a:off x="5117224" y="2130412"/>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CFE73BA-1216-70B2-3DCD-32AAFBA85C7B}"/>
              </a:ext>
            </a:extLst>
          </p:cNvPr>
          <p:cNvCxnSpPr/>
          <p:nvPr/>
        </p:nvCxnSpPr>
        <p:spPr>
          <a:xfrm flipH="1" flipV="1">
            <a:off x="2317636" y="2419972"/>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D7696600-626C-7784-DEEC-5AB2A2363592}"/>
              </a:ext>
            </a:extLst>
          </p:cNvPr>
          <p:cNvSpPr/>
          <p:nvPr/>
        </p:nvSpPr>
        <p:spPr>
          <a:xfrm>
            <a:off x="3460636" y="3267316"/>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7453170F-0AD6-3FCF-354A-D018DC5CACE5}"/>
              </a:ext>
            </a:extLst>
          </p:cNvPr>
          <p:cNvSpPr/>
          <p:nvPr/>
        </p:nvSpPr>
        <p:spPr>
          <a:xfrm>
            <a:off x="3460636" y="1755508"/>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C4095EEF-57A7-97D5-C0A9-32C03DB413F7}"/>
              </a:ext>
            </a:extLst>
          </p:cNvPr>
          <p:cNvSpPr/>
          <p:nvPr/>
        </p:nvSpPr>
        <p:spPr>
          <a:xfrm>
            <a:off x="2067700" y="2206612"/>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8F278750-F728-BA97-458C-4138932D8A99}"/>
              </a:ext>
            </a:extLst>
          </p:cNvPr>
          <p:cNvSpPr/>
          <p:nvPr/>
        </p:nvSpPr>
        <p:spPr>
          <a:xfrm>
            <a:off x="5403736" y="1603108"/>
            <a:ext cx="249936" cy="304800"/>
          </a:xfrm>
          <a:prstGeom prst="flowChartConnector">
            <a:avLst/>
          </a:prstGeom>
          <a:solidFill>
            <a:srgbClr val="92D050"/>
          </a:solid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92D050"/>
              </a:solidFill>
            </a:endParaRPr>
          </a:p>
        </p:txBody>
      </p:sp>
      <p:cxnSp>
        <p:nvCxnSpPr>
          <p:cNvPr id="12" name="Straight Connector 11">
            <a:extLst>
              <a:ext uri="{FF2B5EF4-FFF2-40B4-BE49-F238E27FC236}">
                <a16:creationId xmlns:a16="http://schemas.microsoft.com/office/drawing/2014/main" id="{C3D6626D-6E39-34BB-35CE-019CC9929405}"/>
              </a:ext>
            </a:extLst>
          </p:cNvPr>
          <p:cNvCxnSpPr>
            <a:endCxn id="11" idx="3"/>
          </p:cNvCxnSpPr>
          <p:nvPr/>
        </p:nvCxnSpPr>
        <p:spPr>
          <a:xfrm flipV="1">
            <a:off x="5272672" y="1863271"/>
            <a:ext cx="167666" cy="267141"/>
          </a:xfrm>
          <a:prstGeom prst="line">
            <a:avLst/>
          </a:prstGeom>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6AB5BF2-3700-D31F-02A9-45D097D8DF02}"/>
              </a:ext>
            </a:extLst>
          </p:cNvPr>
          <p:cNvSpPr txBox="1"/>
          <p:nvPr/>
        </p:nvSpPr>
        <p:spPr>
          <a:xfrm>
            <a:off x="5729872" y="1698037"/>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New Node</a:t>
            </a:r>
          </a:p>
        </p:txBody>
      </p:sp>
    </p:spTree>
    <p:extLst>
      <p:ext uri="{BB962C8B-B14F-4D97-AF65-F5344CB8AC3E}">
        <p14:creationId xmlns:p14="http://schemas.microsoft.com/office/powerpoint/2010/main" val="46366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33</a:t>
            </a:fld>
            <a:endParaRPr lang="en-US"/>
          </a:p>
        </p:txBody>
      </p:sp>
      <p:sp>
        <p:nvSpPr>
          <p:cNvPr id="3" name="TextBox 2">
            <a:extLst>
              <a:ext uri="{FF2B5EF4-FFF2-40B4-BE49-F238E27FC236}">
                <a16:creationId xmlns:a16="http://schemas.microsoft.com/office/drawing/2014/main" id="{FCA55F9C-845B-E94B-A2FA-E737A89416E6}"/>
              </a:ext>
            </a:extLst>
          </p:cNvPr>
          <p:cNvSpPr txBox="1"/>
          <p:nvPr/>
        </p:nvSpPr>
        <p:spPr>
          <a:xfrm>
            <a:off x="183994" y="260196"/>
            <a:ext cx="6369206"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Repeat the steps 2 to 6 to explore the search space by extending more and more nodes to the trees.</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The iterative process from step 2 to step 5 will able to explore the search space</a:t>
            </a:r>
          </a:p>
          <a:p>
            <a:pPr marL="285750" indent="-285750" algn="just">
              <a:buFont typeface="Arial" panose="020B0604020202020204" pitchFamily="34" charset="0"/>
              <a:buChar char="•"/>
            </a:pPr>
            <a:endParaRPr lang="en-US" sz="1600"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Once the RRT reaches the goal </a:t>
            </a:r>
            <a:r>
              <a:rPr lang="en-US" sz="1600" dirty="0">
                <a:solidFill>
                  <a:srgbClr val="002060"/>
                </a:solidFill>
                <a:latin typeface="Times New Roman" pitchFamily="18" charset="0"/>
                <a:cs typeface="Times New Roman" pitchFamily="18" charset="0"/>
                <a:sym typeface="Wingdings" pitchFamily="2" charset="2"/>
              </a:rPr>
              <a:t> </a:t>
            </a:r>
            <a:r>
              <a:rPr lang="en-US" sz="1600" dirty="0">
                <a:solidFill>
                  <a:srgbClr val="002060"/>
                </a:solidFill>
                <a:latin typeface="Times New Roman" pitchFamily="18" charset="0"/>
                <a:cs typeface="Times New Roman" pitchFamily="18" charset="0"/>
              </a:rPr>
              <a:t>Backtracking will be done along tree to identify edges that lead from start node to goal node.</a:t>
            </a: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22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34</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46F1973-F3C1-4DD0-1E84-A1A0CE941AF5}"/>
                  </a:ext>
                </a:extLst>
              </p:cNvPr>
              <p:cNvSpPr txBox="1"/>
              <p:nvPr/>
            </p:nvSpPr>
            <p:spPr>
              <a:xfrm>
                <a:off x="133815" y="200429"/>
                <a:ext cx="6497444" cy="913648"/>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Algorithm</a:t>
                </a:r>
              </a:p>
              <a:p>
                <a:endParaRPr lang="en-IN" b="1" dirty="0">
                  <a:solidFill>
                    <a:srgbClr val="002060"/>
                  </a:solidFill>
                  <a:latin typeface="Times New Roman" panose="02020603050405020304" pitchFamily="18" charset="0"/>
                  <a:cs typeface="Times New Roman" panose="02020603050405020304" pitchFamily="18" charset="0"/>
                </a:endParaRPr>
              </a:p>
              <a:p>
                <a:r>
                  <a:rPr lang="en-IN" sz="1600" b="1" dirty="0">
                    <a:solidFill>
                      <a:srgbClr val="002060"/>
                    </a:solidFill>
                    <a:latin typeface="Times New Roman" panose="02020603050405020304" pitchFamily="18" charset="0"/>
                    <a:cs typeface="Times New Roman" panose="02020603050405020304" pitchFamily="18" charset="0"/>
                  </a:rPr>
                  <a:t>Algorithm-1: </a:t>
                </a:r>
                <a14:m>
                  <m:oMath xmlns:m="http://schemas.openxmlformats.org/officeDocument/2006/math">
                    <m:r>
                      <a:rPr lang="en-IN" sz="1600" b="1" i="1" smtClean="0">
                        <a:solidFill>
                          <a:srgbClr val="002060"/>
                        </a:solidFill>
                        <a:latin typeface="Cambria Math" panose="02040503050406030204" pitchFamily="18" charset="0"/>
                        <a:cs typeface="Times New Roman" panose="02020603050405020304" pitchFamily="18" charset="0"/>
                      </a:rPr>
                      <m:t>𝑻</m:t>
                    </m:r>
                    <m:r>
                      <a:rPr lang="en-IN" sz="1600" b="1" i="1" smtClean="0">
                        <a:solidFill>
                          <a:srgbClr val="002060"/>
                        </a:solidFill>
                        <a:latin typeface="Cambria Math" panose="02040503050406030204" pitchFamily="18" charset="0"/>
                        <a:cs typeface="Times New Roman" panose="02020603050405020304" pitchFamily="18" charset="0"/>
                      </a:rPr>
                      <m:t>=</m:t>
                    </m:r>
                    <m:d>
                      <m:dPr>
                        <m:ctrlPr>
                          <a:rPr lang="en-IN" sz="1600" b="1" i="1" smtClean="0">
                            <a:solidFill>
                              <a:srgbClr val="002060"/>
                            </a:solidFill>
                            <a:latin typeface="Cambria Math" panose="02040503050406030204" pitchFamily="18" charset="0"/>
                            <a:cs typeface="Times New Roman" panose="02020603050405020304" pitchFamily="18" charset="0"/>
                          </a:rPr>
                        </m:ctrlPr>
                      </m:dPr>
                      <m:e>
                        <m:r>
                          <a:rPr lang="en-IN" sz="1600" b="1" i="1" smtClean="0">
                            <a:solidFill>
                              <a:srgbClr val="002060"/>
                            </a:solidFill>
                            <a:latin typeface="Cambria Math" panose="02040503050406030204" pitchFamily="18" charset="0"/>
                            <a:cs typeface="Times New Roman" panose="02020603050405020304" pitchFamily="18" charset="0"/>
                          </a:rPr>
                          <m:t>𝑽</m:t>
                        </m:r>
                        <m:r>
                          <a:rPr lang="en-IN" sz="1600" b="1" i="1" smtClean="0">
                            <a:solidFill>
                              <a:srgbClr val="002060"/>
                            </a:solidFill>
                            <a:latin typeface="Cambria Math" panose="02040503050406030204" pitchFamily="18" charset="0"/>
                            <a:cs typeface="Times New Roman" panose="02020603050405020304" pitchFamily="18" charset="0"/>
                          </a:rPr>
                          <m:t>,</m:t>
                        </m:r>
                        <m:r>
                          <a:rPr lang="en-IN" sz="1600" b="1" i="1" smtClean="0">
                            <a:solidFill>
                              <a:srgbClr val="002060"/>
                            </a:solidFill>
                            <a:latin typeface="Cambria Math" panose="02040503050406030204" pitchFamily="18" charset="0"/>
                            <a:cs typeface="Times New Roman" panose="02020603050405020304" pitchFamily="18" charset="0"/>
                          </a:rPr>
                          <m:t>𝑬</m:t>
                        </m:r>
                      </m:e>
                    </m:d>
                    <m:r>
                      <a:rPr lang="en-IN" sz="1600"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𝐑𝐑𝐓</m:t>
                        </m:r>
                      </m:e>
                      <m:sup>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IN" sz="1600" b="1" dirty="0">
                    <a:solidFill>
                      <a:srgbClr val="002060"/>
                    </a:solidFill>
                    <a:latin typeface="Times New Roman" panose="02020603050405020304" pitchFamily="18" charset="0"/>
                    <a:cs typeface="Times New Roman" panose="02020603050405020304" pitchFamily="18" charset="0"/>
                  </a:rPr>
                  <a:t>(</a:t>
                </a:r>
                <a:r>
                  <a:rPr lang="en-IN" sz="1600" b="1" dirty="0" err="1">
                    <a:solidFill>
                      <a:srgbClr val="002060"/>
                    </a:solidFill>
                    <a:latin typeface="Times New Roman" panose="02020603050405020304" pitchFamily="18" charset="0"/>
                    <a:cs typeface="Times New Roman" panose="02020603050405020304" pitchFamily="18" charset="0"/>
                  </a:rPr>
                  <a:t>z</a:t>
                </a:r>
                <a:r>
                  <a:rPr lang="en-IN" sz="1600" b="1" baseline="-25000" dirty="0" err="1">
                    <a:solidFill>
                      <a:srgbClr val="002060"/>
                    </a:solidFill>
                    <a:latin typeface="Times New Roman" panose="02020603050405020304" pitchFamily="18" charset="0"/>
                    <a:cs typeface="Times New Roman" panose="02020603050405020304" pitchFamily="18" charset="0"/>
                  </a:rPr>
                  <a:t>init</a:t>
                </a:r>
                <a:r>
                  <a:rPr lang="en-IN" sz="1600" b="1" dirty="0">
                    <a:solidFill>
                      <a:srgbClr val="002060"/>
                    </a:solidFill>
                    <a:latin typeface="Times New Roman" panose="02020603050405020304" pitchFamily="18" charset="0"/>
                    <a:cs typeface="Times New Roman" panose="02020603050405020304" pitchFamily="18" charset="0"/>
                  </a:rPr>
                  <a:t>)</a:t>
                </a:r>
              </a:p>
            </p:txBody>
          </p:sp>
        </mc:Choice>
        <mc:Fallback>
          <p:sp>
            <p:nvSpPr>
              <p:cNvPr id="4" name="TextBox 3">
                <a:extLst>
                  <a:ext uri="{FF2B5EF4-FFF2-40B4-BE49-F238E27FC236}">
                    <a16:creationId xmlns:a16="http://schemas.microsoft.com/office/drawing/2014/main" id="{946F1973-F3C1-4DD0-1E84-A1A0CE941AF5}"/>
                  </a:ext>
                </a:extLst>
              </p:cNvPr>
              <p:cNvSpPr txBox="1">
                <a:spLocks noRot="1" noChangeAspect="1" noMove="1" noResize="1" noEditPoints="1" noAdjustHandles="1" noChangeArrowheads="1" noChangeShapeType="1" noTextEdit="1"/>
              </p:cNvSpPr>
              <p:nvPr/>
            </p:nvSpPr>
            <p:spPr>
              <a:xfrm>
                <a:off x="133815" y="200429"/>
                <a:ext cx="6497444" cy="913648"/>
              </a:xfrm>
              <a:prstGeom prst="rect">
                <a:avLst/>
              </a:prstGeom>
              <a:blipFill>
                <a:blip r:embed="rId2"/>
                <a:stretch>
                  <a:fillRect l="-844" t="-4000" b="-53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0A6BB6C-F74C-CF2C-0F16-5C4B30091CBD}"/>
                  </a:ext>
                </a:extLst>
              </p:cNvPr>
              <p:cNvGraphicFramePr>
                <a:graphicFrameLocks noGrp="1"/>
              </p:cNvGraphicFramePr>
              <p:nvPr>
                <p:extLst>
                  <p:ext uri="{D42A27DB-BD31-4B8C-83A1-F6EECF244321}">
                    <p14:modId xmlns:p14="http://schemas.microsoft.com/office/powerpoint/2010/main" val="3993771797"/>
                  </p:ext>
                </p:extLst>
              </p:nvPr>
            </p:nvGraphicFramePr>
            <p:xfrm>
              <a:off x="334537" y="1193954"/>
              <a:ext cx="6218664" cy="254508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baseline="0" noProof="1">
                              <a:solidFill>
                                <a:srgbClr val="002060"/>
                              </a:solidFill>
                              <a:latin typeface="Lucida Console" panose="020B0609040504020204" pitchFamily="49" charset="0"/>
                            </a:rPr>
                            <a:t>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InitializeTree()</a:t>
                          </a:r>
                        </a:p>
                        <a:p>
                          <a:r>
                            <a:rPr lang="en-IN" sz="1150" b="0" i="0" baseline="0" noProof="1">
                              <a:solidFill>
                                <a:srgbClr val="002060"/>
                              </a:solidFill>
                              <a:latin typeface="Lucida Console" panose="020B0609040504020204" pitchFamily="49" charset="0"/>
                            </a:rPr>
                            <a:t>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InsertNode(phi, z_init, T)</a:t>
                          </a:r>
                        </a:p>
                        <a:p>
                          <a:r>
                            <a:rPr lang="en-IN" sz="1150" b="0" i="0" baseline="0" noProof="1">
                              <a:solidFill>
                                <a:srgbClr val="002060"/>
                              </a:solidFill>
                              <a:latin typeface="Lucida Console" panose="020B0609040504020204" pitchFamily="49" charset="0"/>
                            </a:rPr>
                            <a:t>for i = 1 to i = N do:</a:t>
                          </a:r>
                        </a:p>
                        <a:p>
                          <a:r>
                            <a:rPr lang="en-IN" sz="1150" b="0" i="0" baseline="0" noProof="1">
                              <a:solidFill>
                                <a:srgbClr val="002060"/>
                              </a:solidFill>
                              <a:latin typeface="Lucida Console" panose="020B0609040504020204" pitchFamily="49" charset="0"/>
                            </a:rPr>
                            <a:t>    z_rand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Sample(i)</a:t>
                          </a:r>
                        </a:p>
                        <a:p>
                          <a:r>
                            <a:rPr lang="en-IN" sz="1150" b="0" i="0" baseline="0" noProof="1">
                              <a:solidFill>
                                <a:srgbClr val="002060"/>
                              </a:solidFill>
                              <a:latin typeface="Lucida Console" panose="020B0609040504020204" pitchFamily="49" charset="0"/>
                            </a:rPr>
                            <a:t>    z_nearest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Nearest(T, Z_rand)</a:t>
                          </a:r>
                        </a:p>
                        <a:p>
                          <a:r>
                            <a:rPr lang="en-IN" sz="1150" b="0" i="0" baseline="0" noProof="1">
                              <a:solidFill>
                                <a:srgbClr val="002060"/>
                              </a:solidFill>
                              <a:latin typeface="Lucida Console" panose="020B0609040504020204" pitchFamily="49" charset="0"/>
                            </a:rPr>
                            <a:t>    (x_new, u_new, T_new)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Steer(z_nearest, z_rand)</a:t>
                          </a:r>
                        </a:p>
                        <a:p>
                          <a:r>
                            <a:rPr lang="en-IN" sz="1150" b="0" i="0" baseline="0" noProof="1">
                              <a:solidFill>
                                <a:srgbClr val="002060"/>
                              </a:solidFill>
                              <a:latin typeface="Lucida Console" panose="020B0609040504020204" pitchFamily="49" charset="0"/>
                            </a:rPr>
                            <a:t>    if ObstacleFree(x_new) then</a:t>
                          </a:r>
                        </a:p>
                        <a:p>
                          <a:r>
                            <a:rPr lang="en-IN" sz="1150" b="0" i="0" baseline="0" noProof="1">
                              <a:solidFill>
                                <a:srgbClr val="002060"/>
                              </a:solidFill>
                              <a:latin typeface="Lucida Console" panose="020B0609040504020204" pitchFamily="49" charset="0"/>
                            </a:rPr>
                            <a:t>        Z_near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Near(T, z_new, |V|)</a:t>
                          </a:r>
                        </a:p>
                        <a:p>
                          <a:r>
                            <a:rPr lang="en-IN" sz="1150" b="0" i="0" baseline="0" noProof="1">
                              <a:solidFill>
                                <a:srgbClr val="002060"/>
                              </a:solidFill>
                              <a:latin typeface="Lucida Console" panose="020B0609040504020204" pitchFamily="49" charset="0"/>
                            </a:rPr>
                            <a:t>        z_min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ChooseParent(Z_near, z_nearest, z_new, x_new);</a:t>
                          </a:r>
                        </a:p>
                        <a:p>
                          <a:r>
                            <a:rPr lang="en-IN" sz="1150" b="0" i="0" baseline="0" noProof="1">
                              <a:solidFill>
                                <a:srgbClr val="002060"/>
                              </a:solidFill>
                              <a:latin typeface="Lucida Console" panose="020B0609040504020204" pitchFamily="49" charset="0"/>
                            </a:rPr>
                            <a:t>        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InsertNode(z_min, z_new, T)</a:t>
                          </a:r>
                        </a:p>
                        <a:p>
                          <a:r>
                            <a:rPr lang="en-IN" sz="1150" b="0" i="0" baseline="0" noProof="1">
                              <a:solidFill>
                                <a:srgbClr val="002060"/>
                              </a:solidFill>
                              <a:latin typeface="Lucida Console" panose="020B0609040504020204" pitchFamily="49" charset="0"/>
                            </a:rPr>
                            <a:t>        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ReWire(T, Z_near, z_min, z_new)</a:t>
                          </a:r>
                        </a:p>
                        <a:p>
                          <a:endParaRPr lang="en-IN" sz="1150" b="0" i="0" baseline="0" noProof="1">
                            <a:solidFill>
                              <a:srgbClr val="002060"/>
                            </a:solidFill>
                            <a:latin typeface="Lucida Console" panose="020B0609040504020204" pitchFamily="49" charset="0"/>
                          </a:endParaRPr>
                        </a:p>
                        <a:p>
                          <a:endParaRPr lang="en-IN" sz="1150" b="0" i="0" baseline="0" noProof="1">
                            <a:solidFill>
                              <a:srgbClr val="002060"/>
                            </a:solidFill>
                            <a:latin typeface="Lucida Console" panose="020B0609040504020204" pitchFamily="49" charset="0"/>
                          </a:endParaRPr>
                        </a:p>
                        <a:p>
                          <a:r>
                            <a:rPr lang="en-IN" sz="1150" b="0" i="0" baseline="0" noProof="1">
                              <a:solidFill>
                                <a:srgbClr val="002060"/>
                              </a:solidFill>
                              <a:latin typeface="Lucida Console" panose="020B0609040504020204" pitchFamily="49" charset="0"/>
                            </a:rPr>
                            <a:t>Return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5" name="Table 4">
                <a:extLst>
                  <a:ext uri="{FF2B5EF4-FFF2-40B4-BE49-F238E27FC236}">
                    <a16:creationId xmlns:a16="http://schemas.microsoft.com/office/drawing/2014/main" id="{10A6BB6C-F74C-CF2C-0F16-5C4B30091CBD}"/>
                  </a:ext>
                </a:extLst>
              </p:cNvPr>
              <p:cNvGraphicFramePr>
                <a:graphicFrameLocks noGrp="1"/>
              </p:cNvGraphicFramePr>
              <p:nvPr>
                <p:extLst>
                  <p:ext uri="{D42A27DB-BD31-4B8C-83A1-F6EECF244321}">
                    <p14:modId xmlns:p14="http://schemas.microsoft.com/office/powerpoint/2010/main" val="3993771797"/>
                  </p:ext>
                </p:extLst>
              </p:nvPr>
            </p:nvGraphicFramePr>
            <p:xfrm>
              <a:off x="334537" y="1193954"/>
              <a:ext cx="6218664" cy="254508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2545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 t="-239" r="-196" b="-1432"/>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968980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35</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CD921D7-38BC-454D-0AF1-2E93100F2FD7}"/>
                  </a:ext>
                </a:extLst>
              </p:cNvPr>
              <p:cNvSpPr txBox="1"/>
              <p:nvPr/>
            </p:nvSpPr>
            <p:spPr>
              <a:xfrm>
                <a:off x="133815" y="319373"/>
                <a:ext cx="6497444" cy="338554"/>
              </a:xfrm>
              <a:prstGeom prst="rect">
                <a:avLst/>
              </a:prstGeom>
              <a:noFill/>
            </p:spPr>
            <p:txBody>
              <a:bodyPr wrap="square" rtlCol="0">
                <a:spAutoFit/>
              </a:bodyPr>
              <a:lstStyle/>
              <a:p>
                <a:r>
                  <a:rPr lang="en-IN" sz="1600" b="1" dirty="0">
                    <a:solidFill>
                      <a:srgbClr val="002060"/>
                    </a:solidFill>
                    <a:latin typeface="Times New Roman" panose="02020603050405020304" pitchFamily="18" charset="0"/>
                    <a:cs typeface="Times New Roman" panose="02020603050405020304" pitchFamily="18" charset="0"/>
                  </a:rPr>
                  <a:t>Algorithm-2: </a:t>
                </a:r>
                <a14:m>
                  <m:oMath xmlns:m="http://schemas.openxmlformats.org/officeDocument/2006/math">
                    <m:sSub>
                      <m:sSubPr>
                        <m:ctrlPr>
                          <a:rPr lang="en-IN" sz="1600" b="1" smtClean="0">
                            <a:solidFill>
                              <a:srgbClr val="002060"/>
                            </a:solidFill>
                            <a:latin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cs typeface="Times New Roman" panose="02020603050405020304" pitchFamily="18" charset="0"/>
                          </a:rPr>
                          <m:t>𝐳</m:t>
                        </m:r>
                      </m:e>
                      <m:sub>
                        <m:r>
                          <a:rPr lang="en-IN" sz="1600" b="1" i="0" smtClean="0">
                            <a:solidFill>
                              <a:srgbClr val="002060"/>
                            </a:solidFill>
                            <a:latin typeface="Cambria Math" panose="02040503050406030204" pitchFamily="18" charset="0"/>
                            <a:cs typeface="Times New Roman" panose="02020603050405020304" pitchFamily="18" charset="0"/>
                          </a:rPr>
                          <m:t>𝐦𝐢𝐧</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𝐂𝐡𝐨𝐨𝐬𝐞𝐏𝐚𝐫𝐞𝐧𝐭</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𝐙</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𝐧𝐞𝐚𝐫</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𝐳</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𝐧𝐞𝐚𝐫𝐞𝐬𝐭</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𝐱</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𝐧𝐞𝐰</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600" b="1" dirty="0">
                  <a:solidFill>
                    <a:srgbClr val="002060"/>
                  </a:solidFill>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2CD921D7-38BC-454D-0AF1-2E93100F2FD7}"/>
                  </a:ext>
                </a:extLst>
              </p:cNvPr>
              <p:cNvSpPr txBox="1">
                <a:spLocks noRot="1" noChangeAspect="1" noMove="1" noResize="1" noEditPoints="1" noAdjustHandles="1" noChangeArrowheads="1" noChangeShapeType="1" noTextEdit="1"/>
              </p:cNvSpPr>
              <p:nvPr/>
            </p:nvSpPr>
            <p:spPr>
              <a:xfrm>
                <a:off x="133815" y="319373"/>
                <a:ext cx="6497444" cy="338554"/>
              </a:xfrm>
              <a:prstGeom prst="rect">
                <a:avLst/>
              </a:prstGeom>
              <a:blipFill>
                <a:blip r:embed="rId2"/>
                <a:stretch>
                  <a:fillRect l="-563" t="-5357" b="-2142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C3FB4CED-28E4-45C4-47B4-F0BCE114B736}"/>
                  </a:ext>
                </a:extLst>
              </p:cNvPr>
              <p:cNvGraphicFramePr>
                <a:graphicFrameLocks noGrp="1"/>
              </p:cNvGraphicFramePr>
              <p:nvPr>
                <p:extLst>
                  <p:ext uri="{D42A27DB-BD31-4B8C-83A1-F6EECF244321}">
                    <p14:modId xmlns:p14="http://schemas.microsoft.com/office/powerpoint/2010/main" val="4137958151"/>
                  </p:ext>
                </p:extLst>
              </p:nvPr>
            </p:nvGraphicFramePr>
            <p:xfrm>
              <a:off x="334537" y="1060141"/>
              <a:ext cx="6218664" cy="20193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baseline="0" noProof="1">
                              <a:solidFill>
                                <a:srgbClr val="002060"/>
                              </a:solidFill>
                              <a:latin typeface="Lucida Console" panose="020B0609040504020204" pitchFamily="49" charset="0"/>
                            </a:rPr>
                            <a:t>z_min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z_nearest</a:t>
                          </a:r>
                        </a:p>
                        <a:p>
                          <a:r>
                            <a:rPr lang="en-IN" sz="1150" b="0" i="0" baseline="0" noProof="1">
                              <a:solidFill>
                                <a:srgbClr val="002060"/>
                              </a:solidFill>
                              <a:latin typeface="Lucida Console" panose="020B0609040504020204" pitchFamily="49" charset="0"/>
                            </a:rPr>
                            <a:t>c_min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Cost(z_nearest) + c(x_new)</a:t>
                          </a:r>
                        </a:p>
                        <a:p>
                          <a:r>
                            <a:rPr lang="en-IN" sz="1150" b="0" i="0" baseline="0" noProof="1">
                              <a:solidFill>
                                <a:srgbClr val="002060"/>
                              </a:solidFill>
                              <a:latin typeface="Lucida Console" panose="020B0609040504020204" pitchFamily="49" charset="0"/>
                            </a:rPr>
                            <a:t>for z_near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Z_near do</a:t>
                          </a:r>
                        </a:p>
                        <a:p>
                          <a:r>
                            <a:rPr lang="en-IN" sz="1150" b="0" i="0" baseline="0" noProof="1">
                              <a:solidFill>
                                <a:srgbClr val="002060"/>
                              </a:solidFill>
                              <a:latin typeface="Lucida Console" panose="020B0609040504020204" pitchFamily="49" charset="0"/>
                            </a:rPr>
                            <a:t>    (x’, u’, 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Steer(z_near, z_new)</a:t>
                          </a:r>
                        </a:p>
                        <a:p>
                          <a:r>
                            <a:rPr lang="en-IN" sz="1150" b="0" i="0" baseline="0" noProof="1">
                              <a:solidFill>
                                <a:srgbClr val="002060"/>
                              </a:solidFill>
                              <a:latin typeface="Lucida Console" panose="020B0609040504020204" pitchFamily="49" charset="0"/>
                            </a:rPr>
                            <a:t>    if ObstacleFree(x’) and x’(T’) = z_new then</a:t>
                          </a:r>
                        </a:p>
                        <a:p>
                          <a:r>
                            <a:rPr lang="en-IN" sz="1150" b="0" i="0" baseline="0" noProof="1">
                              <a:solidFill>
                                <a:srgbClr val="002060"/>
                              </a:solidFill>
                              <a:latin typeface="Lucida Console" panose="020B0609040504020204" pitchFamily="49" charset="0"/>
                            </a:rPr>
                            <a:t>        c’ = Cost(z_near) + c(x’)</a:t>
                          </a:r>
                        </a:p>
                        <a:p>
                          <a:r>
                            <a:rPr lang="en-IN" sz="1150" b="0" i="0" baseline="0" noProof="1">
                              <a:solidFill>
                                <a:srgbClr val="002060"/>
                              </a:solidFill>
                              <a:latin typeface="Lucida Console" panose="020B0609040504020204" pitchFamily="49" charset="0"/>
                            </a:rPr>
                            <a:t>        if c’ &lt; Cost(z_new) and c’ &lt; c_min then </a:t>
                          </a:r>
                        </a:p>
                        <a:p>
                          <a:r>
                            <a:rPr lang="en-IN" sz="1150" b="0" i="0" baseline="0" noProof="1">
                              <a:solidFill>
                                <a:srgbClr val="002060"/>
                              </a:solidFill>
                              <a:latin typeface="Lucida Console" panose="020B0609040504020204" pitchFamily="49" charset="0"/>
                            </a:rPr>
                            <a:t>            z_min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z_near</a:t>
                          </a:r>
                        </a:p>
                        <a:p>
                          <a:r>
                            <a:rPr lang="en-IN" sz="1150" b="0" i="0" baseline="0" noProof="1">
                              <a:solidFill>
                                <a:srgbClr val="002060"/>
                              </a:solidFill>
                              <a:latin typeface="Lucida Console" panose="020B0609040504020204" pitchFamily="49" charset="0"/>
                            </a:rPr>
                            <a:t>            c_min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c’</a:t>
                          </a:r>
                        </a:p>
                        <a:p>
                          <a:endParaRPr lang="en-IN" sz="1150" b="0" i="0" baseline="0" noProof="1">
                            <a:solidFill>
                              <a:srgbClr val="002060"/>
                            </a:solidFill>
                            <a:latin typeface="Lucida Console" panose="020B0609040504020204" pitchFamily="49" charset="0"/>
                          </a:endParaRPr>
                        </a:p>
                        <a:p>
                          <a:r>
                            <a:rPr lang="en-IN" sz="1150" b="0" i="0" baseline="0" noProof="1">
                              <a:solidFill>
                                <a:srgbClr val="002060"/>
                              </a:solidFill>
                              <a:latin typeface="Lucida Console" panose="020B0609040504020204" pitchFamily="49" charset="0"/>
                            </a:rPr>
                            <a:t>Return z_min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4" name="Table 3">
                <a:extLst>
                  <a:ext uri="{FF2B5EF4-FFF2-40B4-BE49-F238E27FC236}">
                    <a16:creationId xmlns:a16="http://schemas.microsoft.com/office/drawing/2014/main" id="{C3FB4CED-28E4-45C4-47B4-F0BCE114B736}"/>
                  </a:ext>
                </a:extLst>
              </p:cNvPr>
              <p:cNvGraphicFramePr>
                <a:graphicFrameLocks noGrp="1"/>
              </p:cNvGraphicFramePr>
              <p:nvPr>
                <p:extLst>
                  <p:ext uri="{D42A27DB-BD31-4B8C-83A1-F6EECF244321}">
                    <p14:modId xmlns:p14="http://schemas.microsoft.com/office/powerpoint/2010/main" val="4137958151"/>
                  </p:ext>
                </p:extLst>
              </p:nvPr>
            </p:nvGraphicFramePr>
            <p:xfrm>
              <a:off x="334537" y="1060141"/>
              <a:ext cx="6218664" cy="20193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20193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 t="-300" r="-196" b="-1802"/>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915647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36</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7C6D423-552F-3691-7A17-B13B84217EB5}"/>
                  </a:ext>
                </a:extLst>
              </p:cNvPr>
              <p:cNvSpPr txBox="1"/>
              <p:nvPr/>
            </p:nvSpPr>
            <p:spPr>
              <a:xfrm>
                <a:off x="133815" y="319373"/>
                <a:ext cx="6497444" cy="338554"/>
              </a:xfrm>
              <a:prstGeom prst="rect">
                <a:avLst/>
              </a:prstGeom>
              <a:noFill/>
            </p:spPr>
            <p:txBody>
              <a:bodyPr wrap="square" rtlCol="0">
                <a:spAutoFit/>
              </a:bodyPr>
              <a:lstStyle/>
              <a:p>
                <a:r>
                  <a:rPr lang="en-IN" sz="1600" b="1" dirty="0">
                    <a:solidFill>
                      <a:srgbClr val="002060"/>
                    </a:solidFill>
                    <a:latin typeface="Times New Roman" panose="02020603050405020304" pitchFamily="18" charset="0"/>
                    <a:cs typeface="Times New Roman" panose="02020603050405020304" pitchFamily="18" charset="0"/>
                  </a:rPr>
                  <a:t>Algorithm-2: </a:t>
                </a:r>
                <a14:m>
                  <m:oMath xmlns:m="http://schemas.openxmlformats.org/officeDocument/2006/math">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𝐓</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𝐑𝐞𝐰𝐢𝐫𝐞</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𝐓</m:t>
                    </m:r>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𝐙</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𝐧𝐞𝐚𝐫</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𝐳</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𝐦𝐢𝐧</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𝐳</m:t>
                        </m:r>
                      </m:e>
                      <m: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𝐧𝐞𝐰</m:t>
                        </m:r>
                      </m:sub>
                    </m:sSub>
                    <m:r>
                      <a:rPr lang="en-IN" sz="1600" b="1"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600" b="1" dirty="0">
                  <a:solidFill>
                    <a:srgbClr val="002060"/>
                  </a:solidFill>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F7C6D423-552F-3691-7A17-B13B84217EB5}"/>
                  </a:ext>
                </a:extLst>
              </p:cNvPr>
              <p:cNvSpPr txBox="1">
                <a:spLocks noRot="1" noChangeAspect="1" noMove="1" noResize="1" noEditPoints="1" noAdjustHandles="1" noChangeArrowheads="1" noChangeShapeType="1" noTextEdit="1"/>
              </p:cNvSpPr>
              <p:nvPr/>
            </p:nvSpPr>
            <p:spPr>
              <a:xfrm>
                <a:off x="133815" y="319373"/>
                <a:ext cx="6497444" cy="338554"/>
              </a:xfrm>
              <a:prstGeom prst="rect">
                <a:avLst/>
              </a:prstGeom>
              <a:blipFill>
                <a:blip r:embed="rId2"/>
                <a:stretch>
                  <a:fillRect l="-563" t="-5357" b="-2142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A22B2275-685F-1F0D-4452-746656617C9F}"/>
                  </a:ext>
                </a:extLst>
              </p:cNvPr>
              <p:cNvGraphicFramePr>
                <a:graphicFrameLocks noGrp="1"/>
              </p:cNvGraphicFramePr>
              <p:nvPr>
                <p:extLst>
                  <p:ext uri="{D42A27DB-BD31-4B8C-83A1-F6EECF244321}">
                    <p14:modId xmlns:p14="http://schemas.microsoft.com/office/powerpoint/2010/main" val="1427359380"/>
                  </p:ext>
                </p:extLst>
              </p:nvPr>
            </p:nvGraphicFramePr>
            <p:xfrm>
              <a:off x="334537" y="1060141"/>
              <a:ext cx="6218664" cy="131826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baseline="0" noProof="1">
                              <a:solidFill>
                                <a:srgbClr val="002060"/>
                              </a:solidFill>
                              <a:latin typeface="Lucida Console" panose="020B0609040504020204" pitchFamily="49" charset="0"/>
                            </a:rPr>
                            <a:t>for z_near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Z_near/{z_min} do </a:t>
                          </a:r>
                        </a:p>
                        <a:p>
                          <a:r>
                            <a:rPr lang="en-IN" sz="1150" b="0" i="0" baseline="0" noProof="1">
                              <a:solidFill>
                                <a:srgbClr val="002060"/>
                              </a:solidFill>
                              <a:latin typeface="Lucida Console" panose="020B0609040504020204" pitchFamily="49" charset="0"/>
                            </a:rPr>
                            <a:t>    (x’, u’, 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Steer(z_new, z_near)</a:t>
                          </a:r>
                        </a:p>
                        <a:p>
                          <a:r>
                            <a:rPr lang="en-IN" sz="1150" b="0" i="0" baseline="0" noProof="1">
                              <a:solidFill>
                                <a:srgbClr val="002060"/>
                              </a:solidFill>
                              <a:latin typeface="Lucida Console" panose="020B0609040504020204" pitchFamily="49" charset="0"/>
                            </a:rPr>
                            <a:t>    if ObstacleFree(x’) and x’(T’) = z_near and </a:t>
                          </a:r>
                        </a:p>
                        <a:p>
                          <a:r>
                            <a:rPr lang="en-IN" sz="1150" b="0" i="0" baseline="0" noProof="1">
                              <a:solidFill>
                                <a:srgbClr val="002060"/>
                              </a:solidFill>
                              <a:latin typeface="Lucida Console" panose="020B0609040504020204" pitchFamily="49" charset="0"/>
                            </a:rPr>
                            <a:t>    Cost(z_new) + c(x’) &lt; Cost(z_near) then </a:t>
                          </a:r>
                        </a:p>
                        <a:p>
                          <a:r>
                            <a:rPr lang="en-IN" sz="1150" b="0" i="0" baseline="0" noProof="1">
                              <a:solidFill>
                                <a:srgbClr val="002060"/>
                              </a:solidFill>
                              <a:latin typeface="Lucida Console" panose="020B0609040504020204" pitchFamily="49" charset="0"/>
                            </a:rPr>
                            <a:t>        T </a:t>
                          </a:r>
                          <a14:m>
                            <m:oMath xmlns:m="http://schemas.openxmlformats.org/officeDocument/2006/math">
                              <m:r>
                                <a:rPr lang="en-IN" sz="1150" b="0" i="1" baseline="0" noProof="1" smtClean="0">
                                  <a:solidFill>
                                    <a:srgbClr val="002060"/>
                                  </a:solidFill>
                                  <a:latin typeface="Cambria Math" panose="02040503050406030204" pitchFamily="18" charset="0"/>
                                  <a:ea typeface="Cambria Math" panose="02040503050406030204" pitchFamily="18" charset="0"/>
                                </a:rPr>
                                <m:t>←</m:t>
                              </m:r>
                            </m:oMath>
                          </a14:m>
                          <a:r>
                            <a:rPr lang="en-IN" sz="1150" b="0" i="0" baseline="0" noProof="1">
                              <a:solidFill>
                                <a:srgbClr val="002060"/>
                              </a:solidFill>
                              <a:latin typeface="Lucida Console" panose="020B0609040504020204" pitchFamily="49" charset="0"/>
                            </a:rPr>
                            <a:t> ReConnect(z_new, z_near, T)</a:t>
                          </a:r>
                        </a:p>
                        <a:p>
                          <a:endParaRPr lang="en-IN" sz="1150" b="0" i="0" baseline="0" noProof="1">
                            <a:solidFill>
                              <a:srgbClr val="002060"/>
                            </a:solidFill>
                            <a:latin typeface="Lucida Console" panose="020B0609040504020204" pitchFamily="49" charset="0"/>
                          </a:endParaRPr>
                        </a:p>
                        <a:p>
                          <a:r>
                            <a:rPr lang="en-IN" sz="1150" b="0" i="0" baseline="0" noProof="1">
                              <a:solidFill>
                                <a:srgbClr val="002060"/>
                              </a:solidFill>
                              <a:latin typeface="Lucida Console" panose="020B0609040504020204" pitchFamily="49" charset="0"/>
                            </a:rPr>
                            <a:t>return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4" name="Table 3">
                <a:extLst>
                  <a:ext uri="{FF2B5EF4-FFF2-40B4-BE49-F238E27FC236}">
                    <a16:creationId xmlns:a16="http://schemas.microsoft.com/office/drawing/2014/main" id="{A22B2275-685F-1F0D-4452-746656617C9F}"/>
                  </a:ext>
                </a:extLst>
              </p:cNvPr>
              <p:cNvGraphicFramePr>
                <a:graphicFrameLocks noGrp="1"/>
              </p:cNvGraphicFramePr>
              <p:nvPr>
                <p:extLst>
                  <p:ext uri="{D42A27DB-BD31-4B8C-83A1-F6EECF244321}">
                    <p14:modId xmlns:p14="http://schemas.microsoft.com/office/powerpoint/2010/main" val="1427359380"/>
                  </p:ext>
                </p:extLst>
              </p:nvPr>
            </p:nvGraphicFramePr>
            <p:xfrm>
              <a:off x="334537" y="1060141"/>
              <a:ext cx="6218664" cy="131826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13182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 t="-459" r="-196" b="-2752"/>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1198585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37</a:t>
            </a:fld>
            <a:endParaRPr lang="en-US"/>
          </a:p>
        </p:txBody>
      </p:sp>
      <p:sp>
        <p:nvSpPr>
          <p:cNvPr id="3" name="TextBox 2">
            <a:extLst>
              <a:ext uri="{FF2B5EF4-FFF2-40B4-BE49-F238E27FC236}">
                <a16:creationId xmlns:a16="http://schemas.microsoft.com/office/drawing/2014/main" id="{8036357C-9EDD-A413-5718-5900A47F123A}"/>
              </a:ext>
            </a:extLst>
          </p:cNvPr>
          <p:cNvSpPr txBox="1"/>
          <p:nvPr/>
        </p:nvSpPr>
        <p:spPr>
          <a:xfrm>
            <a:off x="133815" y="334536"/>
            <a:ext cx="4616605" cy="430887"/>
          </a:xfrm>
          <a:prstGeom prst="rect">
            <a:avLst/>
          </a:prstGeom>
          <a:noFill/>
        </p:spPr>
        <p:txBody>
          <a:bodyPr wrap="square" rtlCol="0">
            <a:spAutoFit/>
          </a:bodyPr>
          <a:lstStyle/>
          <a:p>
            <a:r>
              <a:rPr lang="en-IN" sz="2200" b="1" dirty="0">
                <a:solidFill>
                  <a:srgbClr val="92D050"/>
                </a:solidFill>
                <a:latin typeface="Times New Roman" panose="02020603050405020304" pitchFamily="18" charset="0"/>
                <a:cs typeface="Times New Roman" panose="02020603050405020304" pitchFamily="18" charset="0"/>
              </a:rPr>
              <a:t>Probabilistic Roadmaps (PRM)</a:t>
            </a:r>
          </a:p>
        </p:txBody>
      </p:sp>
      <p:sp>
        <p:nvSpPr>
          <p:cNvPr id="4" name="TextBox 3">
            <a:extLst>
              <a:ext uri="{FF2B5EF4-FFF2-40B4-BE49-F238E27FC236}">
                <a16:creationId xmlns:a16="http://schemas.microsoft.com/office/drawing/2014/main" id="{D90B4BF8-FA10-2826-CF97-16C14C5999CF}"/>
              </a:ext>
            </a:extLst>
          </p:cNvPr>
          <p:cNvSpPr txBox="1"/>
          <p:nvPr/>
        </p:nvSpPr>
        <p:spPr>
          <a:xfrm>
            <a:off x="133815" y="966143"/>
            <a:ext cx="6497444" cy="3539430"/>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Introduction</a:t>
            </a:r>
          </a:p>
          <a:p>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Random Sampling is used to generate nodes in the configuration space.</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PRM constructs an indirect graph (roadmap) where nodes represent collision-free configurations, and edges represent valid paths between them.</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Provide global coverage of the free space, suitable when there are multiple goal points. </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Very effective for high-dimensional spaces as it samples the space probabilistically. </a:t>
            </a:r>
          </a:p>
          <a:p>
            <a:r>
              <a:rPr lang="en-IN"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603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38</a:t>
            </a:fld>
            <a:endParaRPr lang="en-US"/>
          </a:p>
        </p:txBody>
      </p:sp>
      <p:sp>
        <p:nvSpPr>
          <p:cNvPr id="3" name="TextBox 2">
            <a:extLst>
              <a:ext uri="{FF2B5EF4-FFF2-40B4-BE49-F238E27FC236}">
                <a16:creationId xmlns:a16="http://schemas.microsoft.com/office/drawing/2014/main" id="{935385BA-E925-DADB-CD48-F153481E2D42}"/>
              </a:ext>
            </a:extLst>
          </p:cNvPr>
          <p:cNvSpPr txBox="1"/>
          <p:nvPr/>
        </p:nvSpPr>
        <p:spPr>
          <a:xfrm>
            <a:off x="133815" y="200429"/>
            <a:ext cx="6497444" cy="1107996"/>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Working Principle</a:t>
            </a:r>
          </a:p>
          <a:p>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A random node/point is generated in the configuration space. </a:t>
            </a: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EEA60C48-2888-038F-D0F6-8889D4D6A5CF}"/>
              </a:ext>
            </a:extLst>
          </p:cNvPr>
          <p:cNvSpPr/>
          <p:nvPr/>
        </p:nvSpPr>
        <p:spPr>
          <a:xfrm>
            <a:off x="1880839" y="2282283"/>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47F2EBE8-8F42-DBF2-1426-228F39E1DFD7}"/>
              </a:ext>
            </a:extLst>
          </p:cNvPr>
          <p:cNvSpPr/>
          <p:nvPr/>
        </p:nvSpPr>
        <p:spPr>
          <a:xfrm>
            <a:off x="3776546" y="2854712"/>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39E4794-8CFE-5B54-F81E-87D78146FA78}"/>
              </a:ext>
            </a:extLst>
          </p:cNvPr>
          <p:cNvSpPr/>
          <p:nvPr/>
        </p:nvSpPr>
        <p:spPr>
          <a:xfrm>
            <a:off x="4267200" y="1646663"/>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BD8B154-0542-72D6-7D96-5AC97D458AD5}"/>
              </a:ext>
            </a:extLst>
          </p:cNvPr>
          <p:cNvSpPr/>
          <p:nvPr/>
        </p:nvSpPr>
        <p:spPr>
          <a:xfrm>
            <a:off x="1219200" y="1895399"/>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7BE0348-4E5D-5E70-66AC-89028A587E26}"/>
              </a:ext>
            </a:extLst>
          </p:cNvPr>
          <p:cNvSpPr/>
          <p:nvPr/>
        </p:nvSpPr>
        <p:spPr>
          <a:xfrm>
            <a:off x="3021980" y="1675324"/>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C4E5CBB-3806-1FC3-135D-00CEA9ABE18A}"/>
              </a:ext>
            </a:extLst>
          </p:cNvPr>
          <p:cNvSpPr/>
          <p:nvPr/>
        </p:nvSpPr>
        <p:spPr>
          <a:xfrm>
            <a:off x="1598341" y="3251355"/>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E2A4303-AC3B-F0F0-0EB7-621A445F13B8}"/>
              </a:ext>
            </a:extLst>
          </p:cNvPr>
          <p:cNvSpPr/>
          <p:nvPr/>
        </p:nvSpPr>
        <p:spPr>
          <a:xfrm>
            <a:off x="3512634" y="2571750"/>
            <a:ext cx="163551" cy="1620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4C56D96-642A-8FFF-D2C4-D8F088D353D0}"/>
              </a:ext>
            </a:extLst>
          </p:cNvPr>
          <p:cNvSpPr/>
          <p:nvPr/>
        </p:nvSpPr>
        <p:spPr>
          <a:xfrm>
            <a:off x="5267094" y="352456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5E722DE-2989-5717-737D-8C52212967F8}"/>
              </a:ext>
            </a:extLst>
          </p:cNvPr>
          <p:cNvSpPr/>
          <p:nvPr/>
        </p:nvSpPr>
        <p:spPr>
          <a:xfrm>
            <a:off x="5791201" y="2036890"/>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04DA7E13-E1E5-636E-4BC1-467E9C9FA8C2}"/>
              </a:ext>
            </a:extLst>
          </p:cNvPr>
          <p:cNvCxnSpPr>
            <a:cxnSpLocks/>
            <a:stCxn id="7" idx="4"/>
            <a:endCxn id="9" idx="0"/>
          </p:cNvCxnSpPr>
          <p:nvPr/>
        </p:nvCxnSpPr>
        <p:spPr>
          <a:xfrm>
            <a:off x="1300976" y="2057399"/>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91D7E-290B-079C-24E6-2B2F3DF63B3C}"/>
              </a:ext>
            </a:extLst>
          </p:cNvPr>
          <p:cNvCxnSpPr>
            <a:cxnSpLocks/>
            <a:stCxn id="7" idx="6"/>
            <a:endCxn id="8" idx="2"/>
          </p:cNvCxnSpPr>
          <p:nvPr/>
        </p:nvCxnSpPr>
        <p:spPr>
          <a:xfrm flipV="1">
            <a:off x="1382751" y="1756324"/>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CFDB968-1F2B-D3CA-EF70-562AF2FF3517}"/>
              </a:ext>
            </a:extLst>
          </p:cNvPr>
          <p:cNvSpPr/>
          <p:nvPr/>
        </p:nvSpPr>
        <p:spPr>
          <a:xfrm>
            <a:off x="3694770" y="127094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a:extLst>
              <a:ext uri="{FF2B5EF4-FFF2-40B4-BE49-F238E27FC236}">
                <a16:creationId xmlns:a16="http://schemas.microsoft.com/office/drawing/2014/main" id="{A72FDA3D-3423-2953-2A92-384215238C10}"/>
              </a:ext>
            </a:extLst>
          </p:cNvPr>
          <p:cNvCxnSpPr>
            <a:cxnSpLocks/>
            <a:stCxn id="8" idx="6"/>
            <a:endCxn id="29" idx="3"/>
          </p:cNvCxnSpPr>
          <p:nvPr/>
        </p:nvCxnSpPr>
        <p:spPr>
          <a:xfrm flipV="1">
            <a:off x="3185531" y="1409222"/>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03DF6F-D254-4014-0ED8-0FBC0A012CC3}"/>
              </a:ext>
            </a:extLst>
          </p:cNvPr>
          <p:cNvCxnSpPr>
            <a:cxnSpLocks/>
            <a:stCxn id="8" idx="5"/>
            <a:endCxn id="11" idx="1"/>
          </p:cNvCxnSpPr>
          <p:nvPr/>
        </p:nvCxnSpPr>
        <p:spPr>
          <a:xfrm>
            <a:off x="3161580" y="1813600"/>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054102-F142-6418-F46D-8103C96260B2}"/>
              </a:ext>
            </a:extLst>
          </p:cNvPr>
          <p:cNvCxnSpPr>
            <a:cxnSpLocks/>
            <a:stCxn id="11" idx="7"/>
            <a:endCxn id="12" idx="4"/>
          </p:cNvCxnSpPr>
          <p:nvPr/>
        </p:nvCxnSpPr>
        <p:spPr>
          <a:xfrm flipV="1">
            <a:off x="5406694" y="2198890"/>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5EE9137-F095-EC3A-7BCC-3841BF6026FA}"/>
              </a:ext>
            </a:extLst>
          </p:cNvPr>
          <p:cNvSpPr/>
          <p:nvPr/>
        </p:nvSpPr>
        <p:spPr>
          <a:xfrm>
            <a:off x="3003393" y="3972460"/>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C71603AE-4C7A-1DC0-294C-5E1EAEF7950B}"/>
              </a:ext>
            </a:extLst>
          </p:cNvPr>
          <p:cNvSpPr/>
          <p:nvPr/>
        </p:nvSpPr>
        <p:spPr>
          <a:xfrm>
            <a:off x="3243355" y="3170355"/>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801DE69C-FEE7-9582-D8AC-D9D0B7498816}"/>
              </a:ext>
            </a:extLst>
          </p:cNvPr>
          <p:cNvCxnSpPr>
            <a:cxnSpLocks/>
            <a:stCxn id="9" idx="5"/>
            <a:endCxn id="40" idx="2"/>
          </p:cNvCxnSpPr>
          <p:nvPr/>
        </p:nvCxnSpPr>
        <p:spPr>
          <a:xfrm>
            <a:off x="1737941" y="3389631"/>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CE00E1-54F3-4A56-17D4-5AD6D278026A}"/>
              </a:ext>
            </a:extLst>
          </p:cNvPr>
          <p:cNvCxnSpPr>
            <a:cxnSpLocks/>
            <a:stCxn id="40" idx="0"/>
            <a:endCxn id="41" idx="4"/>
          </p:cNvCxnSpPr>
          <p:nvPr/>
        </p:nvCxnSpPr>
        <p:spPr>
          <a:xfrm flipV="1">
            <a:off x="3085169" y="3332355"/>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774D9D-B97C-F5D1-EB54-DC2CF2712AA0}"/>
              </a:ext>
            </a:extLst>
          </p:cNvPr>
          <p:cNvCxnSpPr>
            <a:cxnSpLocks/>
            <a:stCxn id="40" idx="6"/>
            <a:endCxn id="11" idx="3"/>
          </p:cNvCxnSpPr>
          <p:nvPr/>
        </p:nvCxnSpPr>
        <p:spPr>
          <a:xfrm flipV="1">
            <a:off x="3166944" y="3662837"/>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911D4F5-D5FE-2138-3F5B-5DAAF1A32A49}"/>
              </a:ext>
            </a:extLst>
          </p:cNvPr>
          <p:cNvCxnSpPr>
            <a:cxnSpLocks/>
            <a:stCxn id="41" idx="0"/>
            <a:endCxn id="8" idx="4"/>
          </p:cNvCxnSpPr>
          <p:nvPr/>
        </p:nvCxnSpPr>
        <p:spPr>
          <a:xfrm flipH="1" flipV="1">
            <a:off x="3103756" y="1837324"/>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0F137A-D167-4FAB-BC56-486A796956CB}"/>
              </a:ext>
            </a:extLst>
          </p:cNvPr>
          <p:cNvSpPr txBox="1"/>
          <p:nvPr/>
        </p:nvSpPr>
        <p:spPr>
          <a:xfrm>
            <a:off x="3227859" y="2653333"/>
            <a:ext cx="866076"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New Node</a:t>
            </a:r>
          </a:p>
        </p:txBody>
      </p:sp>
    </p:spTree>
    <p:extLst>
      <p:ext uri="{BB962C8B-B14F-4D97-AF65-F5344CB8AC3E}">
        <p14:creationId xmlns:p14="http://schemas.microsoft.com/office/powerpoint/2010/main" val="300434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39</a:t>
            </a:fld>
            <a:endParaRPr lang="en-US"/>
          </a:p>
        </p:txBody>
      </p:sp>
      <p:sp>
        <p:nvSpPr>
          <p:cNvPr id="3" name="TextBox 2">
            <a:extLst>
              <a:ext uri="{FF2B5EF4-FFF2-40B4-BE49-F238E27FC236}">
                <a16:creationId xmlns:a16="http://schemas.microsoft.com/office/drawing/2014/main" id="{9684027C-8CFC-4FD9-BC6C-9DCC18CB838E}"/>
              </a:ext>
            </a:extLst>
          </p:cNvPr>
          <p:cNvSpPr txBox="1"/>
          <p:nvPr/>
        </p:nvSpPr>
        <p:spPr>
          <a:xfrm>
            <a:off x="133815" y="200429"/>
            <a:ext cx="6497444"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Check whether the new node lies in the free space or not. If the node does lie or intersect with an obstacle, ignore them. </a:t>
            </a: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4DE56FDE-C4C1-0F91-AD3A-F56587980006}"/>
              </a:ext>
            </a:extLst>
          </p:cNvPr>
          <p:cNvSpPr/>
          <p:nvPr/>
        </p:nvSpPr>
        <p:spPr>
          <a:xfrm>
            <a:off x="1880839" y="2230240"/>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E185F82-975D-D144-4315-E6D99B3C88C7}"/>
              </a:ext>
            </a:extLst>
          </p:cNvPr>
          <p:cNvSpPr/>
          <p:nvPr/>
        </p:nvSpPr>
        <p:spPr>
          <a:xfrm>
            <a:off x="3776546" y="2802669"/>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4009241-6303-15A8-24C7-7B56BD0EDE17}"/>
              </a:ext>
            </a:extLst>
          </p:cNvPr>
          <p:cNvSpPr/>
          <p:nvPr/>
        </p:nvSpPr>
        <p:spPr>
          <a:xfrm>
            <a:off x="4267200" y="1594620"/>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39DDA8F-87A5-E5C9-4C43-41B33097FC95}"/>
              </a:ext>
            </a:extLst>
          </p:cNvPr>
          <p:cNvSpPr/>
          <p:nvPr/>
        </p:nvSpPr>
        <p:spPr>
          <a:xfrm>
            <a:off x="1219200" y="184335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12F7298-A8A2-817E-5ED4-BE14C7787E3E}"/>
              </a:ext>
            </a:extLst>
          </p:cNvPr>
          <p:cNvSpPr/>
          <p:nvPr/>
        </p:nvSpPr>
        <p:spPr>
          <a:xfrm>
            <a:off x="3021980" y="162328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21987E-91BA-D453-A109-54B83B6C8B10}"/>
              </a:ext>
            </a:extLst>
          </p:cNvPr>
          <p:cNvSpPr/>
          <p:nvPr/>
        </p:nvSpPr>
        <p:spPr>
          <a:xfrm>
            <a:off x="1598341" y="3199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18EE493-133C-1029-D22B-EE064BD0C74C}"/>
              </a:ext>
            </a:extLst>
          </p:cNvPr>
          <p:cNvSpPr/>
          <p:nvPr/>
        </p:nvSpPr>
        <p:spPr>
          <a:xfrm>
            <a:off x="3512634" y="2519707"/>
            <a:ext cx="163551" cy="1620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CF5627-9C58-280A-7C07-2205A0FE138C}"/>
              </a:ext>
            </a:extLst>
          </p:cNvPr>
          <p:cNvSpPr/>
          <p:nvPr/>
        </p:nvSpPr>
        <p:spPr>
          <a:xfrm>
            <a:off x="5791201" y="198484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5030A53-28C4-AE46-7559-E14E69E9ABBF}"/>
              </a:ext>
            </a:extLst>
          </p:cNvPr>
          <p:cNvCxnSpPr>
            <a:cxnSpLocks/>
            <a:stCxn id="7" idx="4"/>
            <a:endCxn id="9" idx="0"/>
          </p:cNvCxnSpPr>
          <p:nvPr/>
        </p:nvCxnSpPr>
        <p:spPr>
          <a:xfrm>
            <a:off x="1300976" y="2005356"/>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BAC6BD7-73FD-41EB-5895-378AFF22BCDA}"/>
              </a:ext>
            </a:extLst>
          </p:cNvPr>
          <p:cNvCxnSpPr>
            <a:cxnSpLocks/>
            <a:stCxn id="7" idx="6"/>
            <a:endCxn id="8" idx="2"/>
          </p:cNvCxnSpPr>
          <p:nvPr/>
        </p:nvCxnSpPr>
        <p:spPr>
          <a:xfrm flipV="1">
            <a:off x="1382751" y="1704281"/>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08561C1-B892-2AB1-2E47-C719DB768BEC}"/>
              </a:ext>
            </a:extLst>
          </p:cNvPr>
          <p:cNvSpPr/>
          <p:nvPr/>
        </p:nvSpPr>
        <p:spPr>
          <a:xfrm>
            <a:off x="3694770" y="1218903"/>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64479C0-A9DF-666E-15B9-9CB016479466}"/>
              </a:ext>
            </a:extLst>
          </p:cNvPr>
          <p:cNvCxnSpPr>
            <a:cxnSpLocks/>
            <a:stCxn id="8" idx="6"/>
            <a:endCxn id="14" idx="3"/>
          </p:cNvCxnSpPr>
          <p:nvPr/>
        </p:nvCxnSpPr>
        <p:spPr>
          <a:xfrm flipV="1">
            <a:off x="3185531" y="1357179"/>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42149E-7EE0-C333-F13A-CC8752092EC8}"/>
              </a:ext>
            </a:extLst>
          </p:cNvPr>
          <p:cNvCxnSpPr>
            <a:cxnSpLocks/>
            <a:stCxn id="8" idx="5"/>
          </p:cNvCxnSpPr>
          <p:nvPr/>
        </p:nvCxnSpPr>
        <p:spPr>
          <a:xfrm>
            <a:off x="3161580" y="1761557"/>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0B38F3-6903-F861-3CDD-43B37514AD63}"/>
              </a:ext>
            </a:extLst>
          </p:cNvPr>
          <p:cNvCxnSpPr>
            <a:cxnSpLocks/>
            <a:endCxn id="11" idx="4"/>
          </p:cNvCxnSpPr>
          <p:nvPr/>
        </p:nvCxnSpPr>
        <p:spPr>
          <a:xfrm flipV="1">
            <a:off x="5406694" y="2146847"/>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2E07ECD-0704-E99B-93A6-8D2735127B67}"/>
              </a:ext>
            </a:extLst>
          </p:cNvPr>
          <p:cNvSpPr/>
          <p:nvPr/>
        </p:nvSpPr>
        <p:spPr>
          <a:xfrm>
            <a:off x="3003393" y="392041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1487D25F-037D-7C2A-DF3F-B69E39D0B788}"/>
              </a:ext>
            </a:extLst>
          </p:cNvPr>
          <p:cNvSpPr/>
          <p:nvPr/>
        </p:nvSpPr>
        <p:spPr>
          <a:xfrm>
            <a:off x="3243355" y="3118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F64DE62E-CDAA-5C4D-F846-663AC081A0A3}"/>
              </a:ext>
            </a:extLst>
          </p:cNvPr>
          <p:cNvCxnSpPr>
            <a:cxnSpLocks/>
            <a:stCxn id="9" idx="5"/>
            <a:endCxn id="18" idx="2"/>
          </p:cNvCxnSpPr>
          <p:nvPr/>
        </p:nvCxnSpPr>
        <p:spPr>
          <a:xfrm>
            <a:off x="1737941" y="3337588"/>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FFEF1C5-8253-9276-0605-1F3232BC1318}"/>
              </a:ext>
            </a:extLst>
          </p:cNvPr>
          <p:cNvCxnSpPr>
            <a:cxnSpLocks/>
            <a:stCxn id="18" idx="0"/>
            <a:endCxn id="19" idx="4"/>
          </p:cNvCxnSpPr>
          <p:nvPr/>
        </p:nvCxnSpPr>
        <p:spPr>
          <a:xfrm flipV="1">
            <a:off x="3085169" y="3280312"/>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54A53A-7FB3-3572-6B36-C206E496542A}"/>
              </a:ext>
            </a:extLst>
          </p:cNvPr>
          <p:cNvCxnSpPr>
            <a:cxnSpLocks/>
            <a:stCxn id="18" idx="6"/>
          </p:cNvCxnSpPr>
          <p:nvPr/>
        </p:nvCxnSpPr>
        <p:spPr>
          <a:xfrm flipV="1">
            <a:off x="3166944" y="3610794"/>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935B2C-9BD0-F610-321A-D0D2616EBFB5}"/>
              </a:ext>
            </a:extLst>
          </p:cNvPr>
          <p:cNvCxnSpPr>
            <a:cxnSpLocks/>
            <a:stCxn id="19" idx="0"/>
            <a:endCxn id="8" idx="4"/>
          </p:cNvCxnSpPr>
          <p:nvPr/>
        </p:nvCxnSpPr>
        <p:spPr>
          <a:xfrm flipH="1" flipV="1">
            <a:off x="3103756" y="1785281"/>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A6ACE66-FADC-0840-44DA-A61B49B3A224}"/>
              </a:ext>
            </a:extLst>
          </p:cNvPr>
          <p:cNvSpPr/>
          <p:nvPr/>
        </p:nvSpPr>
        <p:spPr>
          <a:xfrm>
            <a:off x="4363843" y="1715456"/>
            <a:ext cx="163551" cy="16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ADC2477-3648-1B19-14B4-25A48996F651}"/>
              </a:ext>
            </a:extLst>
          </p:cNvPr>
          <p:cNvSpPr/>
          <p:nvPr/>
        </p:nvSpPr>
        <p:spPr>
          <a:xfrm>
            <a:off x="4434467" y="3273297"/>
            <a:ext cx="163551" cy="16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FE976913-247A-9FDB-8B37-B7D8CAB25D77}"/>
              </a:ext>
            </a:extLst>
          </p:cNvPr>
          <p:cNvSpPr/>
          <p:nvPr/>
        </p:nvSpPr>
        <p:spPr>
          <a:xfrm>
            <a:off x="5267094" y="3472518"/>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BD373BE8-1158-715B-3643-3AB54B069A01}"/>
              </a:ext>
            </a:extLst>
          </p:cNvPr>
          <p:cNvCxnSpPr>
            <a:endCxn id="26" idx="6"/>
          </p:cNvCxnSpPr>
          <p:nvPr/>
        </p:nvCxnSpPr>
        <p:spPr>
          <a:xfrm flipH="1">
            <a:off x="4527394" y="1594620"/>
            <a:ext cx="2025806" cy="201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9BB7BC64-A7FF-58E7-9085-0DE0CC71E96E}"/>
              </a:ext>
            </a:extLst>
          </p:cNvPr>
          <p:cNvCxnSpPr>
            <a:cxnSpLocks/>
            <a:endCxn id="27" idx="6"/>
          </p:cNvCxnSpPr>
          <p:nvPr/>
        </p:nvCxnSpPr>
        <p:spPr>
          <a:xfrm flipH="1">
            <a:off x="4598018" y="1704281"/>
            <a:ext cx="2033241" cy="1650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FC270A48-91FA-057A-9655-6DB3CABA746D}"/>
              </a:ext>
            </a:extLst>
          </p:cNvPr>
          <p:cNvSpPr txBox="1"/>
          <p:nvPr/>
        </p:nvSpPr>
        <p:spPr>
          <a:xfrm>
            <a:off x="6608956" y="1476399"/>
            <a:ext cx="1018477"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Invalid nodes</a:t>
            </a:r>
          </a:p>
        </p:txBody>
      </p:sp>
    </p:spTree>
    <p:extLst>
      <p:ext uri="{BB962C8B-B14F-4D97-AF65-F5344CB8AC3E}">
        <p14:creationId xmlns:p14="http://schemas.microsoft.com/office/powerpoint/2010/main" val="98515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4</a:t>
            </a:fld>
            <a:endParaRPr lang="en-US"/>
          </a:p>
        </p:txBody>
      </p:sp>
      <p:sp>
        <p:nvSpPr>
          <p:cNvPr id="3" name="TextBox 2">
            <a:extLst>
              <a:ext uri="{FF2B5EF4-FFF2-40B4-BE49-F238E27FC236}">
                <a16:creationId xmlns:a16="http://schemas.microsoft.com/office/drawing/2014/main" id="{E3F28380-1DAD-79DC-3593-AC731B9C2D67}"/>
              </a:ext>
            </a:extLst>
          </p:cNvPr>
          <p:cNvSpPr txBox="1"/>
          <p:nvPr/>
        </p:nvSpPr>
        <p:spPr>
          <a:xfrm>
            <a:off x="183994" y="185856"/>
            <a:ext cx="6369206" cy="4678204"/>
          </a:xfrm>
          <a:prstGeom prst="rect">
            <a:avLst/>
          </a:prstGeom>
          <a:noFill/>
        </p:spPr>
        <p:txBody>
          <a:bodyPr wrap="square" rtlCol="0">
            <a:spAutoFit/>
          </a:bodyPr>
          <a:lstStyle/>
          <a:p>
            <a:pPr algn="just"/>
            <a:r>
              <a:rPr lang="en-IN" sz="2200" b="1" dirty="0">
                <a:solidFill>
                  <a:srgbClr val="92D050"/>
                </a:solidFill>
                <a:latin typeface="Times New Roman" panose="02020603050405020304" pitchFamily="18" charset="0"/>
                <a:cs typeface="Times New Roman" panose="02020603050405020304" pitchFamily="18" charset="0"/>
              </a:rPr>
              <a:t>Rapidly-exploring Random Trees (RRT)</a:t>
            </a:r>
          </a:p>
          <a:p>
            <a:pPr algn="just"/>
            <a:endParaRPr lang="en-IN" sz="2000" b="1" dirty="0">
              <a:solidFill>
                <a:srgbClr val="92D05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Introduction</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Incremental sampling and searching approach based.</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No tuning parameters are needed.</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Incrementally construct the search tree.</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Exploration: In the region of interest the tree densely covers the space.</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This method is very suitable for high dimension space.</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Using this method motion planning for both algebraic constraints (arising from obstacle) and differential constraints (arising from nonholonomic and dynamics).</a:t>
            </a:r>
          </a:p>
          <a:p>
            <a:pPr marL="285750" indent="-285750" algn="just">
              <a:buFont typeface="Arial" panose="020B0604020202020204" pitchFamily="34" charset="0"/>
              <a:buChar char="•"/>
            </a:pPr>
            <a:endParaRPr lang="en-IN" sz="16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924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40</a:t>
            </a:fld>
            <a:endParaRPr lang="en-US"/>
          </a:p>
        </p:txBody>
      </p:sp>
      <p:sp>
        <p:nvSpPr>
          <p:cNvPr id="3" name="TextBox 2">
            <a:extLst>
              <a:ext uri="{FF2B5EF4-FFF2-40B4-BE49-F238E27FC236}">
                <a16:creationId xmlns:a16="http://schemas.microsoft.com/office/drawing/2014/main" id="{746C4B74-52A6-FD89-4BEA-1BE6B37EF2B8}"/>
              </a:ext>
            </a:extLst>
          </p:cNvPr>
          <p:cNvSpPr txBox="1"/>
          <p:nvPr/>
        </p:nvSpPr>
        <p:spPr>
          <a:xfrm>
            <a:off x="133815" y="200429"/>
            <a:ext cx="6497444"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This newly generated node is then connected to the closest nodes through a straight line. </a:t>
            </a: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84AF9D55-4A00-5ECD-5330-29074914389E}"/>
              </a:ext>
            </a:extLst>
          </p:cNvPr>
          <p:cNvSpPr/>
          <p:nvPr/>
        </p:nvSpPr>
        <p:spPr>
          <a:xfrm>
            <a:off x="1880839" y="2230240"/>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4A2BB85-2366-2813-3457-8997EBA7C2E9}"/>
              </a:ext>
            </a:extLst>
          </p:cNvPr>
          <p:cNvSpPr/>
          <p:nvPr/>
        </p:nvSpPr>
        <p:spPr>
          <a:xfrm>
            <a:off x="3776546" y="2802669"/>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4FF076D-7E8C-55F7-9326-565FF66FC0BB}"/>
              </a:ext>
            </a:extLst>
          </p:cNvPr>
          <p:cNvSpPr/>
          <p:nvPr/>
        </p:nvSpPr>
        <p:spPr>
          <a:xfrm>
            <a:off x="4267200" y="1594620"/>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BE65359-1BBE-99C3-A568-76AD1FEF4799}"/>
              </a:ext>
            </a:extLst>
          </p:cNvPr>
          <p:cNvSpPr/>
          <p:nvPr/>
        </p:nvSpPr>
        <p:spPr>
          <a:xfrm>
            <a:off x="1219200" y="184335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015CA37-96A7-C30F-A0A2-363A05F49F6C}"/>
              </a:ext>
            </a:extLst>
          </p:cNvPr>
          <p:cNvSpPr/>
          <p:nvPr/>
        </p:nvSpPr>
        <p:spPr>
          <a:xfrm>
            <a:off x="3021980" y="162328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7D343A1-12B6-6CD0-2EB2-FD9A03E12B03}"/>
              </a:ext>
            </a:extLst>
          </p:cNvPr>
          <p:cNvSpPr/>
          <p:nvPr/>
        </p:nvSpPr>
        <p:spPr>
          <a:xfrm>
            <a:off x="1598341" y="3199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CF1B86A-38A8-4644-3897-A4EC3A0DF2AD}"/>
              </a:ext>
            </a:extLst>
          </p:cNvPr>
          <p:cNvSpPr/>
          <p:nvPr/>
        </p:nvSpPr>
        <p:spPr>
          <a:xfrm>
            <a:off x="3512634" y="2519707"/>
            <a:ext cx="163551" cy="1620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1A5ECDA-19D8-7524-3AF1-670C7F5D945F}"/>
              </a:ext>
            </a:extLst>
          </p:cNvPr>
          <p:cNvSpPr/>
          <p:nvPr/>
        </p:nvSpPr>
        <p:spPr>
          <a:xfrm>
            <a:off x="5791201" y="198484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8A10CA30-3C78-A1B7-8741-64BF29D77427}"/>
              </a:ext>
            </a:extLst>
          </p:cNvPr>
          <p:cNvCxnSpPr>
            <a:cxnSpLocks/>
            <a:stCxn id="7" idx="4"/>
            <a:endCxn id="9" idx="0"/>
          </p:cNvCxnSpPr>
          <p:nvPr/>
        </p:nvCxnSpPr>
        <p:spPr>
          <a:xfrm>
            <a:off x="1300976" y="2005356"/>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E26E15-5C22-BF60-B24C-E703EDA8C108}"/>
              </a:ext>
            </a:extLst>
          </p:cNvPr>
          <p:cNvCxnSpPr>
            <a:cxnSpLocks/>
            <a:stCxn id="7" idx="6"/>
            <a:endCxn id="8" idx="2"/>
          </p:cNvCxnSpPr>
          <p:nvPr/>
        </p:nvCxnSpPr>
        <p:spPr>
          <a:xfrm flipV="1">
            <a:off x="1382751" y="1704281"/>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D0ACE58-78E9-CD64-EF11-00C94C387E4C}"/>
              </a:ext>
            </a:extLst>
          </p:cNvPr>
          <p:cNvSpPr/>
          <p:nvPr/>
        </p:nvSpPr>
        <p:spPr>
          <a:xfrm>
            <a:off x="3694770" y="1218903"/>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3514FB3E-7F96-7BBA-9198-10E3F959A3FB}"/>
              </a:ext>
            </a:extLst>
          </p:cNvPr>
          <p:cNvCxnSpPr>
            <a:cxnSpLocks/>
            <a:stCxn id="8" idx="6"/>
            <a:endCxn id="14" idx="3"/>
          </p:cNvCxnSpPr>
          <p:nvPr/>
        </p:nvCxnSpPr>
        <p:spPr>
          <a:xfrm flipV="1">
            <a:off x="3185531" y="1357179"/>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6AAECD-AC8C-BA1A-4514-73393FCB4F65}"/>
              </a:ext>
            </a:extLst>
          </p:cNvPr>
          <p:cNvCxnSpPr>
            <a:cxnSpLocks/>
            <a:stCxn id="8" idx="5"/>
          </p:cNvCxnSpPr>
          <p:nvPr/>
        </p:nvCxnSpPr>
        <p:spPr>
          <a:xfrm>
            <a:off x="3161580" y="1761557"/>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ECD300-1F78-9231-2FD2-1A110E24F73F}"/>
              </a:ext>
            </a:extLst>
          </p:cNvPr>
          <p:cNvCxnSpPr>
            <a:cxnSpLocks/>
            <a:endCxn id="11" idx="4"/>
          </p:cNvCxnSpPr>
          <p:nvPr/>
        </p:nvCxnSpPr>
        <p:spPr>
          <a:xfrm flipV="1">
            <a:off x="5406694" y="2146847"/>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0C0C99C-3DEC-E08E-0B1C-55B35CA708E2}"/>
              </a:ext>
            </a:extLst>
          </p:cNvPr>
          <p:cNvSpPr/>
          <p:nvPr/>
        </p:nvSpPr>
        <p:spPr>
          <a:xfrm>
            <a:off x="3003393" y="392041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86DE132-A56A-C8DC-A75A-0A4EBC1BD4B6}"/>
              </a:ext>
            </a:extLst>
          </p:cNvPr>
          <p:cNvSpPr/>
          <p:nvPr/>
        </p:nvSpPr>
        <p:spPr>
          <a:xfrm>
            <a:off x="3243355" y="3118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75A43DFF-6781-AC9C-6043-DC949C5EDD3F}"/>
              </a:ext>
            </a:extLst>
          </p:cNvPr>
          <p:cNvCxnSpPr>
            <a:cxnSpLocks/>
            <a:stCxn id="9" idx="5"/>
            <a:endCxn id="18" idx="2"/>
          </p:cNvCxnSpPr>
          <p:nvPr/>
        </p:nvCxnSpPr>
        <p:spPr>
          <a:xfrm>
            <a:off x="1737941" y="3337588"/>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C54D48-B188-FCF1-8CD7-13B44520AC5A}"/>
              </a:ext>
            </a:extLst>
          </p:cNvPr>
          <p:cNvCxnSpPr>
            <a:cxnSpLocks/>
            <a:stCxn id="18" idx="0"/>
            <a:endCxn id="19" idx="4"/>
          </p:cNvCxnSpPr>
          <p:nvPr/>
        </p:nvCxnSpPr>
        <p:spPr>
          <a:xfrm flipV="1">
            <a:off x="3085169" y="3280312"/>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A51135-417F-0CD0-19BF-6531F1AFF725}"/>
              </a:ext>
            </a:extLst>
          </p:cNvPr>
          <p:cNvCxnSpPr>
            <a:cxnSpLocks/>
            <a:stCxn id="18" idx="6"/>
          </p:cNvCxnSpPr>
          <p:nvPr/>
        </p:nvCxnSpPr>
        <p:spPr>
          <a:xfrm flipV="1">
            <a:off x="3166944" y="3610794"/>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375E3D-0CFD-C319-B324-B7B3BB19F6A4}"/>
              </a:ext>
            </a:extLst>
          </p:cNvPr>
          <p:cNvCxnSpPr>
            <a:cxnSpLocks/>
            <a:stCxn id="19" idx="0"/>
            <a:endCxn id="8" idx="4"/>
          </p:cNvCxnSpPr>
          <p:nvPr/>
        </p:nvCxnSpPr>
        <p:spPr>
          <a:xfrm flipH="1" flipV="1">
            <a:off x="3103756" y="1785281"/>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75862C1-CCFE-F616-0E24-83C56E8E399D}"/>
              </a:ext>
            </a:extLst>
          </p:cNvPr>
          <p:cNvSpPr/>
          <p:nvPr/>
        </p:nvSpPr>
        <p:spPr>
          <a:xfrm>
            <a:off x="5267094" y="3472518"/>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58121FDF-05FB-08E6-5C7B-E419DEDC31AE}"/>
              </a:ext>
            </a:extLst>
          </p:cNvPr>
          <p:cNvCxnSpPr>
            <a:cxnSpLocks/>
            <a:stCxn id="10" idx="1"/>
            <a:endCxn id="8" idx="4"/>
          </p:cNvCxnSpPr>
          <p:nvPr/>
        </p:nvCxnSpPr>
        <p:spPr>
          <a:xfrm flipH="1" flipV="1">
            <a:off x="3103756" y="1785281"/>
            <a:ext cx="432829" cy="75815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4D753ECB-DAD2-37DD-4412-47101FBA74C6}"/>
              </a:ext>
            </a:extLst>
          </p:cNvPr>
          <p:cNvCxnSpPr>
            <a:cxnSpLocks/>
            <a:stCxn id="10" idx="3"/>
            <a:endCxn id="9" idx="6"/>
          </p:cNvCxnSpPr>
          <p:nvPr/>
        </p:nvCxnSpPr>
        <p:spPr>
          <a:xfrm flipH="1">
            <a:off x="1761892" y="2657983"/>
            <a:ext cx="1774693" cy="622329"/>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a:extLst>
              <a:ext uri="{FF2B5EF4-FFF2-40B4-BE49-F238E27FC236}">
                <a16:creationId xmlns:a16="http://schemas.microsoft.com/office/drawing/2014/main" id="{F6C8CA72-AC37-177B-29EF-D3AFAC9DDD74}"/>
              </a:ext>
            </a:extLst>
          </p:cNvPr>
          <p:cNvCxnSpPr>
            <a:cxnSpLocks/>
            <a:stCxn id="19" idx="7"/>
            <a:endCxn id="10" idx="4"/>
          </p:cNvCxnSpPr>
          <p:nvPr/>
        </p:nvCxnSpPr>
        <p:spPr>
          <a:xfrm flipV="1">
            <a:off x="3382955" y="2681707"/>
            <a:ext cx="211455" cy="460329"/>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ABD7067E-3BAD-A19F-7339-0CD081AF9720}"/>
              </a:ext>
            </a:extLst>
          </p:cNvPr>
          <p:cNvCxnSpPr>
            <a:cxnSpLocks/>
            <a:stCxn id="14" idx="4"/>
            <a:endCxn id="10" idx="0"/>
          </p:cNvCxnSpPr>
          <p:nvPr/>
        </p:nvCxnSpPr>
        <p:spPr>
          <a:xfrm flipH="1">
            <a:off x="3594410" y="1380903"/>
            <a:ext cx="182136" cy="11388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a:extLst>
              <a:ext uri="{FF2B5EF4-FFF2-40B4-BE49-F238E27FC236}">
                <a16:creationId xmlns:a16="http://schemas.microsoft.com/office/drawing/2014/main" id="{8C84C064-7CEF-D164-8BA6-679BF594B4D0}"/>
              </a:ext>
            </a:extLst>
          </p:cNvPr>
          <p:cNvCxnSpPr>
            <a:cxnSpLocks/>
          </p:cNvCxnSpPr>
          <p:nvPr/>
        </p:nvCxnSpPr>
        <p:spPr>
          <a:xfrm flipH="1" flipV="1">
            <a:off x="3668751" y="2608141"/>
            <a:ext cx="1614860" cy="89553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46125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41</a:t>
            </a:fld>
            <a:endParaRPr lang="en-US"/>
          </a:p>
        </p:txBody>
      </p:sp>
      <p:sp>
        <p:nvSpPr>
          <p:cNvPr id="3" name="TextBox 2">
            <a:extLst>
              <a:ext uri="{FF2B5EF4-FFF2-40B4-BE49-F238E27FC236}">
                <a16:creationId xmlns:a16="http://schemas.microsoft.com/office/drawing/2014/main" id="{BA40A4B9-0159-0A37-3245-EAC2028EF8B6}"/>
              </a:ext>
            </a:extLst>
          </p:cNvPr>
          <p:cNvSpPr txBox="1"/>
          <p:nvPr/>
        </p:nvSpPr>
        <p:spPr>
          <a:xfrm>
            <a:off x="133815" y="200429"/>
            <a:ext cx="6497444"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Then check if the connection between two nodes lies in free space or not. If the connection lies in the free space, let it be, else remove it.</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7C57FD0-E659-58D3-18E2-5E7E4BED9FE6}"/>
              </a:ext>
            </a:extLst>
          </p:cNvPr>
          <p:cNvSpPr/>
          <p:nvPr/>
        </p:nvSpPr>
        <p:spPr>
          <a:xfrm>
            <a:off x="1880839" y="2230240"/>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9FA5856-B8FC-667A-60DC-46E341B2E298}"/>
              </a:ext>
            </a:extLst>
          </p:cNvPr>
          <p:cNvSpPr/>
          <p:nvPr/>
        </p:nvSpPr>
        <p:spPr>
          <a:xfrm>
            <a:off x="3776546" y="2802669"/>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87BFEF-5A32-82C8-AD8B-8F0C7EE7C6EA}"/>
              </a:ext>
            </a:extLst>
          </p:cNvPr>
          <p:cNvSpPr/>
          <p:nvPr/>
        </p:nvSpPr>
        <p:spPr>
          <a:xfrm>
            <a:off x="4267200" y="1594620"/>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4C14799-3D1D-6B11-4BB5-1583389EF9F5}"/>
              </a:ext>
            </a:extLst>
          </p:cNvPr>
          <p:cNvSpPr/>
          <p:nvPr/>
        </p:nvSpPr>
        <p:spPr>
          <a:xfrm>
            <a:off x="1219200" y="184335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E2C46F6-C560-7CCF-D89F-EE259B0A4AD0}"/>
              </a:ext>
            </a:extLst>
          </p:cNvPr>
          <p:cNvSpPr/>
          <p:nvPr/>
        </p:nvSpPr>
        <p:spPr>
          <a:xfrm>
            <a:off x="3021980" y="162328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D10FAC7-DB37-0A75-18B7-EEF066EA4740}"/>
              </a:ext>
            </a:extLst>
          </p:cNvPr>
          <p:cNvSpPr/>
          <p:nvPr/>
        </p:nvSpPr>
        <p:spPr>
          <a:xfrm>
            <a:off x="1598341" y="3199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ED33FFA-CB09-F25E-6BFF-2F8E2A0D9CC3}"/>
              </a:ext>
            </a:extLst>
          </p:cNvPr>
          <p:cNvSpPr/>
          <p:nvPr/>
        </p:nvSpPr>
        <p:spPr>
          <a:xfrm>
            <a:off x="3512634" y="2519707"/>
            <a:ext cx="163551" cy="1620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7690DDB-8BC6-BAF9-29E3-B03FA7BB444F}"/>
              </a:ext>
            </a:extLst>
          </p:cNvPr>
          <p:cNvSpPr/>
          <p:nvPr/>
        </p:nvSpPr>
        <p:spPr>
          <a:xfrm>
            <a:off x="5791201" y="198484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2CE8F72A-158B-98C9-E28B-AA1D53CDAC4B}"/>
              </a:ext>
            </a:extLst>
          </p:cNvPr>
          <p:cNvCxnSpPr>
            <a:cxnSpLocks/>
            <a:stCxn id="7" idx="4"/>
            <a:endCxn id="9" idx="0"/>
          </p:cNvCxnSpPr>
          <p:nvPr/>
        </p:nvCxnSpPr>
        <p:spPr>
          <a:xfrm>
            <a:off x="1300976" y="2005356"/>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75AD39-9AB1-A5C6-7E3B-53FCB1F5124D}"/>
              </a:ext>
            </a:extLst>
          </p:cNvPr>
          <p:cNvCxnSpPr>
            <a:cxnSpLocks/>
            <a:stCxn id="7" idx="6"/>
            <a:endCxn id="8" idx="2"/>
          </p:cNvCxnSpPr>
          <p:nvPr/>
        </p:nvCxnSpPr>
        <p:spPr>
          <a:xfrm flipV="1">
            <a:off x="1382751" y="1704281"/>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478880F-3E30-A859-3A0B-7332990F80BE}"/>
              </a:ext>
            </a:extLst>
          </p:cNvPr>
          <p:cNvSpPr/>
          <p:nvPr/>
        </p:nvSpPr>
        <p:spPr>
          <a:xfrm>
            <a:off x="3694770" y="1218903"/>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1C25C459-49EB-8EB8-8542-A57B88EB960D}"/>
              </a:ext>
            </a:extLst>
          </p:cNvPr>
          <p:cNvCxnSpPr>
            <a:cxnSpLocks/>
            <a:stCxn id="8" idx="6"/>
            <a:endCxn id="14" idx="3"/>
          </p:cNvCxnSpPr>
          <p:nvPr/>
        </p:nvCxnSpPr>
        <p:spPr>
          <a:xfrm flipV="1">
            <a:off x="3185531" y="1357179"/>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F9ED29C-BD6C-2E28-2BD9-19B3FA2D27DC}"/>
              </a:ext>
            </a:extLst>
          </p:cNvPr>
          <p:cNvCxnSpPr>
            <a:cxnSpLocks/>
            <a:stCxn id="8" idx="5"/>
          </p:cNvCxnSpPr>
          <p:nvPr/>
        </p:nvCxnSpPr>
        <p:spPr>
          <a:xfrm>
            <a:off x="3161580" y="1761557"/>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C14084-5220-AE25-5901-508D2F696FCC}"/>
              </a:ext>
            </a:extLst>
          </p:cNvPr>
          <p:cNvCxnSpPr>
            <a:cxnSpLocks/>
            <a:endCxn id="11" idx="4"/>
          </p:cNvCxnSpPr>
          <p:nvPr/>
        </p:nvCxnSpPr>
        <p:spPr>
          <a:xfrm flipV="1">
            <a:off x="5406694" y="2146847"/>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EB6C526-B8F8-6272-7702-514CC8E5D0E2}"/>
              </a:ext>
            </a:extLst>
          </p:cNvPr>
          <p:cNvSpPr/>
          <p:nvPr/>
        </p:nvSpPr>
        <p:spPr>
          <a:xfrm>
            <a:off x="3003393" y="392041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7A42A9A-E37A-6B5A-9557-B3DB49556AB7}"/>
              </a:ext>
            </a:extLst>
          </p:cNvPr>
          <p:cNvSpPr/>
          <p:nvPr/>
        </p:nvSpPr>
        <p:spPr>
          <a:xfrm>
            <a:off x="3243355" y="3118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3EC4FF81-62AD-5610-1AE4-44C74D4E00FA}"/>
              </a:ext>
            </a:extLst>
          </p:cNvPr>
          <p:cNvCxnSpPr>
            <a:cxnSpLocks/>
            <a:stCxn id="9" idx="5"/>
            <a:endCxn id="18" idx="2"/>
          </p:cNvCxnSpPr>
          <p:nvPr/>
        </p:nvCxnSpPr>
        <p:spPr>
          <a:xfrm>
            <a:off x="1737941" y="3337588"/>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B81EDF-BF0A-FCD2-7245-CDB7D2C37FBF}"/>
              </a:ext>
            </a:extLst>
          </p:cNvPr>
          <p:cNvCxnSpPr>
            <a:cxnSpLocks/>
            <a:stCxn id="18" idx="0"/>
            <a:endCxn id="19" idx="4"/>
          </p:cNvCxnSpPr>
          <p:nvPr/>
        </p:nvCxnSpPr>
        <p:spPr>
          <a:xfrm flipV="1">
            <a:off x="3085169" y="3280312"/>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AFD8AFE-3BEF-B1F9-621E-8C6EAFB24308}"/>
              </a:ext>
            </a:extLst>
          </p:cNvPr>
          <p:cNvCxnSpPr>
            <a:cxnSpLocks/>
            <a:stCxn id="18" idx="6"/>
          </p:cNvCxnSpPr>
          <p:nvPr/>
        </p:nvCxnSpPr>
        <p:spPr>
          <a:xfrm flipV="1">
            <a:off x="3166944" y="3610794"/>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303EF2-42F4-F872-7F0F-6EDED30C36CA}"/>
              </a:ext>
            </a:extLst>
          </p:cNvPr>
          <p:cNvCxnSpPr>
            <a:cxnSpLocks/>
            <a:stCxn id="19" idx="0"/>
            <a:endCxn id="8" idx="4"/>
          </p:cNvCxnSpPr>
          <p:nvPr/>
        </p:nvCxnSpPr>
        <p:spPr>
          <a:xfrm flipH="1" flipV="1">
            <a:off x="3103756" y="1785281"/>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3CB0DCB-7FC9-2328-FE58-86786C6E5E01}"/>
              </a:ext>
            </a:extLst>
          </p:cNvPr>
          <p:cNvSpPr/>
          <p:nvPr/>
        </p:nvSpPr>
        <p:spPr>
          <a:xfrm>
            <a:off x="5267094" y="3472518"/>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E508E1C5-C4F1-5B70-7835-B3FA2552FC18}"/>
              </a:ext>
            </a:extLst>
          </p:cNvPr>
          <p:cNvCxnSpPr>
            <a:cxnSpLocks/>
            <a:stCxn id="10" idx="1"/>
            <a:endCxn id="8" idx="5"/>
          </p:cNvCxnSpPr>
          <p:nvPr/>
        </p:nvCxnSpPr>
        <p:spPr>
          <a:xfrm flipH="1" flipV="1">
            <a:off x="3161580" y="1761557"/>
            <a:ext cx="375005" cy="781874"/>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1131E7A6-4A13-EDB5-B950-C5CBE936363C}"/>
              </a:ext>
            </a:extLst>
          </p:cNvPr>
          <p:cNvCxnSpPr>
            <a:cxnSpLocks/>
            <a:stCxn id="10" idx="3"/>
            <a:endCxn id="9" idx="6"/>
          </p:cNvCxnSpPr>
          <p:nvPr/>
        </p:nvCxnSpPr>
        <p:spPr>
          <a:xfrm flipH="1">
            <a:off x="1761892" y="2657983"/>
            <a:ext cx="1774693" cy="62232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10110205-5B6C-B7BD-9105-F2AF179B6359}"/>
              </a:ext>
            </a:extLst>
          </p:cNvPr>
          <p:cNvCxnSpPr>
            <a:cxnSpLocks/>
            <a:stCxn id="19" idx="7"/>
            <a:endCxn id="10" idx="4"/>
          </p:cNvCxnSpPr>
          <p:nvPr/>
        </p:nvCxnSpPr>
        <p:spPr>
          <a:xfrm flipV="1">
            <a:off x="3382955" y="2681707"/>
            <a:ext cx="211455" cy="460329"/>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a:extLst>
              <a:ext uri="{FF2B5EF4-FFF2-40B4-BE49-F238E27FC236}">
                <a16:creationId xmlns:a16="http://schemas.microsoft.com/office/drawing/2014/main" id="{BEC545E2-37AF-6104-4153-EED3E77C8870}"/>
              </a:ext>
            </a:extLst>
          </p:cNvPr>
          <p:cNvCxnSpPr>
            <a:cxnSpLocks/>
            <a:stCxn id="14" idx="4"/>
            <a:endCxn id="10" idx="0"/>
          </p:cNvCxnSpPr>
          <p:nvPr/>
        </p:nvCxnSpPr>
        <p:spPr>
          <a:xfrm flipH="1">
            <a:off x="3594410" y="1380903"/>
            <a:ext cx="182136" cy="11388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a:extLst>
              <a:ext uri="{FF2B5EF4-FFF2-40B4-BE49-F238E27FC236}">
                <a16:creationId xmlns:a16="http://schemas.microsoft.com/office/drawing/2014/main" id="{F2F9A561-0D41-DDB0-42E7-C1B3A678DDC8}"/>
              </a:ext>
            </a:extLst>
          </p:cNvPr>
          <p:cNvCxnSpPr>
            <a:cxnSpLocks/>
          </p:cNvCxnSpPr>
          <p:nvPr/>
        </p:nvCxnSpPr>
        <p:spPr>
          <a:xfrm flipH="1" flipV="1">
            <a:off x="3668751" y="2608141"/>
            <a:ext cx="1614860" cy="89553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2951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42</a:t>
            </a:fld>
            <a:endParaRPr lang="en-US"/>
          </a:p>
        </p:txBody>
      </p:sp>
      <p:sp>
        <p:nvSpPr>
          <p:cNvPr id="3" name="TextBox 2">
            <a:extLst>
              <a:ext uri="{FF2B5EF4-FFF2-40B4-BE49-F238E27FC236}">
                <a16:creationId xmlns:a16="http://schemas.microsoft.com/office/drawing/2014/main" id="{7998944E-B0E7-9D0E-160F-5ED950CCE656}"/>
              </a:ext>
            </a:extLst>
          </p:cNvPr>
          <p:cNvSpPr txBox="1"/>
          <p:nvPr/>
        </p:nvSpPr>
        <p:spPr>
          <a:xfrm>
            <a:off x="133815" y="200429"/>
            <a:ext cx="6497444"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The iteration for this new node ends here, add more nodes as per requirements and repeat the process. </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6B4C9F15-E60C-ED86-8D57-D35DDCE5BE75}"/>
              </a:ext>
            </a:extLst>
          </p:cNvPr>
          <p:cNvSpPr/>
          <p:nvPr/>
        </p:nvSpPr>
        <p:spPr>
          <a:xfrm>
            <a:off x="1880839" y="2230240"/>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F763F4D-5686-0EEA-77F6-3F36BB0C29E1}"/>
              </a:ext>
            </a:extLst>
          </p:cNvPr>
          <p:cNvSpPr/>
          <p:nvPr/>
        </p:nvSpPr>
        <p:spPr>
          <a:xfrm>
            <a:off x="3776546" y="2802669"/>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FCCED0-65C9-0709-C167-5F3012523838}"/>
              </a:ext>
            </a:extLst>
          </p:cNvPr>
          <p:cNvSpPr/>
          <p:nvPr/>
        </p:nvSpPr>
        <p:spPr>
          <a:xfrm>
            <a:off x="4267200" y="1594620"/>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DC61E8-5551-0A7D-160E-79264B8D7700}"/>
              </a:ext>
            </a:extLst>
          </p:cNvPr>
          <p:cNvSpPr/>
          <p:nvPr/>
        </p:nvSpPr>
        <p:spPr>
          <a:xfrm>
            <a:off x="1219200" y="184335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8B509B6-18A2-FBCB-F4D4-582B7E066286}"/>
              </a:ext>
            </a:extLst>
          </p:cNvPr>
          <p:cNvSpPr/>
          <p:nvPr/>
        </p:nvSpPr>
        <p:spPr>
          <a:xfrm>
            <a:off x="3021980" y="162328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54A6FC2-A4F9-403E-3DAF-638B593B1059}"/>
              </a:ext>
            </a:extLst>
          </p:cNvPr>
          <p:cNvSpPr/>
          <p:nvPr/>
        </p:nvSpPr>
        <p:spPr>
          <a:xfrm>
            <a:off x="1598341" y="3199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BAA8F23-8921-F005-4FF6-1B1669E5C364}"/>
              </a:ext>
            </a:extLst>
          </p:cNvPr>
          <p:cNvSpPr/>
          <p:nvPr/>
        </p:nvSpPr>
        <p:spPr>
          <a:xfrm>
            <a:off x="3512634" y="2519707"/>
            <a:ext cx="163551" cy="16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1A1857D-697D-AD45-CAFF-D66472467579}"/>
              </a:ext>
            </a:extLst>
          </p:cNvPr>
          <p:cNvSpPr/>
          <p:nvPr/>
        </p:nvSpPr>
        <p:spPr>
          <a:xfrm>
            <a:off x="5791201" y="198484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C0F9AAF1-B220-6187-2A4C-1B9A426797DC}"/>
              </a:ext>
            </a:extLst>
          </p:cNvPr>
          <p:cNvCxnSpPr>
            <a:cxnSpLocks/>
            <a:stCxn id="7" idx="4"/>
            <a:endCxn id="9" idx="0"/>
          </p:cNvCxnSpPr>
          <p:nvPr/>
        </p:nvCxnSpPr>
        <p:spPr>
          <a:xfrm>
            <a:off x="1300976" y="2005356"/>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3C76A73-E834-7DA0-BA18-EA0B0FDAC8A9}"/>
              </a:ext>
            </a:extLst>
          </p:cNvPr>
          <p:cNvCxnSpPr>
            <a:cxnSpLocks/>
            <a:stCxn id="7" idx="6"/>
            <a:endCxn id="8" idx="2"/>
          </p:cNvCxnSpPr>
          <p:nvPr/>
        </p:nvCxnSpPr>
        <p:spPr>
          <a:xfrm flipV="1">
            <a:off x="1382751" y="1704281"/>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0264BB-3656-5D3F-6313-7828CB7019A8}"/>
              </a:ext>
            </a:extLst>
          </p:cNvPr>
          <p:cNvSpPr/>
          <p:nvPr/>
        </p:nvSpPr>
        <p:spPr>
          <a:xfrm>
            <a:off x="3694770" y="1218903"/>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0D5D321A-EEA2-D981-86F9-21E4AE66DC49}"/>
              </a:ext>
            </a:extLst>
          </p:cNvPr>
          <p:cNvCxnSpPr>
            <a:cxnSpLocks/>
            <a:stCxn id="8" idx="6"/>
            <a:endCxn id="14" idx="3"/>
          </p:cNvCxnSpPr>
          <p:nvPr/>
        </p:nvCxnSpPr>
        <p:spPr>
          <a:xfrm flipV="1">
            <a:off x="3185531" y="1357179"/>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9AAECC-226C-00B0-7B41-E9897F6AA626}"/>
              </a:ext>
            </a:extLst>
          </p:cNvPr>
          <p:cNvCxnSpPr>
            <a:cxnSpLocks/>
            <a:stCxn id="8" idx="5"/>
          </p:cNvCxnSpPr>
          <p:nvPr/>
        </p:nvCxnSpPr>
        <p:spPr>
          <a:xfrm>
            <a:off x="3161580" y="1761557"/>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EB3CBD-3E9C-5DA2-06FF-A23B1C31EA0E}"/>
              </a:ext>
            </a:extLst>
          </p:cNvPr>
          <p:cNvCxnSpPr>
            <a:cxnSpLocks/>
            <a:endCxn id="11" idx="4"/>
          </p:cNvCxnSpPr>
          <p:nvPr/>
        </p:nvCxnSpPr>
        <p:spPr>
          <a:xfrm flipV="1">
            <a:off x="5406694" y="2146847"/>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218173F-0FA8-EE79-80C5-AA63BF802F17}"/>
              </a:ext>
            </a:extLst>
          </p:cNvPr>
          <p:cNvSpPr/>
          <p:nvPr/>
        </p:nvSpPr>
        <p:spPr>
          <a:xfrm>
            <a:off x="3003393" y="392041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19A34BB8-666F-2928-0E60-1C75577FBFF1}"/>
              </a:ext>
            </a:extLst>
          </p:cNvPr>
          <p:cNvSpPr/>
          <p:nvPr/>
        </p:nvSpPr>
        <p:spPr>
          <a:xfrm>
            <a:off x="3243355" y="3118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E1BBA6E9-8B77-6A8F-BF81-12F758B4AA85}"/>
              </a:ext>
            </a:extLst>
          </p:cNvPr>
          <p:cNvCxnSpPr>
            <a:cxnSpLocks/>
            <a:stCxn id="9" idx="5"/>
            <a:endCxn id="18" idx="2"/>
          </p:cNvCxnSpPr>
          <p:nvPr/>
        </p:nvCxnSpPr>
        <p:spPr>
          <a:xfrm>
            <a:off x="1737941" y="3337588"/>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E4ACDD7-4FAC-4DEC-BE82-0CDF79A2B31A}"/>
              </a:ext>
            </a:extLst>
          </p:cNvPr>
          <p:cNvCxnSpPr>
            <a:cxnSpLocks/>
            <a:stCxn id="18" idx="0"/>
            <a:endCxn id="19" idx="4"/>
          </p:cNvCxnSpPr>
          <p:nvPr/>
        </p:nvCxnSpPr>
        <p:spPr>
          <a:xfrm flipV="1">
            <a:off x="3085169" y="3280312"/>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1AF00F-A6CE-CDCA-DF28-1144F14C380C}"/>
              </a:ext>
            </a:extLst>
          </p:cNvPr>
          <p:cNvCxnSpPr>
            <a:cxnSpLocks/>
            <a:stCxn id="18" idx="6"/>
          </p:cNvCxnSpPr>
          <p:nvPr/>
        </p:nvCxnSpPr>
        <p:spPr>
          <a:xfrm flipV="1">
            <a:off x="3166944" y="3610794"/>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A5723-32D4-3B08-3048-4A01BD83EDB6}"/>
              </a:ext>
            </a:extLst>
          </p:cNvPr>
          <p:cNvCxnSpPr>
            <a:cxnSpLocks/>
            <a:stCxn id="19" idx="0"/>
            <a:endCxn id="8" idx="4"/>
          </p:cNvCxnSpPr>
          <p:nvPr/>
        </p:nvCxnSpPr>
        <p:spPr>
          <a:xfrm flipH="1" flipV="1">
            <a:off x="3103756" y="1785281"/>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8A9C1AE-4886-D667-81D7-888A4491C89D}"/>
              </a:ext>
            </a:extLst>
          </p:cNvPr>
          <p:cNvSpPr/>
          <p:nvPr/>
        </p:nvSpPr>
        <p:spPr>
          <a:xfrm>
            <a:off x="5267094" y="3472518"/>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FC231A46-04C2-65D2-D020-3741E433B941}"/>
              </a:ext>
            </a:extLst>
          </p:cNvPr>
          <p:cNvCxnSpPr>
            <a:cxnSpLocks/>
            <a:stCxn id="10" idx="1"/>
            <a:endCxn id="8" idx="5"/>
          </p:cNvCxnSpPr>
          <p:nvPr/>
        </p:nvCxnSpPr>
        <p:spPr>
          <a:xfrm flipH="1" flipV="1">
            <a:off x="3161580" y="1761557"/>
            <a:ext cx="375005" cy="78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EB3890-1F1B-501B-E9FF-CB8649167824}"/>
              </a:ext>
            </a:extLst>
          </p:cNvPr>
          <p:cNvCxnSpPr>
            <a:cxnSpLocks/>
            <a:stCxn id="19" idx="7"/>
            <a:endCxn id="10" idx="4"/>
          </p:cNvCxnSpPr>
          <p:nvPr/>
        </p:nvCxnSpPr>
        <p:spPr>
          <a:xfrm flipV="1">
            <a:off x="3382955" y="2681707"/>
            <a:ext cx="211455" cy="460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8A41D7-58D9-67FB-0E26-C1F402E84FBE}"/>
              </a:ext>
            </a:extLst>
          </p:cNvPr>
          <p:cNvCxnSpPr>
            <a:cxnSpLocks/>
            <a:stCxn id="14" idx="4"/>
            <a:endCxn id="10" idx="0"/>
          </p:cNvCxnSpPr>
          <p:nvPr/>
        </p:nvCxnSpPr>
        <p:spPr>
          <a:xfrm flipH="1">
            <a:off x="3594410" y="1380903"/>
            <a:ext cx="182136" cy="11388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666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43</a:t>
            </a:fld>
            <a:endParaRPr lang="en-US"/>
          </a:p>
        </p:txBody>
      </p:sp>
      <p:sp>
        <p:nvSpPr>
          <p:cNvPr id="3" name="TextBox 2">
            <a:extLst>
              <a:ext uri="{FF2B5EF4-FFF2-40B4-BE49-F238E27FC236}">
                <a16:creationId xmlns:a16="http://schemas.microsoft.com/office/drawing/2014/main" id="{3216F78F-4EAF-9668-58CF-EBC9C718590A}"/>
              </a:ext>
            </a:extLst>
          </p:cNvPr>
          <p:cNvSpPr txBox="1"/>
          <p:nvPr/>
        </p:nvSpPr>
        <p:spPr>
          <a:xfrm>
            <a:off x="133815" y="200429"/>
            <a:ext cx="6497444"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For executing the path, we can use various graph search algorithms like Breadth-First Search, Depth-First Search, Dijkstra’s Algorithm to find the path between two nodes.</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33EDA094-F1D4-1DB5-7EB3-B56B223BE2A7}"/>
              </a:ext>
            </a:extLst>
          </p:cNvPr>
          <p:cNvSpPr/>
          <p:nvPr/>
        </p:nvSpPr>
        <p:spPr>
          <a:xfrm>
            <a:off x="1880839" y="2230240"/>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4A002F1C-778B-4C84-1486-45119865F78F}"/>
              </a:ext>
            </a:extLst>
          </p:cNvPr>
          <p:cNvSpPr/>
          <p:nvPr/>
        </p:nvSpPr>
        <p:spPr>
          <a:xfrm>
            <a:off x="3776546" y="2802669"/>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C248847-3C3E-17A1-C0F5-FDBF2B89A57C}"/>
              </a:ext>
            </a:extLst>
          </p:cNvPr>
          <p:cNvSpPr/>
          <p:nvPr/>
        </p:nvSpPr>
        <p:spPr>
          <a:xfrm>
            <a:off x="4267200" y="1594620"/>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5F3C2A2-8928-21B8-8344-4D3974CFC52C}"/>
              </a:ext>
            </a:extLst>
          </p:cNvPr>
          <p:cNvSpPr/>
          <p:nvPr/>
        </p:nvSpPr>
        <p:spPr>
          <a:xfrm>
            <a:off x="1219200" y="1843356"/>
            <a:ext cx="163551" cy="1620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C758A35-28BB-8A4A-A993-2C0DEA8DA42B}"/>
              </a:ext>
            </a:extLst>
          </p:cNvPr>
          <p:cNvSpPr/>
          <p:nvPr/>
        </p:nvSpPr>
        <p:spPr>
          <a:xfrm>
            <a:off x="3021980" y="162328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FE78F19-5017-ED50-7C80-E72F4C505E5A}"/>
              </a:ext>
            </a:extLst>
          </p:cNvPr>
          <p:cNvSpPr/>
          <p:nvPr/>
        </p:nvSpPr>
        <p:spPr>
          <a:xfrm>
            <a:off x="1598341" y="3199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6CE71E7-ECC9-791E-2E5B-3D561CCBF4A3}"/>
              </a:ext>
            </a:extLst>
          </p:cNvPr>
          <p:cNvSpPr/>
          <p:nvPr/>
        </p:nvSpPr>
        <p:spPr>
          <a:xfrm>
            <a:off x="3512634" y="2519707"/>
            <a:ext cx="163551" cy="16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5B14B3A-1E56-342B-2463-E126BBF101FA}"/>
              </a:ext>
            </a:extLst>
          </p:cNvPr>
          <p:cNvSpPr/>
          <p:nvPr/>
        </p:nvSpPr>
        <p:spPr>
          <a:xfrm>
            <a:off x="5791201" y="1984847"/>
            <a:ext cx="163551" cy="162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D03337FB-8FA5-85C3-BC1E-891FBB5B98F9}"/>
              </a:ext>
            </a:extLst>
          </p:cNvPr>
          <p:cNvCxnSpPr>
            <a:cxnSpLocks/>
            <a:stCxn id="7" idx="4"/>
            <a:endCxn id="9" idx="0"/>
          </p:cNvCxnSpPr>
          <p:nvPr/>
        </p:nvCxnSpPr>
        <p:spPr>
          <a:xfrm>
            <a:off x="1300976" y="2005356"/>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3D9D25-916D-EF0B-CD73-4092AC683DA6}"/>
              </a:ext>
            </a:extLst>
          </p:cNvPr>
          <p:cNvCxnSpPr>
            <a:cxnSpLocks/>
            <a:stCxn id="7" idx="6"/>
            <a:endCxn id="8" idx="2"/>
          </p:cNvCxnSpPr>
          <p:nvPr/>
        </p:nvCxnSpPr>
        <p:spPr>
          <a:xfrm flipV="1">
            <a:off x="1382751" y="1704281"/>
            <a:ext cx="1639229" cy="2200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46AF4CA-CD2E-36AB-CDEF-1005B300735E}"/>
              </a:ext>
            </a:extLst>
          </p:cNvPr>
          <p:cNvSpPr/>
          <p:nvPr/>
        </p:nvSpPr>
        <p:spPr>
          <a:xfrm>
            <a:off x="3694770" y="1218903"/>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B5C08050-185E-1CA2-92BD-97BF3E96F3F3}"/>
              </a:ext>
            </a:extLst>
          </p:cNvPr>
          <p:cNvCxnSpPr>
            <a:cxnSpLocks/>
            <a:stCxn id="8" idx="6"/>
            <a:endCxn id="14" idx="3"/>
          </p:cNvCxnSpPr>
          <p:nvPr/>
        </p:nvCxnSpPr>
        <p:spPr>
          <a:xfrm flipV="1">
            <a:off x="3185531" y="1357179"/>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E6A6E6-0A0F-3C76-8A75-D4B98D1C7C58}"/>
              </a:ext>
            </a:extLst>
          </p:cNvPr>
          <p:cNvCxnSpPr>
            <a:cxnSpLocks/>
            <a:stCxn id="8" idx="5"/>
          </p:cNvCxnSpPr>
          <p:nvPr/>
        </p:nvCxnSpPr>
        <p:spPr>
          <a:xfrm>
            <a:off x="3161580" y="1761557"/>
            <a:ext cx="2129465" cy="173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7F3A5D-874A-E6E1-E65E-86856CBF8AE9}"/>
              </a:ext>
            </a:extLst>
          </p:cNvPr>
          <p:cNvCxnSpPr>
            <a:cxnSpLocks/>
            <a:endCxn id="11" idx="4"/>
          </p:cNvCxnSpPr>
          <p:nvPr/>
        </p:nvCxnSpPr>
        <p:spPr>
          <a:xfrm flipV="1">
            <a:off x="5406694" y="2146847"/>
            <a:ext cx="466283" cy="13493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BFB5F58-8D50-0F8C-3636-D2C27847C458}"/>
              </a:ext>
            </a:extLst>
          </p:cNvPr>
          <p:cNvSpPr/>
          <p:nvPr/>
        </p:nvSpPr>
        <p:spPr>
          <a:xfrm>
            <a:off x="3003393" y="392041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EE9D1D1-DD40-A16A-C209-566AAE09D9CC}"/>
              </a:ext>
            </a:extLst>
          </p:cNvPr>
          <p:cNvSpPr/>
          <p:nvPr/>
        </p:nvSpPr>
        <p:spPr>
          <a:xfrm>
            <a:off x="3243355" y="3118312"/>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00F99827-4CF8-54FD-FBEC-BD650E8D3CF0}"/>
              </a:ext>
            </a:extLst>
          </p:cNvPr>
          <p:cNvCxnSpPr>
            <a:cxnSpLocks/>
            <a:stCxn id="9" idx="5"/>
            <a:endCxn id="18" idx="2"/>
          </p:cNvCxnSpPr>
          <p:nvPr/>
        </p:nvCxnSpPr>
        <p:spPr>
          <a:xfrm>
            <a:off x="1737941" y="3337588"/>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B21F30-37B2-1FE8-1D7F-562B2E2E730D}"/>
              </a:ext>
            </a:extLst>
          </p:cNvPr>
          <p:cNvCxnSpPr>
            <a:cxnSpLocks/>
            <a:stCxn id="18" idx="0"/>
            <a:endCxn id="19" idx="4"/>
          </p:cNvCxnSpPr>
          <p:nvPr/>
        </p:nvCxnSpPr>
        <p:spPr>
          <a:xfrm flipV="1">
            <a:off x="3085169" y="3280312"/>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7E85476-2E89-FD93-3064-8C4E12508967}"/>
              </a:ext>
            </a:extLst>
          </p:cNvPr>
          <p:cNvCxnSpPr>
            <a:cxnSpLocks/>
            <a:stCxn id="18" idx="6"/>
          </p:cNvCxnSpPr>
          <p:nvPr/>
        </p:nvCxnSpPr>
        <p:spPr>
          <a:xfrm flipV="1">
            <a:off x="3166944" y="3610794"/>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110E41-537E-EF6B-673C-B413E706FB0D}"/>
              </a:ext>
            </a:extLst>
          </p:cNvPr>
          <p:cNvCxnSpPr>
            <a:cxnSpLocks/>
            <a:stCxn id="19" idx="0"/>
            <a:endCxn id="8" idx="4"/>
          </p:cNvCxnSpPr>
          <p:nvPr/>
        </p:nvCxnSpPr>
        <p:spPr>
          <a:xfrm flipH="1" flipV="1">
            <a:off x="3103756" y="1785281"/>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2A763E4-A74F-C392-1213-4421BCB51B63}"/>
              </a:ext>
            </a:extLst>
          </p:cNvPr>
          <p:cNvSpPr/>
          <p:nvPr/>
        </p:nvSpPr>
        <p:spPr>
          <a:xfrm>
            <a:off x="5267094" y="3472518"/>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0EA8D0F4-4EAF-8936-6999-C7EFBD87F442}"/>
              </a:ext>
            </a:extLst>
          </p:cNvPr>
          <p:cNvCxnSpPr>
            <a:cxnSpLocks/>
            <a:stCxn id="10" idx="1"/>
            <a:endCxn id="8" idx="5"/>
          </p:cNvCxnSpPr>
          <p:nvPr/>
        </p:nvCxnSpPr>
        <p:spPr>
          <a:xfrm flipH="1" flipV="1">
            <a:off x="3161580" y="1761557"/>
            <a:ext cx="375005" cy="78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38242D-19EC-B2AA-E103-48C594E4226C}"/>
              </a:ext>
            </a:extLst>
          </p:cNvPr>
          <p:cNvCxnSpPr>
            <a:cxnSpLocks/>
            <a:stCxn id="19" idx="7"/>
            <a:endCxn id="10" idx="4"/>
          </p:cNvCxnSpPr>
          <p:nvPr/>
        </p:nvCxnSpPr>
        <p:spPr>
          <a:xfrm flipV="1">
            <a:off x="3382955" y="2681707"/>
            <a:ext cx="211455" cy="460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6032878-F028-82FE-F00A-51B058E5168C}"/>
              </a:ext>
            </a:extLst>
          </p:cNvPr>
          <p:cNvCxnSpPr>
            <a:cxnSpLocks/>
            <a:stCxn id="14" idx="4"/>
            <a:endCxn id="10" idx="0"/>
          </p:cNvCxnSpPr>
          <p:nvPr/>
        </p:nvCxnSpPr>
        <p:spPr>
          <a:xfrm flipH="1">
            <a:off x="3594410" y="1380903"/>
            <a:ext cx="182136" cy="1138804"/>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DB90C56-00E7-19F7-E24D-4DBEFB5774B2}"/>
              </a:ext>
            </a:extLst>
          </p:cNvPr>
          <p:cNvSpPr txBox="1"/>
          <p:nvPr/>
        </p:nvSpPr>
        <p:spPr>
          <a:xfrm>
            <a:off x="920801" y="1623057"/>
            <a:ext cx="866076"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Start Node</a:t>
            </a:r>
          </a:p>
        </p:txBody>
      </p:sp>
      <p:sp>
        <p:nvSpPr>
          <p:cNvPr id="53" name="TextBox 52">
            <a:extLst>
              <a:ext uri="{FF2B5EF4-FFF2-40B4-BE49-F238E27FC236}">
                <a16:creationId xmlns:a16="http://schemas.microsoft.com/office/drawing/2014/main" id="{ED610C2A-19BB-31AA-DB65-9F0F3B3B9E3C}"/>
              </a:ext>
            </a:extLst>
          </p:cNvPr>
          <p:cNvSpPr txBox="1"/>
          <p:nvPr/>
        </p:nvSpPr>
        <p:spPr>
          <a:xfrm>
            <a:off x="5521714" y="1738633"/>
            <a:ext cx="866076"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Goal Node</a:t>
            </a:r>
          </a:p>
        </p:txBody>
      </p:sp>
    </p:spTree>
    <p:extLst>
      <p:ext uri="{BB962C8B-B14F-4D97-AF65-F5344CB8AC3E}">
        <p14:creationId xmlns:p14="http://schemas.microsoft.com/office/powerpoint/2010/main" val="282023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44</a:t>
            </a:fld>
            <a:endParaRPr lang="en-US"/>
          </a:p>
        </p:txBody>
      </p:sp>
      <p:sp>
        <p:nvSpPr>
          <p:cNvPr id="3" name="TextBox 2">
            <a:extLst>
              <a:ext uri="{FF2B5EF4-FFF2-40B4-BE49-F238E27FC236}">
                <a16:creationId xmlns:a16="http://schemas.microsoft.com/office/drawing/2014/main" id="{353B73EF-79D6-C6EA-9817-402CE3595FEC}"/>
              </a:ext>
            </a:extLst>
          </p:cNvPr>
          <p:cNvSpPr txBox="1"/>
          <p:nvPr/>
        </p:nvSpPr>
        <p:spPr>
          <a:xfrm>
            <a:off x="133815" y="200429"/>
            <a:ext cx="6497444"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For example, in the previous figure, there are multiple paths from start to goal, but the highlighted one (optimal path) below can be found using one of the algorithms mentioned above</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206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11F5BE26-956D-FBA2-19A2-159B8B95C29A}"/>
              </a:ext>
            </a:extLst>
          </p:cNvPr>
          <p:cNvSpPr/>
          <p:nvPr/>
        </p:nvSpPr>
        <p:spPr>
          <a:xfrm>
            <a:off x="1880839" y="2088994"/>
            <a:ext cx="1040781" cy="698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B12C164-3238-A100-5063-8BECDA09263E}"/>
              </a:ext>
            </a:extLst>
          </p:cNvPr>
          <p:cNvSpPr/>
          <p:nvPr/>
        </p:nvSpPr>
        <p:spPr>
          <a:xfrm>
            <a:off x="3776546" y="2661423"/>
            <a:ext cx="795454" cy="75084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411A8A7-780F-8090-F444-0867E98A949B}"/>
              </a:ext>
            </a:extLst>
          </p:cNvPr>
          <p:cNvSpPr/>
          <p:nvPr/>
        </p:nvSpPr>
        <p:spPr>
          <a:xfrm>
            <a:off x="4267200" y="1453374"/>
            <a:ext cx="1163445" cy="8214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A0ECCD1-343A-2D1D-BF08-E449A000FC00}"/>
              </a:ext>
            </a:extLst>
          </p:cNvPr>
          <p:cNvSpPr/>
          <p:nvPr/>
        </p:nvSpPr>
        <p:spPr>
          <a:xfrm>
            <a:off x="1219200" y="1702110"/>
            <a:ext cx="163551" cy="1620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5911685-9BA5-C692-0438-D1174F7A144F}"/>
              </a:ext>
            </a:extLst>
          </p:cNvPr>
          <p:cNvSpPr/>
          <p:nvPr/>
        </p:nvSpPr>
        <p:spPr>
          <a:xfrm>
            <a:off x="3021980" y="1482035"/>
            <a:ext cx="163551" cy="162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D38D5E5-2561-D27C-FB33-A85DD50A75DB}"/>
              </a:ext>
            </a:extLst>
          </p:cNvPr>
          <p:cNvSpPr/>
          <p:nvPr/>
        </p:nvSpPr>
        <p:spPr>
          <a:xfrm>
            <a:off x="1598341" y="305806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A6206336-9198-C939-83CA-2DA74FC891A3}"/>
              </a:ext>
            </a:extLst>
          </p:cNvPr>
          <p:cNvSpPr/>
          <p:nvPr/>
        </p:nvSpPr>
        <p:spPr>
          <a:xfrm>
            <a:off x="3512634" y="2378461"/>
            <a:ext cx="163551" cy="16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4FD2DFD-7712-6690-F458-F214A97F9F05}"/>
              </a:ext>
            </a:extLst>
          </p:cNvPr>
          <p:cNvSpPr/>
          <p:nvPr/>
        </p:nvSpPr>
        <p:spPr>
          <a:xfrm>
            <a:off x="5791201" y="1843601"/>
            <a:ext cx="163551" cy="162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ECAE20D-31A3-C5B4-096E-E42BCB23054C}"/>
              </a:ext>
            </a:extLst>
          </p:cNvPr>
          <p:cNvCxnSpPr>
            <a:cxnSpLocks/>
            <a:stCxn id="7" idx="4"/>
            <a:endCxn id="9" idx="0"/>
          </p:cNvCxnSpPr>
          <p:nvPr/>
        </p:nvCxnSpPr>
        <p:spPr>
          <a:xfrm>
            <a:off x="1300976" y="1864110"/>
            <a:ext cx="379141" cy="119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65674F-52F1-530B-126D-D1A771DD83C3}"/>
              </a:ext>
            </a:extLst>
          </p:cNvPr>
          <p:cNvCxnSpPr>
            <a:cxnSpLocks/>
            <a:stCxn id="7" idx="6"/>
            <a:endCxn id="8" idx="2"/>
          </p:cNvCxnSpPr>
          <p:nvPr/>
        </p:nvCxnSpPr>
        <p:spPr>
          <a:xfrm flipV="1">
            <a:off x="1382751" y="1563035"/>
            <a:ext cx="1639229" cy="220075"/>
          </a:xfrm>
          <a:prstGeom prst="line">
            <a:avLst/>
          </a:prstGeom>
        </p:spPr>
        <p:style>
          <a:lnRef idx="2">
            <a:schemeClr val="accent2"/>
          </a:lnRef>
          <a:fillRef idx="0">
            <a:schemeClr val="accent2"/>
          </a:fillRef>
          <a:effectRef idx="1">
            <a:schemeClr val="accent2"/>
          </a:effectRef>
          <a:fontRef idx="minor">
            <a:schemeClr val="tx1"/>
          </a:fontRef>
        </p:style>
      </p:cxnSp>
      <p:sp>
        <p:nvSpPr>
          <p:cNvPr id="14" name="Oval 13">
            <a:extLst>
              <a:ext uri="{FF2B5EF4-FFF2-40B4-BE49-F238E27FC236}">
                <a16:creationId xmlns:a16="http://schemas.microsoft.com/office/drawing/2014/main" id="{84FC89D8-6362-D756-F78A-2ADF19564162}"/>
              </a:ext>
            </a:extLst>
          </p:cNvPr>
          <p:cNvSpPr/>
          <p:nvPr/>
        </p:nvSpPr>
        <p:spPr>
          <a:xfrm>
            <a:off x="3694770" y="1077657"/>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6241D87D-C517-29F5-E0EC-A434512BA9F7}"/>
              </a:ext>
            </a:extLst>
          </p:cNvPr>
          <p:cNvCxnSpPr>
            <a:cxnSpLocks/>
            <a:stCxn id="8" idx="6"/>
            <a:endCxn id="14" idx="3"/>
          </p:cNvCxnSpPr>
          <p:nvPr/>
        </p:nvCxnSpPr>
        <p:spPr>
          <a:xfrm flipV="1">
            <a:off x="3185531" y="1215933"/>
            <a:ext cx="533190" cy="3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663AD3-82FC-085D-F4AC-B2A660C3DB73}"/>
              </a:ext>
            </a:extLst>
          </p:cNvPr>
          <p:cNvCxnSpPr>
            <a:cxnSpLocks/>
            <a:stCxn id="8" idx="5"/>
          </p:cNvCxnSpPr>
          <p:nvPr/>
        </p:nvCxnSpPr>
        <p:spPr>
          <a:xfrm>
            <a:off x="3161580" y="1620311"/>
            <a:ext cx="2129465" cy="173468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95EBAAD-B519-A6FB-59F4-2A7FE52D85A7}"/>
              </a:ext>
            </a:extLst>
          </p:cNvPr>
          <p:cNvCxnSpPr>
            <a:cxnSpLocks/>
            <a:endCxn id="11" idx="4"/>
          </p:cNvCxnSpPr>
          <p:nvPr/>
        </p:nvCxnSpPr>
        <p:spPr>
          <a:xfrm flipV="1">
            <a:off x="5406694" y="2005601"/>
            <a:ext cx="466283" cy="1349395"/>
          </a:xfrm>
          <a:prstGeom prst="line">
            <a:avLst/>
          </a:prstGeom>
        </p:spPr>
        <p:style>
          <a:lnRef idx="2">
            <a:schemeClr val="accent2"/>
          </a:lnRef>
          <a:fillRef idx="0">
            <a:schemeClr val="accent2"/>
          </a:fillRef>
          <a:effectRef idx="1">
            <a:schemeClr val="accent2"/>
          </a:effectRef>
          <a:fontRef idx="minor">
            <a:schemeClr val="tx1"/>
          </a:fontRef>
        </p:style>
      </p:cxnSp>
      <p:sp>
        <p:nvSpPr>
          <p:cNvPr id="18" name="Oval 17">
            <a:extLst>
              <a:ext uri="{FF2B5EF4-FFF2-40B4-BE49-F238E27FC236}">
                <a16:creationId xmlns:a16="http://schemas.microsoft.com/office/drawing/2014/main" id="{D4E3B1C0-2C5E-0C61-B2DD-CBE8A0716398}"/>
              </a:ext>
            </a:extLst>
          </p:cNvPr>
          <p:cNvSpPr/>
          <p:nvPr/>
        </p:nvSpPr>
        <p:spPr>
          <a:xfrm>
            <a:off x="3003393" y="3779171"/>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E6529CD-FE7C-C9F5-5878-35D067DD6C0F}"/>
              </a:ext>
            </a:extLst>
          </p:cNvPr>
          <p:cNvSpPr/>
          <p:nvPr/>
        </p:nvSpPr>
        <p:spPr>
          <a:xfrm>
            <a:off x="3243355" y="2977066"/>
            <a:ext cx="163551" cy="16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A4627A2F-C7AE-6AD8-6AD0-9CFF1B5CA15F}"/>
              </a:ext>
            </a:extLst>
          </p:cNvPr>
          <p:cNvCxnSpPr>
            <a:cxnSpLocks/>
            <a:stCxn id="9" idx="5"/>
            <a:endCxn id="18" idx="2"/>
          </p:cNvCxnSpPr>
          <p:nvPr/>
        </p:nvCxnSpPr>
        <p:spPr>
          <a:xfrm>
            <a:off x="1737941" y="3196342"/>
            <a:ext cx="1265452" cy="66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BEA189-616D-5D4E-A69D-89B677672DB2}"/>
              </a:ext>
            </a:extLst>
          </p:cNvPr>
          <p:cNvCxnSpPr>
            <a:cxnSpLocks/>
            <a:stCxn id="18" idx="0"/>
            <a:endCxn id="19" idx="4"/>
          </p:cNvCxnSpPr>
          <p:nvPr/>
        </p:nvCxnSpPr>
        <p:spPr>
          <a:xfrm flipV="1">
            <a:off x="3085169" y="3139066"/>
            <a:ext cx="239962" cy="64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7EAD5-C16A-1365-D2D7-A4E8EF3C585C}"/>
              </a:ext>
            </a:extLst>
          </p:cNvPr>
          <p:cNvCxnSpPr>
            <a:cxnSpLocks/>
            <a:stCxn id="18" idx="6"/>
          </p:cNvCxnSpPr>
          <p:nvPr/>
        </p:nvCxnSpPr>
        <p:spPr>
          <a:xfrm flipV="1">
            <a:off x="3166944" y="3469548"/>
            <a:ext cx="2124101" cy="39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137916-B625-A1B8-4738-78F03BA2225D}"/>
              </a:ext>
            </a:extLst>
          </p:cNvPr>
          <p:cNvCxnSpPr>
            <a:cxnSpLocks/>
            <a:stCxn id="19" idx="0"/>
            <a:endCxn id="8" idx="4"/>
          </p:cNvCxnSpPr>
          <p:nvPr/>
        </p:nvCxnSpPr>
        <p:spPr>
          <a:xfrm flipH="1" flipV="1">
            <a:off x="3103756" y="1644035"/>
            <a:ext cx="221375" cy="13330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A044FDA-9D0D-4D10-418C-9694B4AD3C5A}"/>
              </a:ext>
            </a:extLst>
          </p:cNvPr>
          <p:cNvSpPr/>
          <p:nvPr/>
        </p:nvSpPr>
        <p:spPr>
          <a:xfrm>
            <a:off x="5267094" y="3331272"/>
            <a:ext cx="163551" cy="162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F8EF9158-CEFF-8D27-7212-DD5608776725}"/>
              </a:ext>
            </a:extLst>
          </p:cNvPr>
          <p:cNvCxnSpPr>
            <a:cxnSpLocks/>
            <a:stCxn id="10" idx="1"/>
            <a:endCxn id="8" idx="5"/>
          </p:cNvCxnSpPr>
          <p:nvPr/>
        </p:nvCxnSpPr>
        <p:spPr>
          <a:xfrm flipH="1" flipV="1">
            <a:off x="3161580" y="1620311"/>
            <a:ext cx="375005" cy="78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98746B-3499-EAA2-2759-D3F1F5CFA327}"/>
              </a:ext>
            </a:extLst>
          </p:cNvPr>
          <p:cNvCxnSpPr>
            <a:cxnSpLocks/>
            <a:stCxn id="19" idx="7"/>
            <a:endCxn id="10" idx="4"/>
          </p:cNvCxnSpPr>
          <p:nvPr/>
        </p:nvCxnSpPr>
        <p:spPr>
          <a:xfrm flipV="1">
            <a:off x="3382955" y="2540461"/>
            <a:ext cx="211455" cy="460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8C7F70-5374-92F9-8CE7-174653947991}"/>
              </a:ext>
            </a:extLst>
          </p:cNvPr>
          <p:cNvCxnSpPr>
            <a:cxnSpLocks/>
            <a:stCxn id="14" idx="4"/>
            <a:endCxn id="10" idx="0"/>
          </p:cNvCxnSpPr>
          <p:nvPr/>
        </p:nvCxnSpPr>
        <p:spPr>
          <a:xfrm flipH="1">
            <a:off x="3594410" y="1239657"/>
            <a:ext cx="182136" cy="113880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B727BE-E593-D4E7-5823-D5DC4E95E40A}"/>
              </a:ext>
            </a:extLst>
          </p:cNvPr>
          <p:cNvSpPr txBox="1"/>
          <p:nvPr/>
        </p:nvSpPr>
        <p:spPr>
          <a:xfrm>
            <a:off x="920801" y="1481811"/>
            <a:ext cx="866076"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Start Node</a:t>
            </a:r>
          </a:p>
        </p:txBody>
      </p:sp>
      <p:sp>
        <p:nvSpPr>
          <p:cNvPr id="29" name="TextBox 28">
            <a:extLst>
              <a:ext uri="{FF2B5EF4-FFF2-40B4-BE49-F238E27FC236}">
                <a16:creationId xmlns:a16="http://schemas.microsoft.com/office/drawing/2014/main" id="{850B88FB-5C85-583D-BDFD-D7ED1F097465}"/>
              </a:ext>
            </a:extLst>
          </p:cNvPr>
          <p:cNvSpPr txBox="1"/>
          <p:nvPr/>
        </p:nvSpPr>
        <p:spPr>
          <a:xfrm>
            <a:off x="5521714" y="1597387"/>
            <a:ext cx="866076" cy="276999"/>
          </a:xfrm>
          <a:prstGeom prst="rect">
            <a:avLst/>
          </a:prstGeom>
          <a:noFill/>
        </p:spPr>
        <p:txBody>
          <a:bodyPr wrap="square" rtlCol="0">
            <a:spAutoFit/>
          </a:bodyPr>
          <a:lstStyle/>
          <a:p>
            <a:r>
              <a:rPr lang="en-IN" sz="1200" dirty="0">
                <a:solidFill>
                  <a:srgbClr val="002060"/>
                </a:solidFill>
                <a:latin typeface="Times New Roman" panose="02020603050405020304" pitchFamily="18" charset="0"/>
                <a:cs typeface="Times New Roman" panose="02020603050405020304" pitchFamily="18" charset="0"/>
              </a:rPr>
              <a:t>Goal Node</a:t>
            </a:r>
          </a:p>
        </p:txBody>
      </p:sp>
      <p:sp>
        <p:nvSpPr>
          <p:cNvPr id="30" name="TextBox 29">
            <a:extLst>
              <a:ext uri="{FF2B5EF4-FFF2-40B4-BE49-F238E27FC236}">
                <a16:creationId xmlns:a16="http://schemas.microsoft.com/office/drawing/2014/main" id="{0D870FA4-F697-19F4-E9DF-229039E7D14C}"/>
              </a:ext>
            </a:extLst>
          </p:cNvPr>
          <p:cNvSpPr txBox="1"/>
          <p:nvPr/>
        </p:nvSpPr>
        <p:spPr>
          <a:xfrm>
            <a:off x="286215" y="3876592"/>
            <a:ext cx="6497444"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NOTE: The optimal found using graph search algorithms may not be optimal in a global sense. Usually, the optimal path is optimal with the map only. </a:t>
            </a:r>
          </a:p>
          <a:p>
            <a:pPr marL="285750" indent="-285750">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728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439FD-1BE2-7B79-C5C9-70CB64EE081E}"/>
              </a:ext>
            </a:extLst>
          </p:cNvPr>
          <p:cNvSpPr>
            <a:spLocks noGrp="1"/>
          </p:cNvSpPr>
          <p:nvPr>
            <p:ph type="sldNum" sz="quarter" idx="12"/>
          </p:nvPr>
        </p:nvSpPr>
        <p:spPr/>
        <p:txBody>
          <a:bodyPr/>
          <a:lstStyle/>
          <a:p>
            <a:fld id="{9CE334EA-1831-4B89-A89A-D5E7C2427B13}" type="slidenum">
              <a:rPr lang="en-US" smtClean="0"/>
              <a:pPr/>
              <a:t>45</a:t>
            </a:fld>
            <a:endParaRPr lang="en-US"/>
          </a:p>
        </p:txBody>
      </p:sp>
      <p:sp>
        <p:nvSpPr>
          <p:cNvPr id="4" name="TextBox 3">
            <a:extLst>
              <a:ext uri="{FF2B5EF4-FFF2-40B4-BE49-F238E27FC236}">
                <a16:creationId xmlns:a16="http://schemas.microsoft.com/office/drawing/2014/main" id="{FC1FF8E3-0999-CAC0-D6B0-939526281B37}"/>
              </a:ext>
            </a:extLst>
          </p:cNvPr>
          <p:cNvSpPr txBox="1"/>
          <p:nvPr/>
        </p:nvSpPr>
        <p:spPr>
          <a:xfrm>
            <a:off x="133815" y="200429"/>
            <a:ext cx="6497444" cy="369332"/>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Algorithm</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6EABAFA-D70B-5920-92ED-7AEE51D2B991}"/>
                  </a:ext>
                </a:extLst>
              </p:cNvPr>
              <p:cNvGraphicFramePr>
                <a:graphicFrameLocks noGrp="1"/>
              </p:cNvGraphicFramePr>
              <p:nvPr>
                <p:extLst>
                  <p:ext uri="{D42A27DB-BD31-4B8C-83A1-F6EECF244321}">
                    <p14:modId xmlns:p14="http://schemas.microsoft.com/office/powerpoint/2010/main" val="4071975002"/>
                  </p:ext>
                </p:extLst>
              </p:nvPr>
            </p:nvGraphicFramePr>
            <p:xfrm>
              <a:off x="334537" y="666130"/>
              <a:ext cx="6218664" cy="37719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0840">
                    <a:tc>
                      <a:txBody>
                        <a:bodyPr/>
                        <a:lstStyle/>
                        <a:p>
                          <a:r>
                            <a:rPr lang="en-IN" sz="1150" b="0" i="0" noProof="1">
                              <a:solidFill>
                                <a:srgbClr val="002060"/>
                              </a:solidFill>
                              <a:latin typeface="Lucida Console" panose="020B0609040504020204" pitchFamily="49" charset="0"/>
                            </a:rPr>
                            <a:t>Algorithm_PRM(N, k, C_free):</a:t>
                          </a:r>
                        </a:p>
                        <a:p>
                          <a:r>
                            <a:rPr lang="en-IN" sz="1150" b="0" i="0" noProof="1">
                              <a:solidFill>
                                <a:srgbClr val="002060"/>
                              </a:solidFill>
                              <a:latin typeface="Lucida Console" panose="020B0609040504020204" pitchFamily="49" charset="0"/>
                            </a:rPr>
                            <a:t>    1. Initialize an empty graph G = (V, E)</a:t>
                          </a:r>
                        </a:p>
                        <a:p>
                          <a:r>
                            <a:rPr lang="en-IN" sz="1150" b="0" i="0" noProof="1">
                              <a:solidFill>
                                <a:srgbClr val="002060"/>
                              </a:solidFill>
                              <a:latin typeface="Lucida Console" panose="020B0609040504020204" pitchFamily="49" charset="0"/>
                            </a:rPr>
                            <a:t>    </a:t>
                          </a:r>
                        </a:p>
                        <a:p>
                          <a:r>
                            <a:rPr lang="en-IN" sz="1150" b="0" i="0" noProof="1">
                              <a:solidFill>
                                <a:srgbClr val="002060"/>
                              </a:solidFill>
                              <a:latin typeface="Lucida Console" panose="020B0609040504020204" pitchFamily="49" charset="0"/>
                            </a:rPr>
                            <a:t>    2. for i = 1 to N do: </a:t>
                          </a:r>
                        </a:p>
                        <a:p>
                          <a:r>
                            <a:rPr lang="en-IN" sz="1150" b="0" i="0" noProof="1">
                              <a:solidFill>
                                <a:srgbClr val="002060"/>
                              </a:solidFill>
                              <a:latin typeface="Lucida Console" panose="020B0609040504020204" pitchFamily="49" charset="0"/>
                            </a:rPr>
                            <a:t>        a. q_rand </a:t>
                          </a:r>
                          <a14:m>
                            <m:oMath xmlns:m="http://schemas.openxmlformats.org/officeDocument/2006/math">
                              <m:r>
                                <a:rPr lang="en-IN" sz="1150" b="0" i="1" noProof="1" dirty="0"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GenerateRandomNode()</a:t>
                          </a:r>
                        </a:p>
                        <a:p>
                          <a:r>
                            <a:rPr lang="en-IN" sz="1150" b="0" i="0" baseline="0" noProof="1">
                              <a:solidFill>
                                <a:srgbClr val="002060"/>
                              </a:solidFill>
                              <a:latin typeface="Lucida Console" panose="020B0609040504020204" pitchFamily="49" charset="0"/>
                            </a:rPr>
                            <a:t>        b. if q_rand </a:t>
                          </a:r>
                          <a14:m>
                            <m:oMath xmlns:m="http://schemas.openxmlformats.org/officeDocument/2006/math">
                              <m:r>
                                <a:rPr lang="en-IN" sz="1150" b="0" i="1" baseline="0" noProof="1" dirty="0"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C_free then: </a:t>
                          </a:r>
                        </a:p>
                        <a:p>
                          <a:r>
                            <a:rPr lang="en-IN" sz="1150" b="0" i="0" noProof="1">
                              <a:solidFill>
                                <a:srgbClr val="002060"/>
                              </a:solidFill>
                              <a:latin typeface="Lucida Console" panose="020B0609040504020204" pitchFamily="49" charset="0"/>
                            </a:rPr>
                            <a:t>            i. Add q_rand to V // Add node to graph</a:t>
                          </a:r>
                        </a:p>
                        <a:p>
                          <a:endParaRPr lang="en-IN" sz="1150" b="0" i="0" noProof="1">
                            <a:solidFill>
                              <a:srgbClr val="002060"/>
                            </a:solidFill>
                            <a:latin typeface="Lucida Console" panose="020B0609040504020204" pitchFamily="49" charset="0"/>
                          </a:endParaRPr>
                        </a:p>
                        <a:p>
                          <a:r>
                            <a:rPr lang="en-IN" sz="1150" b="0" i="0" noProof="1">
                              <a:solidFill>
                                <a:srgbClr val="002060"/>
                              </a:solidFill>
                              <a:latin typeface="Lucida Console" panose="020B0609040504020204" pitchFamily="49" charset="0"/>
                            </a:rPr>
                            <a:t>            ii. Q_nearest </a:t>
                          </a:r>
                          <a14:m>
                            <m:oMath xmlns:m="http://schemas.openxmlformats.org/officeDocument/2006/math">
                              <m:r>
                                <a:rPr lang="en-IN" sz="1150" b="0" i="1" noProof="1" dirty="0"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FindNearestNeighbors(G,</a:t>
                          </a:r>
                          <a:r>
                            <a:rPr lang="en-IN" sz="1150" b="0" i="0" baseline="0" noProof="1">
                              <a:solidFill>
                                <a:srgbClr val="002060"/>
                              </a:solidFill>
                              <a:latin typeface="Lucida Console" panose="020B0609040504020204" pitchFamily="49" charset="0"/>
                            </a:rPr>
                            <a:t> q_rand, k)</a:t>
                          </a:r>
                        </a:p>
                        <a:p>
                          <a:endParaRPr lang="en-IN" sz="1150" b="0" i="0" baseline="0" noProof="1">
                            <a:solidFill>
                              <a:srgbClr val="002060"/>
                            </a:solidFill>
                            <a:latin typeface="Lucida Console" panose="020B0609040504020204" pitchFamily="49" charset="0"/>
                          </a:endParaRPr>
                        </a:p>
                        <a:p>
                          <a:r>
                            <a:rPr lang="en-IN" sz="1150" b="0" i="0" baseline="0" noProof="1">
                              <a:solidFill>
                                <a:srgbClr val="002060"/>
                              </a:solidFill>
                              <a:latin typeface="Lucida Console" panose="020B0609040504020204" pitchFamily="49" charset="0"/>
                            </a:rPr>
                            <a:t>            iii. for each q_near </a:t>
                          </a:r>
                          <a14:m>
                            <m:oMath xmlns:m="http://schemas.openxmlformats.org/officeDocument/2006/math">
                              <m:r>
                                <a:rPr lang="en-IN" sz="1150" b="0" i="1" baseline="0" noProof="1" dirty="0"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Q_nearest do: </a:t>
                          </a:r>
                        </a:p>
                        <a:p>
                          <a:r>
                            <a:rPr lang="en-IN" sz="1150" b="0" i="0" noProof="1">
                              <a:solidFill>
                                <a:srgbClr val="002060"/>
                              </a:solidFill>
                              <a:latin typeface="Lucida Console" panose="020B0609040504020204" pitchFamily="49" charset="0"/>
                            </a:rPr>
                            <a:t>                if Edge(q_rand, q_near) </a:t>
                          </a:r>
                          <a14:m>
                            <m:oMath xmlns:m="http://schemas.openxmlformats.org/officeDocument/2006/math">
                              <m:r>
                                <a:rPr lang="en-IN" sz="1150" b="0" i="1" noProof="1" dirty="0" smtClean="0">
                                  <a:solidFill>
                                    <a:srgbClr val="002060"/>
                                  </a:solidFill>
                                  <a:latin typeface="Cambria Math" panose="02040503050406030204" pitchFamily="18" charset="0"/>
                                  <a:ea typeface="Cambria Math" panose="02040503050406030204" pitchFamily="18" charset="0"/>
                                </a:rPr>
                                <m:t>∈</m:t>
                              </m:r>
                            </m:oMath>
                          </a14:m>
                          <a:r>
                            <a:rPr lang="en-IN" sz="1150" b="0" i="0" noProof="1">
                              <a:solidFill>
                                <a:srgbClr val="002060"/>
                              </a:solidFill>
                              <a:latin typeface="Lucida Console" panose="020B0609040504020204" pitchFamily="49" charset="0"/>
                            </a:rPr>
                            <a:t> C_free then: </a:t>
                          </a:r>
                        </a:p>
                        <a:p>
                          <a:r>
                            <a:rPr lang="en-IN" sz="1150" b="0" i="0" noProof="1">
                              <a:solidFill>
                                <a:srgbClr val="002060"/>
                              </a:solidFill>
                              <a:latin typeface="Lucida Console" panose="020B0609040504020204" pitchFamily="49" charset="0"/>
                            </a:rPr>
                            <a:t>                    Add (q_rand, q_near) to E // Add edge to graph</a:t>
                          </a:r>
                        </a:p>
                        <a:p>
                          <a:endParaRPr lang="en-IN" sz="1150" b="0" i="0" noProof="1">
                            <a:solidFill>
                              <a:srgbClr val="002060"/>
                            </a:solidFill>
                            <a:latin typeface="Lucida Console" panose="020B0609040504020204" pitchFamily="49" charset="0"/>
                          </a:endParaRPr>
                        </a:p>
                        <a:p>
                          <a:r>
                            <a:rPr lang="en-IN" sz="1150" b="0" i="0" noProof="1">
                              <a:solidFill>
                                <a:srgbClr val="002060"/>
                              </a:solidFill>
                              <a:latin typeface="Lucida Console" panose="020B0609040504020204" pitchFamily="49" charset="0"/>
                            </a:rPr>
                            <a:t>    3. return G</a:t>
                          </a:r>
                        </a:p>
                        <a:p>
                          <a:endParaRPr lang="en-IN" sz="1150" b="0" i="0" noProof="1">
                            <a:solidFill>
                              <a:srgbClr val="002060"/>
                            </a:solidFill>
                            <a:latin typeface="Lucida Console" panose="020B0609040504020204" pitchFamily="49" charset="0"/>
                          </a:endParaRPr>
                        </a:p>
                        <a:p>
                          <a:r>
                            <a:rPr lang="en-IN" sz="1150" b="0" i="0" noProof="1">
                              <a:solidFill>
                                <a:srgbClr val="002060"/>
                              </a:solidFill>
                              <a:latin typeface="Lucida Console" panose="020B0609040504020204" pitchFamily="49" charset="0"/>
                            </a:rPr>
                            <a:t>Function GenerateRandomNode():</a:t>
                          </a:r>
                        </a:p>
                        <a:p>
                          <a:r>
                            <a:rPr lang="en-IN" sz="1150" b="0" i="0" noProof="1">
                              <a:solidFill>
                                <a:srgbClr val="002060"/>
                              </a:solidFill>
                              <a:latin typeface="Lucida Console" panose="020B0609040504020204" pitchFamily="49" charset="0"/>
                            </a:rPr>
                            <a:t>    return RandomNode()</a:t>
                          </a:r>
                        </a:p>
                        <a:p>
                          <a:endParaRPr lang="en-IN" sz="1150" b="0" i="0" noProof="1">
                            <a:solidFill>
                              <a:srgbClr val="002060"/>
                            </a:solidFill>
                            <a:latin typeface="Lucida Console" panose="020B0609040504020204" pitchFamily="49" charset="0"/>
                          </a:endParaRPr>
                        </a:p>
                        <a:p>
                          <a:r>
                            <a:rPr lang="en-IN" sz="1150" b="0" i="0" noProof="1">
                              <a:solidFill>
                                <a:srgbClr val="002060"/>
                              </a:solidFill>
                              <a:latin typeface="Lucida Console" panose="020B0609040504020204" pitchFamily="49" charset="0"/>
                            </a:rPr>
                            <a:t>Function FindNearestNeighbors(G, q_rand, k):</a:t>
                          </a:r>
                        </a:p>
                        <a:p>
                          <a:r>
                            <a:rPr lang="en-IN" sz="1150" b="0" i="0" noProof="1">
                              <a:solidFill>
                                <a:srgbClr val="002060"/>
                              </a:solidFill>
                              <a:latin typeface="Lucida Console" panose="020B0609040504020204" pitchFamily="49" charset="0"/>
                            </a:rPr>
                            <a:t>    return NearestNeighbours(G, q_rand,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752867"/>
                      </a:ext>
                    </a:extLst>
                  </a:tr>
                </a:tbl>
              </a:graphicData>
            </a:graphic>
          </p:graphicFrame>
        </mc:Choice>
        <mc:Fallback>
          <p:graphicFrame>
            <p:nvGraphicFramePr>
              <p:cNvPr id="5" name="Table 4">
                <a:extLst>
                  <a:ext uri="{FF2B5EF4-FFF2-40B4-BE49-F238E27FC236}">
                    <a16:creationId xmlns:a16="http://schemas.microsoft.com/office/drawing/2014/main" id="{96EABAFA-D70B-5920-92ED-7AEE51D2B991}"/>
                  </a:ext>
                </a:extLst>
              </p:cNvPr>
              <p:cNvGraphicFramePr>
                <a:graphicFrameLocks noGrp="1"/>
              </p:cNvGraphicFramePr>
              <p:nvPr>
                <p:extLst>
                  <p:ext uri="{D42A27DB-BD31-4B8C-83A1-F6EECF244321}">
                    <p14:modId xmlns:p14="http://schemas.microsoft.com/office/powerpoint/2010/main" val="4071975002"/>
                  </p:ext>
                </p:extLst>
              </p:nvPr>
            </p:nvGraphicFramePr>
            <p:xfrm>
              <a:off x="334537" y="666130"/>
              <a:ext cx="6218664" cy="3771900"/>
            </p:xfrm>
            <a:graphic>
              <a:graphicData uri="http://schemas.openxmlformats.org/drawingml/2006/table">
                <a:tbl>
                  <a:tblPr firstRow="1" bandRow="1">
                    <a:tableStyleId>{5C22544A-7EE6-4342-B048-85BDC9FD1C3A}</a:tableStyleId>
                  </a:tblPr>
                  <a:tblGrid>
                    <a:gridCol w="6218664">
                      <a:extLst>
                        <a:ext uri="{9D8B030D-6E8A-4147-A177-3AD203B41FA5}">
                          <a16:colId xmlns:a16="http://schemas.microsoft.com/office/drawing/2014/main" val="4044360171"/>
                        </a:ext>
                      </a:extLst>
                    </a:gridCol>
                  </a:tblGrid>
                  <a:tr h="37719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8" t="-161" r="-196" b="-1129"/>
                          </a:stretch>
                        </a:blipFill>
                      </a:tcPr>
                    </a:tc>
                    <a:extLst>
                      <a:ext uri="{0D108BD9-81ED-4DB2-BD59-A6C34878D82A}">
                        <a16:rowId xmlns:a16="http://schemas.microsoft.com/office/drawing/2014/main" val="2624752867"/>
                      </a:ext>
                    </a:extLst>
                  </a:tr>
                </a:tbl>
              </a:graphicData>
            </a:graphic>
          </p:graphicFrame>
        </mc:Fallback>
      </mc:AlternateContent>
    </p:spTree>
    <p:extLst>
      <p:ext uri="{BB962C8B-B14F-4D97-AF65-F5344CB8AC3E}">
        <p14:creationId xmlns:p14="http://schemas.microsoft.com/office/powerpoint/2010/main" val="673675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46</a:t>
            </a:fld>
            <a:endParaRPr lang="en-US"/>
          </a:p>
        </p:txBody>
      </p:sp>
      <p:sp>
        <p:nvSpPr>
          <p:cNvPr id="5" name="Subtitle 2"/>
          <p:cNvSpPr txBox="1">
            <a:spLocks/>
          </p:cNvSpPr>
          <p:nvPr/>
        </p:nvSpPr>
        <p:spPr>
          <a:xfrm>
            <a:off x="3314700" y="2097741"/>
            <a:ext cx="2178424" cy="531159"/>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353C5F"/>
                </a:solidFill>
                <a:effectLst/>
                <a:uLnTx/>
                <a:uFillTx/>
                <a:cs typeface="Times New Roman"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5</a:t>
            </a:fld>
            <a:endParaRPr lang="en-US"/>
          </a:p>
        </p:txBody>
      </p:sp>
      <p:sp>
        <p:nvSpPr>
          <p:cNvPr id="3" name="TextBox 2">
            <a:extLst>
              <a:ext uri="{FF2B5EF4-FFF2-40B4-BE49-F238E27FC236}">
                <a16:creationId xmlns:a16="http://schemas.microsoft.com/office/drawing/2014/main" id="{5C4504CF-776D-F8FC-BC5B-5207093BB51D}"/>
              </a:ext>
            </a:extLst>
          </p:cNvPr>
          <p:cNvSpPr txBox="1"/>
          <p:nvPr/>
        </p:nvSpPr>
        <p:spPr>
          <a:xfrm>
            <a:off x="183994" y="185856"/>
            <a:ext cx="6369206" cy="2831544"/>
          </a:xfrm>
          <a:prstGeom prst="rect">
            <a:avLst/>
          </a:prstGeom>
          <a:noFill/>
        </p:spPr>
        <p:txBody>
          <a:bodyPr wrap="square" rtlCol="0">
            <a:spAutoFit/>
          </a:bodyPr>
          <a:lstStyle/>
          <a:p>
            <a:pPr algn="just"/>
            <a:r>
              <a:rPr lang="en-IN" b="1" dirty="0">
                <a:solidFill>
                  <a:srgbClr val="002060"/>
                </a:solidFill>
                <a:latin typeface="Times New Roman" panose="02020603050405020304" pitchFamily="18" charset="0"/>
                <a:cs typeface="Times New Roman" panose="02020603050405020304" pitchFamily="18" charset="0"/>
              </a:rPr>
              <a:t>Definition</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A dense sequence of samples is used as a guide in the incremental construction of tree. If the sequence is random, the resulting tree is called a rapidly exploring random tree (RRT).</a:t>
            </a:r>
          </a:p>
          <a:p>
            <a:pPr marL="742950" lvl="1" indent="-285750" algn="just">
              <a:buFont typeface="Arial" panose="020B06040202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solidFill>
                  <a:srgbClr val="002060"/>
                </a:solidFill>
                <a:latin typeface="Times New Roman" pitchFamily="18" charset="0"/>
                <a:cs typeface="Times New Roman" pitchFamily="18" charset="0"/>
              </a:rPr>
              <a:t>The main idea of this method </a:t>
            </a:r>
            <a:r>
              <a:rPr lang="en-US" sz="1600" dirty="0">
                <a:solidFill>
                  <a:srgbClr val="002060"/>
                </a:solidFill>
                <a:latin typeface="Times New Roman" pitchFamily="18" charset="0"/>
                <a:cs typeface="Times New Roman" pitchFamily="18" charset="0"/>
                <a:sym typeface="Wingdings" pitchFamily="2" charset="2"/>
              </a:rPr>
              <a:t> to bias the exploration toward unexplored portions of the space</a:t>
            </a:r>
            <a:r>
              <a:rPr lang="en-IN" sz="1600" dirty="0">
                <a:solidFill>
                  <a:srgbClr val="002060"/>
                </a:solidFill>
                <a:latin typeface="Times New Roman" panose="02020603050405020304" pitchFamily="18" charset="0"/>
                <a:cs typeface="Times New Roman" panose="02020603050405020304" pitchFamily="18" charset="0"/>
                <a:sym typeface="Wingdings" pitchFamily="2" charset="2"/>
              </a:rPr>
              <a:t>.</a:t>
            </a:r>
          </a:p>
          <a:p>
            <a:pPr marL="742950" lvl="1" indent="-285750" algn="just">
              <a:buFont typeface="Courier New" panose="02070309020205020404" pitchFamily="49" charset="0"/>
              <a:buChar char="o"/>
            </a:pPr>
            <a:endParaRPr lang="en-IN" sz="1600" dirty="0">
              <a:solidFill>
                <a:srgbClr val="002060"/>
              </a:solidFill>
              <a:latin typeface="Times New Roman" panose="02020603050405020304" pitchFamily="18" charset="0"/>
              <a:cs typeface="Times New Roman" panose="02020603050405020304" pitchFamily="18" charset="0"/>
              <a:sym typeface="Wingdings" pitchFamily="2" charset="2"/>
            </a:endParaRPr>
          </a:p>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This family of trees, whether the sequence is random or deterministic, will be referred to as rapidly exploring dense trees (RDTs)</a:t>
            </a:r>
            <a:r>
              <a:rPr lang="en-IN" sz="1600" dirty="0">
                <a:solidFill>
                  <a:srgbClr val="002060"/>
                </a:solidFill>
                <a:latin typeface="Times New Roman" panose="02020603050405020304" pitchFamily="18" charset="0"/>
                <a:cs typeface="Times New Roman" panose="02020603050405020304" pitchFamily="18" charset="0"/>
                <a:sym typeface="Wingdings" pitchFamily="2" charset="2"/>
              </a:rPr>
              <a:t>.</a:t>
            </a: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0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6</a:t>
            </a:fld>
            <a:endParaRPr lang="en-US"/>
          </a:p>
        </p:txBody>
      </p:sp>
      <p:sp>
        <p:nvSpPr>
          <p:cNvPr id="3" name="TextBox 2">
            <a:extLst>
              <a:ext uri="{FF2B5EF4-FFF2-40B4-BE49-F238E27FC236}">
                <a16:creationId xmlns:a16="http://schemas.microsoft.com/office/drawing/2014/main" id="{998023DB-4D17-B587-9A4B-CA1F503F9D79}"/>
              </a:ext>
            </a:extLst>
          </p:cNvPr>
          <p:cNvSpPr txBox="1"/>
          <p:nvPr/>
        </p:nvSpPr>
        <p:spPr>
          <a:xfrm>
            <a:off x="183994" y="185856"/>
            <a:ext cx="6369206" cy="1107996"/>
          </a:xfrm>
          <a:prstGeom prst="rect">
            <a:avLst/>
          </a:prstGeom>
          <a:noFill/>
        </p:spPr>
        <p:txBody>
          <a:bodyPr wrap="square" rtlCol="0">
            <a:spAutoFit/>
          </a:bodyPr>
          <a:lstStyle/>
          <a:p>
            <a:pPr algn="just"/>
            <a:r>
              <a:rPr lang="en-IN" b="1" dirty="0">
                <a:solidFill>
                  <a:srgbClr val="002060"/>
                </a:solidFill>
                <a:latin typeface="Times New Roman" panose="02020603050405020304" pitchFamily="18" charset="0"/>
                <a:cs typeface="Times New Roman" panose="02020603050405020304" pitchFamily="18" charset="0"/>
              </a:rPr>
              <a:t>Working Steps</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solidFill>
                  <a:srgbClr val="002060"/>
                </a:solidFill>
                <a:latin typeface="Times New Roman" pitchFamily="18" charset="0"/>
                <a:cs typeface="Times New Roman" pitchFamily="18" charset="0"/>
              </a:rPr>
              <a:t>Construction of tree: </a:t>
            </a:r>
            <a:r>
              <a:rPr lang="en-US" sz="1600" dirty="0">
                <a:solidFill>
                  <a:srgbClr val="002060"/>
                </a:solidFill>
                <a:latin typeface="Times New Roman" pitchFamily="18" charset="0"/>
                <a:cs typeface="Times New Roman" pitchFamily="18" charset="0"/>
              </a:rPr>
              <a:t>Build a rapidly exploring random tree in search space from the starting node.</a:t>
            </a:r>
            <a:endParaRPr lang="en-IN" sz="1600" dirty="0">
              <a:solidFill>
                <a:srgbClr val="00206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AD0D6B9-7BE3-5559-1340-6A76F4E1D895}"/>
              </a:ext>
            </a:extLst>
          </p:cNvPr>
          <p:cNvCxnSpPr/>
          <p:nvPr/>
        </p:nvCxnSpPr>
        <p:spPr>
          <a:xfrm flipV="1">
            <a:off x="3690385" y="1992361"/>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079E30C-CC1C-B821-0E52-50C4CB4454E0}"/>
              </a:ext>
            </a:extLst>
          </p:cNvPr>
          <p:cNvCxnSpPr/>
          <p:nvPr/>
        </p:nvCxnSpPr>
        <p:spPr>
          <a:xfrm flipV="1">
            <a:off x="3812305" y="2303257"/>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FF349ED-3FE9-8DB0-80A8-62298BED02AB}"/>
              </a:ext>
            </a:extLst>
          </p:cNvPr>
          <p:cNvCxnSpPr/>
          <p:nvPr/>
        </p:nvCxnSpPr>
        <p:spPr>
          <a:xfrm flipH="1" flipV="1">
            <a:off x="2419369" y="2364217"/>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3F10FED9-69BC-74AE-42C6-A48B1AC36F81}"/>
              </a:ext>
            </a:extLst>
          </p:cNvPr>
          <p:cNvSpPr/>
          <p:nvPr/>
        </p:nvSpPr>
        <p:spPr>
          <a:xfrm>
            <a:off x="3562369" y="3211561"/>
            <a:ext cx="249936" cy="304800"/>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D781E719-40F1-5A5F-5892-31AF58D8D437}"/>
              </a:ext>
            </a:extLst>
          </p:cNvPr>
          <p:cNvSpPr/>
          <p:nvPr/>
        </p:nvSpPr>
        <p:spPr>
          <a:xfrm>
            <a:off x="5214385" y="207465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E25B2569-F5A8-1303-255F-ED85EF084AFC}"/>
              </a:ext>
            </a:extLst>
          </p:cNvPr>
          <p:cNvSpPr/>
          <p:nvPr/>
        </p:nvSpPr>
        <p:spPr>
          <a:xfrm>
            <a:off x="3562369" y="169975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B8F93A2-0393-9A98-C3FC-87D46B78D64F}"/>
              </a:ext>
            </a:extLst>
          </p:cNvPr>
          <p:cNvSpPr/>
          <p:nvPr/>
        </p:nvSpPr>
        <p:spPr>
          <a:xfrm>
            <a:off x="2169433" y="215085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46F816A-98DE-DF15-F3C7-034927BF071A}"/>
              </a:ext>
            </a:extLst>
          </p:cNvPr>
          <p:cNvSpPr txBox="1"/>
          <p:nvPr/>
        </p:nvSpPr>
        <p:spPr>
          <a:xfrm>
            <a:off x="3309385" y="3594421"/>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Tree>
    <p:extLst>
      <p:ext uri="{BB962C8B-B14F-4D97-AF65-F5344CB8AC3E}">
        <p14:creationId xmlns:p14="http://schemas.microsoft.com/office/powerpoint/2010/main" val="385867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7</a:t>
            </a:fld>
            <a:endParaRPr lang="en-US"/>
          </a:p>
        </p:txBody>
      </p:sp>
      <p:sp>
        <p:nvSpPr>
          <p:cNvPr id="3" name="TextBox 2">
            <a:extLst>
              <a:ext uri="{FF2B5EF4-FFF2-40B4-BE49-F238E27FC236}">
                <a16:creationId xmlns:a16="http://schemas.microsoft.com/office/drawing/2014/main" id="{1E744AFE-A842-EEB1-B244-E628CBF31AC4}"/>
              </a:ext>
            </a:extLst>
          </p:cNvPr>
          <p:cNvSpPr txBox="1"/>
          <p:nvPr/>
        </p:nvSpPr>
        <p:spPr>
          <a:xfrm>
            <a:off x="183994" y="185856"/>
            <a:ext cx="6369206"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Pick a random node in the search space</a:t>
            </a:r>
          </a:p>
        </p:txBody>
      </p:sp>
      <p:sp>
        <p:nvSpPr>
          <p:cNvPr id="4" name="Content Placeholder 2">
            <a:extLst>
              <a:ext uri="{FF2B5EF4-FFF2-40B4-BE49-F238E27FC236}">
                <a16:creationId xmlns:a16="http://schemas.microsoft.com/office/drawing/2014/main" id="{323B5EEF-9E23-9EBC-955F-D2898049E92A}"/>
              </a:ext>
            </a:extLst>
          </p:cNvPr>
          <p:cNvSpPr>
            <a:spLocks/>
          </p:cNvSpPr>
          <p:nvPr/>
        </p:nvSpPr>
        <p:spPr bwMode="auto">
          <a:xfrm>
            <a:off x="951575" y="977601"/>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B0C87AD6-9BF4-7EEE-1AB5-860243AF58C3}"/>
              </a:ext>
            </a:extLst>
          </p:cNvPr>
          <p:cNvCxnSpPr/>
          <p:nvPr/>
        </p:nvCxnSpPr>
        <p:spPr>
          <a:xfrm flipV="1">
            <a:off x="3389975" y="1587201"/>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AEAB51B-4349-E621-CA99-731354274F9B}"/>
              </a:ext>
            </a:extLst>
          </p:cNvPr>
          <p:cNvCxnSpPr/>
          <p:nvPr/>
        </p:nvCxnSpPr>
        <p:spPr>
          <a:xfrm flipV="1">
            <a:off x="3511895" y="1898097"/>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1A29F9-EF34-A1B2-1505-133CF4F683F7}"/>
              </a:ext>
            </a:extLst>
          </p:cNvPr>
          <p:cNvCxnSpPr/>
          <p:nvPr/>
        </p:nvCxnSpPr>
        <p:spPr>
          <a:xfrm flipH="1" flipV="1">
            <a:off x="2118959" y="1959057"/>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6B0C0A5F-B9E2-4A47-C16D-52A09FFC9398}"/>
              </a:ext>
            </a:extLst>
          </p:cNvPr>
          <p:cNvSpPr/>
          <p:nvPr/>
        </p:nvSpPr>
        <p:spPr>
          <a:xfrm>
            <a:off x="3261959" y="280640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3FC32AFA-9E97-9F68-E4C6-BF1D3AFBE2B6}"/>
              </a:ext>
            </a:extLst>
          </p:cNvPr>
          <p:cNvSpPr/>
          <p:nvPr/>
        </p:nvSpPr>
        <p:spPr>
          <a:xfrm>
            <a:off x="4913975" y="16694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D1FAFEA-5FFA-4ECE-7D50-10CC83EC312B}"/>
              </a:ext>
            </a:extLst>
          </p:cNvPr>
          <p:cNvSpPr/>
          <p:nvPr/>
        </p:nvSpPr>
        <p:spPr>
          <a:xfrm>
            <a:off x="3261959" y="129459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0A2E574A-3557-2FE0-9848-CD6E6F9297BC}"/>
              </a:ext>
            </a:extLst>
          </p:cNvPr>
          <p:cNvSpPr/>
          <p:nvPr/>
        </p:nvSpPr>
        <p:spPr>
          <a:xfrm>
            <a:off x="1869023" y="17456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DBCF43B-3510-05AA-1189-DBF38C97F861}"/>
              </a:ext>
            </a:extLst>
          </p:cNvPr>
          <p:cNvSpPr txBox="1"/>
          <p:nvPr/>
        </p:nvSpPr>
        <p:spPr>
          <a:xfrm>
            <a:off x="3008975" y="3263601"/>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3" name="Flowchart: Connector 12">
            <a:extLst>
              <a:ext uri="{FF2B5EF4-FFF2-40B4-BE49-F238E27FC236}">
                <a16:creationId xmlns:a16="http://schemas.microsoft.com/office/drawing/2014/main" id="{A357AB06-AE32-AE94-4902-C21530454B2C}"/>
              </a:ext>
            </a:extLst>
          </p:cNvPr>
          <p:cNvSpPr/>
          <p:nvPr/>
        </p:nvSpPr>
        <p:spPr>
          <a:xfrm>
            <a:off x="6046903" y="2431497"/>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2E2F806-C720-C51C-6A73-94314A94DA3A}"/>
              </a:ext>
            </a:extLst>
          </p:cNvPr>
          <p:cNvSpPr txBox="1"/>
          <p:nvPr/>
        </p:nvSpPr>
        <p:spPr>
          <a:xfrm>
            <a:off x="5580559" y="2818813"/>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spTree>
    <p:extLst>
      <p:ext uri="{BB962C8B-B14F-4D97-AF65-F5344CB8AC3E}">
        <p14:creationId xmlns:p14="http://schemas.microsoft.com/office/powerpoint/2010/main" val="118810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8</a:t>
            </a:fld>
            <a:endParaRPr lang="en-US"/>
          </a:p>
        </p:txBody>
      </p:sp>
      <p:sp>
        <p:nvSpPr>
          <p:cNvPr id="3" name="TextBox 2">
            <a:extLst>
              <a:ext uri="{FF2B5EF4-FFF2-40B4-BE49-F238E27FC236}">
                <a16:creationId xmlns:a16="http://schemas.microsoft.com/office/drawing/2014/main" id="{E63001DF-2AA4-18E2-4F13-0A0082090D48}"/>
              </a:ext>
            </a:extLst>
          </p:cNvPr>
          <p:cNvSpPr txBox="1"/>
          <p:nvPr/>
        </p:nvSpPr>
        <p:spPr>
          <a:xfrm>
            <a:off x="183994" y="185856"/>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Search nearest node: Find the nearest node in the tree from the random node</a:t>
            </a:r>
          </a:p>
        </p:txBody>
      </p:sp>
      <p:sp>
        <p:nvSpPr>
          <p:cNvPr id="4" name="Content Placeholder 2">
            <a:extLst>
              <a:ext uri="{FF2B5EF4-FFF2-40B4-BE49-F238E27FC236}">
                <a16:creationId xmlns:a16="http://schemas.microsoft.com/office/drawing/2014/main" id="{BF4B6574-A3EB-6583-D19F-28B0ED288262}"/>
              </a:ext>
            </a:extLst>
          </p:cNvPr>
          <p:cNvSpPr>
            <a:spLocks/>
          </p:cNvSpPr>
          <p:nvPr/>
        </p:nvSpPr>
        <p:spPr bwMode="auto">
          <a:xfrm>
            <a:off x="951575" y="977601"/>
            <a:ext cx="5257800" cy="2514600"/>
          </a:xfrm>
          <a:prstGeom prst="rect">
            <a:avLst/>
          </a:prstGeom>
          <a:noFill/>
          <a:ln w="9525">
            <a:noFill/>
            <a:miter lim="800000"/>
            <a:headEnd/>
            <a:tailEnd/>
          </a:ln>
        </p:spPr>
        <p:txBody>
          <a:bodyPr/>
          <a:lstStyle/>
          <a:p>
            <a:pPr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buClr>
                <a:srgbClr val="CC0066"/>
              </a:buClr>
              <a:buFont typeface="Wingdings" pitchFamily="2" charset="2"/>
              <a:buChar char="Ø"/>
              <a:defRPr/>
            </a:pPr>
            <a:endParaRPr lang="en-US" sz="2000" dirty="0">
              <a:solidFill>
                <a:srgbClr val="0000FF"/>
              </a:solidFill>
              <a:latin typeface="Times New Roman" pitchFamily="18" charset="0"/>
              <a:cs typeface="Times New Roman" pitchFamily="18" charset="0"/>
            </a:endParaRPr>
          </a:p>
          <a:p>
            <a:pPr marL="342900" indent="-342900" eaLnBrk="1" hangingPunct="1">
              <a:spcBef>
                <a:spcPct val="20000"/>
              </a:spcBef>
              <a:defRPr/>
            </a:pPr>
            <a:endParaRPr lang="en-US" sz="2000" dirty="0">
              <a:solidFill>
                <a:srgbClr val="0000FF"/>
              </a:solidFill>
              <a:latin typeface="Times New Roman" pitchFamily="18" charset="0"/>
              <a:cs typeface="Times New Roman" pitchFamily="18" charset="0"/>
            </a:endParaRPr>
          </a:p>
        </p:txBody>
      </p:sp>
      <p:cxnSp>
        <p:nvCxnSpPr>
          <p:cNvPr id="18" name="Straight Connector 17">
            <a:extLst>
              <a:ext uri="{FF2B5EF4-FFF2-40B4-BE49-F238E27FC236}">
                <a16:creationId xmlns:a16="http://schemas.microsoft.com/office/drawing/2014/main" id="{6FAB846F-EEE8-75E9-E844-3CA780DA18A1}"/>
              </a:ext>
            </a:extLst>
          </p:cNvPr>
          <p:cNvCxnSpPr/>
          <p:nvPr/>
        </p:nvCxnSpPr>
        <p:spPr>
          <a:xfrm flipV="1">
            <a:off x="3389975" y="1587201"/>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587C90-154C-4FAF-E819-7CC858C3FB35}"/>
              </a:ext>
            </a:extLst>
          </p:cNvPr>
          <p:cNvCxnSpPr/>
          <p:nvPr/>
        </p:nvCxnSpPr>
        <p:spPr>
          <a:xfrm flipV="1">
            <a:off x="3511895" y="1898097"/>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DB8A8F-3D53-BA32-40AF-BDB10E0BE500}"/>
              </a:ext>
            </a:extLst>
          </p:cNvPr>
          <p:cNvCxnSpPr/>
          <p:nvPr/>
        </p:nvCxnSpPr>
        <p:spPr>
          <a:xfrm flipH="1" flipV="1">
            <a:off x="2118959" y="1959057"/>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8918F39D-4AA0-BAFD-2999-9EB14CA72F92}"/>
              </a:ext>
            </a:extLst>
          </p:cNvPr>
          <p:cNvSpPr/>
          <p:nvPr/>
        </p:nvSpPr>
        <p:spPr>
          <a:xfrm>
            <a:off x="3261959" y="280640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80C6237-720F-E696-32F4-E5071E1BFEA8}"/>
              </a:ext>
            </a:extLst>
          </p:cNvPr>
          <p:cNvSpPr/>
          <p:nvPr/>
        </p:nvSpPr>
        <p:spPr>
          <a:xfrm>
            <a:off x="4913975" y="16694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3340C1A1-45AB-B799-173A-DCC06EBDA421}"/>
              </a:ext>
            </a:extLst>
          </p:cNvPr>
          <p:cNvSpPr/>
          <p:nvPr/>
        </p:nvSpPr>
        <p:spPr>
          <a:xfrm>
            <a:off x="3261959" y="129459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29DAB8A9-FF3F-84B7-5E82-5389F30A03CD}"/>
              </a:ext>
            </a:extLst>
          </p:cNvPr>
          <p:cNvSpPr/>
          <p:nvPr/>
        </p:nvSpPr>
        <p:spPr>
          <a:xfrm>
            <a:off x="1869023" y="17456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BF64D87E-A319-B9B9-6D20-93F501B3AECF}"/>
              </a:ext>
            </a:extLst>
          </p:cNvPr>
          <p:cNvSpPr/>
          <p:nvPr/>
        </p:nvSpPr>
        <p:spPr>
          <a:xfrm>
            <a:off x="6693079" y="2654001"/>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44B2127-3B90-A383-7CAC-CAE66C707D07}"/>
              </a:ext>
            </a:extLst>
          </p:cNvPr>
          <p:cNvSpPr txBox="1"/>
          <p:nvPr/>
        </p:nvSpPr>
        <p:spPr>
          <a:xfrm>
            <a:off x="6897295" y="2520263"/>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cxnSp>
        <p:nvCxnSpPr>
          <p:cNvPr id="27" name="Straight Connector 26">
            <a:extLst>
              <a:ext uri="{FF2B5EF4-FFF2-40B4-BE49-F238E27FC236}">
                <a16:creationId xmlns:a16="http://schemas.microsoft.com/office/drawing/2014/main" id="{326761A4-078B-95EE-229E-0633C6FDC6C7}"/>
              </a:ext>
            </a:extLst>
          </p:cNvPr>
          <p:cNvCxnSpPr>
            <a:cxnSpLocks/>
            <a:stCxn id="25" idx="1"/>
            <a:endCxn id="22" idx="5"/>
          </p:cNvCxnSpPr>
          <p:nvPr/>
        </p:nvCxnSpPr>
        <p:spPr>
          <a:xfrm flipH="1" flipV="1">
            <a:off x="5127309" y="1929660"/>
            <a:ext cx="1602372" cy="76897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2B3DAE5-52FA-BE0A-93E5-B19728CD3D57}"/>
              </a:ext>
            </a:extLst>
          </p:cNvPr>
          <p:cNvSpPr txBox="1"/>
          <p:nvPr/>
        </p:nvSpPr>
        <p:spPr>
          <a:xfrm>
            <a:off x="3008975" y="3263601"/>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Tree>
    <p:extLst>
      <p:ext uri="{BB962C8B-B14F-4D97-AF65-F5344CB8AC3E}">
        <p14:creationId xmlns:p14="http://schemas.microsoft.com/office/powerpoint/2010/main" val="406042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896C9-EB40-29AC-5C60-50B1A2A91F3E}"/>
              </a:ext>
            </a:extLst>
          </p:cNvPr>
          <p:cNvSpPr>
            <a:spLocks noGrp="1"/>
          </p:cNvSpPr>
          <p:nvPr>
            <p:ph type="sldNum" sz="quarter" idx="12"/>
          </p:nvPr>
        </p:nvSpPr>
        <p:spPr/>
        <p:txBody>
          <a:bodyPr/>
          <a:lstStyle/>
          <a:p>
            <a:fld id="{9CE334EA-1831-4B89-A89A-D5E7C2427B13}" type="slidenum">
              <a:rPr lang="en-US" smtClean="0"/>
              <a:pPr/>
              <a:t>9</a:t>
            </a:fld>
            <a:endParaRPr lang="en-US"/>
          </a:p>
        </p:txBody>
      </p:sp>
      <p:sp>
        <p:nvSpPr>
          <p:cNvPr id="3" name="TextBox 2">
            <a:extLst>
              <a:ext uri="{FF2B5EF4-FFF2-40B4-BE49-F238E27FC236}">
                <a16:creationId xmlns:a16="http://schemas.microsoft.com/office/drawing/2014/main" id="{3865F9D3-10D1-3DC9-6AB3-A6BDECF8576E}"/>
              </a:ext>
            </a:extLst>
          </p:cNvPr>
          <p:cNvSpPr txBox="1"/>
          <p:nvPr/>
        </p:nvSpPr>
        <p:spPr>
          <a:xfrm>
            <a:off x="183994" y="185856"/>
            <a:ext cx="6369206"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002060"/>
                </a:solidFill>
                <a:latin typeface="Times New Roman" pitchFamily="18" charset="0"/>
                <a:cs typeface="Times New Roman" pitchFamily="18" charset="0"/>
              </a:rPr>
              <a:t>Extend RRT: Extend from the nearest node towards the random node by a small step as long as possible by avoiding the obstacle.</a:t>
            </a:r>
          </a:p>
        </p:txBody>
      </p:sp>
      <p:cxnSp>
        <p:nvCxnSpPr>
          <p:cNvPr id="4" name="Straight Connector 3">
            <a:extLst>
              <a:ext uri="{FF2B5EF4-FFF2-40B4-BE49-F238E27FC236}">
                <a16:creationId xmlns:a16="http://schemas.microsoft.com/office/drawing/2014/main" id="{36F4A36A-3DC6-3FC4-C255-981C503C0B6B}"/>
              </a:ext>
            </a:extLst>
          </p:cNvPr>
          <p:cNvCxnSpPr/>
          <p:nvPr/>
        </p:nvCxnSpPr>
        <p:spPr>
          <a:xfrm flipV="1">
            <a:off x="3389975" y="1587201"/>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672A8A4-B023-A1E7-FB62-0C73279F1F77}"/>
              </a:ext>
            </a:extLst>
          </p:cNvPr>
          <p:cNvCxnSpPr/>
          <p:nvPr/>
        </p:nvCxnSpPr>
        <p:spPr>
          <a:xfrm flipV="1">
            <a:off x="3511895" y="1898097"/>
            <a:ext cx="1447800" cy="10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F7D4AC1-8284-3EFE-B08D-C4F0792B3465}"/>
              </a:ext>
            </a:extLst>
          </p:cNvPr>
          <p:cNvCxnSpPr/>
          <p:nvPr/>
        </p:nvCxnSpPr>
        <p:spPr>
          <a:xfrm flipH="1" flipV="1">
            <a:off x="2118959" y="1959057"/>
            <a:ext cx="1143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5A3D07B5-9505-B115-2873-63DA501886F9}"/>
              </a:ext>
            </a:extLst>
          </p:cNvPr>
          <p:cNvSpPr/>
          <p:nvPr/>
        </p:nvSpPr>
        <p:spPr>
          <a:xfrm>
            <a:off x="3261959" y="2806401"/>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1191384-4E1A-9FA9-152B-D3987B3E1131}"/>
              </a:ext>
            </a:extLst>
          </p:cNvPr>
          <p:cNvSpPr/>
          <p:nvPr/>
        </p:nvSpPr>
        <p:spPr>
          <a:xfrm>
            <a:off x="4913975" y="16694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FAAD4827-13AE-E60E-4957-57B437312741}"/>
              </a:ext>
            </a:extLst>
          </p:cNvPr>
          <p:cNvSpPr/>
          <p:nvPr/>
        </p:nvSpPr>
        <p:spPr>
          <a:xfrm>
            <a:off x="3261959" y="1294593"/>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4F20CD9-4611-26CA-731F-51FB09E9F8EA}"/>
              </a:ext>
            </a:extLst>
          </p:cNvPr>
          <p:cNvSpPr/>
          <p:nvPr/>
        </p:nvSpPr>
        <p:spPr>
          <a:xfrm>
            <a:off x="1869023" y="1745697"/>
            <a:ext cx="249936" cy="304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15B3BA74-5224-6D86-0E16-FE6188F018B4}"/>
              </a:ext>
            </a:extLst>
          </p:cNvPr>
          <p:cNvSpPr/>
          <p:nvPr/>
        </p:nvSpPr>
        <p:spPr>
          <a:xfrm>
            <a:off x="6693079" y="2654001"/>
            <a:ext cx="249936" cy="304800"/>
          </a:xfrm>
          <a:prstGeom prst="flowChartConnector">
            <a:avLst/>
          </a:prstGeom>
          <a:solidFill>
            <a:srgbClr val="0000FF"/>
          </a:solidFill>
          <a:ln>
            <a:solidFill>
              <a:srgbClr val="000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54BD9CC-525F-AA08-7485-F872558DA81E}"/>
              </a:ext>
            </a:extLst>
          </p:cNvPr>
          <p:cNvSpPr txBox="1"/>
          <p:nvPr/>
        </p:nvSpPr>
        <p:spPr>
          <a:xfrm>
            <a:off x="6897295" y="2520263"/>
            <a:ext cx="932688"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Random Node</a:t>
            </a:r>
          </a:p>
        </p:txBody>
      </p:sp>
      <p:cxnSp>
        <p:nvCxnSpPr>
          <p:cNvPr id="13" name="Straight Connector 12">
            <a:extLst>
              <a:ext uri="{FF2B5EF4-FFF2-40B4-BE49-F238E27FC236}">
                <a16:creationId xmlns:a16="http://schemas.microsoft.com/office/drawing/2014/main" id="{3D2DF72D-7592-BC5A-EF8B-563B993A0052}"/>
              </a:ext>
            </a:extLst>
          </p:cNvPr>
          <p:cNvCxnSpPr>
            <a:cxnSpLocks/>
            <a:stCxn id="11" idx="1"/>
            <a:endCxn id="8" idx="5"/>
          </p:cNvCxnSpPr>
          <p:nvPr/>
        </p:nvCxnSpPr>
        <p:spPr>
          <a:xfrm flipH="1" flipV="1">
            <a:off x="5127309" y="1929660"/>
            <a:ext cx="1602372" cy="76897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084FD5-2210-ACD5-BA3C-AC10DA671A6C}"/>
              </a:ext>
            </a:extLst>
          </p:cNvPr>
          <p:cNvSpPr txBox="1"/>
          <p:nvPr/>
        </p:nvSpPr>
        <p:spPr>
          <a:xfrm>
            <a:off x="3008975" y="3263601"/>
            <a:ext cx="838200" cy="584775"/>
          </a:xfrm>
          <a:prstGeom prst="rect">
            <a:avLst/>
          </a:prstGeom>
          <a:noFill/>
        </p:spPr>
        <p:txBody>
          <a:bodyPr wrap="square" rtlCol="0">
            <a:spAutoFit/>
          </a:bodyPr>
          <a:lstStyle/>
          <a:p>
            <a:pPr algn="ctr"/>
            <a:r>
              <a:rPr lang="en-US" sz="1600" dirty="0">
                <a:solidFill>
                  <a:srgbClr val="002060"/>
                </a:solidFill>
                <a:latin typeface="Times New Roman" pitchFamily="18" charset="0"/>
                <a:cs typeface="Times New Roman" pitchFamily="18" charset="0"/>
              </a:rPr>
              <a:t>Starting Node</a:t>
            </a:r>
          </a:p>
        </p:txBody>
      </p:sp>
      <p:sp>
        <p:nvSpPr>
          <p:cNvPr id="16" name="Flowchart: Connector 15">
            <a:extLst>
              <a:ext uri="{FF2B5EF4-FFF2-40B4-BE49-F238E27FC236}">
                <a16:creationId xmlns:a16="http://schemas.microsoft.com/office/drawing/2014/main" id="{02FA8847-1E36-FD8B-DAEE-330FFD8D2821}"/>
              </a:ext>
            </a:extLst>
          </p:cNvPr>
          <p:cNvSpPr/>
          <p:nvPr/>
        </p:nvSpPr>
        <p:spPr>
          <a:xfrm>
            <a:off x="5803527" y="2138008"/>
            <a:ext cx="249936" cy="304800"/>
          </a:xfrm>
          <a:prstGeom prst="flowChartConnector">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38A8C1B-1881-4D05-B185-A9370B6C899D}"/>
              </a:ext>
            </a:extLst>
          </p:cNvPr>
          <p:cNvCxnSpPr>
            <a:cxnSpLocks/>
          </p:cNvCxnSpPr>
          <p:nvPr/>
        </p:nvCxnSpPr>
        <p:spPr>
          <a:xfrm>
            <a:off x="5226205" y="1812603"/>
            <a:ext cx="577322" cy="304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4EBF549-FF0F-B7A5-2D49-86FE5F75A911}"/>
                  </a:ext>
                </a:extLst>
              </p:cNvPr>
              <p:cNvSpPr txBox="1"/>
              <p:nvPr/>
            </p:nvSpPr>
            <p:spPr>
              <a:xfrm rot="1604677">
                <a:off x="5370450" y="1581475"/>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2060"/>
                          </a:solidFill>
                          <a:latin typeface="Cambria Math"/>
                          <a:ea typeface="Cambria Math"/>
                        </a:rPr>
                        <m:t>𝛿</m:t>
                      </m:r>
                    </m:oMath>
                  </m:oMathPara>
                </a14:m>
                <a:endParaRPr lang="en-US" dirty="0">
                  <a:solidFill>
                    <a:srgbClr val="002060"/>
                  </a:solidFill>
                </a:endParaRPr>
              </a:p>
            </p:txBody>
          </p:sp>
        </mc:Choice>
        <mc:Fallback>
          <p:sp>
            <p:nvSpPr>
              <p:cNvPr id="21" name="TextBox 20">
                <a:extLst>
                  <a:ext uri="{FF2B5EF4-FFF2-40B4-BE49-F238E27FC236}">
                    <a16:creationId xmlns:a16="http://schemas.microsoft.com/office/drawing/2014/main" id="{84EBF549-FF0F-B7A5-2D49-86FE5F75A911}"/>
                  </a:ext>
                </a:extLst>
              </p:cNvPr>
              <p:cNvSpPr txBox="1">
                <a:spLocks noRot="1" noChangeAspect="1" noMove="1" noResize="1" noEditPoints="1" noAdjustHandles="1" noChangeArrowheads="1" noChangeShapeType="1" noTextEdit="1"/>
              </p:cNvSpPr>
              <p:nvPr/>
            </p:nvSpPr>
            <p:spPr>
              <a:xfrm rot="1604677">
                <a:off x="5370450" y="1581475"/>
                <a:ext cx="370038" cy="369332"/>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46164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50d24b-a8b2-40c7-997b-f6fc9c5388f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8B5F249CE5DC47AD3DB970A262D89B" ma:contentTypeVersion="15" ma:contentTypeDescription="Create a new document." ma:contentTypeScope="" ma:versionID="6cf2bafc71f243b4c95efdfc5e4bb42a">
  <xsd:schema xmlns:xsd="http://www.w3.org/2001/XMLSchema" xmlns:xs="http://www.w3.org/2001/XMLSchema" xmlns:p="http://schemas.microsoft.com/office/2006/metadata/properties" xmlns:ns3="d550d24b-a8b2-40c7-997b-f6fc9c5388fb" xmlns:ns4="16e18467-0b3c-4f9e-b21c-e26615e0155e" targetNamespace="http://schemas.microsoft.com/office/2006/metadata/properties" ma:root="true" ma:fieldsID="ee9c328542e62603e3242418c71a8e49" ns3:_="" ns4:_="">
    <xsd:import namespace="d550d24b-a8b2-40c7-997b-f6fc9c5388fb"/>
    <xsd:import namespace="16e18467-0b3c-4f9e-b21c-e26615e0155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50d24b-a8b2-40c7-997b-f6fc9c5388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e18467-0b3c-4f9e-b21c-e26615e015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C49D99-A79F-491F-A37E-04234A35BECB}">
  <ds:schemaRefs>
    <ds:schemaRef ds:uri="http://schemas.openxmlformats.org/package/2006/metadata/core-properties"/>
    <ds:schemaRef ds:uri="d550d24b-a8b2-40c7-997b-f6fc9c5388fb"/>
    <ds:schemaRef ds:uri="http://schemas.microsoft.com/office/2006/documentManagement/types"/>
    <ds:schemaRef ds:uri="http://purl.org/dc/terms/"/>
    <ds:schemaRef ds:uri="http://purl.org/dc/elements/1.1/"/>
    <ds:schemaRef ds:uri="http://schemas.microsoft.com/office/infopath/2007/PartnerControls"/>
    <ds:schemaRef ds:uri="http://www.w3.org/XML/1998/namespace"/>
    <ds:schemaRef ds:uri="16e18467-0b3c-4f9e-b21c-e26615e0155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8F426F0-688A-44EC-B94E-FA06C97BA69E}">
  <ds:schemaRefs>
    <ds:schemaRef ds:uri="http://schemas.microsoft.com/sharepoint/v3/contenttype/forms"/>
  </ds:schemaRefs>
</ds:datastoreItem>
</file>

<file path=customXml/itemProps3.xml><?xml version="1.0" encoding="utf-8"?>
<ds:datastoreItem xmlns:ds="http://schemas.openxmlformats.org/officeDocument/2006/customXml" ds:itemID="{45FC0AA8-C3F9-42C2-88E5-82C6ADDF10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50d24b-a8b2-40c7-997b-f6fc9c5388fb"/>
    <ds:schemaRef ds:uri="16e18467-0b3c-4f9e-b21c-e26615e015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sampling_path_planning</Template>
  <TotalTime>393</TotalTime>
  <Words>2328</Words>
  <Application>Microsoft Office PowerPoint</Application>
  <PresentationFormat>On-screen Show (16:9)</PresentationFormat>
  <Paragraphs>373</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Cambria Math</vt:lpstr>
      <vt:lpstr>Courier New</vt:lpstr>
      <vt:lpstr>Lucida Console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DAKSH PANDEY</dc:creator>
  <cp:lastModifiedBy>DAKSH PANDEY</cp:lastModifiedBy>
  <cp:revision>1</cp:revision>
  <dcterms:created xsi:type="dcterms:W3CDTF">2024-08-28T17:15:27Z</dcterms:created>
  <dcterms:modified xsi:type="dcterms:W3CDTF">2024-08-28T23:48:32Z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0x010100BB8B5F249CE5DC47AD3DB970A262D89B</vt:lpwstr>
  </property>
</Properties>
</file>