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65" r:id="rId6"/>
    <p:sldId id="274" r:id="rId7"/>
    <p:sldId id="275" r:id="rId8"/>
    <p:sldId id="259" r:id="rId9"/>
    <p:sldId id="266" r:id="rId10"/>
    <p:sldId id="267" r:id="rId11"/>
    <p:sldId id="260" r:id="rId12"/>
    <p:sldId id="261" r:id="rId13"/>
    <p:sldId id="268" r:id="rId14"/>
    <p:sldId id="262" r:id="rId15"/>
    <p:sldId id="269" r:id="rId16"/>
    <p:sldId id="270" r:id="rId17"/>
    <p:sldId id="272" r:id="rId18"/>
    <p:sldId id="263" r:id="rId19"/>
    <p:sldId id="271" r:id="rId20"/>
    <p:sldId id="264" r:id="rId21"/>
  </p:sldIdLst>
  <p:sldSz cx="9144000" cy="5143500" type="screen16x9"/>
  <p:notesSz cx="6858000" cy="9144000"/>
  <p:embeddedFontLst>
    <p:embeddedFont>
      <p:font typeface="Old Standard TT" panose="020B0604020202020204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02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7714a267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7714a267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37714a267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37714a267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E1BF450F-CA62-110F-3F9F-1C429B647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37714a267_0_271:notes">
            <a:extLst>
              <a:ext uri="{FF2B5EF4-FFF2-40B4-BE49-F238E27FC236}">
                <a16:creationId xmlns:a16="http://schemas.microsoft.com/office/drawing/2014/main" id="{3B006AAD-C9A5-EAF9-4010-4E2248EF6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37714a267_0_271:notes">
            <a:extLst>
              <a:ext uri="{FF2B5EF4-FFF2-40B4-BE49-F238E27FC236}">
                <a16:creationId xmlns:a16="http://schemas.microsoft.com/office/drawing/2014/main" id="{417A8E2C-9E9E-C1C1-7CB4-CEC4488BA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74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7714a26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7714a267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0810441-4254-90F7-D940-3391A421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7714a267_0_276:notes">
            <a:extLst>
              <a:ext uri="{FF2B5EF4-FFF2-40B4-BE49-F238E27FC236}">
                <a16:creationId xmlns:a16="http://schemas.microsoft.com/office/drawing/2014/main" id="{139A5825-D5D9-28E1-AF34-3AFD750B6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7714a267_0_276:notes">
            <a:extLst>
              <a:ext uri="{FF2B5EF4-FFF2-40B4-BE49-F238E27FC236}">
                <a16:creationId xmlns:a16="http://schemas.microsoft.com/office/drawing/2014/main" id="{4060A736-F0C3-1071-91D4-729E63436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36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5FF6323-C3D9-FEA2-01DD-08DADC51D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7714a267_0_276:notes">
            <a:extLst>
              <a:ext uri="{FF2B5EF4-FFF2-40B4-BE49-F238E27FC236}">
                <a16:creationId xmlns:a16="http://schemas.microsoft.com/office/drawing/2014/main" id="{AD5EC4E7-1227-E314-D7FF-051B8E64A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7714a267_0_276:notes">
            <a:extLst>
              <a:ext uri="{FF2B5EF4-FFF2-40B4-BE49-F238E27FC236}">
                <a16:creationId xmlns:a16="http://schemas.microsoft.com/office/drawing/2014/main" id="{96B60234-2F8E-303C-C7E2-165473F98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058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7714a26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7714a26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7714a267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7714a267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108C8B4E-267C-598F-9F3A-4FEFE97A6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7714a267_0_286:notes">
            <a:extLst>
              <a:ext uri="{FF2B5EF4-FFF2-40B4-BE49-F238E27FC236}">
                <a16:creationId xmlns:a16="http://schemas.microsoft.com/office/drawing/2014/main" id="{91B75D6C-9186-EEE4-FC99-FFAF2563B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7714a267_0_286:notes">
            <a:extLst>
              <a:ext uri="{FF2B5EF4-FFF2-40B4-BE49-F238E27FC236}">
                <a16:creationId xmlns:a16="http://schemas.microsoft.com/office/drawing/2014/main" id="{78F2FED2-8878-45B2-A485-72A9BF0E4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95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7714a26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7714a26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37714a267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37714a267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7714a26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7714a26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1570D27-DFAF-5B92-F17C-D380C2E8D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7714a267_0_104:notes">
            <a:extLst>
              <a:ext uri="{FF2B5EF4-FFF2-40B4-BE49-F238E27FC236}">
                <a16:creationId xmlns:a16="http://schemas.microsoft.com/office/drawing/2014/main" id="{BC0AC6EA-3C79-DD0A-50C3-698959EBF2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7714a267_0_104:notes">
            <a:extLst>
              <a:ext uri="{FF2B5EF4-FFF2-40B4-BE49-F238E27FC236}">
                <a16:creationId xmlns:a16="http://schemas.microsoft.com/office/drawing/2014/main" id="{189D2128-D534-3164-4979-716E59C64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04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BACA199-1C00-069F-15EC-563E0222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7714a267_0_104:notes">
            <a:extLst>
              <a:ext uri="{FF2B5EF4-FFF2-40B4-BE49-F238E27FC236}">
                <a16:creationId xmlns:a16="http://schemas.microsoft.com/office/drawing/2014/main" id="{93D98C18-130C-93B9-52F7-B946741F1E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7714a267_0_104:notes">
            <a:extLst>
              <a:ext uri="{FF2B5EF4-FFF2-40B4-BE49-F238E27FC236}">
                <a16:creationId xmlns:a16="http://schemas.microsoft.com/office/drawing/2014/main" id="{169072A6-6FC6-C85C-4AB6-70BDABCE1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26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B5C4A80-5F4A-B643-7C2A-BCFF0C0F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7714a267_0_104:notes">
            <a:extLst>
              <a:ext uri="{FF2B5EF4-FFF2-40B4-BE49-F238E27FC236}">
                <a16:creationId xmlns:a16="http://schemas.microsoft.com/office/drawing/2014/main" id="{6AD18E0D-8226-F9C2-3FE1-B76D6B5D67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7714a267_0_104:notes">
            <a:extLst>
              <a:ext uri="{FF2B5EF4-FFF2-40B4-BE49-F238E27FC236}">
                <a16:creationId xmlns:a16="http://schemas.microsoft.com/office/drawing/2014/main" id="{B409EBED-F912-EA2C-E862-E5944CD82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58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7714a26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7714a26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153C915-3983-87D5-5FE3-79E021CD2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7714a267_0_109:notes">
            <a:extLst>
              <a:ext uri="{FF2B5EF4-FFF2-40B4-BE49-F238E27FC236}">
                <a16:creationId xmlns:a16="http://schemas.microsoft.com/office/drawing/2014/main" id="{5EEAE6EB-C6DC-81AA-2358-012CC48244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7714a267_0_109:notes">
            <a:extLst>
              <a:ext uri="{FF2B5EF4-FFF2-40B4-BE49-F238E27FC236}">
                <a16:creationId xmlns:a16="http://schemas.microsoft.com/office/drawing/2014/main" id="{6C77735D-27EB-7D66-D33D-BE133235D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81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16F7A6C-9DDC-2620-0CBF-ED1C06EE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7714a267_0_109:notes">
            <a:extLst>
              <a:ext uri="{FF2B5EF4-FFF2-40B4-BE49-F238E27FC236}">
                <a16:creationId xmlns:a16="http://schemas.microsoft.com/office/drawing/2014/main" id="{E592855D-7474-ECDB-7FDF-3AB72A03B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7714a267_0_109:notes">
            <a:extLst>
              <a:ext uri="{FF2B5EF4-FFF2-40B4-BE49-F238E27FC236}">
                <a16:creationId xmlns:a16="http://schemas.microsoft.com/office/drawing/2014/main" id="{719462F7-E37E-5894-9052-CDCD1D917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4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DA50 - Soutenance - Investmate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Robert, Arthur, Hugo, Thomas, Adam, Abderrahman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12675" cy="17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4E1BF37-D6E9-EDCE-B7F8-4724B884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7588BF5C-BFCA-2777-FE83-7F5176BF5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Réalisation du projet – </a:t>
            </a:r>
            <a:r>
              <a:rPr lang="fr-FR" b="1" dirty="0"/>
              <a:t>Modèle MVC</a:t>
            </a: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525EC346-3458-205F-41B3-93E5CBD9C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026232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Contrôleurs – Vérifier l’intégrité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Lesson/Quiz Controller       –</a:t>
            </a:r>
            <a:r>
              <a:rPr lang="fr-FR" i="1" dirty="0"/>
              <a:t> Opérations CRUD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 err="1"/>
              <a:t>UserController</a:t>
            </a:r>
            <a:endParaRPr lang="fr-FR" b="1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i="1" dirty="0"/>
              <a:t>- Opérations CRUD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b="1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b="1" i="1" dirty="0"/>
          </a:p>
        </p:txBody>
      </p:sp>
      <p:pic>
        <p:nvPicPr>
          <p:cNvPr id="3" name="Image 2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7A2768E1-B2CD-B198-1D04-52F78473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31" y="1065166"/>
            <a:ext cx="5346469" cy="3633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48D2C-2B2A-9716-71F0-763E669048D8}"/>
              </a:ext>
            </a:extLst>
          </p:cNvPr>
          <p:cNvSpPr/>
          <p:nvPr/>
        </p:nvSpPr>
        <p:spPr>
          <a:xfrm>
            <a:off x="3485830" y="2304585"/>
            <a:ext cx="5346469" cy="13451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1CE327-B96E-F3F6-72D3-AF3BC3CCAC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Réalisation du projet – </a:t>
            </a:r>
            <a:r>
              <a:rPr lang="fr" b="1" dirty="0"/>
              <a:t>Site internet</a:t>
            </a:r>
            <a:endParaRPr b="1"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195933" y="1058225"/>
            <a:ext cx="3636367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Hero </a:t>
            </a:r>
            <a:r>
              <a:rPr lang="fr-FR" dirty="0">
                <a:sym typeface="Wingdings" panose="05000000000000000000" pitchFamily="2" charset="2"/>
              </a:rPr>
              <a:t>Accroche &amp; Téléchargement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Guide </a:t>
            </a:r>
            <a:r>
              <a:rPr lang="fr-FR" dirty="0">
                <a:sym typeface="Wingdings" panose="05000000000000000000" pitchFamily="2" charset="2"/>
              </a:rPr>
              <a:t> Guide d’installation &amp; Téléchargement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C0268E-5DB2-CD11-AA3D-35C9A078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73" y="1119686"/>
            <a:ext cx="3896027" cy="1938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20B2DA6-C071-6EEE-540F-5E716606C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571750"/>
            <a:ext cx="4029841" cy="1998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622C00-432A-7804-A744-76538B6B58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Réalisation du projet -</a:t>
            </a:r>
            <a:r>
              <a:rPr lang="fr" b="1" dirty="0"/>
              <a:t>Authentification</a:t>
            </a:r>
            <a:endParaRPr b="1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008120" y="1171600"/>
            <a:ext cx="482418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User – </a:t>
            </a:r>
            <a:r>
              <a:rPr lang="fr-FR" dirty="0" err="1"/>
              <a:t>UserController</a:t>
            </a:r>
            <a:r>
              <a:rPr lang="fr-FR" dirty="0"/>
              <a:t> – </a:t>
            </a:r>
            <a:r>
              <a:rPr lang="fr-FR" dirty="0" err="1"/>
              <a:t>LoginErrorHandler</a:t>
            </a:r>
            <a:r>
              <a:rPr lang="fr-FR" dirty="0"/>
              <a:t>  – </a:t>
            </a:r>
            <a:r>
              <a:rPr lang="fr-FR" dirty="0" err="1"/>
              <a:t>AuthentificationView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 Chiffrement des données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Nombre d’essais limités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 err="1">
                <a:sym typeface="Wingdings" panose="05000000000000000000" pitchFamily="2" charset="2"/>
              </a:rPr>
              <a:t>Token</a:t>
            </a:r>
            <a:r>
              <a:rPr lang="fr-FR" dirty="0">
                <a:sym typeface="Wingdings" panose="05000000000000000000" pitchFamily="2" charset="2"/>
              </a:rPr>
              <a:t> pour connexion hors ligne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FE1153-D1CF-1480-F075-0591468F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1600"/>
            <a:ext cx="3397200" cy="339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B56A8-DB57-374E-8655-5B812FC58A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5C1E5D45-0D66-6BE0-B9AD-E76A57F1B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2A7FC1DA-06D6-007B-1184-192AB9F9D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-FR" dirty="0"/>
              <a:t>Réalisation du projet – </a:t>
            </a:r>
            <a:r>
              <a:rPr lang="fr-FR" b="1" dirty="0"/>
              <a:t>Gestion </a:t>
            </a:r>
            <a:r>
              <a:rPr lang="fr" b="1" dirty="0"/>
              <a:t>des comptes</a:t>
            </a:r>
            <a:endParaRPr b="1" dirty="0"/>
          </a:p>
        </p:txBody>
      </p:sp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4F823CEC-F568-4D7B-830A-A1D27419B3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User – </a:t>
            </a:r>
            <a:r>
              <a:rPr lang="fr-FR" dirty="0" err="1"/>
              <a:t>UserController</a:t>
            </a:r>
            <a:r>
              <a:rPr lang="fr-FR" dirty="0"/>
              <a:t> – </a:t>
            </a:r>
            <a:r>
              <a:rPr lang="fr-FR" dirty="0" err="1"/>
              <a:t>ErrorHandler</a:t>
            </a:r>
            <a:r>
              <a:rPr lang="fr-FR" dirty="0"/>
              <a:t>– </a:t>
            </a:r>
            <a:r>
              <a:rPr lang="fr-FR" dirty="0" err="1"/>
              <a:t>MyAccountView</a:t>
            </a:r>
            <a:endParaRPr lang="fr-FR" dirty="0"/>
          </a:p>
          <a:p>
            <a:pPr marL="0" lvl="0" indent="0">
              <a:spcAft>
                <a:spcPts val="1200"/>
              </a:spcAft>
              <a:buNone/>
            </a:pPr>
            <a:endParaRPr lang="fr-FR" dirty="0"/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Changer les informations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Vérifier l’existence d’instance similaires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Assurer chiffrement des données</a:t>
            </a:r>
            <a:endParaRPr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D5A3C6-1476-ABD5-1B96-D6C83381C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3D835215-BD04-C870-E746-33B765E0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171600"/>
            <a:ext cx="3704415" cy="3397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392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Réalisation du projet – </a:t>
            </a:r>
            <a:r>
              <a:rPr lang="fr" b="1" dirty="0"/>
              <a:t>Création des leçons</a:t>
            </a:r>
            <a:endParaRPr b="1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Lesson – </a:t>
            </a:r>
            <a:r>
              <a:rPr lang="fr-FR" dirty="0" err="1"/>
              <a:t>CreateLessonView</a:t>
            </a:r>
            <a:r>
              <a:rPr lang="fr-FR" dirty="0"/>
              <a:t> – </a:t>
            </a:r>
            <a:r>
              <a:rPr lang="fr-FR" dirty="0" err="1"/>
              <a:t>LessonController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Ajouter différents éléments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Vérifier intégrité des données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Sauvegarder dans la BDD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65D966-0C66-38E5-7F94-D4544E5A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1600"/>
            <a:ext cx="3852791" cy="339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D2866-944C-B856-8429-5B4E3140A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D6304ABD-BE1F-0FCD-591C-5DBA19955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C1F23241-2F05-3878-AE94-7FCE8CDFD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-FR" dirty="0"/>
              <a:t>Réalisation du projet – </a:t>
            </a:r>
            <a:r>
              <a:rPr lang="fr-FR" b="1" dirty="0"/>
              <a:t>A</a:t>
            </a:r>
            <a:r>
              <a:rPr lang="fr" b="1" dirty="0"/>
              <a:t>ffichage des leçons</a:t>
            </a:r>
            <a:endParaRPr b="1" dirty="0"/>
          </a:p>
        </p:txBody>
      </p:sp>
      <p:sp>
        <p:nvSpPr>
          <p:cNvPr id="97" name="Google Shape;97;p19">
            <a:extLst>
              <a:ext uri="{FF2B5EF4-FFF2-40B4-BE49-F238E27FC236}">
                <a16:creationId xmlns:a16="http://schemas.microsoft.com/office/drawing/2014/main" id="{AEE8B5E2-A543-B9FD-C258-2F0731B79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Lesson – </a:t>
            </a:r>
            <a:r>
              <a:rPr lang="fr-FR" dirty="0" err="1"/>
              <a:t>LessonComponent</a:t>
            </a:r>
            <a:r>
              <a:rPr lang="fr-FR" dirty="0"/>
              <a:t> – </a:t>
            </a:r>
            <a:r>
              <a:rPr lang="fr-FR" dirty="0" err="1"/>
              <a:t>MainMenuView</a:t>
            </a:r>
            <a:r>
              <a:rPr lang="fr-FR" dirty="0"/>
              <a:t> – </a:t>
            </a:r>
            <a:r>
              <a:rPr lang="fr-FR" dirty="0" err="1"/>
              <a:t>LessonController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/>
              <a:t>Lister les leçons accessibles</a:t>
            </a:r>
            <a:endParaRPr lang="fr-FR" dirty="0">
              <a:sym typeface="Wingdings" panose="05000000000000000000" pitchFamily="2" charset="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Filtrer par noms &amp; tag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BA4A33-19A8-90A3-3B98-B2C60BEA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67488"/>
            <a:ext cx="4044710" cy="3401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5C002-3187-90FB-0CFF-ACE99670A3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17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E10C5288-1468-FA26-F696-F203F97E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>
            <a:extLst>
              <a:ext uri="{FF2B5EF4-FFF2-40B4-BE49-F238E27FC236}">
                <a16:creationId xmlns:a16="http://schemas.microsoft.com/office/drawing/2014/main" id="{3184466E-EE26-7C80-487A-CE3CC3831C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Réalisation du projet – </a:t>
            </a:r>
            <a:r>
              <a:rPr lang="fr-FR" b="1" dirty="0"/>
              <a:t>Lecture </a:t>
            </a:r>
            <a:r>
              <a:rPr lang="fr" b="1" dirty="0"/>
              <a:t>des leçons</a:t>
            </a:r>
            <a:endParaRPr b="1" dirty="0"/>
          </a:p>
        </p:txBody>
      </p:sp>
      <p:sp>
        <p:nvSpPr>
          <p:cNvPr id="97" name="Google Shape;97;p19">
            <a:extLst>
              <a:ext uri="{FF2B5EF4-FFF2-40B4-BE49-F238E27FC236}">
                <a16:creationId xmlns:a16="http://schemas.microsoft.com/office/drawing/2014/main" id="{03011971-F7A6-A29B-C4E0-ED6F07A19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Lesson – </a:t>
            </a:r>
            <a:r>
              <a:rPr lang="fr-FR" dirty="0" err="1"/>
              <a:t>LessonView</a:t>
            </a:r>
            <a:r>
              <a:rPr lang="fr-FR" dirty="0"/>
              <a:t> – </a:t>
            </a:r>
            <a:r>
              <a:rPr lang="fr-FR" dirty="0" err="1"/>
              <a:t>LessonController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Afficher les éléments de la leçon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Modifier la leçon (</a:t>
            </a:r>
            <a:r>
              <a:rPr lang="fr-FR" i="1" dirty="0">
                <a:sym typeface="Wingdings" panose="05000000000000000000" pitchFamily="2" charset="2"/>
              </a:rPr>
              <a:t>Admin</a:t>
            </a:r>
            <a:r>
              <a:rPr lang="fr-FR" dirty="0">
                <a:sym typeface="Wingdings" panose="05000000000000000000" pitchFamily="2" charset="2"/>
              </a:rPr>
              <a:t>)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83D2CF-69A2-A056-911E-409F5D7E3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6819"/>
            <a:ext cx="3852791" cy="3391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C91CC-534A-C03D-EB87-CCFDD28ADB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2045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-FR" dirty="0"/>
              <a:t>Réalisation du projet – </a:t>
            </a:r>
            <a:r>
              <a:rPr lang="fr" b="1" dirty="0"/>
              <a:t>Création des quiz</a:t>
            </a:r>
            <a:endParaRPr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7F4788-8EA5-644F-FF85-90BCAE8EB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2" name="Google Shape;97;p19">
            <a:extLst>
              <a:ext uri="{FF2B5EF4-FFF2-40B4-BE49-F238E27FC236}">
                <a16:creationId xmlns:a16="http://schemas.microsoft.com/office/drawing/2014/main" id="{1561F4CA-6E60-CDA9-FAC3-C7C33A5F68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Quiz – </a:t>
            </a:r>
            <a:r>
              <a:rPr lang="fr-FR" dirty="0" err="1"/>
              <a:t>CreateQuizView</a:t>
            </a:r>
            <a:r>
              <a:rPr lang="fr-FR" dirty="0"/>
              <a:t> – </a:t>
            </a:r>
            <a:r>
              <a:rPr lang="fr-FR" dirty="0" err="1"/>
              <a:t>QuestionBox</a:t>
            </a:r>
            <a:r>
              <a:rPr lang="fr-FR" dirty="0"/>
              <a:t> – </a:t>
            </a:r>
            <a:r>
              <a:rPr lang="fr-FR" dirty="0" err="1"/>
              <a:t>QuizController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Choisir le type de quiz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Ajouter des questions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Vérifier intégrité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55430B-F333-7735-9E7B-F90358883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1600"/>
            <a:ext cx="3933197" cy="3122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0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-FR" dirty="0"/>
              <a:t>Réalisation du projet –</a:t>
            </a:r>
            <a:r>
              <a:rPr lang="fr" dirty="0"/>
              <a:t> </a:t>
            </a:r>
            <a:r>
              <a:rPr lang="fr" b="1" dirty="0"/>
              <a:t>Affichage des quiz</a:t>
            </a:r>
            <a:endParaRPr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7F4788-8EA5-644F-FF85-90BCAE8EB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2" name="Google Shape;97;p19">
            <a:extLst>
              <a:ext uri="{FF2B5EF4-FFF2-40B4-BE49-F238E27FC236}">
                <a16:creationId xmlns:a16="http://schemas.microsoft.com/office/drawing/2014/main" id="{1561F4CA-6E60-CDA9-FAC3-C7C33A5F68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171600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Quiz – </a:t>
            </a:r>
            <a:r>
              <a:rPr lang="fr-FR" dirty="0" err="1"/>
              <a:t>ShowQuizView</a:t>
            </a:r>
            <a:r>
              <a:rPr lang="fr-FR" dirty="0"/>
              <a:t> – </a:t>
            </a:r>
            <a:r>
              <a:rPr lang="fr-FR" dirty="0" err="1"/>
              <a:t>QuizController</a:t>
            </a:r>
            <a:r>
              <a:rPr lang="fr-F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Lister les quiz accessibles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Filtrer par nom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Modifier les quiz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92BA34-D876-D0DB-B4A3-4B8AFA9B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1600"/>
            <a:ext cx="3923949" cy="339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0FA0EA1A-99C2-0274-6E63-9C2D4E1A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>
            <a:extLst>
              <a:ext uri="{FF2B5EF4-FFF2-40B4-BE49-F238E27FC236}">
                <a16:creationId xmlns:a16="http://schemas.microsoft.com/office/drawing/2014/main" id="{668F52B4-BD32-C184-A042-0B8D5A8C24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fr-FR" dirty="0"/>
              <a:t>Réalisation du projet – </a:t>
            </a:r>
            <a:r>
              <a:rPr lang="fr-FR" b="1" dirty="0"/>
              <a:t>R</a:t>
            </a:r>
            <a:r>
              <a:rPr lang="fr" b="1" dirty="0"/>
              <a:t>éponse aux quiz</a:t>
            </a:r>
            <a:endParaRPr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D74F1A-AC32-BE78-49D6-67975EC41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sp>
        <p:nvSpPr>
          <p:cNvPr id="6" name="Google Shape;97;p19">
            <a:extLst>
              <a:ext uri="{FF2B5EF4-FFF2-40B4-BE49-F238E27FC236}">
                <a16:creationId xmlns:a16="http://schemas.microsoft.com/office/drawing/2014/main" id="{018E2798-3A5D-7527-EB0C-4AE13AA46198}"/>
              </a:ext>
            </a:extLst>
          </p:cNvPr>
          <p:cNvSpPr txBox="1">
            <a:spLocks/>
          </p:cNvSpPr>
          <p:nvPr/>
        </p:nvSpPr>
        <p:spPr>
          <a:xfrm>
            <a:off x="4572000" y="1171600"/>
            <a:ext cx="42603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indent="0">
              <a:spcAft>
                <a:spcPts val="1200"/>
              </a:spcAft>
              <a:buFont typeface="Old Standard TT"/>
              <a:buNone/>
            </a:pPr>
            <a:r>
              <a:rPr lang="fr-FR" dirty="0"/>
              <a:t>Quiz – </a:t>
            </a:r>
            <a:r>
              <a:rPr lang="fr-FR" dirty="0" err="1"/>
              <a:t>ShowQuestionView</a:t>
            </a:r>
            <a:r>
              <a:rPr lang="fr-FR" dirty="0"/>
              <a:t> – </a:t>
            </a:r>
            <a:r>
              <a:rPr lang="fr-FR" dirty="0" err="1"/>
              <a:t>QuestionController</a:t>
            </a:r>
            <a:r>
              <a:rPr lang="fr-FR" dirty="0"/>
              <a:t> - </a:t>
            </a:r>
            <a:r>
              <a:rPr lang="fr-FR" dirty="0" err="1"/>
              <a:t>OptionController</a:t>
            </a:r>
          </a:p>
          <a:p>
            <a:pPr marL="0" indent="0">
              <a:spcAft>
                <a:spcPts val="1200"/>
              </a:spcAft>
              <a:buFont typeface="Old Standard TT"/>
              <a:buNone/>
            </a:pPr>
            <a:endParaRPr lang="fr-FR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Répondre aux questions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Vérifier les réponses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Calculer le score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E6C96E-E8F6-3FAB-28D7-5CE7077DE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74841"/>
            <a:ext cx="3647825" cy="3396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3855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62289-2FF5-91E6-F2D9-F4070047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DCCEF6-1809-E1A8-1C2F-9EF09AC87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fr-FR" sz="2400" dirty="0"/>
              <a:t>Présentation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Comprendre les attentes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Réalisation du projet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Démonstration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5A6120-8113-261F-9341-457ECCBB0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69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End to End de l’outil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2634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fr-FR" sz="3600" dirty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600" dirty="0"/>
              <a:t>Démonstration</a:t>
            </a:r>
            <a:endParaRPr sz="3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B3FBE8-67BD-BE81-1A5D-0647544A54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 - </a:t>
            </a:r>
            <a:r>
              <a:rPr lang="fr" b="1" dirty="0"/>
              <a:t>Investmate</a:t>
            </a:r>
            <a:endParaRPr b="1"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fr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2400" dirty="0"/>
              <a:t>Site internet vitrine &amp; Application bureau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2400" dirty="0"/>
              <a:t>Leçons d’investissement en bourse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fr-FR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2400" dirty="0"/>
              <a:t>Pratiquer le trading algorithmique</a:t>
            </a:r>
            <a:endParaRPr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4E8094-2FD3-9DD8-62F1-F62BA10B7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Comprendre les attentes - </a:t>
            </a:r>
            <a:r>
              <a:rPr lang="fr" b="1" dirty="0"/>
              <a:t>Scenarii</a:t>
            </a:r>
            <a:endParaRPr b="1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Old Standard TT"/>
              <a:buChar char="-"/>
            </a:pPr>
            <a:r>
              <a:rPr lang="fr-FR" sz="2400" dirty="0"/>
              <a:t>Téléchargement de l’application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2400" dirty="0"/>
              <a:t>Authentification &amp; oublie du mot de passe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2400" dirty="0"/>
              <a:t>Création de compte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fr-FR" sz="24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2400" dirty="0"/>
              <a:t>Gestion des cours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6CE507-72CE-C45A-EF2E-8FCBCFF388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2A1D60A-351B-140D-6CFB-0DB069C4E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1253DCE-95DA-BECE-1EC0-069769F74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Comprendre les besoins - </a:t>
            </a:r>
            <a:r>
              <a:rPr lang="fr" b="1" dirty="0"/>
              <a:t>Cas d’utilisation</a:t>
            </a:r>
            <a:endParaRPr b="1" dirty="0"/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A96B82DE-9673-32F8-D6D3-C41B4746B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784515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Tx/>
              <a:buChar char="-"/>
            </a:pPr>
            <a:r>
              <a:rPr lang="fr-FR" sz="2400" dirty="0"/>
              <a:t>Fonctionnalités clefs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Autorisations par rôles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r>
              <a:rPr lang="fr-FR" sz="2400" dirty="0"/>
              <a:t>Anticiper de futures implémentations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18309E-0574-E4EB-BE75-80D71418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1410"/>
            <a:ext cx="4104162" cy="362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07B2EF-367E-8CCC-C450-A91405F8E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1F847C2-5B27-737D-3E2C-D0C0D1E9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77DB575-F8F9-87C6-C309-9F78E6929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Comprendre les attentes – </a:t>
            </a:r>
            <a:r>
              <a:rPr lang="fr" b="1" dirty="0"/>
              <a:t>Planification</a:t>
            </a:r>
            <a:endParaRPr b="1" dirty="0"/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89D7DE73-6D55-93B8-8FEE-FB96BA48B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indent="-457200">
              <a:buAutoNum type="arabicPeriod"/>
            </a:pPr>
            <a:r>
              <a:rPr lang="fr-FR" sz="2400" dirty="0"/>
              <a:t>13/09 </a:t>
            </a:r>
            <a:r>
              <a:rPr lang="fr-FR" sz="2400" dirty="0">
                <a:sym typeface="Wingdings" panose="05000000000000000000" pitchFamily="2" charset="2"/>
              </a:rPr>
              <a:t> 15/10 </a:t>
            </a:r>
            <a:r>
              <a:rPr lang="fr-FR" sz="2400" dirty="0"/>
              <a:t>: 	Cahier des charges</a:t>
            </a:r>
            <a:endParaRPr lang="fr-FR" sz="2400" i="1" dirty="0"/>
          </a:p>
          <a:p>
            <a:pPr marL="571500" indent="-457200">
              <a:buAutoNum type="arabicPeriod"/>
            </a:pPr>
            <a:endParaRPr lang="fr-FR" sz="2400" dirty="0"/>
          </a:p>
          <a:p>
            <a:pPr marL="571500" indent="-457200">
              <a:buAutoNum type="arabicPeriod"/>
            </a:pPr>
            <a:r>
              <a:rPr lang="fr-FR" sz="2400" dirty="0"/>
              <a:t>15/10 </a:t>
            </a:r>
            <a:r>
              <a:rPr lang="fr-FR" sz="2400" dirty="0">
                <a:sym typeface="Wingdings" panose="05000000000000000000" pitchFamily="2" charset="2"/>
              </a:rPr>
              <a:t> 01/11 : 	Réalisation du site internet</a:t>
            </a:r>
          </a:p>
          <a:p>
            <a:pPr marL="571500" indent="-457200">
              <a:buAutoNum type="arabicPeriod"/>
            </a:pPr>
            <a:endParaRPr lang="fr-FR" sz="2400" dirty="0">
              <a:sym typeface="Wingdings" panose="05000000000000000000" pitchFamily="2" charset="2"/>
            </a:endParaRPr>
          </a:p>
          <a:p>
            <a:pPr marL="571500" indent="-457200">
              <a:buAutoNum type="arabicPeriod"/>
            </a:pPr>
            <a:r>
              <a:rPr lang="fr-FR" sz="2400" dirty="0">
                <a:sym typeface="Wingdings" panose="05000000000000000000" pitchFamily="2" charset="2"/>
              </a:rPr>
              <a:t>15/10  20/12 : 	Développement de l’application</a:t>
            </a:r>
          </a:p>
          <a:p>
            <a:pPr marL="571500" indent="-457200">
              <a:buAutoNum type="arabicPeriod"/>
            </a:pPr>
            <a:endParaRPr lang="fr-FR" sz="2400" dirty="0">
              <a:sym typeface="Wingdings" panose="05000000000000000000" pitchFamily="2" charset="2"/>
            </a:endParaRPr>
          </a:p>
          <a:p>
            <a:pPr marL="571500" indent="-457200">
              <a:buAutoNum type="arabicPeriod"/>
            </a:pPr>
            <a:r>
              <a:rPr lang="fr-FR" sz="2400" dirty="0">
                <a:sym typeface="Wingdings" panose="05000000000000000000" pitchFamily="2" charset="2"/>
              </a:rPr>
              <a:t> 20/12  9/10: 	Soutenance et Rapport</a:t>
            </a:r>
            <a:endParaRPr lang="fr-FR" sz="2400" dirty="0"/>
          </a:p>
          <a:p>
            <a:pPr marL="114300" indent="0">
              <a:buNone/>
            </a:pP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B06B74-2BF5-7AA5-B909-9F4DC8B84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6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F48BAF9-8E6F-5A46-8CC9-C9C01B803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C4758EB-11BE-2313-8778-FBE013AEA3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Comprendre les attentes – </a:t>
            </a:r>
            <a:r>
              <a:rPr lang="fr" b="1" dirty="0"/>
              <a:t>Budget &amp; Risques</a:t>
            </a:r>
            <a:endParaRPr b="1" dirty="0"/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ABED6448-686E-3460-D8D6-4ADCD32AC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fr-FR" sz="2400" dirty="0"/>
              <a:t>Sur 4 mois :</a:t>
            </a:r>
          </a:p>
          <a:p>
            <a:pPr>
              <a:buFont typeface="Old Standard TT"/>
              <a:buChar char="-"/>
            </a:pPr>
            <a:r>
              <a:rPr lang="fr-FR" sz="2400" dirty="0"/>
              <a:t>Coûts du Personnel : 27 000€</a:t>
            </a:r>
          </a:p>
          <a:p>
            <a:pPr>
              <a:buFont typeface="Old Standard TT"/>
              <a:buChar char="-"/>
            </a:pPr>
            <a:r>
              <a:rPr lang="fr-FR" sz="2400" dirty="0"/>
              <a:t>Coûts matériels et logiciels : 7 000€</a:t>
            </a:r>
          </a:p>
          <a:p>
            <a:pPr marL="114300" indent="0">
              <a:buNone/>
            </a:pPr>
            <a:endParaRPr lang="fr-FR" sz="2400" dirty="0"/>
          </a:p>
          <a:p>
            <a:pPr marL="114300" indent="0">
              <a:buNone/>
            </a:pPr>
            <a:r>
              <a:rPr lang="fr-FR" sz="2400" dirty="0"/>
              <a:t>Probable :</a:t>
            </a:r>
          </a:p>
          <a:p>
            <a:pPr>
              <a:buFontTx/>
              <a:buChar char="-"/>
            </a:pPr>
            <a:r>
              <a:rPr lang="fr-FR" sz="2400" dirty="0"/>
              <a:t>Départ de membres</a:t>
            </a:r>
          </a:p>
          <a:p>
            <a:pPr>
              <a:buFontTx/>
              <a:buChar char="-"/>
            </a:pPr>
            <a:r>
              <a:rPr lang="fr-FR" sz="2400" dirty="0"/>
              <a:t>Absence non planifiée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AC5926-623A-F63A-8019-FDB533721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Réalisation du projet – </a:t>
            </a:r>
            <a:r>
              <a:rPr lang="fr-FR" b="1" dirty="0"/>
              <a:t>Modèle MVC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026232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Modèle – Eléments principaux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Leçons</a:t>
            </a:r>
            <a:r>
              <a:rPr lang="fr-FR" i="1" dirty="0"/>
              <a:t> – Titre, Paragraphe…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Quiz</a:t>
            </a:r>
            <a:r>
              <a:rPr lang="fr-FR" i="1" dirty="0"/>
              <a:t> – Type, Questions…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User</a:t>
            </a:r>
            <a:r>
              <a:rPr lang="fr-FR" i="1" dirty="0"/>
              <a:t> – Rôle </a:t>
            </a:r>
            <a:endParaRPr lang="fr-FR" b="1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</p:txBody>
      </p:sp>
      <p:pic>
        <p:nvPicPr>
          <p:cNvPr id="3" name="Image 2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51E3DB82-0B32-78AA-7E43-6172C3D4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31" y="1065166"/>
            <a:ext cx="5346469" cy="3633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702A95-1DDF-096F-746C-D65BB3CFAF68}"/>
              </a:ext>
            </a:extLst>
          </p:cNvPr>
          <p:cNvSpPr/>
          <p:nvPr/>
        </p:nvSpPr>
        <p:spPr>
          <a:xfrm>
            <a:off x="3485831" y="3679902"/>
            <a:ext cx="5346469" cy="10255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28306-D984-8A17-7DEF-096F2BA59EDA}"/>
              </a:ext>
            </a:extLst>
          </p:cNvPr>
          <p:cNvSpPr/>
          <p:nvPr/>
        </p:nvSpPr>
        <p:spPr>
          <a:xfrm>
            <a:off x="4259766" y="2274849"/>
            <a:ext cx="1345580" cy="3494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DE002D-05A0-50C2-459B-F1CEA2EFBF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81DAC4DE-A233-83E9-CD5B-94ACCBBD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B54BCBA0-43E0-6ADC-04A8-E816C74224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Réalisation du projet – </a:t>
            </a:r>
            <a:r>
              <a:rPr lang="fr-FR" b="1" dirty="0"/>
              <a:t>Modèle MVC</a:t>
            </a: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7F200346-56A6-D620-B6CF-00B3BC1D8C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3026232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Vue – Interface graphique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Menu d’authentification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Menu principal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i="1" dirty="0"/>
              <a:t>Menu de création des leçons </a:t>
            </a:r>
            <a:r>
              <a:rPr lang="fr-FR" i="1" dirty="0"/>
              <a:t>(Admin)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</p:txBody>
      </p:sp>
      <p:pic>
        <p:nvPicPr>
          <p:cNvPr id="3" name="Image 2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BDFF62DC-77F8-0625-F2B8-EC1A0C14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831" y="1065166"/>
            <a:ext cx="5346469" cy="36333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D65D1F-7668-AD67-B278-19DD68479DD8}"/>
              </a:ext>
            </a:extLst>
          </p:cNvPr>
          <p:cNvSpPr/>
          <p:nvPr/>
        </p:nvSpPr>
        <p:spPr>
          <a:xfrm>
            <a:off x="3485831" y="1058225"/>
            <a:ext cx="5346469" cy="122405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0FA183-A279-AC99-6CCF-DBC36E49A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43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" grpId="0" animBg="1"/>
    </p:bldLst>
  </p:timing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459</Words>
  <Application>Microsoft Office PowerPoint</Application>
  <PresentationFormat>Affichage à l'écran (16:9)</PresentationFormat>
  <Paragraphs>139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Old Standard TT</vt:lpstr>
      <vt:lpstr>Arial</vt:lpstr>
      <vt:lpstr>Wingdings</vt:lpstr>
      <vt:lpstr>Paperback</vt:lpstr>
      <vt:lpstr>DA50 - Soutenance - Investmate</vt:lpstr>
      <vt:lpstr>Sommaire</vt:lpstr>
      <vt:lpstr>Présentation du projet - Investmate</vt:lpstr>
      <vt:lpstr>Comprendre les attentes - Scenarii</vt:lpstr>
      <vt:lpstr>Comprendre les besoins - Cas d’utilisation</vt:lpstr>
      <vt:lpstr>Comprendre les attentes – Planification</vt:lpstr>
      <vt:lpstr>Comprendre les attentes – Budget &amp; Risques</vt:lpstr>
      <vt:lpstr>Réalisation du projet – Modèle MVC</vt:lpstr>
      <vt:lpstr>Réalisation du projet – Modèle MVC</vt:lpstr>
      <vt:lpstr>Réalisation du projet – Modèle MVC</vt:lpstr>
      <vt:lpstr>Réalisation du projet – Site internet</vt:lpstr>
      <vt:lpstr>Réalisation du projet -Authentification</vt:lpstr>
      <vt:lpstr>Réalisation du projet – Gestion des comptes</vt:lpstr>
      <vt:lpstr>Réalisation du projet – Création des leçons</vt:lpstr>
      <vt:lpstr>Réalisation du projet – Affichage des leçons</vt:lpstr>
      <vt:lpstr>Réalisation du projet – Lecture des leçons</vt:lpstr>
      <vt:lpstr>Réalisation du projet – Création des quiz</vt:lpstr>
      <vt:lpstr>Réalisation du projet – Affichage des quiz</vt:lpstr>
      <vt:lpstr>Réalisation du projet – Réponse aux quiz</vt:lpstr>
      <vt:lpstr>Fonctionnement End to End de l’outil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Arthur AQUILANO</cp:lastModifiedBy>
  <cp:revision>44</cp:revision>
  <dcterms:modified xsi:type="dcterms:W3CDTF">2025-01-09T08:01:19Z</dcterms:modified>
</cp:coreProperties>
</file>