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3"/>
  </p:notesMasterIdLst>
  <p:sldIdLst>
    <p:sldId id="344" r:id="rId2"/>
    <p:sldId id="349" r:id="rId3"/>
    <p:sldId id="350" r:id="rId4"/>
    <p:sldId id="351" r:id="rId5"/>
    <p:sldId id="345" r:id="rId6"/>
    <p:sldId id="352" r:id="rId7"/>
    <p:sldId id="353" r:id="rId8"/>
    <p:sldId id="354" r:id="rId9"/>
    <p:sldId id="355" r:id="rId10"/>
    <p:sldId id="356" r:id="rId11"/>
    <p:sldId id="34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FF"/>
    <a:srgbClr val="FF3838"/>
    <a:srgbClr val="B1B1FF"/>
    <a:srgbClr val="E7E7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2" autoAdjust="0"/>
    <p:restoredTop sz="94630" autoAdjust="0"/>
  </p:normalViewPr>
  <p:slideViewPr>
    <p:cSldViewPr snapToGrid="0">
      <p:cViewPr varScale="1">
        <p:scale>
          <a:sx n="73" d="100"/>
          <a:sy n="73" d="100"/>
        </p:scale>
        <p:origin x="36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2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E22D0-A49F-4064-B39C-7BC1E13FE407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C5DBF-860D-4F41-98D5-7C19276C1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11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독립타이틀0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667000"/>
            <a:ext cx="9144000" cy="1143000"/>
          </a:xfrm>
        </p:spPr>
        <p:txBody>
          <a:bodyPr/>
          <a:lstStyle>
            <a:lvl1pPr algn="ctr">
              <a:defRPr sz="5000">
                <a:solidFill>
                  <a:srgbClr val="00666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5288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>
                <a:solidFill>
                  <a:srgbClr val="006666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-윤고딕120" pitchFamily="18" charset="-127"/>
                <a:ea typeface="-윤고딕120" pitchFamily="18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B2002-A942-4557-A4D6-F669B1633EB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38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F5819-12C3-4E94-9011-F8F9D8262355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4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-76200"/>
            <a:ext cx="1943100" cy="6096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-76200"/>
            <a:ext cx="5676900" cy="6096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9D011-A1BC-494B-8341-DF59194EF748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88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2275" y="-76200"/>
            <a:ext cx="6994525" cy="7683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295400"/>
            <a:ext cx="3810000" cy="472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876800" y="1295400"/>
            <a:ext cx="3810000" cy="47244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09001-6B1C-45E0-8711-D2A49D01AB35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90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82260B-3806-47A5-9E56-7B36DEDE337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09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8975E-5B60-4296-AFD6-91B2942FF4F8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36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2954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2954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C1313-8414-4FDB-931A-54B2FAA256EE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42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9F063-5AE1-47A1-A61A-8868A5357A89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87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E5376-FD26-4C7A-907F-385E701F33A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81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F3870-0091-4195-BA0B-44A20854BDFD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457CF-5387-4C29-A788-B21434154485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81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3AFB7-5669-4CCA-BCA4-E9C376A5BC31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37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독립타이틀08-1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-76200"/>
            <a:ext cx="69945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954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 b="0">
                <a:solidFill>
                  <a:schemeClr val="tx1"/>
                </a:solidFill>
                <a:latin typeface="-윤고딕130" pitchFamily="18" charset="-127"/>
                <a:ea typeface="-윤고딕130" pitchFamily="18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200" b="0">
                <a:solidFill>
                  <a:schemeClr val="tx1"/>
                </a:solidFill>
                <a:latin typeface="-윤고딕130" pitchFamily="18" charset="-127"/>
                <a:ea typeface="-윤고딕130" pitchFamily="18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400" b="0">
                <a:solidFill>
                  <a:schemeClr val="tx1"/>
                </a:solidFill>
                <a:latin typeface="-윤고딕130"/>
                <a:ea typeface="-윤고딕130"/>
                <a:cs typeface="-윤고딕13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308275-48C3-4CF2-9CFE-D550A3D5CA8E}" type="slidenum">
              <a:rPr lang="ko-KR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1032" name="Picture 8" descr="未标题-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66213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50825" y="6400800"/>
            <a:ext cx="1655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华塑软件研究中心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7689850" y="6400800"/>
            <a:ext cx="145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b="0" u="sng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www.hscae.com</a:t>
            </a:r>
          </a:p>
        </p:txBody>
      </p:sp>
    </p:spTree>
    <p:extLst>
      <p:ext uri="{BB962C8B-B14F-4D97-AF65-F5344CB8AC3E}">
        <p14:creationId xmlns:p14="http://schemas.microsoft.com/office/powerpoint/2010/main" val="272356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rgbClr val="003F3E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rgbClr val="003F3E"/>
          </a:solidFill>
          <a:latin typeface="-윤고딕160" pitchFamily="18" charset="-127"/>
          <a:ea typeface="宋体" pitchFamily="2" charset="-122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rgbClr val="003F3E"/>
          </a:solidFill>
          <a:latin typeface="-윤고딕160" pitchFamily="18" charset="-127"/>
          <a:ea typeface="宋体" pitchFamily="2" charset="-122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rgbClr val="003F3E"/>
          </a:solidFill>
          <a:latin typeface="-윤고딕160" pitchFamily="18" charset="-127"/>
          <a:ea typeface="宋体" pitchFamily="2" charset="-122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rgbClr val="003F3E"/>
          </a:solidFill>
          <a:latin typeface="-윤고딕160" pitchFamily="18" charset="-127"/>
          <a:ea typeface="宋体" pitchFamily="2" charset="-122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800">
          <a:solidFill>
            <a:srgbClr val="003F3E"/>
          </a:solidFill>
          <a:latin typeface="-윤고딕160" pitchFamily="18" charset="-127"/>
          <a:ea typeface="宋体" pitchFamily="2" charset="-122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800">
          <a:solidFill>
            <a:srgbClr val="003F3E"/>
          </a:solidFill>
          <a:latin typeface="-윤고딕160" pitchFamily="18" charset="-127"/>
          <a:ea typeface="宋体" pitchFamily="2" charset="-122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800">
          <a:solidFill>
            <a:srgbClr val="003F3E"/>
          </a:solidFill>
          <a:latin typeface="-윤고딕160" pitchFamily="18" charset="-127"/>
          <a:ea typeface="宋体" pitchFamily="2" charset="-122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800">
          <a:solidFill>
            <a:srgbClr val="003F3E"/>
          </a:solidFill>
          <a:latin typeface="-윤고딕160" pitchFamily="18" charset="-127"/>
          <a:ea typeface="宋体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1692275" y="-76200"/>
            <a:ext cx="7451725" cy="768350"/>
          </a:xfrm>
        </p:spPr>
        <p:txBody>
          <a:bodyPr/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现代模具技术大作业（课程成绩）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完成以下二个大作业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二、决策树分类算法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一、数据建模和极值估计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Tx/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交  作 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业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：教室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Tx/>
              <a:buNone/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联 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系 人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</a:p>
          <a:p>
            <a:pPr>
              <a:buFontTx/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时间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：最后一堂课 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Tx/>
              <a:buNone/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要求：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PPT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（每人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分钟）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+WORD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文档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		 	 </a:t>
            </a:r>
          </a:p>
          <a:p>
            <a:pPr>
              <a:buFontTx/>
              <a:buNone/>
            </a:pP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3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1E847F-51A0-4551-B1B0-08441C7443AB}" type="slidenum">
              <a:rPr lang="ko-KR" altLang="en-US" sz="1400" smtClean="0">
                <a:solidFill>
                  <a:srgbClr val="000000"/>
                </a:solidFill>
                <a:latin typeface="华文中宋" panose="02010600040101010101" pitchFamily="2" charset="-122"/>
                <a:ea typeface="-윤고딕13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ko-KR" sz="1400">
              <a:solidFill>
                <a:srgbClr val="000000"/>
              </a:solidFill>
              <a:latin typeface="华文中宋" panose="02010600040101010101" pitchFamily="2" charset="-122"/>
              <a:ea typeface="-윤고딕130"/>
            </a:endParaRPr>
          </a:p>
        </p:txBody>
      </p:sp>
    </p:spTree>
    <p:extLst>
      <p:ext uri="{BB962C8B-B14F-4D97-AF65-F5344CB8AC3E}">
        <p14:creationId xmlns:p14="http://schemas.microsoft.com/office/powerpoint/2010/main" val="48945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作业二：作业调度问题</a:t>
            </a:r>
            <a:endParaRPr lang="zh-CN" altLang="en-US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3D3CD9-65B1-4516-9BE2-1F16C8E98956}" type="slidenum"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-윤고딕130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-윤고딕13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75035" y="1295400"/>
            <a:ext cx="8249369" cy="4724400"/>
          </a:xfrm>
        </p:spPr>
        <p:txBody>
          <a:bodyPr/>
          <a:lstStyle/>
          <a:p>
            <a:pPr marL="0" lvl="0" indent="0">
              <a:buNone/>
            </a:pPr>
            <a:r>
              <a:rPr lang="zh-CN" altLang="zh-CN" b="1" dirty="0"/>
              <a:t>要求：</a:t>
            </a:r>
            <a:endParaRPr lang="zh-CN" altLang="zh-CN" dirty="0"/>
          </a:p>
          <a:p>
            <a:pPr marL="514350" lvl="0" indent="-514350">
              <a:lnSpc>
                <a:spcPct val="125000"/>
              </a:lnSpc>
              <a:buFont typeface="+mj-ea"/>
              <a:buAutoNum type="circleNumDbPlain"/>
            </a:pPr>
            <a:r>
              <a:rPr lang="zh-CN" altLang="en-US" sz="2400" dirty="0"/>
              <a:t>可以用</a:t>
            </a:r>
            <a:r>
              <a:rPr lang="en-US" altLang="zh-CN" sz="2400" dirty="0" err="1"/>
              <a:t>Matlab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python,C</a:t>
            </a:r>
            <a:r>
              <a:rPr lang="en-US" altLang="zh-CN" sz="2400" dirty="0"/>
              <a:t>++</a:t>
            </a:r>
            <a:r>
              <a:rPr lang="zh-CN" altLang="en-US" sz="2400" dirty="0"/>
              <a:t>等语言实现</a:t>
            </a:r>
            <a:endParaRPr lang="zh-CN" altLang="zh-CN" sz="2400" dirty="0"/>
          </a:p>
          <a:p>
            <a:pPr marL="514350" lvl="0" indent="-514350">
              <a:lnSpc>
                <a:spcPct val="125000"/>
              </a:lnSpc>
              <a:buFont typeface="+mj-ea"/>
              <a:buAutoNum type="circleNumDbPlain"/>
            </a:pPr>
            <a:r>
              <a:rPr lang="zh-CN" altLang="en-US" sz="2400" dirty="0"/>
              <a:t>请写出整个算法流程</a:t>
            </a:r>
            <a:r>
              <a:rPr lang="zh-CN" altLang="zh-CN" sz="2400" dirty="0"/>
              <a:t>。</a:t>
            </a:r>
          </a:p>
          <a:p>
            <a:pPr marL="514350" lvl="0" indent="-514350">
              <a:lnSpc>
                <a:spcPct val="125000"/>
              </a:lnSpc>
              <a:buFont typeface="+mj-ea"/>
              <a:buAutoNum type="circleNumDbPlain"/>
            </a:pPr>
            <a:r>
              <a:rPr lang="zh-CN" altLang="en-US" sz="2400" dirty="0"/>
              <a:t>请写出代码</a:t>
            </a:r>
            <a:r>
              <a:rPr lang="zh-CN" altLang="zh-CN" sz="2400" dirty="0"/>
              <a:t>；</a:t>
            </a:r>
          </a:p>
          <a:p>
            <a:pPr marL="514350" lvl="0" indent="-514350">
              <a:lnSpc>
                <a:spcPct val="125000"/>
              </a:lnSpc>
              <a:buFont typeface="+mj-ea"/>
              <a:buAutoNum type="circleNumDbPlain"/>
            </a:pPr>
            <a:r>
              <a:rPr lang="zh-CN" altLang="en-US" sz="2400" dirty="0"/>
              <a:t>请给出案例的调度结果，图的形式</a:t>
            </a:r>
            <a:r>
              <a:rPr lang="zh-CN" altLang="zh-CN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00053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1692275" y="-76200"/>
            <a:ext cx="7451725" cy="768350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作业二：作业调度问题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594057" y="1449288"/>
            <a:ext cx="7494141" cy="4724400"/>
          </a:xfrm>
        </p:spPr>
        <p:txBody>
          <a:bodyPr/>
          <a:lstStyle/>
          <a:p>
            <a:pPr marL="0" lvl="0" indent="0">
              <a:buNone/>
            </a:pPr>
            <a:endParaRPr lang="en-US" altLang="zh-CN" sz="2200" dirty="0"/>
          </a:p>
          <a:p>
            <a:pPr marL="0" indent="0">
              <a:buNone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https://blog.csdn.net/daydream13580130043/article/details/87916668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3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1E847F-51A0-4551-B1B0-08441C7443AB}" type="slidenum">
              <a:rPr lang="ko-KR" altLang="en-US" sz="1400" smtClean="0">
                <a:solidFill>
                  <a:srgbClr val="000000"/>
                </a:solidFill>
                <a:latin typeface="华文中宋" panose="02010600040101010101" pitchFamily="2" charset="-122"/>
                <a:ea typeface="-윤고딕13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400">
              <a:solidFill>
                <a:srgbClr val="000000"/>
              </a:solidFill>
              <a:latin typeface="华文中宋" panose="02010600040101010101" pitchFamily="2" charset="-122"/>
              <a:ea typeface="-윤고딕13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4057" y="926068"/>
            <a:ext cx="2441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算法：参考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925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作业一：决策树分类算法</a:t>
            </a:r>
            <a:endParaRPr lang="zh-CN" altLang="en-US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eaLnBrk="1" hangingPunct="1"/>
            <a:fld id="{FD3D3CD9-65B1-4516-9BE2-1F16C8E98956}" type="slidenum">
              <a:rPr lang="ko-KR" alt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-윤고딕130"/>
              </a:rPr>
              <a:pPr eaLnBrk="1" hangingPunct="1"/>
              <a:t>2</a:t>
            </a:fld>
            <a:endParaRPr lang="en-US" altLang="ko-KR" sz="1400" b="0">
              <a:solidFill>
                <a:srgbClr val="000000"/>
              </a:solidFill>
              <a:latin typeface="Times New Roman" panose="02020603050405020304" pitchFamily="18" charset="0"/>
              <a:ea typeface="-윤고딕13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75035" y="1295400"/>
            <a:ext cx="8249369" cy="4724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作业一：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213200" indent="-1224000">
              <a:spcBef>
                <a:spcPts val="0"/>
              </a:spcBef>
              <a:buNone/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问题：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决策树分类算法。根据给定的数据，采用决策树方法，采用程序进行分类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>
              <a:buNone/>
            </a:pPr>
            <a:r>
              <a:rPr lang="zh-CN" altLang="zh-CN" b="1" dirty="0"/>
              <a:t>要求：</a:t>
            </a:r>
            <a:endParaRPr lang="zh-CN" altLang="zh-CN" dirty="0"/>
          </a:p>
          <a:p>
            <a:pPr marL="514350" lvl="0" indent="-514350">
              <a:lnSpc>
                <a:spcPct val="125000"/>
              </a:lnSpc>
              <a:buFont typeface="+mj-ea"/>
              <a:buAutoNum type="circleNumDbPlain"/>
            </a:pPr>
            <a:r>
              <a:rPr lang="zh-CN" altLang="en-US" sz="2400" dirty="0"/>
              <a:t>简要介绍决策树模型</a:t>
            </a:r>
            <a:endParaRPr lang="zh-CN" altLang="zh-CN" sz="2400" dirty="0"/>
          </a:p>
          <a:p>
            <a:pPr marL="514350" lvl="0" indent="-514350">
              <a:lnSpc>
                <a:spcPct val="125000"/>
              </a:lnSpc>
              <a:buFont typeface="+mj-ea"/>
              <a:buAutoNum type="circleNumDbPlain"/>
            </a:pPr>
            <a:r>
              <a:rPr lang="zh-CN" altLang="en-US" sz="2400" dirty="0"/>
              <a:t>调用</a:t>
            </a:r>
            <a:r>
              <a:rPr lang="en-US" altLang="zh-CN" sz="2400" dirty="0" err="1"/>
              <a:t>matlab</a:t>
            </a:r>
            <a:r>
              <a:rPr lang="zh-CN" altLang="en-US" sz="2400" dirty="0"/>
              <a:t>决策树分类函数</a:t>
            </a:r>
            <a:r>
              <a:rPr lang="zh-CN" altLang="zh-CN" sz="2400" dirty="0"/>
              <a:t>。</a:t>
            </a:r>
          </a:p>
          <a:p>
            <a:pPr marL="514350" lvl="0" indent="-514350">
              <a:lnSpc>
                <a:spcPct val="125000"/>
              </a:lnSpc>
              <a:buFont typeface="+mj-ea"/>
              <a:buAutoNum type="circleNumDbPlain"/>
            </a:pPr>
            <a:r>
              <a:rPr lang="zh-CN" altLang="en-US" sz="2400" dirty="0"/>
              <a:t>绘制出训练集最终的决策树</a:t>
            </a:r>
            <a:r>
              <a:rPr lang="zh-CN" altLang="zh-CN" sz="2400" dirty="0"/>
              <a:t>；</a:t>
            </a:r>
          </a:p>
          <a:p>
            <a:pPr marL="514350" lvl="0" indent="-514350">
              <a:lnSpc>
                <a:spcPct val="125000"/>
              </a:lnSpc>
              <a:buFont typeface="+mj-ea"/>
              <a:buAutoNum type="circleNumDbPlain"/>
            </a:pPr>
            <a:r>
              <a:rPr lang="zh-CN" altLang="en-US" sz="2400" dirty="0"/>
              <a:t>给出测试集分类过程与结果</a:t>
            </a:r>
            <a:r>
              <a:rPr lang="zh-CN" altLang="zh-CN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0594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作业一：决策树分类算法</a:t>
            </a:r>
            <a:endParaRPr lang="zh-CN" altLang="en-US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eaLnBrk="1" hangingPunct="1"/>
            <a:fld id="{FD3D3CD9-65B1-4516-9BE2-1F16C8E98956}" type="slidenum">
              <a:rPr lang="ko-KR" alt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-윤고딕130"/>
              </a:rPr>
              <a:pPr eaLnBrk="1" hangingPunct="1"/>
              <a:t>3</a:t>
            </a:fld>
            <a:endParaRPr lang="en-US" altLang="ko-KR" sz="1400" b="0">
              <a:solidFill>
                <a:srgbClr val="000000"/>
              </a:solidFill>
              <a:latin typeface="Times New Roman" panose="02020603050405020304" pitchFamily="18" charset="0"/>
              <a:ea typeface="-윤고딕13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75035" y="1295400"/>
            <a:ext cx="8249369" cy="457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训练集</a:t>
            </a:r>
            <a:endParaRPr lang="zh-CN" altLang="zh-CN" sz="24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1DD4793-A6B1-49B5-AB99-62EF5C6F9379}"/>
              </a:ext>
            </a:extLst>
          </p:cNvPr>
          <p:cNvGraphicFramePr>
            <a:graphicFrameLocks noGrp="1"/>
          </p:cNvGraphicFramePr>
          <p:nvPr/>
        </p:nvGraphicFramePr>
        <p:xfrm>
          <a:off x="932915" y="1962838"/>
          <a:ext cx="7127757" cy="4171950"/>
        </p:xfrm>
        <a:graphic>
          <a:graphicData uri="http://schemas.openxmlformats.org/drawingml/2006/table">
            <a:tbl>
              <a:tblPr/>
              <a:tblGrid>
                <a:gridCol w="1018251">
                  <a:extLst>
                    <a:ext uri="{9D8B030D-6E8A-4147-A177-3AD203B41FA5}">
                      <a16:colId xmlns:a16="http://schemas.microsoft.com/office/drawing/2014/main" val="116983244"/>
                    </a:ext>
                  </a:extLst>
                </a:gridCol>
                <a:gridCol w="1018251">
                  <a:extLst>
                    <a:ext uri="{9D8B030D-6E8A-4147-A177-3AD203B41FA5}">
                      <a16:colId xmlns:a16="http://schemas.microsoft.com/office/drawing/2014/main" val="2007756181"/>
                    </a:ext>
                  </a:extLst>
                </a:gridCol>
                <a:gridCol w="1018251">
                  <a:extLst>
                    <a:ext uri="{9D8B030D-6E8A-4147-A177-3AD203B41FA5}">
                      <a16:colId xmlns:a16="http://schemas.microsoft.com/office/drawing/2014/main" val="1441036762"/>
                    </a:ext>
                  </a:extLst>
                </a:gridCol>
                <a:gridCol w="1018251">
                  <a:extLst>
                    <a:ext uri="{9D8B030D-6E8A-4147-A177-3AD203B41FA5}">
                      <a16:colId xmlns:a16="http://schemas.microsoft.com/office/drawing/2014/main" val="2113736241"/>
                    </a:ext>
                  </a:extLst>
                </a:gridCol>
                <a:gridCol w="1018251">
                  <a:extLst>
                    <a:ext uri="{9D8B030D-6E8A-4147-A177-3AD203B41FA5}">
                      <a16:colId xmlns:a16="http://schemas.microsoft.com/office/drawing/2014/main" val="545256105"/>
                    </a:ext>
                  </a:extLst>
                </a:gridCol>
                <a:gridCol w="1018251">
                  <a:extLst>
                    <a:ext uri="{9D8B030D-6E8A-4147-A177-3AD203B41FA5}">
                      <a16:colId xmlns:a16="http://schemas.microsoft.com/office/drawing/2014/main" val="1463430554"/>
                    </a:ext>
                  </a:extLst>
                </a:gridCol>
                <a:gridCol w="1018251">
                  <a:extLst>
                    <a:ext uri="{9D8B030D-6E8A-4147-A177-3AD203B41FA5}">
                      <a16:colId xmlns:a16="http://schemas.microsoft.com/office/drawing/2014/main" val="360980723"/>
                    </a:ext>
                  </a:extLst>
                </a:gridCol>
              </a:tblGrid>
              <a:tr h="26917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色泽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根蒂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敲声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纹理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脐部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触感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好瓜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062678"/>
                  </a:ext>
                </a:extLst>
              </a:tr>
              <a:tr h="26917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乌黑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蜷缩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沉闷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清晰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凹陷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硬滑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是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558676"/>
                  </a:ext>
                </a:extLst>
              </a:tr>
              <a:tr h="26917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乌黑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蜷缩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浊响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清晰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凹陷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硬滑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是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478621"/>
                  </a:ext>
                </a:extLst>
              </a:tr>
              <a:tr h="26917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青绿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稍蜷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浊响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清晰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稍凹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软粘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是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159152"/>
                  </a:ext>
                </a:extLst>
              </a:tr>
              <a:tr h="26917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乌黑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稍蜷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浊响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稍糊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稍凹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软粘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是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56278"/>
                  </a:ext>
                </a:extLst>
              </a:tr>
              <a:tr h="26917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青绿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硬挺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清脆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清晰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平坦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软粘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否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984852"/>
                  </a:ext>
                </a:extLst>
              </a:tr>
              <a:tr h="26917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浅白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稍蜷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沉闷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稍糊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凹陷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硬滑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否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217982"/>
                  </a:ext>
                </a:extLst>
              </a:tr>
              <a:tr h="26917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浅白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蜷缩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浊响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模糊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平坦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硬滑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否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592047"/>
                  </a:ext>
                </a:extLst>
              </a:tr>
              <a:tr h="26917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青绿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蜷缩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沉闷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稍糊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稍凹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硬滑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否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874591"/>
                  </a:ext>
                </a:extLst>
              </a:tr>
              <a:tr h="26917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青绿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蜷缩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沉闷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清晰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凹陷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硬滑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是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132857"/>
                  </a:ext>
                </a:extLst>
              </a:tr>
              <a:tr h="26917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乌黑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稍蜷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浊响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清晰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稍凹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硬滑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是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751625"/>
                  </a:ext>
                </a:extLst>
              </a:tr>
              <a:tr h="26917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乌黑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稍蜷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沉闷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稍糊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稍凹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硬滑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否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886535"/>
                  </a:ext>
                </a:extLst>
              </a:tr>
              <a:tr h="26917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浅白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硬挺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清脆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模糊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平坦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硬滑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否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290736"/>
                  </a:ext>
                </a:extLst>
              </a:tr>
              <a:tr h="26917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浅白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蜷缩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浊响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模糊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平坦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软粘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否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340142"/>
                  </a:ext>
                </a:extLst>
              </a:tr>
              <a:tr h="26917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青绿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稍蜷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浊响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稍糊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凹陷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硬滑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否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167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77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作业一：决策树分类算法</a:t>
            </a:r>
            <a:endParaRPr lang="zh-CN" altLang="en-US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9933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eaLnBrk="1" hangingPunct="1"/>
            <a:fld id="{FD3D3CD9-65B1-4516-9BE2-1F16C8E98956}" type="slidenum">
              <a:rPr lang="ko-KR" altLang="en-US" sz="1400" b="0">
                <a:solidFill>
                  <a:srgbClr val="000000"/>
                </a:solidFill>
                <a:latin typeface="Times New Roman" panose="02020603050405020304" pitchFamily="18" charset="0"/>
                <a:ea typeface="-윤고딕130"/>
              </a:rPr>
              <a:pPr eaLnBrk="1" hangingPunct="1"/>
              <a:t>4</a:t>
            </a:fld>
            <a:endParaRPr lang="en-US" altLang="ko-KR" sz="1400" b="0">
              <a:solidFill>
                <a:srgbClr val="000000"/>
              </a:solidFill>
              <a:latin typeface="Times New Roman" panose="02020603050405020304" pitchFamily="18" charset="0"/>
              <a:ea typeface="-윤고딕13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75035" y="1295400"/>
            <a:ext cx="8249369" cy="457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测试集</a:t>
            </a:r>
            <a:endParaRPr lang="zh-CN" altLang="zh-CN" sz="24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1A591A2-DEA7-4644-AF5A-24E9009FA459}"/>
              </a:ext>
            </a:extLst>
          </p:cNvPr>
          <p:cNvGraphicFramePr>
            <a:graphicFrameLocks noGrp="1"/>
          </p:cNvGraphicFramePr>
          <p:nvPr/>
        </p:nvGraphicFramePr>
        <p:xfrm>
          <a:off x="1046755" y="2465575"/>
          <a:ext cx="6591606" cy="990600"/>
        </p:xfrm>
        <a:graphic>
          <a:graphicData uri="http://schemas.openxmlformats.org/drawingml/2006/table">
            <a:tbl>
              <a:tblPr/>
              <a:tblGrid>
                <a:gridCol w="941658">
                  <a:extLst>
                    <a:ext uri="{9D8B030D-6E8A-4147-A177-3AD203B41FA5}">
                      <a16:colId xmlns:a16="http://schemas.microsoft.com/office/drawing/2014/main" val="3723742530"/>
                    </a:ext>
                  </a:extLst>
                </a:gridCol>
                <a:gridCol w="941658">
                  <a:extLst>
                    <a:ext uri="{9D8B030D-6E8A-4147-A177-3AD203B41FA5}">
                      <a16:colId xmlns:a16="http://schemas.microsoft.com/office/drawing/2014/main" val="1712356366"/>
                    </a:ext>
                  </a:extLst>
                </a:gridCol>
                <a:gridCol w="941658">
                  <a:extLst>
                    <a:ext uri="{9D8B030D-6E8A-4147-A177-3AD203B41FA5}">
                      <a16:colId xmlns:a16="http://schemas.microsoft.com/office/drawing/2014/main" val="1232762036"/>
                    </a:ext>
                  </a:extLst>
                </a:gridCol>
                <a:gridCol w="941658">
                  <a:extLst>
                    <a:ext uri="{9D8B030D-6E8A-4147-A177-3AD203B41FA5}">
                      <a16:colId xmlns:a16="http://schemas.microsoft.com/office/drawing/2014/main" val="2974242859"/>
                    </a:ext>
                  </a:extLst>
                </a:gridCol>
                <a:gridCol w="941658">
                  <a:extLst>
                    <a:ext uri="{9D8B030D-6E8A-4147-A177-3AD203B41FA5}">
                      <a16:colId xmlns:a16="http://schemas.microsoft.com/office/drawing/2014/main" val="1326339929"/>
                    </a:ext>
                  </a:extLst>
                </a:gridCol>
                <a:gridCol w="941658">
                  <a:extLst>
                    <a:ext uri="{9D8B030D-6E8A-4147-A177-3AD203B41FA5}">
                      <a16:colId xmlns:a16="http://schemas.microsoft.com/office/drawing/2014/main" val="2808547157"/>
                    </a:ext>
                  </a:extLst>
                </a:gridCol>
                <a:gridCol w="941658">
                  <a:extLst>
                    <a:ext uri="{9D8B030D-6E8A-4147-A177-3AD203B41FA5}">
                      <a16:colId xmlns:a16="http://schemas.microsoft.com/office/drawing/2014/main" val="7764971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色泽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根蒂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敲声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纹理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脐部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触感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好瓜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6614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浅白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蜷缩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浊响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清晰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凹陷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硬滑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是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711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乌黑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稍蜷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浊响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清晰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稍凹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软粘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否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5805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青绿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蜷缩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浊响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清晰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凹陷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硬滑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是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054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76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1692275" y="-76200"/>
            <a:ext cx="7451725" cy="768350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作业二：作业调度问题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575035" y="1295400"/>
            <a:ext cx="8249369" cy="4724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作业二：</a:t>
            </a:r>
            <a:endParaRPr lang="en-US" altLang="zh-CN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213200" indent="-1224000">
              <a:spcBef>
                <a:spcPts val="0"/>
              </a:spcBef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问题：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车间调度问题是最经典的几个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问题之一。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JSP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问题描述：一个加工系统有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台机器，要求加工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个作业，其中，作业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包含工序数为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。令         ，则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为任务集的总工序数。其中，各工序的加工时间已确定，并且每个作业必须按照工序的先后顺序加工。调度的任务是安排所有作业的加工调度排序，约束条件被满足的同时，使性能指标得到优化。</a:t>
            </a:r>
          </a:p>
          <a:p>
            <a:pPr marL="1213200" indent="-1224000"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————————————————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3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1E847F-51A0-4551-B1B0-08441C7443AB}" type="slidenum">
              <a:rPr lang="ko-KR" altLang="en-US" sz="1400" smtClean="0">
                <a:solidFill>
                  <a:srgbClr val="000000"/>
                </a:solidFill>
                <a:latin typeface="华文中宋" panose="02010600040101010101" pitchFamily="2" charset="-122"/>
                <a:ea typeface="-윤고딕13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400">
              <a:solidFill>
                <a:srgbClr val="000000"/>
              </a:solidFill>
              <a:latin typeface="华文中宋" panose="02010600040101010101" pitchFamily="2" charset="-122"/>
              <a:ea typeface="-윤고딕13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DD4C6ED-D5ED-4443-B8F8-D635377D80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999312"/>
              </p:ext>
            </p:extLst>
          </p:nvPr>
        </p:nvGraphicFramePr>
        <p:xfrm>
          <a:off x="3631436" y="3126132"/>
          <a:ext cx="683504" cy="504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9" name="Equation" r:id="rId3" imgW="533160" imgH="393480" progId="Equation.DSMT4">
                  <p:embed/>
                </p:oleObj>
              </mc:Choice>
              <mc:Fallback>
                <p:oleObj name="Equation" r:id="rId3" imgW="533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1436" y="3126132"/>
                        <a:ext cx="683504" cy="5044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01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1692275" y="-76200"/>
            <a:ext cx="7451725" cy="768350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作业二：作业调度问题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3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1E847F-51A0-4551-B1B0-08441C7443AB}" type="slidenum">
              <a:rPr lang="ko-KR" altLang="en-US" sz="1400" smtClean="0">
                <a:solidFill>
                  <a:srgbClr val="000000"/>
                </a:solidFill>
                <a:latin typeface="华文中宋" panose="02010600040101010101" pitchFamily="2" charset="-122"/>
                <a:ea typeface="-윤고딕13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400">
              <a:solidFill>
                <a:srgbClr val="000000"/>
              </a:solidFill>
              <a:latin typeface="华文中宋" panose="02010600040101010101" pitchFamily="2" charset="-122"/>
              <a:ea typeface="-윤고딕13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D15432-EDFA-4A99-8F46-889434A2E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作业车间调度需要考虑如下约束</a:t>
            </a:r>
            <a:r>
              <a:rPr lang="en-US" altLang="zh-CN" sz="2800" dirty="0"/>
              <a:t>:</a:t>
            </a:r>
          </a:p>
          <a:p>
            <a:r>
              <a:rPr lang="zh-CN" altLang="en-US" sz="2800" dirty="0"/>
              <a:t>约束</a:t>
            </a:r>
            <a:r>
              <a:rPr lang="en-US" altLang="zh-CN" sz="2800" dirty="0"/>
              <a:t>1</a:t>
            </a:r>
            <a:r>
              <a:rPr lang="zh-CN" altLang="en-US" sz="2800" dirty="0"/>
              <a:t>：每道工序在指定的机器上加工，且必须在其前一道工序加工完成后才能开始加工；</a:t>
            </a:r>
            <a:endParaRPr lang="en-US" altLang="zh-CN" sz="2800" dirty="0"/>
          </a:p>
          <a:p>
            <a:r>
              <a:rPr lang="zh-CN" altLang="en-US" sz="2800" dirty="0"/>
              <a:t>约束</a:t>
            </a:r>
            <a:r>
              <a:rPr lang="en-US" altLang="zh-CN" sz="2800" dirty="0"/>
              <a:t>2</a:t>
            </a:r>
            <a:r>
              <a:rPr lang="zh-CN" altLang="en-US" sz="2800" dirty="0"/>
              <a:t>：某一时刻</a:t>
            </a:r>
            <a:r>
              <a:rPr lang="en-US" altLang="zh-CN" sz="2800" dirty="0"/>
              <a:t>1</a:t>
            </a:r>
            <a:r>
              <a:rPr lang="zh-CN" altLang="en-US" sz="2800" dirty="0"/>
              <a:t>台机器只能加工</a:t>
            </a:r>
            <a:r>
              <a:rPr lang="en-US" altLang="zh-CN" sz="2800" dirty="0"/>
              <a:t>1</a:t>
            </a:r>
            <a:r>
              <a:rPr lang="zh-CN" altLang="en-US" sz="2800" dirty="0"/>
              <a:t>个作业；</a:t>
            </a:r>
            <a:endParaRPr lang="en-US" altLang="zh-CN" sz="2800" dirty="0"/>
          </a:p>
          <a:p>
            <a:r>
              <a:rPr lang="zh-CN" altLang="en-US" sz="2800" dirty="0"/>
              <a:t>约束</a:t>
            </a:r>
            <a:r>
              <a:rPr lang="en-US" altLang="zh-CN" sz="2800" dirty="0"/>
              <a:t>3</a:t>
            </a:r>
            <a:r>
              <a:rPr lang="zh-CN" altLang="en-US" sz="2800" dirty="0"/>
              <a:t>：各作业的工序顺序和加工时间已知，不随加工排序的改变而改变。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2842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1692275" y="-76200"/>
            <a:ext cx="7451725" cy="768350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作业二：作业调度问题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3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1E847F-51A0-4551-B1B0-08441C7443AB}" type="slidenum">
              <a:rPr lang="ko-KR" altLang="en-US" sz="1400" smtClean="0">
                <a:solidFill>
                  <a:srgbClr val="000000"/>
                </a:solidFill>
                <a:latin typeface="华文中宋" panose="02010600040101010101" pitchFamily="2" charset="-122"/>
                <a:ea typeface="-윤고딕13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400">
              <a:solidFill>
                <a:srgbClr val="000000"/>
              </a:solidFill>
              <a:latin typeface="华文中宋" panose="02010600040101010101" pitchFamily="2" charset="-122"/>
              <a:ea typeface="-윤고딕13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D15432-EDFA-4A99-8F46-889434A2E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作业车间调度问题的一个实例，其中每个工序上标注有一对数值（</a:t>
            </a:r>
            <a:r>
              <a:rPr lang="en-US" altLang="zh-CN" sz="2800" dirty="0" err="1"/>
              <a:t>m,p</a:t>
            </a:r>
            <a:r>
              <a:rPr lang="zh-CN" altLang="en-US" sz="2800" dirty="0"/>
              <a:t>），其中，</a:t>
            </a:r>
            <a:r>
              <a:rPr lang="en-US" altLang="zh-CN" sz="2800" dirty="0"/>
              <a:t>m</a:t>
            </a:r>
            <a:r>
              <a:rPr lang="zh-CN" altLang="en-US" sz="2800" dirty="0"/>
              <a:t>表示当前工序必须在第</a:t>
            </a:r>
            <a:r>
              <a:rPr lang="en-US" altLang="zh-CN" sz="2800" dirty="0"/>
              <a:t>m</a:t>
            </a:r>
            <a:r>
              <a:rPr lang="zh-CN" altLang="en-US" sz="2800" dirty="0"/>
              <a:t>台机器上进行加工，</a:t>
            </a:r>
            <a:r>
              <a:rPr lang="en-US" altLang="zh-CN" sz="2800" dirty="0"/>
              <a:t>p</a:t>
            </a:r>
            <a:r>
              <a:rPr lang="zh-CN" altLang="en-US" sz="2800" dirty="0"/>
              <a:t>表示第</a:t>
            </a:r>
            <a:r>
              <a:rPr lang="en-US" altLang="zh-CN" sz="2800" dirty="0"/>
              <a:t>m</a:t>
            </a:r>
            <a:r>
              <a:rPr lang="zh-CN" altLang="en-US" sz="2800" dirty="0"/>
              <a:t>台机器加工当前工序所需要的加工时间。（注：机器和作业的编号从</a:t>
            </a:r>
            <a:r>
              <a:rPr lang="en-US" altLang="zh-CN" sz="2800" dirty="0"/>
              <a:t>0</a:t>
            </a:r>
            <a:r>
              <a:rPr lang="zh-CN" altLang="en-US" sz="2800" dirty="0"/>
              <a:t>开始）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Jop1=[(0,3),(1,2),(2,2)]</a:t>
            </a:r>
          </a:p>
          <a:p>
            <a:pPr marL="0" indent="0">
              <a:buNone/>
            </a:pPr>
            <a:r>
              <a:rPr lang="en-US" altLang="zh-CN" sz="2800" dirty="0"/>
              <a:t>Jop2=[(0,2),(2,1),(1,4)]</a:t>
            </a:r>
          </a:p>
          <a:p>
            <a:pPr marL="0" indent="0">
              <a:buNone/>
            </a:pPr>
            <a:r>
              <a:rPr lang="en-US" altLang="zh-CN" sz="2800" dirty="0"/>
              <a:t>Jop3=[(1,4),(2,3)]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 algn="just">
              <a:buNone/>
            </a:pPr>
            <a:r>
              <a:rPr lang="zh-CN" altLang="en-US" sz="1600" dirty="0"/>
              <a:t>在这个例子中，作业</a:t>
            </a:r>
            <a:r>
              <a:rPr lang="en-US" altLang="zh-CN" sz="1600" dirty="0"/>
              <a:t>jop0</a:t>
            </a:r>
            <a:r>
              <a:rPr lang="zh-CN" altLang="en-US" sz="1600" dirty="0"/>
              <a:t>有</a:t>
            </a:r>
            <a:r>
              <a:rPr lang="en-US" altLang="zh-CN" sz="1600" dirty="0"/>
              <a:t>3</a:t>
            </a:r>
            <a:r>
              <a:rPr lang="zh-CN" altLang="en-US" sz="1600" dirty="0"/>
              <a:t>道工序：它的第</a:t>
            </a:r>
            <a:r>
              <a:rPr lang="en-US" altLang="zh-CN" sz="1600" dirty="0"/>
              <a:t>1</a:t>
            </a:r>
            <a:r>
              <a:rPr lang="zh-CN" altLang="en-US" sz="1600" dirty="0"/>
              <a:t>道工序上标注有</a:t>
            </a:r>
            <a:r>
              <a:rPr lang="en-US" altLang="zh-CN" sz="1600" dirty="0"/>
              <a:t>(0,3)</a:t>
            </a:r>
            <a:r>
              <a:rPr lang="zh-CN" altLang="en-US" sz="1600" dirty="0"/>
              <a:t>，其表示第</a:t>
            </a:r>
            <a:r>
              <a:rPr lang="en-US" altLang="zh-CN" sz="1600" dirty="0"/>
              <a:t>1</a:t>
            </a:r>
            <a:r>
              <a:rPr lang="zh-CN" altLang="en-US" sz="1600" dirty="0"/>
              <a:t>道工序必须在第</a:t>
            </a:r>
            <a:r>
              <a:rPr lang="en-US" altLang="zh-CN" sz="1600" dirty="0"/>
              <a:t>0</a:t>
            </a:r>
            <a:r>
              <a:rPr lang="zh-CN" altLang="en-US" sz="1600" dirty="0"/>
              <a:t>台机器上进行加工，且需要</a:t>
            </a:r>
            <a:r>
              <a:rPr lang="en-US" altLang="zh-CN" sz="1600" dirty="0"/>
              <a:t>3</a:t>
            </a:r>
            <a:r>
              <a:rPr lang="zh-CN" altLang="en-US" sz="1600" dirty="0"/>
              <a:t>个单位的加工时间；它的第</a:t>
            </a:r>
            <a:r>
              <a:rPr lang="en-US" altLang="zh-CN" sz="1600" dirty="0"/>
              <a:t>2</a:t>
            </a:r>
            <a:r>
              <a:rPr lang="zh-CN" altLang="en-US" sz="1600" dirty="0"/>
              <a:t>道工序上标注有</a:t>
            </a:r>
            <a:r>
              <a:rPr lang="en-US" altLang="zh-CN" sz="1600" dirty="0"/>
              <a:t>(1,2)</a:t>
            </a:r>
            <a:r>
              <a:rPr lang="zh-CN" altLang="en-US" sz="1600" dirty="0"/>
              <a:t>，其表示第</a:t>
            </a:r>
            <a:r>
              <a:rPr lang="en-US" altLang="zh-CN" sz="1600" dirty="0"/>
              <a:t>2</a:t>
            </a:r>
            <a:r>
              <a:rPr lang="zh-CN" altLang="en-US" sz="1600" dirty="0"/>
              <a:t>道工序必须在第</a:t>
            </a:r>
            <a:r>
              <a:rPr lang="en-US" altLang="zh-CN" sz="1600" dirty="0"/>
              <a:t>1</a:t>
            </a:r>
            <a:r>
              <a:rPr lang="zh-CN" altLang="en-US" sz="1600" dirty="0"/>
              <a:t>台机器上进行加工，且需要</a:t>
            </a:r>
            <a:r>
              <a:rPr lang="en-US" altLang="zh-CN" sz="1600" dirty="0"/>
              <a:t>2</a:t>
            </a:r>
            <a:r>
              <a:rPr lang="zh-CN" altLang="en-US" sz="1600" dirty="0"/>
              <a:t>个单位的加工时间；余下的同理。总的来说，这个实例中共有</a:t>
            </a:r>
            <a:r>
              <a:rPr lang="en-US" altLang="zh-CN" sz="1600" dirty="0"/>
              <a:t>8</a:t>
            </a:r>
            <a:r>
              <a:rPr lang="zh-CN" altLang="en-US" sz="1600" dirty="0"/>
              <a:t>道工序。</a:t>
            </a:r>
          </a:p>
        </p:txBody>
      </p:sp>
    </p:spTree>
    <p:extLst>
      <p:ext uri="{BB962C8B-B14F-4D97-AF65-F5344CB8AC3E}">
        <p14:creationId xmlns:p14="http://schemas.microsoft.com/office/powerpoint/2010/main" val="3604479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1692275" y="-76200"/>
            <a:ext cx="7451725" cy="768350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作业二：作业调度问题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3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1E847F-51A0-4551-B1B0-08441C7443AB}" type="slidenum">
              <a:rPr lang="ko-KR" altLang="en-US" sz="1400" smtClean="0">
                <a:solidFill>
                  <a:srgbClr val="000000"/>
                </a:solidFill>
                <a:latin typeface="华文中宋" panose="02010600040101010101" pitchFamily="2" charset="-122"/>
                <a:ea typeface="-윤고딕13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400">
              <a:solidFill>
                <a:srgbClr val="000000"/>
              </a:solidFill>
              <a:latin typeface="华文中宋" panose="02010600040101010101" pitchFamily="2" charset="-122"/>
              <a:ea typeface="-윤고딕13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D15432-EDFA-4A99-8F46-889434A2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13927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问题的一个可行解是</a:t>
            </a:r>
            <a:r>
              <a:rPr lang="en-US" altLang="zh-CN" sz="2800" dirty="0"/>
              <a:t>L=8</a:t>
            </a:r>
            <a:r>
              <a:rPr lang="zh-CN" altLang="en-US" sz="2800" dirty="0"/>
              <a:t>道工序开始时间的一个排列，且满足问题的约束。下图给出了一个可行解（注：该解不是最优解）的示例：</a:t>
            </a:r>
            <a:endParaRPr lang="en-US" altLang="zh-CN" sz="2800" dirty="0"/>
          </a:p>
        </p:txBody>
      </p:sp>
      <p:pic>
        <p:nvPicPr>
          <p:cNvPr id="34818" name="Picture 2" descr="https://img-blog.csdnimg.cn/20190225144129830.png?x-oss-process=image/watermark,type_ZmFuZ3poZW5naGVpdGk,shadow_10,text_aHR0cHM6Ly9ibG9nLmNzZG4ubmV0L2RheWRyZWFtMTM1ODAxMzAwNDM=,size_16,color_FFFFFF,t_70">
            <a:extLst>
              <a:ext uri="{FF2B5EF4-FFF2-40B4-BE49-F238E27FC236}">
                <a16:creationId xmlns:a16="http://schemas.microsoft.com/office/drawing/2014/main" id="{1361289F-B45B-40A9-B61D-D3E086BB1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93" y="3477044"/>
            <a:ext cx="7410680" cy="169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31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1692275" y="-76200"/>
            <a:ext cx="7451725" cy="768350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作业二：作业调度问题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3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-윤고딕14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1E847F-51A0-4551-B1B0-08441C7443AB}" type="slidenum">
              <a:rPr lang="ko-KR" altLang="en-US" sz="1400" smtClean="0">
                <a:solidFill>
                  <a:srgbClr val="000000"/>
                </a:solidFill>
                <a:latin typeface="华文中宋" panose="02010600040101010101" pitchFamily="2" charset="-122"/>
                <a:ea typeface="-윤고딕13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400">
              <a:solidFill>
                <a:srgbClr val="000000"/>
              </a:solidFill>
              <a:latin typeface="华文中宋" panose="02010600040101010101" pitchFamily="2" charset="-122"/>
              <a:ea typeface="-윤고딕13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AE3AFFF-2B8E-4FCC-91ED-ADF29AA02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587938"/>
              </p:ext>
            </p:extLst>
          </p:nvPr>
        </p:nvGraphicFramePr>
        <p:xfrm>
          <a:off x="334180" y="2052030"/>
          <a:ext cx="8593155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795">
                  <a:extLst>
                    <a:ext uri="{9D8B030D-6E8A-4147-A177-3AD203B41FA5}">
                      <a16:colId xmlns:a16="http://schemas.microsoft.com/office/drawing/2014/main" val="3305631142"/>
                    </a:ext>
                  </a:extLst>
                </a:gridCol>
                <a:gridCol w="954795">
                  <a:extLst>
                    <a:ext uri="{9D8B030D-6E8A-4147-A177-3AD203B41FA5}">
                      <a16:colId xmlns:a16="http://schemas.microsoft.com/office/drawing/2014/main" val="200523874"/>
                    </a:ext>
                  </a:extLst>
                </a:gridCol>
                <a:gridCol w="954795">
                  <a:extLst>
                    <a:ext uri="{9D8B030D-6E8A-4147-A177-3AD203B41FA5}">
                      <a16:colId xmlns:a16="http://schemas.microsoft.com/office/drawing/2014/main" val="1904068323"/>
                    </a:ext>
                  </a:extLst>
                </a:gridCol>
                <a:gridCol w="954795">
                  <a:extLst>
                    <a:ext uri="{9D8B030D-6E8A-4147-A177-3AD203B41FA5}">
                      <a16:colId xmlns:a16="http://schemas.microsoft.com/office/drawing/2014/main" val="2491789185"/>
                    </a:ext>
                  </a:extLst>
                </a:gridCol>
                <a:gridCol w="954795">
                  <a:extLst>
                    <a:ext uri="{9D8B030D-6E8A-4147-A177-3AD203B41FA5}">
                      <a16:colId xmlns:a16="http://schemas.microsoft.com/office/drawing/2014/main" val="3807414795"/>
                    </a:ext>
                  </a:extLst>
                </a:gridCol>
                <a:gridCol w="954795">
                  <a:extLst>
                    <a:ext uri="{9D8B030D-6E8A-4147-A177-3AD203B41FA5}">
                      <a16:colId xmlns:a16="http://schemas.microsoft.com/office/drawing/2014/main" val="576168169"/>
                    </a:ext>
                  </a:extLst>
                </a:gridCol>
                <a:gridCol w="954795">
                  <a:extLst>
                    <a:ext uri="{9D8B030D-6E8A-4147-A177-3AD203B41FA5}">
                      <a16:colId xmlns:a16="http://schemas.microsoft.com/office/drawing/2014/main" val="607377741"/>
                    </a:ext>
                  </a:extLst>
                </a:gridCol>
                <a:gridCol w="954795">
                  <a:extLst>
                    <a:ext uri="{9D8B030D-6E8A-4147-A177-3AD203B41FA5}">
                      <a16:colId xmlns:a16="http://schemas.microsoft.com/office/drawing/2014/main" val="1257800598"/>
                    </a:ext>
                  </a:extLst>
                </a:gridCol>
                <a:gridCol w="954795">
                  <a:extLst>
                    <a:ext uri="{9D8B030D-6E8A-4147-A177-3AD203B41FA5}">
                      <a16:colId xmlns:a16="http://schemas.microsoft.com/office/drawing/2014/main" val="312489737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>
                          <a:effectLst/>
                        </a:rPr>
                        <a:t>工序</a:t>
                      </a:r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1" i="0" u="none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>
                          <a:effectLst/>
                        </a:rPr>
                        <a:t>工序</a:t>
                      </a:r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1" i="0" u="none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>
                          <a:effectLst/>
                        </a:rPr>
                        <a:t>工序</a:t>
                      </a:r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endParaRPr lang="en-US" altLang="zh-CN" sz="2000" b="1" i="0" u="none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2000" u="none" strike="noStrike">
                          <a:effectLst/>
                        </a:rPr>
                        <a:t>工序</a:t>
                      </a:r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1" i="0" u="none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821911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800" u="none" strike="noStrike" dirty="0">
                          <a:effectLst/>
                        </a:rPr>
                        <a:t>加工机器</a:t>
                      </a:r>
                      <a:endParaRPr lang="zh-CN" altLang="en-US" sz="1800" b="1" i="0" u="none" strike="noStrike" dirty="0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800" u="none" strike="noStrike" dirty="0">
                          <a:effectLst/>
                        </a:rPr>
                        <a:t>加工时长</a:t>
                      </a:r>
                      <a:endParaRPr lang="zh-CN" altLang="en-US" sz="1800" b="1" i="0" u="none" strike="noStrike" dirty="0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800" u="none" strike="noStrike" dirty="0">
                          <a:effectLst/>
                        </a:rPr>
                        <a:t>加工机器</a:t>
                      </a:r>
                      <a:endParaRPr lang="zh-CN" altLang="en-US" sz="1800" b="1" i="0" u="none" strike="noStrike" dirty="0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800" u="none" strike="noStrike">
                          <a:effectLst/>
                        </a:rPr>
                        <a:t>加工时长</a:t>
                      </a:r>
                      <a:endParaRPr lang="zh-CN" altLang="en-US" sz="1800" b="1" i="0" u="none" strike="noStrike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800" u="none" strike="noStrike">
                          <a:effectLst/>
                        </a:rPr>
                        <a:t>加工机器</a:t>
                      </a:r>
                      <a:endParaRPr lang="zh-CN" altLang="en-US" sz="1800" b="1" i="0" u="none" strike="noStrike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800" u="none" strike="noStrike">
                          <a:effectLst/>
                        </a:rPr>
                        <a:t>加工时长</a:t>
                      </a:r>
                      <a:endParaRPr lang="zh-CN" altLang="en-US" sz="1800" b="1" i="0" u="none" strike="noStrike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800" u="none" strike="noStrike">
                          <a:effectLst/>
                        </a:rPr>
                        <a:t>加工机器</a:t>
                      </a:r>
                      <a:endParaRPr lang="zh-CN" altLang="en-US" sz="1800" b="1" i="0" u="none" strike="noStrike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1800" u="none" strike="noStrike">
                          <a:effectLst/>
                        </a:rPr>
                        <a:t>加工时长</a:t>
                      </a:r>
                      <a:endParaRPr lang="zh-CN" altLang="en-US" sz="1800" b="1" i="0" u="none" strike="noStrike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88760017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u="none" strike="noStrike">
                          <a:effectLst/>
                        </a:rPr>
                        <a:t>作业</a:t>
                      </a:r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1" i="0" u="none" strike="noStrike">
                        <a:solidFill>
                          <a:srgbClr val="0070C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007707788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u="none" strike="noStrike">
                          <a:effectLst/>
                        </a:rPr>
                        <a:t>作业</a:t>
                      </a:r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1" i="0" u="none" strike="noStrike">
                        <a:solidFill>
                          <a:srgbClr val="0070C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465564438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u="none" strike="noStrike">
                          <a:effectLst/>
                        </a:rPr>
                        <a:t>作业</a:t>
                      </a:r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endParaRPr lang="en-US" altLang="zh-CN" sz="2000" b="1" i="0" u="none" strike="noStrike">
                        <a:solidFill>
                          <a:srgbClr val="0070C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01240924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u="none" strike="noStrike">
                          <a:effectLst/>
                        </a:rPr>
                        <a:t>作业</a:t>
                      </a:r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1" i="0" u="none" strike="noStrike">
                        <a:solidFill>
                          <a:srgbClr val="0070C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108236001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u="none" strike="noStrike">
                          <a:effectLst/>
                        </a:rPr>
                        <a:t>作业</a:t>
                      </a:r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1" i="0" u="none" strike="noStrike">
                        <a:solidFill>
                          <a:srgbClr val="0070C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557450461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u="none" strike="noStrike">
                          <a:effectLst/>
                        </a:rPr>
                        <a:t>作业</a:t>
                      </a:r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1" i="0" u="none" strike="noStrike">
                        <a:solidFill>
                          <a:srgbClr val="0070C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06166369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u="none" strike="noStrike">
                          <a:effectLst/>
                        </a:rPr>
                        <a:t>作业</a:t>
                      </a:r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1" i="0" u="none" strike="noStrike">
                        <a:solidFill>
                          <a:srgbClr val="0070C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05049134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2000" u="none" strike="noStrike">
                          <a:effectLst/>
                        </a:rPr>
                        <a:t>作业</a:t>
                      </a:r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1" i="0" u="none" strike="noStrike">
                        <a:solidFill>
                          <a:srgbClr val="0070C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75665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629221"/>
      </p:ext>
    </p:extLst>
  </p:cSld>
  <p:clrMapOvr>
    <a:masterClrMapping/>
  </p:clrMapOvr>
</p:sld>
</file>

<file path=ppt/theme/theme1.xml><?xml version="1.0" encoding="utf-8"?>
<a:theme xmlns:a="http://schemas.openxmlformats.org/drawingml/2006/main" name="B183">
  <a:themeElements>
    <a:clrScheme name="B183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B183">
      <a:majorFont>
        <a:latin typeface="-윤고딕160"/>
        <a:ea typeface="宋体"/>
        <a:cs typeface=""/>
      </a:majorFont>
      <a:minorFont>
        <a:latin typeface="-윤고딕140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1" i="0" u="none" strike="noStrike" cap="none" normalizeH="0" baseline="0" smtClean="0">
            <a:ln>
              <a:noFill/>
            </a:ln>
            <a:solidFill>
              <a:srgbClr val="993300"/>
            </a:solidFill>
            <a:effectLst/>
            <a:latin typeface="仿宋_GB2312" pitchFamily="49" charset="-122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1" i="0" u="none" strike="noStrike" cap="none" normalizeH="0" baseline="0" smtClean="0">
            <a:ln>
              <a:noFill/>
            </a:ln>
            <a:solidFill>
              <a:srgbClr val="993300"/>
            </a:solidFill>
            <a:effectLst/>
            <a:latin typeface="仿宋_GB2312" pitchFamily="49" charset="-122"/>
            <a:ea typeface="仿宋_GB2312" pitchFamily="49" charset="-122"/>
          </a:defRPr>
        </a:defPPr>
      </a:lstStyle>
    </a:lnDef>
  </a:objectDefaults>
  <a:extraClrSchemeLst>
    <a:extraClrScheme>
      <a:clrScheme name="B18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18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8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8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8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8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8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TC104033927[[fn=主要事件]]</Template>
  <TotalTime>11998</TotalTime>
  <Words>909</Words>
  <Application>Microsoft Office PowerPoint</Application>
  <PresentationFormat>全屏显示(4:3)</PresentationFormat>
  <Paragraphs>278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华文中宋</vt:lpstr>
      <vt:lpstr>楷体</vt:lpstr>
      <vt:lpstr>宋体</vt:lpstr>
      <vt:lpstr>微软雅黑</vt:lpstr>
      <vt:lpstr>-윤고딕120</vt:lpstr>
      <vt:lpstr>-윤고딕130</vt:lpstr>
      <vt:lpstr>-윤고딕140</vt:lpstr>
      <vt:lpstr>-윤고딕160</vt:lpstr>
      <vt:lpstr>Calibri</vt:lpstr>
      <vt:lpstr>Times New Roman</vt:lpstr>
      <vt:lpstr>Wingdings</vt:lpstr>
      <vt:lpstr>B183</vt:lpstr>
      <vt:lpstr>Equation</vt:lpstr>
      <vt:lpstr>现代模具技术大作业（课程成绩）</vt:lpstr>
      <vt:lpstr>作业一：决策树分类算法</vt:lpstr>
      <vt:lpstr>作业一：决策树分类算法</vt:lpstr>
      <vt:lpstr>作业一：决策树分类算法</vt:lpstr>
      <vt:lpstr>作业二：作业调度问题</vt:lpstr>
      <vt:lpstr>作业二：作业调度问题</vt:lpstr>
      <vt:lpstr>作业二：作业调度问题</vt:lpstr>
      <vt:lpstr>作业二：作业调度问题</vt:lpstr>
      <vt:lpstr>作业二：作业调度问题</vt:lpstr>
      <vt:lpstr>作业二：作业调度问题</vt:lpstr>
      <vt:lpstr>作业二：作业调度问题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付洋</dc:creator>
  <cp:lastModifiedBy>USER-</cp:lastModifiedBy>
  <cp:revision>601</cp:revision>
  <dcterms:created xsi:type="dcterms:W3CDTF">2013-09-17T08:25:39Z</dcterms:created>
  <dcterms:modified xsi:type="dcterms:W3CDTF">2022-10-17T07:48:47Z</dcterms:modified>
</cp:coreProperties>
</file>