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69" r:id="rId3"/>
    <p:sldId id="274" r:id="rId4"/>
    <p:sldId id="265" r:id="rId5"/>
    <p:sldId id="257" r:id="rId6"/>
    <p:sldId id="271" r:id="rId7"/>
    <p:sldId id="259" r:id="rId8"/>
    <p:sldId id="261" r:id="rId9"/>
    <p:sldId id="266" r:id="rId10"/>
    <p:sldId id="273" r:id="rId11"/>
    <p:sldId id="272" r:id="rId12"/>
    <p:sldId id="267" r:id="rId13"/>
    <p:sldId id="268" r:id="rId14"/>
    <p:sldId id="277" r:id="rId15"/>
    <p:sldId id="262" r:id="rId16"/>
    <p:sldId id="27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FF8390-1B1E-4BD0-930E-F227AA126ACB}">
          <p14:sldIdLst>
            <p14:sldId id="256"/>
            <p14:sldId id="269"/>
            <p14:sldId id="274"/>
            <p14:sldId id="265"/>
            <p14:sldId id="257"/>
            <p14:sldId id="271"/>
            <p14:sldId id="259"/>
            <p14:sldId id="261"/>
            <p14:sldId id="266"/>
            <p14:sldId id="273"/>
            <p14:sldId id="272"/>
            <p14:sldId id="267"/>
            <p14:sldId id="268"/>
            <p14:sldId id="277"/>
            <p14:sldId id="262"/>
            <p14:sldId id="276"/>
            <p14:sldId id="27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50" d="100"/>
          <a:sy n="50" d="100"/>
        </p:scale>
        <p:origin x="-1446" y="-6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C41C2-F6AD-4E59-98B1-E171C66F5E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8C96D4-EFF2-445C-B349-4DF650D4400A}">
      <dgm:prSet/>
      <dgm:spPr/>
      <dgm:t>
        <a:bodyPr/>
        <a:lstStyle/>
        <a:p>
          <a:pPr>
            <a:lnSpc>
              <a:spcPct val="100000"/>
            </a:lnSpc>
          </a:pPr>
          <a:r>
            <a:rPr lang="en-IN"/>
            <a:t>Identify the affected candidates by taking into consideration analysis of various factors like age, sex, family history, work history, type of treatment, demographics etc.</a:t>
          </a:r>
          <a:endParaRPr lang="en-US"/>
        </a:p>
      </dgm:t>
    </dgm:pt>
    <dgm:pt modelId="{40DD8F1F-5607-4D30-BE63-C3A1D78307B8}" type="parTrans" cxnId="{7389C74B-84E3-4926-BD40-D1A4840CE9D0}">
      <dgm:prSet/>
      <dgm:spPr/>
      <dgm:t>
        <a:bodyPr/>
        <a:lstStyle/>
        <a:p>
          <a:endParaRPr lang="en-US"/>
        </a:p>
      </dgm:t>
    </dgm:pt>
    <dgm:pt modelId="{690DDBC1-8CC7-400B-A323-4283DEFE8166}" type="sibTrans" cxnId="{7389C74B-84E3-4926-BD40-D1A4840CE9D0}">
      <dgm:prSet/>
      <dgm:spPr/>
      <dgm:t>
        <a:bodyPr/>
        <a:lstStyle/>
        <a:p>
          <a:endParaRPr lang="en-US"/>
        </a:p>
      </dgm:t>
    </dgm:pt>
    <dgm:pt modelId="{10B9993C-1087-4468-934A-878B5AF5857D}">
      <dgm:prSet/>
      <dgm:spPr/>
      <dgm:t>
        <a:bodyPr/>
        <a:lstStyle/>
        <a:p>
          <a:pPr>
            <a:lnSpc>
              <a:spcPct val="100000"/>
            </a:lnSpc>
          </a:pPr>
          <a:r>
            <a:rPr lang="en-IN"/>
            <a:t>Build a supervised model based on the correlated data and training it to predict such cases in future according to the input data given by the person from the platform.</a:t>
          </a:r>
          <a:endParaRPr lang="en-US"/>
        </a:p>
      </dgm:t>
    </dgm:pt>
    <dgm:pt modelId="{ADA42234-3DB9-4C91-B1E8-2A121A1D4957}" type="parTrans" cxnId="{44DFB02D-5287-4505-A481-4F1C5DEC5AAE}">
      <dgm:prSet/>
      <dgm:spPr/>
      <dgm:t>
        <a:bodyPr/>
        <a:lstStyle/>
        <a:p>
          <a:endParaRPr lang="en-US"/>
        </a:p>
      </dgm:t>
    </dgm:pt>
    <dgm:pt modelId="{6271107D-4F0E-4CC4-9F05-C41D0FB4C395}" type="sibTrans" cxnId="{44DFB02D-5287-4505-A481-4F1C5DEC5AAE}">
      <dgm:prSet/>
      <dgm:spPr/>
      <dgm:t>
        <a:bodyPr/>
        <a:lstStyle/>
        <a:p>
          <a:endParaRPr lang="en-US"/>
        </a:p>
      </dgm:t>
    </dgm:pt>
    <dgm:pt modelId="{BC21E738-2A2B-477C-A457-36EBCAF9D23D}">
      <dgm:prSet/>
      <dgm:spPr/>
      <dgm:t>
        <a:bodyPr/>
        <a:lstStyle/>
        <a:p>
          <a:pPr>
            <a:lnSpc>
              <a:spcPct val="100000"/>
            </a:lnSpc>
          </a:pPr>
          <a:r>
            <a:rPr lang="en-IN"/>
            <a:t>Taking the benefits from the results derived, a platform (website) will be created and this acts as a source to take the input of any future data to the model to predict the seriousness of the person and looking at this, we try to raise awareness in improving the conditions for those mental health disorders.</a:t>
          </a:r>
          <a:endParaRPr lang="en-US"/>
        </a:p>
      </dgm:t>
    </dgm:pt>
    <dgm:pt modelId="{9BFD2C83-16F7-42E3-AF34-E07FF8FE558C}" type="parTrans" cxnId="{01C0C327-ACAC-423F-AD64-A6A8B6432DC6}">
      <dgm:prSet/>
      <dgm:spPr/>
      <dgm:t>
        <a:bodyPr/>
        <a:lstStyle/>
        <a:p>
          <a:endParaRPr lang="en-US"/>
        </a:p>
      </dgm:t>
    </dgm:pt>
    <dgm:pt modelId="{9D21143E-712E-498E-B896-CA227D70F4AD}" type="sibTrans" cxnId="{01C0C327-ACAC-423F-AD64-A6A8B6432DC6}">
      <dgm:prSet/>
      <dgm:spPr/>
      <dgm:t>
        <a:bodyPr/>
        <a:lstStyle/>
        <a:p>
          <a:endParaRPr lang="en-US"/>
        </a:p>
      </dgm:t>
    </dgm:pt>
    <dgm:pt modelId="{0A4DF73C-78C8-4AA9-9666-B8777623062B}" type="pres">
      <dgm:prSet presAssocID="{5BFC41C2-F6AD-4E59-98B1-E171C66F5EA6}" presName="root" presStyleCnt="0">
        <dgm:presLayoutVars>
          <dgm:dir/>
          <dgm:resizeHandles val="exact"/>
        </dgm:presLayoutVars>
      </dgm:prSet>
      <dgm:spPr/>
      <dgm:t>
        <a:bodyPr/>
        <a:lstStyle/>
        <a:p>
          <a:endParaRPr lang="en-US"/>
        </a:p>
      </dgm:t>
    </dgm:pt>
    <dgm:pt modelId="{358D85F5-715F-49A0-A3E2-C38437BCACF6}" type="pres">
      <dgm:prSet presAssocID="{518C96D4-EFF2-445C-B349-4DF650D4400A}" presName="compNode" presStyleCnt="0"/>
      <dgm:spPr/>
    </dgm:pt>
    <dgm:pt modelId="{27AC499E-2F29-4B00-A871-13FA06095FB5}" type="pres">
      <dgm:prSet presAssocID="{518C96D4-EFF2-445C-B349-4DF650D4400A}" presName="bgRect" presStyleLbl="bgShp" presStyleIdx="0" presStyleCnt="3"/>
      <dgm:spPr/>
    </dgm:pt>
    <dgm:pt modelId="{82C4A28A-BDE3-4F65-99A2-BC6CD8DAA4A4}" type="pres">
      <dgm:prSet presAssocID="{518C96D4-EFF2-445C-B349-4DF650D4400A}"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Kimono"/>
        </a:ext>
      </dgm:extLst>
    </dgm:pt>
    <dgm:pt modelId="{16D0FA5B-46A7-4638-A8BA-62D1BFFD78C5}" type="pres">
      <dgm:prSet presAssocID="{518C96D4-EFF2-445C-B349-4DF650D4400A}" presName="spaceRect" presStyleCnt="0"/>
      <dgm:spPr/>
    </dgm:pt>
    <dgm:pt modelId="{6BD48CCD-3EE5-47B7-B39A-122358672251}" type="pres">
      <dgm:prSet presAssocID="{518C96D4-EFF2-445C-B349-4DF650D4400A}" presName="parTx" presStyleLbl="revTx" presStyleIdx="0" presStyleCnt="3">
        <dgm:presLayoutVars>
          <dgm:chMax val="0"/>
          <dgm:chPref val="0"/>
        </dgm:presLayoutVars>
      </dgm:prSet>
      <dgm:spPr/>
      <dgm:t>
        <a:bodyPr/>
        <a:lstStyle/>
        <a:p>
          <a:endParaRPr lang="en-US"/>
        </a:p>
      </dgm:t>
    </dgm:pt>
    <dgm:pt modelId="{0B46DEAA-77B6-4BAC-94D6-F8AB151A7BAD}" type="pres">
      <dgm:prSet presAssocID="{690DDBC1-8CC7-400B-A323-4283DEFE8166}" presName="sibTrans" presStyleCnt="0"/>
      <dgm:spPr/>
    </dgm:pt>
    <dgm:pt modelId="{7628DE51-C56F-4C72-B609-40762A8374C3}" type="pres">
      <dgm:prSet presAssocID="{10B9993C-1087-4468-934A-878B5AF5857D}" presName="compNode" presStyleCnt="0"/>
      <dgm:spPr/>
    </dgm:pt>
    <dgm:pt modelId="{281D3DDF-5C12-4825-A29D-741A625DAB46}" type="pres">
      <dgm:prSet presAssocID="{10B9993C-1087-4468-934A-878B5AF5857D}" presName="bgRect" presStyleLbl="bgShp" presStyleIdx="1" presStyleCnt="3"/>
      <dgm:spPr/>
    </dgm:pt>
    <dgm:pt modelId="{75393BE0-B620-4F6F-A3C4-C9ED7115BC74}" type="pres">
      <dgm:prSet presAssocID="{10B9993C-1087-4468-934A-878B5AF5857D}"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usiness Growth"/>
        </a:ext>
      </dgm:extLst>
    </dgm:pt>
    <dgm:pt modelId="{7A7D4AA4-4165-4783-9BBF-28CD7938F915}" type="pres">
      <dgm:prSet presAssocID="{10B9993C-1087-4468-934A-878B5AF5857D}" presName="spaceRect" presStyleCnt="0"/>
      <dgm:spPr/>
    </dgm:pt>
    <dgm:pt modelId="{4B04D4F5-B207-4EAC-8542-133CF0472AC9}" type="pres">
      <dgm:prSet presAssocID="{10B9993C-1087-4468-934A-878B5AF5857D}" presName="parTx" presStyleLbl="revTx" presStyleIdx="1" presStyleCnt="3">
        <dgm:presLayoutVars>
          <dgm:chMax val="0"/>
          <dgm:chPref val="0"/>
        </dgm:presLayoutVars>
      </dgm:prSet>
      <dgm:spPr/>
      <dgm:t>
        <a:bodyPr/>
        <a:lstStyle/>
        <a:p>
          <a:endParaRPr lang="en-US"/>
        </a:p>
      </dgm:t>
    </dgm:pt>
    <dgm:pt modelId="{3F3AAA6D-383B-4122-87BD-303A9E50A8E6}" type="pres">
      <dgm:prSet presAssocID="{6271107D-4F0E-4CC4-9F05-C41D0FB4C395}" presName="sibTrans" presStyleCnt="0"/>
      <dgm:spPr/>
    </dgm:pt>
    <dgm:pt modelId="{33A06E55-1EF5-48F8-BD71-0DA67CBE955D}" type="pres">
      <dgm:prSet presAssocID="{BC21E738-2A2B-477C-A457-36EBCAF9D23D}" presName="compNode" presStyleCnt="0"/>
      <dgm:spPr/>
    </dgm:pt>
    <dgm:pt modelId="{0087B136-22DB-42AA-AF38-D74CB9FA7EF4}" type="pres">
      <dgm:prSet presAssocID="{BC21E738-2A2B-477C-A457-36EBCAF9D23D}" presName="bgRect" presStyleLbl="bgShp" presStyleIdx="2" presStyleCnt="3"/>
      <dgm:spPr/>
    </dgm:pt>
    <dgm:pt modelId="{EB9444C0-667E-4210-9C38-AFDAFE5B4A58}" type="pres">
      <dgm:prSet presAssocID="{BC21E738-2A2B-477C-A457-36EBCAF9D23D}"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erson with Idea"/>
        </a:ext>
      </dgm:extLst>
    </dgm:pt>
    <dgm:pt modelId="{823BF5E2-2AA2-4954-B49B-0B211392B30C}" type="pres">
      <dgm:prSet presAssocID="{BC21E738-2A2B-477C-A457-36EBCAF9D23D}" presName="spaceRect" presStyleCnt="0"/>
      <dgm:spPr/>
    </dgm:pt>
    <dgm:pt modelId="{36C05EA8-6BA9-44FB-B881-D9300C8EA451}" type="pres">
      <dgm:prSet presAssocID="{BC21E738-2A2B-477C-A457-36EBCAF9D23D}" presName="parTx" presStyleLbl="revTx" presStyleIdx="2" presStyleCnt="3">
        <dgm:presLayoutVars>
          <dgm:chMax val="0"/>
          <dgm:chPref val="0"/>
        </dgm:presLayoutVars>
      </dgm:prSet>
      <dgm:spPr/>
      <dgm:t>
        <a:bodyPr/>
        <a:lstStyle/>
        <a:p>
          <a:endParaRPr lang="en-US"/>
        </a:p>
      </dgm:t>
    </dgm:pt>
  </dgm:ptLst>
  <dgm:cxnLst>
    <dgm:cxn modelId="{B7AD46C5-05EC-467A-A819-F8B74C6464F7}" type="presOf" srcId="{518C96D4-EFF2-445C-B349-4DF650D4400A}" destId="{6BD48CCD-3EE5-47B7-B39A-122358672251}" srcOrd="0" destOrd="0" presId="urn:microsoft.com/office/officeart/2018/2/layout/IconVerticalSolidList"/>
    <dgm:cxn modelId="{01C0C327-ACAC-423F-AD64-A6A8B6432DC6}" srcId="{5BFC41C2-F6AD-4E59-98B1-E171C66F5EA6}" destId="{BC21E738-2A2B-477C-A457-36EBCAF9D23D}" srcOrd="2" destOrd="0" parTransId="{9BFD2C83-16F7-42E3-AF34-E07FF8FE558C}" sibTransId="{9D21143E-712E-498E-B896-CA227D70F4AD}"/>
    <dgm:cxn modelId="{F1DAB1BB-914D-4129-AC06-6D38EEE83CCD}" type="presOf" srcId="{10B9993C-1087-4468-934A-878B5AF5857D}" destId="{4B04D4F5-B207-4EAC-8542-133CF0472AC9}" srcOrd="0" destOrd="0" presId="urn:microsoft.com/office/officeart/2018/2/layout/IconVerticalSolidList"/>
    <dgm:cxn modelId="{EDBB8D24-8E90-45D4-AFD2-69D033D2E47C}" type="presOf" srcId="{5BFC41C2-F6AD-4E59-98B1-E171C66F5EA6}" destId="{0A4DF73C-78C8-4AA9-9666-B8777623062B}" srcOrd="0" destOrd="0" presId="urn:microsoft.com/office/officeart/2018/2/layout/IconVerticalSolidList"/>
    <dgm:cxn modelId="{7389C74B-84E3-4926-BD40-D1A4840CE9D0}" srcId="{5BFC41C2-F6AD-4E59-98B1-E171C66F5EA6}" destId="{518C96D4-EFF2-445C-B349-4DF650D4400A}" srcOrd="0" destOrd="0" parTransId="{40DD8F1F-5607-4D30-BE63-C3A1D78307B8}" sibTransId="{690DDBC1-8CC7-400B-A323-4283DEFE8166}"/>
    <dgm:cxn modelId="{A98CC99D-2D2F-40E2-B94C-A1D5B16EEFEA}" type="presOf" srcId="{BC21E738-2A2B-477C-A457-36EBCAF9D23D}" destId="{36C05EA8-6BA9-44FB-B881-D9300C8EA451}" srcOrd="0" destOrd="0" presId="urn:microsoft.com/office/officeart/2018/2/layout/IconVerticalSolidList"/>
    <dgm:cxn modelId="{44DFB02D-5287-4505-A481-4F1C5DEC5AAE}" srcId="{5BFC41C2-F6AD-4E59-98B1-E171C66F5EA6}" destId="{10B9993C-1087-4468-934A-878B5AF5857D}" srcOrd="1" destOrd="0" parTransId="{ADA42234-3DB9-4C91-B1E8-2A121A1D4957}" sibTransId="{6271107D-4F0E-4CC4-9F05-C41D0FB4C395}"/>
    <dgm:cxn modelId="{EBBA3061-4F96-4B31-A5AC-AD1B6236E6E8}" type="presParOf" srcId="{0A4DF73C-78C8-4AA9-9666-B8777623062B}" destId="{358D85F5-715F-49A0-A3E2-C38437BCACF6}" srcOrd="0" destOrd="0" presId="urn:microsoft.com/office/officeart/2018/2/layout/IconVerticalSolidList"/>
    <dgm:cxn modelId="{98CC215C-4F71-4D38-B66F-26119FF04F94}" type="presParOf" srcId="{358D85F5-715F-49A0-A3E2-C38437BCACF6}" destId="{27AC499E-2F29-4B00-A871-13FA06095FB5}" srcOrd="0" destOrd="0" presId="urn:microsoft.com/office/officeart/2018/2/layout/IconVerticalSolidList"/>
    <dgm:cxn modelId="{BAFE1093-22FC-4865-8447-886E4BBEB3C5}" type="presParOf" srcId="{358D85F5-715F-49A0-A3E2-C38437BCACF6}" destId="{82C4A28A-BDE3-4F65-99A2-BC6CD8DAA4A4}" srcOrd="1" destOrd="0" presId="urn:microsoft.com/office/officeart/2018/2/layout/IconVerticalSolidList"/>
    <dgm:cxn modelId="{3C1B404A-D579-4F4B-856B-CB81540093F2}" type="presParOf" srcId="{358D85F5-715F-49A0-A3E2-C38437BCACF6}" destId="{16D0FA5B-46A7-4638-A8BA-62D1BFFD78C5}" srcOrd="2" destOrd="0" presId="urn:microsoft.com/office/officeart/2018/2/layout/IconVerticalSolidList"/>
    <dgm:cxn modelId="{C2605F51-E56D-464D-A1D4-FD710AD6AEAA}" type="presParOf" srcId="{358D85F5-715F-49A0-A3E2-C38437BCACF6}" destId="{6BD48CCD-3EE5-47B7-B39A-122358672251}" srcOrd="3" destOrd="0" presId="urn:microsoft.com/office/officeart/2018/2/layout/IconVerticalSolidList"/>
    <dgm:cxn modelId="{13D09A86-24DF-47EE-9DA1-7FC7C22DEFB4}" type="presParOf" srcId="{0A4DF73C-78C8-4AA9-9666-B8777623062B}" destId="{0B46DEAA-77B6-4BAC-94D6-F8AB151A7BAD}" srcOrd="1" destOrd="0" presId="urn:microsoft.com/office/officeart/2018/2/layout/IconVerticalSolidList"/>
    <dgm:cxn modelId="{B836E474-980C-4F0F-9407-63A18AFF7912}" type="presParOf" srcId="{0A4DF73C-78C8-4AA9-9666-B8777623062B}" destId="{7628DE51-C56F-4C72-B609-40762A8374C3}" srcOrd="2" destOrd="0" presId="urn:microsoft.com/office/officeart/2018/2/layout/IconVerticalSolidList"/>
    <dgm:cxn modelId="{91DF8DA6-85CD-4A92-981E-642D2817DF06}" type="presParOf" srcId="{7628DE51-C56F-4C72-B609-40762A8374C3}" destId="{281D3DDF-5C12-4825-A29D-741A625DAB46}" srcOrd="0" destOrd="0" presId="urn:microsoft.com/office/officeart/2018/2/layout/IconVerticalSolidList"/>
    <dgm:cxn modelId="{33178D7A-7431-41CD-9148-438ADBAFDE1C}" type="presParOf" srcId="{7628DE51-C56F-4C72-B609-40762A8374C3}" destId="{75393BE0-B620-4F6F-A3C4-C9ED7115BC74}" srcOrd="1" destOrd="0" presId="urn:microsoft.com/office/officeart/2018/2/layout/IconVerticalSolidList"/>
    <dgm:cxn modelId="{FE21FA64-A9F2-409E-8343-F8DE64E37D7A}" type="presParOf" srcId="{7628DE51-C56F-4C72-B609-40762A8374C3}" destId="{7A7D4AA4-4165-4783-9BBF-28CD7938F915}" srcOrd="2" destOrd="0" presId="urn:microsoft.com/office/officeart/2018/2/layout/IconVerticalSolidList"/>
    <dgm:cxn modelId="{F93051C9-3556-4CDC-9E61-72055F9F0EF4}" type="presParOf" srcId="{7628DE51-C56F-4C72-B609-40762A8374C3}" destId="{4B04D4F5-B207-4EAC-8542-133CF0472AC9}" srcOrd="3" destOrd="0" presId="urn:microsoft.com/office/officeart/2018/2/layout/IconVerticalSolidList"/>
    <dgm:cxn modelId="{72D33E93-B7D5-4E86-81EF-777D32AC1CAD}" type="presParOf" srcId="{0A4DF73C-78C8-4AA9-9666-B8777623062B}" destId="{3F3AAA6D-383B-4122-87BD-303A9E50A8E6}" srcOrd="3" destOrd="0" presId="urn:microsoft.com/office/officeart/2018/2/layout/IconVerticalSolidList"/>
    <dgm:cxn modelId="{79B79701-8605-4C22-BB86-D7CF5852B93A}" type="presParOf" srcId="{0A4DF73C-78C8-4AA9-9666-B8777623062B}" destId="{33A06E55-1EF5-48F8-BD71-0DA67CBE955D}" srcOrd="4" destOrd="0" presId="urn:microsoft.com/office/officeart/2018/2/layout/IconVerticalSolidList"/>
    <dgm:cxn modelId="{C22EBE89-42C5-48CC-A854-21BA4569C718}" type="presParOf" srcId="{33A06E55-1EF5-48F8-BD71-0DA67CBE955D}" destId="{0087B136-22DB-42AA-AF38-D74CB9FA7EF4}" srcOrd="0" destOrd="0" presId="urn:microsoft.com/office/officeart/2018/2/layout/IconVerticalSolidList"/>
    <dgm:cxn modelId="{DF8F5D88-8CCF-4C16-A7DF-017A3D1B9152}" type="presParOf" srcId="{33A06E55-1EF5-48F8-BD71-0DA67CBE955D}" destId="{EB9444C0-667E-4210-9C38-AFDAFE5B4A58}" srcOrd="1" destOrd="0" presId="urn:microsoft.com/office/officeart/2018/2/layout/IconVerticalSolidList"/>
    <dgm:cxn modelId="{CD82B588-BFD2-4BEC-972A-38D5A702BB60}" type="presParOf" srcId="{33A06E55-1EF5-48F8-BD71-0DA67CBE955D}" destId="{823BF5E2-2AA2-4954-B49B-0B211392B30C}" srcOrd="2" destOrd="0" presId="urn:microsoft.com/office/officeart/2018/2/layout/IconVerticalSolidList"/>
    <dgm:cxn modelId="{5C5A969E-2DAB-4C66-96FF-B60FA79133FE}" type="presParOf" srcId="{33A06E55-1EF5-48F8-BD71-0DA67CBE955D}" destId="{36C05EA8-6BA9-44FB-B881-D9300C8EA4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C499E-2F29-4B00-A871-13FA06095FB5}">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4A28A-BDE3-4F65-99A2-BC6CD8DAA4A4}">
      <dsp:nvSpPr>
        <dsp:cNvPr id="0" name=""/>
        <dsp:cNvSpPr/>
      </dsp:nvSpPr>
      <dsp:spPr>
        <a:xfrm>
          <a:off x="508544" y="378974"/>
          <a:ext cx="924626" cy="92462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D48CCD-3EE5-47B7-B39A-12235867225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622300">
            <a:lnSpc>
              <a:spcPct val="100000"/>
            </a:lnSpc>
            <a:spcBef>
              <a:spcPct val="0"/>
            </a:spcBef>
            <a:spcAft>
              <a:spcPct val="35000"/>
            </a:spcAft>
          </a:pPr>
          <a:r>
            <a:rPr lang="en-IN" sz="1400" kern="1200"/>
            <a:t>Identify the affected candidates by taking into consideration analysis of various factors like age, sex, family history, work history, type of treatment, demographics etc.</a:t>
          </a:r>
          <a:endParaRPr lang="en-US" sz="1400" kern="1200"/>
        </a:p>
      </dsp:txBody>
      <dsp:txXfrm>
        <a:off x="1941716" y="718"/>
        <a:ext cx="4571887" cy="1681139"/>
      </dsp:txXfrm>
    </dsp:sp>
    <dsp:sp modelId="{281D3DDF-5C12-4825-A29D-741A625DAB46}">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93BE0-B620-4F6F-A3C4-C9ED7115BC74}">
      <dsp:nvSpPr>
        <dsp:cNvPr id="0" name=""/>
        <dsp:cNvSpPr/>
      </dsp:nvSpPr>
      <dsp:spPr>
        <a:xfrm>
          <a:off x="508544" y="2480399"/>
          <a:ext cx="924626" cy="92462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4D4F5-B207-4EAC-8542-133CF0472AC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622300">
            <a:lnSpc>
              <a:spcPct val="100000"/>
            </a:lnSpc>
            <a:spcBef>
              <a:spcPct val="0"/>
            </a:spcBef>
            <a:spcAft>
              <a:spcPct val="35000"/>
            </a:spcAft>
          </a:pPr>
          <a:r>
            <a:rPr lang="en-IN" sz="1400" kern="1200"/>
            <a:t>Build a supervised model based on the correlated data and training it to predict such cases in future according to the input data given by the person from the platform.</a:t>
          </a:r>
          <a:endParaRPr lang="en-US" sz="1400" kern="1200"/>
        </a:p>
      </dsp:txBody>
      <dsp:txXfrm>
        <a:off x="1941716" y="2102143"/>
        <a:ext cx="4571887" cy="1681139"/>
      </dsp:txXfrm>
    </dsp:sp>
    <dsp:sp modelId="{0087B136-22DB-42AA-AF38-D74CB9FA7EF4}">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444C0-667E-4210-9C38-AFDAFE5B4A58}">
      <dsp:nvSpPr>
        <dsp:cNvPr id="0" name=""/>
        <dsp:cNvSpPr/>
      </dsp:nvSpPr>
      <dsp:spPr>
        <a:xfrm>
          <a:off x="508544" y="4581824"/>
          <a:ext cx="924626" cy="92462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05EA8-6BA9-44FB-B881-D9300C8EA451}">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622300">
            <a:lnSpc>
              <a:spcPct val="100000"/>
            </a:lnSpc>
            <a:spcBef>
              <a:spcPct val="0"/>
            </a:spcBef>
            <a:spcAft>
              <a:spcPct val="35000"/>
            </a:spcAft>
          </a:pPr>
          <a:r>
            <a:rPr lang="en-IN" sz="1400" kern="1200"/>
            <a:t>Taking the benefits from the results derived, a platform (website) will be created and this acts as a source to take the input of any future data to the model to predict the seriousness of the person and looking at this, we try to raise awareness in improving the conditions for those mental health disorders.</a:t>
          </a:r>
          <a:endParaRPr lang="en-US" sz="1400" kern="120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0690E-AE12-4A21-9715-4F0E0A286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FCB62FC-D8EC-4459-9C3C-38D668787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9C32893-47A3-4611-9CCD-DE4A3A20CD75}"/>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5" name="Footer Placeholder 4">
            <a:extLst>
              <a:ext uri="{FF2B5EF4-FFF2-40B4-BE49-F238E27FC236}">
                <a16:creationId xmlns:a16="http://schemas.microsoft.com/office/drawing/2014/main" xmlns="" id="{AB53A3FE-78B6-42F8-9163-5E98D0FD1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20343F-7957-4A7C-AC6E-0A56A6436B90}"/>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250143419"/>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8831D-561D-4778-ACFA-DBD018039B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E6E52A6-BBA2-48DE-BB52-E0FA4C78F5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BA2C08-4CB0-44DC-8F78-4F683E99BCE8}"/>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5" name="Footer Placeholder 4">
            <a:extLst>
              <a:ext uri="{FF2B5EF4-FFF2-40B4-BE49-F238E27FC236}">
                <a16:creationId xmlns:a16="http://schemas.microsoft.com/office/drawing/2014/main" xmlns="" id="{5F429FD8-3890-406A-B60F-640A88184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7544AF5-E74C-458A-8BCB-8A09AE69B273}"/>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295441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121B45-CB5D-43AA-BC01-5A4C3A4E82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DFA466D-F30E-493E-B5B0-A6BD83509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50FB08A-746F-4C3B-AC9E-A1114883DBDB}"/>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5" name="Footer Placeholder 4">
            <a:extLst>
              <a:ext uri="{FF2B5EF4-FFF2-40B4-BE49-F238E27FC236}">
                <a16:creationId xmlns:a16="http://schemas.microsoft.com/office/drawing/2014/main" xmlns="" id="{351B125B-CDC3-41EF-8C88-25080531B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E9CD0E-BF0F-45DE-885C-840554748A5E}"/>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42136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B233F4-8C61-44A1-87A0-D26D0AA72A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9FC721B-4B82-4457-B81D-F2B2BD3CB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820E3DA-394B-434E-934E-5CDE13522549}"/>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5" name="Footer Placeholder 4">
            <a:extLst>
              <a:ext uri="{FF2B5EF4-FFF2-40B4-BE49-F238E27FC236}">
                <a16:creationId xmlns:a16="http://schemas.microsoft.com/office/drawing/2014/main" xmlns="" id="{066BF7D5-57E5-47BF-A4D8-D8D74163E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FE13D0-C175-43A3-9B86-90761FD2B9A2}"/>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369223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89C18-66BA-4195-AC3E-26FDD9595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DC1FCEE-791E-4A18-B6BB-573F298B1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902849-817D-4438-8617-9A6684E4EF55}"/>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5" name="Footer Placeholder 4">
            <a:extLst>
              <a:ext uri="{FF2B5EF4-FFF2-40B4-BE49-F238E27FC236}">
                <a16:creationId xmlns:a16="http://schemas.microsoft.com/office/drawing/2014/main" xmlns="" id="{F4DB7B03-AE5C-45F5-B13C-F984BC91C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49AF39E-EA52-4952-AEF2-5723461AC393}"/>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366590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1A191-E2A7-47EF-B719-4AA71A25F5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89C509D-EF91-4158-9660-3ED91BC68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E1330AA-3705-4D57-B66E-8BABDCCA1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389EE21-EF52-4CFC-9672-D1B4242A30F2}"/>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6" name="Footer Placeholder 5">
            <a:extLst>
              <a:ext uri="{FF2B5EF4-FFF2-40B4-BE49-F238E27FC236}">
                <a16:creationId xmlns:a16="http://schemas.microsoft.com/office/drawing/2014/main" xmlns="" id="{8718C3BC-A056-4282-BFC1-2D756BB11E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5481324-17B8-4181-A09C-E205BB38290D}"/>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295716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E8DD1B-09E2-407C-B404-2F7F9B53D2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8BE3C63-0BFB-41F9-9A0C-B91901DCB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7FA4FFE-D439-440D-BDDA-8FBCBB893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EB03E3C-23EA-4B6B-81AB-63A7ABB00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072AD97-07E0-4391-9E8E-287094337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C6D2BF8-53A5-4A5B-BFBB-1B3B5D8804ED}"/>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8" name="Footer Placeholder 7">
            <a:extLst>
              <a:ext uri="{FF2B5EF4-FFF2-40B4-BE49-F238E27FC236}">
                <a16:creationId xmlns:a16="http://schemas.microsoft.com/office/drawing/2014/main" xmlns="" id="{021ED9A3-5DC5-490D-9A8C-EB7E0BB4FC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3E20AD9-C16E-42E2-BE22-2E0C707AEC24}"/>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137305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D697C-D4B6-47C6-8F0B-9AB0D03201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07C9A6C-CC47-4EAD-95F4-553B479C515C}"/>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4" name="Footer Placeholder 3">
            <a:extLst>
              <a:ext uri="{FF2B5EF4-FFF2-40B4-BE49-F238E27FC236}">
                <a16:creationId xmlns:a16="http://schemas.microsoft.com/office/drawing/2014/main" xmlns="" id="{EAC3A92E-E338-4BB9-A3A2-D228320670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8495CF3-8E98-4DF9-9E98-7112CD7F3234}"/>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118622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197F10A-5414-4CEF-A433-D63A801CB22E}"/>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3" name="Footer Placeholder 2">
            <a:extLst>
              <a:ext uri="{FF2B5EF4-FFF2-40B4-BE49-F238E27FC236}">
                <a16:creationId xmlns:a16="http://schemas.microsoft.com/office/drawing/2014/main" xmlns="" id="{A6990B59-CF4D-4BC7-8DAB-042EA15DA4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8EAE203-A3A2-419A-85B9-0603B2880FDE}"/>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1177684800"/>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3191CD-B9A5-44F3-AF09-44575491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CAA0FD4-B4AE-4142-B4A6-17906F6A4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5022540-B362-4566-B49C-7681C4A7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24E352-CACD-49E6-91F2-DD79C0D6FA7F}"/>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6" name="Footer Placeholder 5">
            <a:extLst>
              <a:ext uri="{FF2B5EF4-FFF2-40B4-BE49-F238E27FC236}">
                <a16:creationId xmlns:a16="http://schemas.microsoft.com/office/drawing/2014/main" xmlns="" id="{BF1D01E6-601E-4480-892F-F4C07A507F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E8B2F25-58BA-45E5-BFFD-09F9171E7A67}"/>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1638868171"/>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837990-B195-4ED8-8640-B20180AFB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77521B-D92F-4420-9401-036171FF08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8ABBB14-8223-4392-A260-8638677EF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2589EF-7991-46B0-9A09-05E61B4D9256}"/>
              </a:ext>
            </a:extLst>
          </p:cNvPr>
          <p:cNvSpPr>
            <a:spLocks noGrp="1"/>
          </p:cNvSpPr>
          <p:nvPr>
            <p:ph type="dt" sz="half" idx="10"/>
          </p:nvPr>
        </p:nvSpPr>
        <p:spPr/>
        <p:txBody>
          <a:bodyPr/>
          <a:lstStyle/>
          <a:p>
            <a:fld id="{57FB7203-BDAB-4E81-A5AF-C0E9EB383819}" type="datetimeFigureOut">
              <a:rPr lang="en-IN" smtClean="0"/>
              <a:t>19-02-2020</a:t>
            </a:fld>
            <a:endParaRPr lang="en-IN"/>
          </a:p>
        </p:txBody>
      </p:sp>
      <p:sp>
        <p:nvSpPr>
          <p:cNvPr id="6" name="Footer Placeholder 5">
            <a:extLst>
              <a:ext uri="{FF2B5EF4-FFF2-40B4-BE49-F238E27FC236}">
                <a16:creationId xmlns:a16="http://schemas.microsoft.com/office/drawing/2014/main" xmlns="" id="{40E53EC4-1E6E-45C0-B413-B71FF6D37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E175331-5ECB-4A68-A6FA-D5A801F5D22D}"/>
              </a:ext>
            </a:extLst>
          </p:cNvPr>
          <p:cNvSpPr>
            <a:spLocks noGrp="1"/>
          </p:cNvSpPr>
          <p:nvPr>
            <p:ph type="sldNum" sz="quarter" idx="12"/>
          </p:nvPr>
        </p:nvSpPr>
        <p:spPr/>
        <p:txBody>
          <a:bodyPr/>
          <a:lstStyle/>
          <a:p>
            <a:fld id="{B5B143A8-B5D2-4BB3-A2FF-2361C0D75A16}" type="slidenum">
              <a:rPr lang="en-IN" smtClean="0"/>
              <a:t>‹#›</a:t>
            </a:fld>
            <a:endParaRPr lang="en-IN"/>
          </a:p>
        </p:txBody>
      </p:sp>
    </p:spTree>
    <p:extLst>
      <p:ext uri="{BB962C8B-B14F-4D97-AF65-F5344CB8AC3E}">
        <p14:creationId xmlns:p14="http://schemas.microsoft.com/office/powerpoint/2010/main" val="426116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8B9450-39D6-474F-ADE0-6CB3E2EFC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1BC263-7E82-4045-A38E-D2C1CAEB6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7F087B8-1EAD-48E7-87F2-3C385CB46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B7203-BDAB-4E81-A5AF-C0E9EB383819}" type="datetimeFigureOut">
              <a:rPr lang="en-IN" smtClean="0"/>
              <a:t>19-02-2020</a:t>
            </a:fld>
            <a:endParaRPr lang="en-IN"/>
          </a:p>
        </p:txBody>
      </p:sp>
      <p:sp>
        <p:nvSpPr>
          <p:cNvPr id="5" name="Footer Placeholder 4">
            <a:extLst>
              <a:ext uri="{FF2B5EF4-FFF2-40B4-BE49-F238E27FC236}">
                <a16:creationId xmlns:a16="http://schemas.microsoft.com/office/drawing/2014/main" xmlns="" id="{1F87EA10-A106-4015-9954-D88665B06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5A8F4CB-86AD-420C-8157-50FBE4ADD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143A8-B5D2-4BB3-A2FF-2361C0D75A16}" type="slidenum">
              <a:rPr lang="en-IN" smtClean="0"/>
              <a:t>‹#›</a:t>
            </a:fld>
            <a:endParaRPr lang="en-IN"/>
          </a:p>
        </p:txBody>
      </p:sp>
    </p:spTree>
    <p:extLst>
      <p:ext uri="{BB962C8B-B14F-4D97-AF65-F5344CB8AC3E}">
        <p14:creationId xmlns:p14="http://schemas.microsoft.com/office/powerpoint/2010/main" val="344858334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reilly.com/radar/the-five-cs/" TargetMode="External"/><Relationship Id="rId2" Type="http://schemas.openxmlformats.org/officeDocument/2006/relationships/hyperlink" Target="https://www75.statcan.gc.ca/eft-tef/en/operations" TargetMode="External"/><Relationship Id="rId1" Type="http://schemas.openxmlformats.org/officeDocument/2006/relationships/slideLayout" Target="../slideLayouts/slideLayout2.xml"/><Relationship Id="rId5" Type="http://schemas.openxmlformats.org/officeDocument/2006/relationships/hyperlink" Target="https://www.ibm.com/garage/method/practices/discover/business-problem-to-ai-data-science-solution" TargetMode="External"/><Relationship Id="rId4" Type="http://schemas.openxmlformats.org/officeDocument/2006/relationships/hyperlink" Target="https://cmha.ca/fast-facts-about-mental-illnes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C83F9D7D-8B7D-49DF-AA94-0A9A8D6710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5707F116-8EC0-4822-9067-186AC8C96E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28268" y="1327668"/>
            <a:ext cx="4225136" cy="422513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0" name="Freeform: Shape 19">
            <a:extLst>
              <a:ext uri="{FF2B5EF4-FFF2-40B4-BE49-F238E27FC236}">
                <a16:creationId xmlns:a16="http://schemas.microsoft.com/office/drawing/2014/main" xmlns="" id="{49F1A7E4-819D-4D21-8E8B-32671A9F9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xmlns="" id="{6BDD645F-9A1F-4FEE-B4CB-110699E1C656}"/>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Prediction of mental health based on </a:t>
            </a:r>
            <a:r>
              <a:rPr lang="en-US" sz="3600" b="1" dirty="0" smtClean="0">
                <a:solidFill>
                  <a:srgbClr val="080808"/>
                </a:solidFill>
              </a:rPr>
              <a:t>severity</a:t>
            </a:r>
            <a:endParaRPr lang="en-IN" sz="3600" b="1" dirty="0">
              <a:solidFill>
                <a:srgbClr val="080808"/>
              </a:solidFill>
            </a:endParaRPr>
          </a:p>
        </p:txBody>
      </p:sp>
      <p:sp>
        <p:nvSpPr>
          <p:cNvPr id="3" name="Subtitle 2">
            <a:extLst>
              <a:ext uri="{FF2B5EF4-FFF2-40B4-BE49-F238E27FC236}">
                <a16:creationId xmlns:a16="http://schemas.microsoft.com/office/drawing/2014/main" xmlns="" id="{1E36D9A0-AF03-43CE-9FB6-904EA18BAD5D}"/>
              </a:ext>
            </a:extLst>
          </p:cNvPr>
          <p:cNvSpPr>
            <a:spLocks noGrp="1"/>
          </p:cNvSpPr>
          <p:nvPr>
            <p:ph type="subTitle" idx="1"/>
          </p:nvPr>
        </p:nvSpPr>
        <p:spPr>
          <a:xfrm>
            <a:off x="1991745" y="4557900"/>
            <a:ext cx="2442690" cy="915772"/>
          </a:xfrm>
          <a:noFill/>
        </p:spPr>
        <p:txBody>
          <a:bodyPr>
            <a:normAutofit lnSpcReduction="10000"/>
          </a:bodyPr>
          <a:lstStyle/>
          <a:p>
            <a:r>
              <a:rPr lang="en-IN" sz="1300" b="1" dirty="0" err="1">
                <a:solidFill>
                  <a:srgbClr val="080808"/>
                </a:solidFill>
              </a:rPr>
              <a:t>Vanita</a:t>
            </a:r>
            <a:r>
              <a:rPr lang="en-IN" sz="1300" b="1" dirty="0">
                <a:solidFill>
                  <a:srgbClr val="080808"/>
                </a:solidFill>
              </a:rPr>
              <a:t> </a:t>
            </a:r>
            <a:r>
              <a:rPr lang="en-IN" sz="1300" b="1" dirty="0" smtClean="0">
                <a:solidFill>
                  <a:srgbClr val="080808"/>
                </a:solidFill>
              </a:rPr>
              <a:t>Patel (</a:t>
            </a:r>
            <a:r>
              <a:rPr lang="en-IN" sz="1400" b="1" dirty="0" smtClean="0"/>
              <a:t>0734890)</a:t>
            </a:r>
            <a:endParaRPr lang="en-IN" sz="1300" b="1" dirty="0">
              <a:solidFill>
                <a:srgbClr val="080808"/>
              </a:solidFill>
            </a:endParaRPr>
          </a:p>
          <a:p>
            <a:r>
              <a:rPr lang="en-IN" sz="1300" b="1" dirty="0" err="1">
                <a:solidFill>
                  <a:srgbClr val="080808"/>
                </a:solidFill>
              </a:rPr>
              <a:t>Jinali</a:t>
            </a:r>
            <a:r>
              <a:rPr lang="en-IN" sz="1300" b="1" dirty="0">
                <a:solidFill>
                  <a:srgbClr val="080808"/>
                </a:solidFill>
              </a:rPr>
              <a:t> </a:t>
            </a:r>
            <a:r>
              <a:rPr lang="en-IN" sz="1300" b="1" dirty="0" smtClean="0">
                <a:solidFill>
                  <a:srgbClr val="080808"/>
                </a:solidFill>
              </a:rPr>
              <a:t>Patel (</a:t>
            </a:r>
            <a:r>
              <a:rPr lang="en-IN" sz="1400" b="1" dirty="0" smtClean="0"/>
              <a:t>0734623)</a:t>
            </a:r>
            <a:endParaRPr lang="en-IN" sz="1300" b="1" dirty="0">
              <a:solidFill>
                <a:srgbClr val="080808"/>
              </a:solidFill>
            </a:endParaRPr>
          </a:p>
          <a:p>
            <a:r>
              <a:rPr lang="en-IN" sz="1300" b="1" dirty="0" err="1">
                <a:solidFill>
                  <a:srgbClr val="080808"/>
                </a:solidFill>
              </a:rPr>
              <a:t>Kavya</a:t>
            </a:r>
            <a:r>
              <a:rPr lang="en-IN" sz="1300" b="1" dirty="0">
                <a:solidFill>
                  <a:srgbClr val="080808"/>
                </a:solidFill>
              </a:rPr>
              <a:t> </a:t>
            </a:r>
            <a:r>
              <a:rPr lang="en-IN" sz="1300" b="1" dirty="0" err="1" smtClean="0">
                <a:solidFill>
                  <a:srgbClr val="080808"/>
                </a:solidFill>
              </a:rPr>
              <a:t>Bulusu</a:t>
            </a:r>
            <a:r>
              <a:rPr lang="en-IN" sz="1300" b="1" dirty="0" smtClean="0">
                <a:solidFill>
                  <a:srgbClr val="080808"/>
                </a:solidFill>
              </a:rPr>
              <a:t> (</a:t>
            </a:r>
            <a:r>
              <a:rPr lang="en-IN" sz="1400" b="1" dirty="0" smtClean="0"/>
              <a:t>0734186)</a:t>
            </a:r>
            <a:endParaRPr lang="en-IN" sz="1300" b="1" dirty="0">
              <a:solidFill>
                <a:srgbClr val="080808"/>
              </a:solidFill>
            </a:endParaRPr>
          </a:p>
        </p:txBody>
      </p:sp>
      <p:pic>
        <p:nvPicPr>
          <p:cNvPr id="5" name="Picture 4" descr="A picture containing drawing&#10;&#10;Description automatically generated">
            <a:extLst>
              <a:ext uri="{FF2B5EF4-FFF2-40B4-BE49-F238E27FC236}">
                <a16:creationId xmlns:a16="http://schemas.microsoft.com/office/drawing/2014/main" xmlns="" id="{4F539096-379D-404F-A952-B5DFD374261B}"/>
              </a:ext>
            </a:extLst>
          </p:cNvPr>
          <p:cNvPicPr>
            <a:picLocks noChangeAspect="1"/>
          </p:cNvPicPr>
          <p:nvPr/>
        </p:nvPicPr>
        <p:blipFill rotWithShape="1">
          <a:blip r:embed="rId2">
            <a:extLst>
              <a:ext uri="{28A0092B-C50C-407E-A947-70E740481C1C}">
                <a14:useLocalDpi xmlns:a14="http://schemas.microsoft.com/office/drawing/2010/main" val="0"/>
              </a:ext>
            </a:extLst>
          </a:blip>
          <a:srcRect l="5526" r="6654" b="-1"/>
          <a:stretch/>
        </p:blipFill>
        <p:spPr>
          <a:xfrm>
            <a:off x="5021661" y="-1"/>
            <a:ext cx="7170340" cy="5062213"/>
          </a:xfrm>
          <a:custGeom>
            <a:avLst/>
            <a:gdLst/>
            <a:ahLst/>
            <a:cxnLst/>
            <a:rect l="l" t="t" r="r" b="b"/>
            <a:pathLst>
              <a:path w="4393225" h="3101588">
                <a:moveTo>
                  <a:pt x="4393225" y="0"/>
                </a:moveTo>
                <a:lnTo>
                  <a:pt x="4393225" y="1809950"/>
                </a:lnTo>
                <a:lnTo>
                  <a:pt x="3101587" y="3101588"/>
                </a:lnTo>
                <a:lnTo>
                  <a:pt x="0" y="1"/>
                </a:lnTo>
                <a:close/>
              </a:path>
            </a:pathLst>
          </a:custGeom>
        </p:spPr>
      </p:pic>
      <p:sp>
        <p:nvSpPr>
          <p:cNvPr id="22" name="Rectangle 21">
            <a:extLst>
              <a:ext uri="{FF2B5EF4-FFF2-40B4-BE49-F238E27FC236}">
                <a16:creationId xmlns:a16="http://schemas.microsoft.com/office/drawing/2014/main" xmlns="" id="{934DE833-36D4-4437-AE2A-701BDE9C3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209280"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580C66-5435-4F00-873E-679D3D5049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801243"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xmlns="" id="{B4AFD177-1A38-4FAE-87D4-840AE22C86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32383"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52329D9A-3D48-4B69-939D-2A480F14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574659"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2D5CC4CB-7B78-480A-A0AE-A8A35C08E1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49608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55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a:solidFill>
                  <a:schemeClr val="accent1"/>
                </a:solidFill>
              </a:rPr>
              <a:t>Email communication</a:t>
            </a:r>
          </a:p>
        </p:txBody>
      </p:sp>
      <p:sp>
        <p:nvSpPr>
          <p:cNvPr id="6" name="Text Placeholder 5"/>
          <p:cNvSpPr>
            <a:spLocks noGrp="1"/>
          </p:cNvSpPr>
          <p:nvPr>
            <p:ph type="body" sz="half" idx="2"/>
          </p:nvPr>
        </p:nvSpPr>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2400" dirty="0" err="1" smtClean="0"/>
              <a:t>Kaggle</a:t>
            </a:r>
            <a:endParaRPr lang="en-US" sz="2400" dirty="0" smtClean="0"/>
          </a:p>
          <a:p>
            <a:pPr marL="285750" indent="-285750">
              <a:buFont typeface="Arial" panose="020B0604020202020204" pitchFamily="34" charset="0"/>
              <a:buChar char="•"/>
            </a:pPr>
            <a:r>
              <a:rPr lang="en-US" sz="2400" dirty="0" smtClean="0"/>
              <a:t>Open health Canada</a:t>
            </a:r>
          </a:p>
          <a:p>
            <a:pPr marL="285750" indent="-285750">
              <a:buFont typeface="Arial" panose="020B0604020202020204" pitchFamily="34" charset="0"/>
              <a:buChar char="•"/>
            </a:pPr>
            <a:r>
              <a:rPr lang="en-US" sz="2400" dirty="0"/>
              <a:t>Youth Mental Health </a:t>
            </a:r>
            <a:r>
              <a:rPr lang="en-US" sz="2400" dirty="0" smtClean="0"/>
              <a:t>Canada(YMHC)  research unit , Hamilton</a:t>
            </a:r>
          </a:p>
          <a:p>
            <a:pPr marL="285750" indent="-285750">
              <a:buFont typeface="Arial" panose="020B0604020202020204" pitchFamily="34" charset="0"/>
              <a:buChar char="•"/>
            </a:pPr>
            <a:r>
              <a:rPr lang="en-US" sz="2400" dirty="0" smtClean="0"/>
              <a:t>University of Toronto :– Research group</a:t>
            </a:r>
          </a:p>
          <a:p>
            <a:pPr marL="285750" indent="-285750">
              <a:buFont typeface="Arial" panose="020B0604020202020204" pitchFamily="34" charset="0"/>
              <a:buChar char="•"/>
            </a:pPr>
            <a:r>
              <a:rPr lang="en-US" sz="2400" dirty="0" smtClean="0"/>
              <a:t>Statistics Canada</a:t>
            </a:r>
            <a:endParaRPr lang="en-US" sz="2400" dirty="0"/>
          </a:p>
        </p:txBody>
      </p:sp>
      <p:pic>
        <p:nvPicPr>
          <p:cNvPr id="1026" name="Picture 2" descr="Image result for email"/>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296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838200" y="963877"/>
            <a:ext cx="3494362" cy="4930246"/>
          </a:xfrm>
        </p:spPr>
        <p:txBody>
          <a:bodyPr>
            <a:normAutofit/>
          </a:bodyPr>
          <a:lstStyle/>
          <a:p>
            <a:pPr algn="r"/>
            <a:r>
              <a:rPr lang="en-IN" b="1" dirty="0" smtClean="0">
                <a:solidFill>
                  <a:schemeClr val="accent1"/>
                </a:solidFill>
              </a:rPr>
              <a:t>Dataset</a:t>
            </a:r>
            <a:endParaRPr lang="en-IN" b="1" dirty="0">
              <a:solidFill>
                <a:schemeClr val="accent1"/>
              </a:solidFill>
            </a:endParaRP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A44B86F-F0DA-457C-9370-DB7AE9531C44}"/>
              </a:ext>
            </a:extLst>
          </p:cNvPr>
          <p:cNvSpPr>
            <a:spLocks noGrp="1"/>
          </p:cNvSpPr>
          <p:nvPr>
            <p:ph idx="1"/>
          </p:nvPr>
        </p:nvSpPr>
        <p:spPr>
          <a:xfrm>
            <a:off x="4976031" y="963877"/>
            <a:ext cx="6377769" cy="4930246"/>
          </a:xfrm>
        </p:spPr>
        <p:txBody>
          <a:bodyPr anchor="ctr">
            <a:normAutofit/>
          </a:bodyPr>
          <a:lstStyle/>
          <a:p>
            <a:pPr lvl="0"/>
            <a:r>
              <a:rPr lang="en-IN" sz="2400" dirty="0" smtClean="0"/>
              <a:t>“Finalized” – data from Statistics Canada</a:t>
            </a:r>
          </a:p>
          <a:p>
            <a:pPr lvl="0"/>
            <a:r>
              <a:rPr lang="en-IN" sz="2400" dirty="0" smtClean="0"/>
              <a:t>An EFT (Electronic File Transfer) public usage data file that is authenticated</a:t>
            </a:r>
          </a:p>
          <a:p>
            <a:pPr lvl="0"/>
            <a:r>
              <a:rPr lang="en-IN" sz="2400" dirty="0" smtClean="0"/>
              <a:t>Canadian Community Health Survey (CCHS) Data</a:t>
            </a:r>
          </a:p>
          <a:p>
            <a:pPr lvl="0"/>
            <a:r>
              <a:rPr lang="en-IN" sz="2400" dirty="0" smtClean="0"/>
              <a:t>Survey taken by an interviewer</a:t>
            </a:r>
            <a:endParaRPr lang="en-IN" sz="2400" dirty="0" smtClean="0"/>
          </a:p>
          <a:p>
            <a:pPr lvl="0"/>
            <a:r>
              <a:rPr lang="en-IN" sz="2400" dirty="0" smtClean="0"/>
              <a:t>2 years of Data (2015,2016)</a:t>
            </a:r>
          </a:p>
          <a:p>
            <a:pPr lvl="0"/>
            <a:r>
              <a:rPr lang="en-IN" sz="2400" dirty="0" smtClean="0"/>
              <a:t>All provinces in Canada</a:t>
            </a:r>
          </a:p>
          <a:p>
            <a:pPr lvl="0"/>
            <a:r>
              <a:rPr lang="en-IN" sz="2400" dirty="0" smtClean="0"/>
              <a:t>High volume of data (more than 120000*1285)</a:t>
            </a:r>
          </a:p>
          <a:p>
            <a:pPr lvl="0"/>
            <a:r>
              <a:rPr lang="en-IN" sz="2400" dirty="0" smtClean="0"/>
              <a:t>Self-reported and derived variables</a:t>
            </a:r>
          </a:p>
          <a:p>
            <a:pPr lvl="0"/>
            <a:endParaRPr lang="en-IN" sz="2400" dirty="0" smtClean="0"/>
          </a:p>
          <a:p>
            <a:pPr lvl="0"/>
            <a:endParaRPr lang="en-IN" sz="2400" dirty="0"/>
          </a:p>
        </p:txBody>
      </p:sp>
    </p:spTree>
    <p:extLst>
      <p:ext uri="{BB962C8B-B14F-4D97-AF65-F5344CB8AC3E}">
        <p14:creationId xmlns:p14="http://schemas.microsoft.com/office/powerpoint/2010/main" val="129499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646111" y="452718"/>
            <a:ext cx="9404723" cy="832743"/>
          </a:xfrm>
        </p:spPr>
        <p:txBody>
          <a:bodyPr>
            <a:normAutofit/>
          </a:bodyPr>
          <a:lstStyle/>
          <a:p>
            <a:r>
              <a:rPr lang="en-IN" b="1" dirty="0">
                <a:solidFill>
                  <a:schemeClr val="accent1"/>
                </a:solidFill>
              </a:rPr>
              <a:t>Glimpse </a:t>
            </a:r>
            <a:r>
              <a:rPr lang="en-IN" b="1" dirty="0">
                <a:solidFill>
                  <a:schemeClr val="accent1"/>
                </a:solidFill>
              </a:rPr>
              <a:t>of data files</a:t>
            </a:r>
          </a:p>
        </p:txBody>
      </p:sp>
      <p:pic>
        <p:nvPicPr>
          <p:cNvPr id="1026" name="Picture 2" descr="Image preview">
            <a:extLst>
              <a:ext uri="{FF2B5EF4-FFF2-40B4-BE49-F238E27FC236}">
                <a16:creationId xmlns:a16="http://schemas.microsoft.com/office/drawing/2014/main" xmlns="" id="{E731583D-4DFD-45CB-BAED-E7F5380595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0810" y="1728438"/>
            <a:ext cx="8590024" cy="467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45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838200" y="963877"/>
            <a:ext cx="3494362" cy="4930246"/>
          </a:xfrm>
        </p:spPr>
        <p:txBody>
          <a:bodyPr>
            <a:normAutofit/>
          </a:bodyPr>
          <a:lstStyle/>
          <a:p>
            <a:pPr algn="r"/>
            <a:r>
              <a:rPr lang="en-IN" b="1" dirty="0" smtClean="0">
                <a:solidFill>
                  <a:schemeClr val="accent1"/>
                </a:solidFill>
              </a:rPr>
              <a:t>Five f</a:t>
            </a:r>
            <a:r>
              <a:rPr lang="en-IN" b="1" dirty="0" smtClean="0">
                <a:solidFill>
                  <a:schemeClr val="accent1"/>
                </a:solidFill>
              </a:rPr>
              <a:t>raming guidelines</a:t>
            </a:r>
            <a:endParaRPr lang="en-IN" b="1" dirty="0">
              <a:solidFill>
                <a:schemeClr val="accent1"/>
              </a:solidFill>
            </a:endParaRP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A44B86F-F0DA-457C-9370-DB7AE9531C44}"/>
              </a:ext>
            </a:extLst>
          </p:cNvPr>
          <p:cNvSpPr>
            <a:spLocks noGrp="1"/>
          </p:cNvSpPr>
          <p:nvPr>
            <p:ph idx="1"/>
          </p:nvPr>
        </p:nvSpPr>
        <p:spPr>
          <a:xfrm>
            <a:off x="4976031" y="546100"/>
            <a:ext cx="6377769" cy="5348023"/>
          </a:xfrm>
        </p:spPr>
        <p:txBody>
          <a:bodyPr anchor="ctr">
            <a:normAutofit lnSpcReduction="10000"/>
          </a:bodyPr>
          <a:lstStyle/>
          <a:p>
            <a:pPr lvl="0">
              <a:buFont typeface="Wingdings" panose="05000000000000000000" pitchFamily="2" charset="2"/>
              <a:buChar char="v"/>
            </a:pPr>
            <a:r>
              <a:rPr lang="en-IN" sz="1600" b="1" dirty="0" smtClean="0"/>
              <a:t>Consent</a:t>
            </a:r>
            <a:endParaRPr lang="en-IN" sz="1600" b="1" dirty="0"/>
          </a:p>
          <a:p>
            <a:pPr lvl="0">
              <a:buFont typeface="Wingdings" panose="05000000000000000000" pitchFamily="2" charset="2"/>
              <a:buChar char="ü"/>
            </a:pPr>
            <a:r>
              <a:rPr lang="en-IN" sz="1500" dirty="0" smtClean="0"/>
              <a:t>user’s </a:t>
            </a:r>
            <a:r>
              <a:rPr lang="en-IN" sz="1500" dirty="0"/>
              <a:t>agreement </a:t>
            </a:r>
            <a:r>
              <a:rPr lang="en-IN" sz="1500" dirty="0" smtClean="0"/>
              <a:t>(Questionnaire document) </a:t>
            </a:r>
          </a:p>
          <a:p>
            <a:pPr lvl="0">
              <a:buFont typeface="Wingdings" panose="05000000000000000000" pitchFamily="2" charset="2"/>
              <a:buChar char="ü"/>
            </a:pPr>
            <a:r>
              <a:rPr lang="en-IN" sz="1500" dirty="0"/>
              <a:t>o</a:t>
            </a:r>
            <a:r>
              <a:rPr lang="en-IN" sz="1500" dirty="0" smtClean="0"/>
              <a:t>fficial procedures sign off</a:t>
            </a:r>
            <a:endParaRPr lang="en-IN" sz="1500" dirty="0"/>
          </a:p>
          <a:p>
            <a:pPr>
              <a:buFont typeface="Wingdings" panose="05000000000000000000" pitchFamily="2" charset="2"/>
              <a:buChar char="v"/>
            </a:pPr>
            <a:r>
              <a:rPr lang="en-IN" sz="1600" b="1" dirty="0" smtClean="0"/>
              <a:t>Clarity</a:t>
            </a:r>
            <a:endParaRPr lang="en-IN" sz="1600" b="1" dirty="0"/>
          </a:p>
          <a:p>
            <a:pPr lvl="0">
              <a:buFont typeface="Wingdings" panose="05000000000000000000" pitchFamily="2" charset="2"/>
              <a:buChar char="ü"/>
            </a:pPr>
            <a:r>
              <a:rPr lang="en-IN" sz="1500" dirty="0"/>
              <a:t>n</a:t>
            </a:r>
            <a:r>
              <a:rPr lang="en-IN" sz="1500" dirty="0" smtClean="0"/>
              <a:t>ote - specifies </a:t>
            </a:r>
            <a:r>
              <a:rPr lang="en-IN" sz="1500" dirty="0"/>
              <a:t>the main goal for the data </a:t>
            </a:r>
            <a:r>
              <a:rPr lang="en-IN" sz="1500" dirty="0" smtClean="0"/>
              <a:t>collection</a:t>
            </a:r>
            <a:endParaRPr lang="en-IN" sz="1500" dirty="0"/>
          </a:p>
          <a:p>
            <a:pPr lvl="0">
              <a:buFont typeface="Wingdings" panose="05000000000000000000" pitchFamily="2" charset="2"/>
              <a:buChar char="ü"/>
            </a:pPr>
            <a:r>
              <a:rPr lang="en-IN" sz="1600" dirty="0"/>
              <a:t>official mail communication stating our need for the </a:t>
            </a:r>
            <a:r>
              <a:rPr lang="en-IN" sz="1600" dirty="0" smtClean="0"/>
              <a:t>dataset</a:t>
            </a:r>
          </a:p>
          <a:p>
            <a:pPr lvl="0">
              <a:buFont typeface="Wingdings" panose="05000000000000000000" pitchFamily="2" charset="2"/>
              <a:buChar char="v"/>
            </a:pPr>
            <a:r>
              <a:rPr lang="en-IN" sz="1600" b="1" dirty="0" smtClean="0"/>
              <a:t>Consistency and Trust</a:t>
            </a:r>
          </a:p>
          <a:p>
            <a:pPr lvl="0">
              <a:buFont typeface="Wingdings" panose="05000000000000000000" pitchFamily="2" charset="2"/>
              <a:buChar char="ü"/>
            </a:pPr>
            <a:r>
              <a:rPr lang="en-IN" sz="1600" dirty="0"/>
              <a:t>collected by the government officials </a:t>
            </a:r>
            <a:r>
              <a:rPr lang="en-IN" sz="1600" dirty="0" smtClean="0"/>
              <a:t>, a </a:t>
            </a:r>
            <a:r>
              <a:rPr lang="en-IN" sz="1600" dirty="0"/>
              <a:t>huge program that took place in all the provinces of Canada for the benefit of </a:t>
            </a:r>
            <a:r>
              <a:rPr lang="en-IN" sz="1600" dirty="0" smtClean="0"/>
              <a:t>society</a:t>
            </a:r>
          </a:p>
          <a:p>
            <a:pPr lvl="0">
              <a:buFont typeface="Wingdings" panose="05000000000000000000" pitchFamily="2" charset="2"/>
              <a:buChar char="ü"/>
            </a:pPr>
            <a:r>
              <a:rPr lang="en-IN" sz="1600" dirty="0" smtClean="0"/>
              <a:t>working </a:t>
            </a:r>
            <a:r>
              <a:rPr lang="en-IN" sz="1600" dirty="0"/>
              <a:t>on this dataset only for our analysis with no misuse</a:t>
            </a:r>
            <a:endParaRPr lang="en-IN" sz="1500" b="1" dirty="0" smtClean="0"/>
          </a:p>
          <a:p>
            <a:pPr>
              <a:buFont typeface="Wingdings" panose="05000000000000000000" pitchFamily="2" charset="2"/>
              <a:buChar char="v"/>
            </a:pPr>
            <a:r>
              <a:rPr lang="en-IN" sz="1600" b="1" dirty="0" smtClean="0"/>
              <a:t>Control and Transparency</a:t>
            </a:r>
          </a:p>
          <a:p>
            <a:pPr>
              <a:buFont typeface="Wingdings" panose="05000000000000000000" pitchFamily="2" charset="2"/>
              <a:buChar char="ü"/>
            </a:pPr>
            <a:r>
              <a:rPr lang="en-IN" sz="1600" dirty="0"/>
              <a:t>certain authentication procedures that are to get followed to access the dataset to control and cover up the </a:t>
            </a:r>
            <a:r>
              <a:rPr lang="en-IN" sz="1600" dirty="0" smtClean="0"/>
              <a:t>transparency</a:t>
            </a:r>
            <a:endParaRPr lang="en-IN" sz="1500" dirty="0"/>
          </a:p>
          <a:p>
            <a:pPr>
              <a:buFont typeface="Wingdings" panose="05000000000000000000" pitchFamily="2" charset="2"/>
              <a:buChar char="ü"/>
            </a:pPr>
            <a:r>
              <a:rPr lang="en-IN" sz="1600" dirty="0"/>
              <a:t>maintain the control over the dataset by only providing an access only to our team working on </a:t>
            </a:r>
            <a:r>
              <a:rPr lang="en-IN" sz="1600" dirty="0" smtClean="0"/>
              <a:t>it</a:t>
            </a:r>
          </a:p>
          <a:p>
            <a:pPr>
              <a:buFont typeface="Wingdings" panose="05000000000000000000" pitchFamily="2" charset="2"/>
              <a:buChar char="v"/>
            </a:pPr>
            <a:r>
              <a:rPr lang="en-IN" sz="1600" b="1" dirty="0" smtClean="0"/>
              <a:t>Consequences</a:t>
            </a:r>
          </a:p>
          <a:p>
            <a:pPr>
              <a:buFont typeface="Wingdings" panose="05000000000000000000" pitchFamily="2" charset="2"/>
              <a:buChar char="ü"/>
            </a:pPr>
            <a:r>
              <a:rPr lang="en-IN" sz="1600" dirty="0"/>
              <a:t>personal information is being hidden </a:t>
            </a:r>
            <a:endParaRPr lang="en-IN" sz="1600" dirty="0" smtClean="0"/>
          </a:p>
          <a:p>
            <a:pPr>
              <a:buFont typeface="Wingdings" panose="05000000000000000000" pitchFamily="2" charset="2"/>
              <a:buChar char="ü"/>
            </a:pPr>
            <a:r>
              <a:rPr lang="en-IN" sz="1600" dirty="0"/>
              <a:t>would not harm the </a:t>
            </a:r>
            <a:r>
              <a:rPr lang="en-IN" sz="1600" dirty="0" smtClean="0"/>
              <a:t>respondents in </a:t>
            </a:r>
            <a:r>
              <a:rPr lang="en-IN" sz="1600" dirty="0"/>
              <a:t>any way </a:t>
            </a:r>
            <a:endParaRPr lang="en-IN" sz="1500" b="1" dirty="0"/>
          </a:p>
        </p:txBody>
      </p:sp>
    </p:spTree>
    <p:extLst>
      <p:ext uri="{BB962C8B-B14F-4D97-AF65-F5344CB8AC3E}">
        <p14:creationId xmlns:p14="http://schemas.microsoft.com/office/powerpoint/2010/main" val="3083547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838200" y="963877"/>
            <a:ext cx="3494362" cy="4930246"/>
          </a:xfrm>
        </p:spPr>
        <p:txBody>
          <a:bodyPr>
            <a:normAutofit/>
          </a:bodyPr>
          <a:lstStyle/>
          <a:p>
            <a:pPr algn="r"/>
            <a:r>
              <a:rPr lang="en-IN" b="1" dirty="0" smtClean="0">
                <a:solidFill>
                  <a:schemeClr val="accent1"/>
                </a:solidFill>
              </a:rPr>
              <a:t>Challenges</a:t>
            </a:r>
            <a:endParaRPr lang="en-IN" b="1" dirty="0">
              <a:solidFill>
                <a:schemeClr val="accent1"/>
              </a:solidFill>
            </a:endParaRP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A44B86F-F0DA-457C-9370-DB7AE9531C44}"/>
              </a:ext>
            </a:extLst>
          </p:cNvPr>
          <p:cNvSpPr>
            <a:spLocks noGrp="1"/>
          </p:cNvSpPr>
          <p:nvPr>
            <p:ph idx="1"/>
          </p:nvPr>
        </p:nvSpPr>
        <p:spPr>
          <a:xfrm>
            <a:off x="4976031" y="546100"/>
            <a:ext cx="6377769" cy="5348023"/>
          </a:xfrm>
        </p:spPr>
        <p:txBody>
          <a:bodyPr anchor="ctr">
            <a:normAutofit/>
          </a:bodyPr>
          <a:lstStyle/>
          <a:p>
            <a:pPr lvl="0"/>
            <a:r>
              <a:rPr lang="en-US" sz="2400" dirty="0"/>
              <a:t>Respective columns are to be picked for analysis</a:t>
            </a:r>
          </a:p>
          <a:p>
            <a:pPr lvl="0"/>
            <a:r>
              <a:rPr lang="en-IN" sz="2400" dirty="0"/>
              <a:t>Appropriate target variable is to be chosen for the prediction</a:t>
            </a:r>
            <a:endParaRPr lang="en-US" sz="2400" dirty="0"/>
          </a:p>
          <a:p>
            <a:pPr lvl="0"/>
            <a:r>
              <a:rPr lang="en-IN" sz="2400" dirty="0"/>
              <a:t>Different techniques and algorithms are to be implemented to have the best outcomes</a:t>
            </a:r>
          </a:p>
          <a:p>
            <a:r>
              <a:rPr lang="en-IN" sz="2400" dirty="0"/>
              <a:t>Data cleaning tool that would be capable enough for the huge size of the dataset is to be chosen</a:t>
            </a:r>
          </a:p>
          <a:p>
            <a:r>
              <a:rPr lang="en-IN" sz="2400" dirty="0"/>
              <a:t>Collaboration with mental health associations in order to have an extended public usage website which gives them the information of the respective organization they can visit to</a:t>
            </a:r>
            <a:endParaRPr lang="en-IN" sz="2400" dirty="0"/>
          </a:p>
        </p:txBody>
      </p:sp>
    </p:spTree>
    <p:extLst>
      <p:ext uri="{BB962C8B-B14F-4D97-AF65-F5344CB8AC3E}">
        <p14:creationId xmlns:p14="http://schemas.microsoft.com/office/powerpoint/2010/main" val="2007149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646111" y="452718"/>
            <a:ext cx="9404723" cy="832743"/>
          </a:xfrm>
        </p:spPr>
        <p:txBody>
          <a:bodyPr>
            <a:normAutofit/>
          </a:bodyPr>
          <a:lstStyle/>
          <a:p>
            <a:r>
              <a:rPr lang="en-IN" b="1" dirty="0">
                <a:solidFill>
                  <a:schemeClr val="accent1"/>
                </a:solidFill>
              </a:rPr>
              <a:t>References</a:t>
            </a:r>
          </a:p>
        </p:txBody>
      </p:sp>
      <p:sp>
        <p:nvSpPr>
          <p:cNvPr id="3" name="Content Placeholder 2">
            <a:extLst>
              <a:ext uri="{FF2B5EF4-FFF2-40B4-BE49-F238E27FC236}">
                <a16:creationId xmlns:a16="http://schemas.microsoft.com/office/drawing/2014/main" xmlns="" id="{FA44B86F-F0DA-457C-9370-DB7AE9531C44}"/>
              </a:ext>
            </a:extLst>
          </p:cNvPr>
          <p:cNvSpPr>
            <a:spLocks noGrp="1"/>
          </p:cNvSpPr>
          <p:nvPr>
            <p:ph idx="1"/>
          </p:nvPr>
        </p:nvSpPr>
        <p:spPr/>
        <p:txBody>
          <a:bodyPr/>
          <a:lstStyle/>
          <a:p>
            <a:endParaRPr lang="en-US" sz="1600" dirty="0" smtClean="0"/>
          </a:p>
          <a:p>
            <a:r>
              <a:rPr lang="en-IN" sz="2000" dirty="0"/>
              <a:t>Electronic File Transfer Service -  Welcome to the Electronic File Transfer Service - Attention. (2020). Retrieved 19 February 2020, from </a:t>
            </a:r>
            <a:r>
              <a:rPr lang="en-IN" sz="2000" u="sng" dirty="0">
                <a:hlinkClick r:id="rId2"/>
              </a:rPr>
              <a:t>https://www75.statcan.gc.ca/eft-tef/en/operations</a:t>
            </a:r>
            <a:endParaRPr lang="en-IN" sz="2000" u="sng" dirty="0"/>
          </a:p>
          <a:p>
            <a:r>
              <a:rPr lang="en-IN" sz="2000" dirty="0"/>
              <a:t>DJ </a:t>
            </a:r>
            <a:r>
              <a:rPr lang="en-IN" sz="2000" dirty="0" err="1"/>
              <a:t>Patil</a:t>
            </a:r>
            <a:r>
              <a:rPr lang="en-IN" sz="2000" dirty="0"/>
              <a:t>, M. (2020). The five Cs. Retrieved 20 February 2020, from </a:t>
            </a:r>
            <a:r>
              <a:rPr lang="en-IN" sz="2000" u="sng" dirty="0">
                <a:hlinkClick r:id="rId3"/>
              </a:rPr>
              <a:t>https://www.oreilly.com/radar/the-five-cs/</a:t>
            </a:r>
            <a:endParaRPr lang="en-IN" sz="2000" dirty="0"/>
          </a:p>
          <a:p>
            <a:r>
              <a:rPr lang="en-US" sz="2000" dirty="0" smtClean="0"/>
              <a:t>Fast </a:t>
            </a:r>
            <a:r>
              <a:rPr lang="en-US" sz="2000" dirty="0"/>
              <a:t>Facts about Mental Illness - CMHA National. (2020). Retrieved 20 February 2020, from </a:t>
            </a:r>
            <a:r>
              <a:rPr lang="en-US" sz="2000" dirty="0">
                <a:hlinkClick r:id="rId4"/>
              </a:rPr>
              <a:t>https://</a:t>
            </a:r>
            <a:r>
              <a:rPr lang="en-US" sz="2000" dirty="0" smtClean="0">
                <a:hlinkClick r:id="rId4"/>
              </a:rPr>
              <a:t>cmha.ca/fast-facts-about-mental-illness</a:t>
            </a:r>
            <a:endParaRPr lang="en-US" sz="2000" dirty="0" smtClean="0"/>
          </a:p>
          <a:p>
            <a:r>
              <a:rPr lang="en-IN" sz="2000" dirty="0" smtClean="0"/>
              <a:t>(2020</a:t>
            </a:r>
            <a:r>
              <a:rPr lang="en-IN" sz="2000" dirty="0"/>
              <a:t>). Retrieved 6 February 2020, from </a:t>
            </a:r>
            <a:r>
              <a:rPr lang="en-IN" sz="2000" u="sng" dirty="0">
                <a:hlinkClick r:id="rId5"/>
              </a:rPr>
              <a:t>https://</a:t>
            </a:r>
            <a:r>
              <a:rPr lang="en-IN" sz="2000" u="sng" dirty="0" smtClean="0">
                <a:hlinkClick r:id="rId5"/>
              </a:rPr>
              <a:t>www.ibm.com/garage/method/practices/discover/business-problem-to-ai-data-science-solution</a:t>
            </a:r>
            <a:endParaRPr lang="en-IN" sz="2000" dirty="0"/>
          </a:p>
          <a:p>
            <a:endParaRPr lang="en-IN" dirty="0"/>
          </a:p>
          <a:p>
            <a:pPr marL="0" lvl="0" indent="0">
              <a:buNone/>
            </a:pPr>
            <a:endParaRPr lang="en-IN" dirty="0"/>
          </a:p>
          <a:p>
            <a:pPr lvl="0"/>
            <a:endParaRPr lang="en-IN" dirty="0"/>
          </a:p>
        </p:txBody>
      </p:sp>
    </p:spTree>
    <p:extLst>
      <p:ext uri="{BB962C8B-B14F-4D97-AF65-F5344CB8AC3E}">
        <p14:creationId xmlns:p14="http://schemas.microsoft.com/office/powerpoint/2010/main" val="3030199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questions ppt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282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ank you as a team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102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0B2A838-8A53-4082-BB07-6DF98DD9D2D4}"/>
              </a:ext>
            </a:extLst>
          </p:cNvPr>
          <p:cNvSpPr>
            <a:spLocks noGrp="1"/>
          </p:cNvSpPr>
          <p:nvPr>
            <p:ph type="title"/>
          </p:nvPr>
        </p:nvSpPr>
        <p:spPr>
          <a:xfrm>
            <a:off x="838200" y="963877"/>
            <a:ext cx="3494362" cy="4930246"/>
          </a:xfrm>
        </p:spPr>
        <p:txBody>
          <a:bodyPr>
            <a:normAutofit/>
          </a:bodyPr>
          <a:lstStyle/>
          <a:p>
            <a:pPr algn="r"/>
            <a:r>
              <a:rPr lang="en-IN" b="1" dirty="0" smtClean="0">
                <a:solidFill>
                  <a:schemeClr val="accent1"/>
                </a:solidFill>
              </a:rPr>
              <a:t>Agenda</a:t>
            </a:r>
            <a:endParaRPr lang="en-IN" b="1" dirty="0">
              <a:solidFill>
                <a:schemeClr val="accent1"/>
              </a:solidFill>
            </a:endParaRPr>
          </a:p>
        </p:txBody>
      </p:sp>
      <p:cxnSp>
        <p:nvCxnSpPr>
          <p:cNvPr id="33" name="Straight Connector 23">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5F79BE5-B923-4C41-99AC-BBA6366DD4A1}"/>
              </a:ext>
            </a:extLst>
          </p:cNvPr>
          <p:cNvSpPr>
            <a:spLocks noGrp="1"/>
          </p:cNvSpPr>
          <p:nvPr>
            <p:ph idx="1"/>
          </p:nvPr>
        </p:nvSpPr>
        <p:spPr>
          <a:xfrm>
            <a:off x="4976031" y="963877"/>
            <a:ext cx="6377769" cy="4930246"/>
          </a:xfrm>
        </p:spPr>
        <p:txBody>
          <a:bodyPr anchor="ctr">
            <a:noAutofit/>
          </a:bodyPr>
          <a:lstStyle/>
          <a:p>
            <a:pPr>
              <a:buFont typeface="Wingdings" panose="05000000000000000000" pitchFamily="2" charset="2"/>
              <a:buChar char="Ø"/>
            </a:pPr>
            <a:r>
              <a:rPr lang="en-IN" sz="2000" b="1" dirty="0"/>
              <a:t>Why Mental Health?</a:t>
            </a:r>
          </a:p>
          <a:p>
            <a:pPr>
              <a:buFont typeface="Wingdings" panose="05000000000000000000" pitchFamily="2" charset="2"/>
              <a:buChar char="Ø"/>
            </a:pPr>
            <a:r>
              <a:rPr lang="en-IN" sz="2000" b="1" dirty="0"/>
              <a:t>Statistical Coverage</a:t>
            </a:r>
          </a:p>
          <a:p>
            <a:pPr>
              <a:buFont typeface="Wingdings" panose="05000000000000000000" pitchFamily="2" charset="2"/>
              <a:buChar char="Ø"/>
            </a:pPr>
            <a:r>
              <a:rPr lang="en-IN" sz="2000" b="1" dirty="0"/>
              <a:t>Problem Statement</a:t>
            </a:r>
          </a:p>
          <a:p>
            <a:pPr>
              <a:buFont typeface="Wingdings" panose="05000000000000000000" pitchFamily="2" charset="2"/>
              <a:buChar char="Ø"/>
            </a:pPr>
            <a:r>
              <a:rPr lang="en-IN" sz="2000" b="1" dirty="0"/>
              <a:t>Importance of data analytics</a:t>
            </a:r>
          </a:p>
          <a:p>
            <a:pPr>
              <a:buFont typeface="Wingdings" panose="05000000000000000000" pitchFamily="2" charset="2"/>
              <a:buChar char="Ø"/>
            </a:pPr>
            <a:r>
              <a:rPr lang="en-IN" sz="2000" b="1" dirty="0"/>
              <a:t>Data Science Formulation</a:t>
            </a:r>
          </a:p>
          <a:p>
            <a:pPr>
              <a:buFont typeface="Wingdings" panose="05000000000000000000" pitchFamily="2" charset="2"/>
              <a:buChar char="Ø"/>
            </a:pPr>
            <a:r>
              <a:rPr lang="en-IN" sz="2000" b="1" dirty="0"/>
              <a:t>Kind of Data</a:t>
            </a:r>
          </a:p>
          <a:p>
            <a:pPr>
              <a:buFont typeface="Wingdings" panose="05000000000000000000" pitchFamily="2" charset="2"/>
              <a:buChar char="Ø"/>
            </a:pPr>
            <a:r>
              <a:rPr lang="en-IN" sz="2000" b="1" dirty="0"/>
              <a:t>Finding a valid dataset</a:t>
            </a:r>
          </a:p>
          <a:p>
            <a:pPr>
              <a:buFont typeface="Wingdings" panose="05000000000000000000" pitchFamily="2" charset="2"/>
              <a:buChar char="Ø"/>
            </a:pPr>
            <a:r>
              <a:rPr lang="en-IN" sz="2000" b="1" dirty="0"/>
              <a:t>Dataset</a:t>
            </a:r>
          </a:p>
          <a:p>
            <a:pPr>
              <a:buFont typeface="Wingdings" panose="05000000000000000000" pitchFamily="2" charset="2"/>
              <a:buChar char="Ø"/>
            </a:pPr>
            <a:r>
              <a:rPr lang="en-IN" sz="2000" b="1" dirty="0"/>
              <a:t>Five Framing guidelines</a:t>
            </a:r>
          </a:p>
          <a:p>
            <a:pPr>
              <a:buFont typeface="Wingdings" panose="05000000000000000000" pitchFamily="2" charset="2"/>
              <a:buChar char="Ø"/>
            </a:pPr>
            <a:r>
              <a:rPr lang="en-IN" sz="2000" b="1" dirty="0" smtClean="0"/>
              <a:t>Challenges</a:t>
            </a:r>
          </a:p>
          <a:p>
            <a:pPr>
              <a:buFont typeface="Wingdings" panose="05000000000000000000" pitchFamily="2" charset="2"/>
              <a:buChar char="Ø"/>
            </a:pPr>
            <a:r>
              <a:rPr lang="en-IN" sz="2000" b="1" dirty="0" smtClean="0"/>
              <a:t>References</a:t>
            </a:r>
          </a:p>
          <a:p>
            <a:pPr>
              <a:buFont typeface="Wingdings" panose="05000000000000000000" pitchFamily="2" charset="2"/>
              <a:buChar char="Ø"/>
            </a:pPr>
            <a:r>
              <a:rPr lang="en-IN" sz="2000" b="1" dirty="0" smtClean="0"/>
              <a:t>Questions</a:t>
            </a:r>
            <a:endParaRPr lang="en-IN" sz="2000" b="1" dirty="0"/>
          </a:p>
        </p:txBody>
      </p:sp>
    </p:spTree>
    <p:extLst>
      <p:ext uri="{BB962C8B-B14F-4D97-AF65-F5344CB8AC3E}">
        <p14:creationId xmlns:p14="http://schemas.microsoft.com/office/powerpoint/2010/main" val="1533369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0B2A838-8A53-4082-BB07-6DF98DD9D2D4}"/>
              </a:ext>
            </a:extLst>
          </p:cNvPr>
          <p:cNvSpPr>
            <a:spLocks noGrp="1"/>
          </p:cNvSpPr>
          <p:nvPr>
            <p:ph type="title"/>
          </p:nvPr>
        </p:nvSpPr>
        <p:spPr>
          <a:xfrm>
            <a:off x="838200" y="963877"/>
            <a:ext cx="3494362" cy="4930246"/>
          </a:xfrm>
        </p:spPr>
        <p:txBody>
          <a:bodyPr>
            <a:normAutofit/>
          </a:bodyPr>
          <a:lstStyle/>
          <a:p>
            <a:pPr algn="r"/>
            <a:r>
              <a:rPr lang="en-IN" b="1" dirty="0">
                <a:solidFill>
                  <a:schemeClr val="accent1"/>
                </a:solidFill>
              </a:rPr>
              <a:t>Why Mental Health?</a:t>
            </a:r>
          </a:p>
        </p:txBody>
      </p:sp>
      <p:cxnSp>
        <p:nvCxnSpPr>
          <p:cNvPr id="33" name="Straight Connector 23">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5F79BE5-B923-4C41-99AC-BBA6366DD4A1}"/>
              </a:ext>
            </a:extLst>
          </p:cNvPr>
          <p:cNvSpPr>
            <a:spLocks noGrp="1"/>
          </p:cNvSpPr>
          <p:nvPr>
            <p:ph idx="1"/>
          </p:nvPr>
        </p:nvSpPr>
        <p:spPr>
          <a:xfrm>
            <a:off x="4976031" y="963877"/>
            <a:ext cx="6377769" cy="4930246"/>
          </a:xfrm>
        </p:spPr>
        <p:txBody>
          <a:bodyPr anchor="ctr">
            <a:noAutofit/>
          </a:bodyPr>
          <a:lstStyle/>
          <a:p>
            <a:r>
              <a:rPr lang="en-IN" sz="2000" dirty="0" smtClean="0"/>
              <a:t>One of the greatest challenges in </a:t>
            </a:r>
            <a:r>
              <a:rPr lang="en-IN" sz="2000" dirty="0"/>
              <a:t>health </a:t>
            </a:r>
            <a:r>
              <a:rPr lang="en-IN" sz="2000" dirty="0" smtClean="0"/>
              <a:t>care industry </a:t>
            </a:r>
            <a:r>
              <a:rPr lang="en-IN" sz="2000" dirty="0" smtClean="0"/>
              <a:t>of</a:t>
            </a:r>
            <a:r>
              <a:rPr lang="en-IN" sz="2000" dirty="0" smtClean="0"/>
              <a:t> </a:t>
            </a:r>
            <a:r>
              <a:rPr lang="en-IN" sz="2000" dirty="0"/>
              <a:t>21st </a:t>
            </a:r>
            <a:r>
              <a:rPr lang="en-IN" sz="2000" dirty="0" smtClean="0"/>
              <a:t>century</a:t>
            </a:r>
            <a:endParaRPr lang="en-IN" sz="2000" dirty="0"/>
          </a:p>
          <a:p>
            <a:r>
              <a:rPr lang="en-IN" sz="2000" dirty="0" smtClean="0"/>
              <a:t>Every person has </a:t>
            </a:r>
            <a:r>
              <a:rPr lang="en-IN" sz="2000" dirty="0"/>
              <a:t>the </a:t>
            </a:r>
            <a:r>
              <a:rPr lang="en-IN" sz="2000" dirty="0" smtClean="0"/>
              <a:t>opportunity to </a:t>
            </a:r>
            <a:r>
              <a:rPr lang="en-IN" sz="2000" dirty="0"/>
              <a:t>achieve the best possible mental health and </a:t>
            </a:r>
            <a:r>
              <a:rPr lang="en-IN" sz="2000" dirty="0" smtClean="0"/>
              <a:t>well-being</a:t>
            </a:r>
          </a:p>
          <a:p>
            <a:r>
              <a:rPr lang="en-IN" sz="2000" dirty="0" smtClean="0"/>
              <a:t>What is our developed technology doing </a:t>
            </a:r>
            <a:r>
              <a:rPr lang="en-IN" sz="2000" dirty="0" smtClean="0"/>
              <a:t>with this issue?</a:t>
            </a:r>
          </a:p>
          <a:p>
            <a:r>
              <a:rPr lang="en-IN" sz="2000" dirty="0" smtClean="0"/>
              <a:t> </a:t>
            </a:r>
            <a:r>
              <a:rPr lang="en-IN" sz="2000" dirty="0" smtClean="0"/>
              <a:t>Goal – To summarize </a:t>
            </a:r>
            <a:r>
              <a:rPr lang="en-IN" sz="2000" dirty="0"/>
              <a:t>the current status of the issue and offer some options and recommendations for advancing a mental health information </a:t>
            </a:r>
            <a:r>
              <a:rPr lang="en-IN" sz="2000" dirty="0" smtClean="0"/>
              <a:t>agenda</a:t>
            </a:r>
            <a:endParaRPr lang="en-IN" sz="2000" dirty="0"/>
          </a:p>
          <a:p>
            <a:r>
              <a:rPr lang="en-IN" sz="2000" dirty="0" smtClean="0"/>
              <a:t>Plan - To </a:t>
            </a:r>
            <a:r>
              <a:rPr lang="en-IN" sz="2000" dirty="0"/>
              <a:t>analyse the data that is available for mental health in our society and provide a platform to the mental health distressed candidates to come up with their condition to get coached up or treated according to their </a:t>
            </a:r>
            <a:r>
              <a:rPr lang="en-IN" sz="2000" dirty="0" smtClean="0"/>
              <a:t>situation</a:t>
            </a:r>
            <a:endParaRPr lang="en-IN" sz="2000" dirty="0"/>
          </a:p>
        </p:txBody>
      </p:sp>
    </p:spTree>
    <p:extLst>
      <p:ext uri="{BB962C8B-B14F-4D97-AF65-F5344CB8AC3E}">
        <p14:creationId xmlns:p14="http://schemas.microsoft.com/office/powerpoint/2010/main" val="1553911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0B2A838-8A53-4082-BB07-6DF98DD9D2D4}"/>
              </a:ext>
            </a:extLst>
          </p:cNvPr>
          <p:cNvSpPr>
            <a:spLocks noGrp="1"/>
          </p:cNvSpPr>
          <p:nvPr>
            <p:ph type="title"/>
          </p:nvPr>
        </p:nvSpPr>
        <p:spPr>
          <a:xfrm>
            <a:off x="838200" y="963877"/>
            <a:ext cx="3494362" cy="4930246"/>
          </a:xfrm>
        </p:spPr>
        <p:txBody>
          <a:bodyPr>
            <a:normAutofit/>
          </a:bodyPr>
          <a:lstStyle/>
          <a:p>
            <a:pPr algn="r"/>
            <a:r>
              <a:rPr lang="en-IN" b="1" dirty="0">
                <a:solidFill>
                  <a:schemeClr val="accent1"/>
                </a:solidFill>
              </a:rPr>
              <a:t>Statistical Coverage</a:t>
            </a:r>
          </a:p>
        </p:txBody>
      </p:sp>
      <p:cxnSp>
        <p:nvCxnSpPr>
          <p:cNvPr id="82" name="Straight Connector 81">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6" name="Content Placeholder 2">
            <a:extLst>
              <a:ext uri="{FF2B5EF4-FFF2-40B4-BE49-F238E27FC236}">
                <a16:creationId xmlns:a16="http://schemas.microsoft.com/office/drawing/2014/main" xmlns="" id="{25F79BE5-B923-4C41-99AC-BBA6366DD4A1}"/>
              </a:ext>
            </a:extLst>
          </p:cNvPr>
          <p:cNvSpPr>
            <a:spLocks noGrp="1"/>
          </p:cNvSpPr>
          <p:nvPr>
            <p:ph idx="1"/>
          </p:nvPr>
        </p:nvSpPr>
        <p:spPr>
          <a:xfrm>
            <a:off x="4976031" y="963877"/>
            <a:ext cx="6377769" cy="4930246"/>
          </a:xfrm>
        </p:spPr>
        <p:txBody>
          <a:bodyPr anchor="ctr">
            <a:normAutofit/>
          </a:bodyPr>
          <a:lstStyle/>
          <a:p>
            <a:r>
              <a:rPr lang="en-IN" sz="2400" dirty="0"/>
              <a:t>In any given year, 1 in 5 people in Canada </a:t>
            </a:r>
            <a:r>
              <a:rPr lang="en-IN" sz="2400" dirty="0" smtClean="0"/>
              <a:t>are experiencing </a:t>
            </a:r>
            <a:r>
              <a:rPr lang="en-IN" sz="2400" dirty="0"/>
              <a:t>a mental health problem or </a:t>
            </a:r>
            <a:r>
              <a:rPr lang="en-IN" sz="2400" dirty="0" smtClean="0"/>
              <a:t>illness</a:t>
            </a:r>
            <a:endParaRPr lang="en-IN" sz="2400" dirty="0"/>
          </a:p>
          <a:p>
            <a:r>
              <a:rPr lang="en-IN" sz="2400" dirty="0"/>
              <a:t> Currently more than 6.7 million people are living </a:t>
            </a:r>
            <a:r>
              <a:rPr lang="en-IN" sz="2400" dirty="0" smtClean="0"/>
              <a:t>with </a:t>
            </a:r>
            <a:r>
              <a:rPr lang="en-IN" sz="2400" dirty="0"/>
              <a:t>mental health </a:t>
            </a:r>
            <a:r>
              <a:rPr lang="en-IN" sz="2400" dirty="0" smtClean="0"/>
              <a:t>conditions </a:t>
            </a:r>
            <a:r>
              <a:rPr lang="en-IN" sz="2400" dirty="0"/>
              <a:t>in </a:t>
            </a:r>
            <a:r>
              <a:rPr lang="en-IN" sz="2400" dirty="0" smtClean="0"/>
              <a:t>Canada</a:t>
            </a:r>
            <a:endParaRPr lang="en-IN" sz="2400" dirty="0"/>
          </a:p>
          <a:p>
            <a:r>
              <a:rPr lang="en-IN" sz="2400" dirty="0"/>
              <a:t>More than 28% of people aged 20-29 experience a mental illness per </a:t>
            </a:r>
            <a:r>
              <a:rPr lang="en-IN" sz="2400" dirty="0" smtClean="0"/>
              <a:t>year </a:t>
            </a:r>
            <a:endParaRPr lang="en-IN" sz="2400" dirty="0"/>
          </a:p>
          <a:p>
            <a:r>
              <a:rPr lang="en-IN" sz="2400" dirty="0"/>
              <a:t>Suicide accounts for 24% of all deaths among 15-24-year olds and 16% among 25-44-year olds and rate of suicide in male is almost four times higher than </a:t>
            </a:r>
            <a:r>
              <a:rPr lang="en-IN" sz="2400" dirty="0" smtClean="0"/>
              <a:t>female</a:t>
            </a:r>
            <a:endParaRPr lang="en-IN" sz="2400" dirty="0"/>
          </a:p>
          <a:p>
            <a:pPr marL="0" indent="0">
              <a:buNone/>
            </a:pPr>
            <a:endParaRPr lang="en-IN" sz="2400" dirty="0"/>
          </a:p>
        </p:txBody>
      </p:sp>
    </p:spTree>
    <p:extLst>
      <p:ext uri="{BB962C8B-B14F-4D97-AF65-F5344CB8AC3E}">
        <p14:creationId xmlns:p14="http://schemas.microsoft.com/office/powerpoint/2010/main" val="469154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838200" y="963877"/>
            <a:ext cx="3494362" cy="4930246"/>
          </a:xfrm>
        </p:spPr>
        <p:txBody>
          <a:bodyPr>
            <a:normAutofit/>
          </a:bodyPr>
          <a:lstStyle/>
          <a:p>
            <a:pPr algn="r"/>
            <a:r>
              <a:rPr lang="en-IN" b="1" dirty="0">
                <a:solidFill>
                  <a:schemeClr val="accent1"/>
                </a:solidFill>
              </a:rPr>
              <a:t>Problem Statement</a:t>
            </a:r>
          </a:p>
        </p:txBody>
      </p:sp>
      <p:cxnSp>
        <p:nvCxnSpPr>
          <p:cNvPr id="29"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A44B86F-F0DA-457C-9370-DB7AE9531C44}"/>
              </a:ext>
            </a:extLst>
          </p:cNvPr>
          <p:cNvSpPr>
            <a:spLocks noGrp="1"/>
          </p:cNvSpPr>
          <p:nvPr>
            <p:ph idx="1"/>
          </p:nvPr>
        </p:nvSpPr>
        <p:spPr>
          <a:xfrm>
            <a:off x="4976031" y="963877"/>
            <a:ext cx="6377769" cy="4930246"/>
          </a:xfrm>
        </p:spPr>
        <p:txBody>
          <a:bodyPr anchor="ctr">
            <a:normAutofit/>
          </a:bodyPr>
          <a:lstStyle/>
          <a:p>
            <a:r>
              <a:rPr lang="en-US" sz="2400" dirty="0"/>
              <a:t>Understand the impact of poverty, violence, civil conflict, and migration on mental, neurological and substance use </a:t>
            </a:r>
            <a:r>
              <a:rPr lang="en-US" sz="2400" dirty="0" smtClean="0"/>
              <a:t>disorders</a:t>
            </a:r>
            <a:endParaRPr lang="en-US" sz="2400" dirty="0"/>
          </a:p>
          <a:p>
            <a:r>
              <a:rPr lang="en-US" sz="2400" dirty="0"/>
              <a:t> Reduce the duration of untreated illness by developing culturally‐sensitive early interventions for mental, neurological and substance use disorders across </a:t>
            </a:r>
            <a:r>
              <a:rPr lang="en-US" sz="2400" dirty="0" smtClean="0"/>
              <a:t>settings</a:t>
            </a:r>
            <a:endParaRPr lang="en-IN" sz="2400" dirty="0"/>
          </a:p>
        </p:txBody>
      </p:sp>
    </p:spTree>
    <p:extLst>
      <p:ext uri="{BB962C8B-B14F-4D97-AF65-F5344CB8AC3E}">
        <p14:creationId xmlns:p14="http://schemas.microsoft.com/office/powerpoint/2010/main" val="4058868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838200" y="963877"/>
            <a:ext cx="3494362" cy="4930246"/>
          </a:xfrm>
        </p:spPr>
        <p:txBody>
          <a:bodyPr>
            <a:normAutofit/>
          </a:bodyPr>
          <a:lstStyle/>
          <a:p>
            <a:pPr algn="r"/>
            <a:r>
              <a:rPr lang="en-IN" b="1" dirty="0" smtClean="0">
                <a:solidFill>
                  <a:schemeClr val="accent1"/>
                </a:solidFill>
              </a:rPr>
              <a:t>Importance of data analytics</a:t>
            </a:r>
            <a:endParaRPr lang="en-IN" b="1" dirty="0">
              <a:solidFill>
                <a:schemeClr val="accent1"/>
              </a:solidFill>
            </a:endParaRPr>
          </a:p>
        </p:txBody>
      </p:sp>
      <p:cxnSp>
        <p:nvCxnSpPr>
          <p:cNvPr id="29"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A44B86F-F0DA-457C-9370-DB7AE9531C44}"/>
              </a:ext>
            </a:extLst>
          </p:cNvPr>
          <p:cNvSpPr>
            <a:spLocks noGrp="1"/>
          </p:cNvSpPr>
          <p:nvPr>
            <p:ph idx="1"/>
          </p:nvPr>
        </p:nvSpPr>
        <p:spPr>
          <a:xfrm>
            <a:off x="4976031" y="963877"/>
            <a:ext cx="6377769" cy="4930246"/>
          </a:xfrm>
        </p:spPr>
        <p:txBody>
          <a:bodyPr anchor="ctr">
            <a:normAutofit/>
          </a:bodyPr>
          <a:lstStyle/>
          <a:p>
            <a:r>
              <a:rPr lang="en-IN" sz="2400" dirty="0"/>
              <a:t>Data is the fuel for any technical engine these </a:t>
            </a:r>
            <a:r>
              <a:rPr lang="en-IN" sz="2400" dirty="0" smtClean="0"/>
              <a:t>days</a:t>
            </a:r>
          </a:p>
          <a:p>
            <a:r>
              <a:rPr lang="en-IN" sz="2400" dirty="0"/>
              <a:t>Age of the data is becoming younger day-by-day</a:t>
            </a:r>
            <a:endParaRPr lang="en-IN" sz="2400" dirty="0" smtClean="0"/>
          </a:p>
          <a:p>
            <a:r>
              <a:rPr lang="en-IN" sz="2400" dirty="0"/>
              <a:t>Meaningful information derived from the data, understanding it </a:t>
            </a:r>
            <a:r>
              <a:rPr lang="en-IN" sz="2400" dirty="0" smtClean="0"/>
              <a:t>are </a:t>
            </a:r>
            <a:r>
              <a:rPr lang="en-IN" sz="2400" dirty="0"/>
              <a:t>the important components to cycle up the </a:t>
            </a:r>
            <a:r>
              <a:rPr lang="en-IN" sz="2400" dirty="0" smtClean="0"/>
              <a:t>problem</a:t>
            </a:r>
          </a:p>
          <a:p>
            <a:r>
              <a:rPr lang="en-US" sz="2400" dirty="0" smtClean="0"/>
              <a:t> </a:t>
            </a:r>
            <a:r>
              <a:rPr lang="en-IN" sz="2400" dirty="0"/>
              <a:t>The analysis process that we make, tools and techniques we use is all that declare the success rating of our </a:t>
            </a:r>
            <a:r>
              <a:rPr lang="en-IN" sz="2400" dirty="0" smtClean="0"/>
              <a:t>project</a:t>
            </a:r>
            <a:endParaRPr lang="en-IN" sz="2400" dirty="0"/>
          </a:p>
          <a:p>
            <a:r>
              <a:rPr lang="en-IN" sz="2400" dirty="0"/>
              <a:t>Looking at a broader perspective, a wide range of audience gets interacted and impressed when you show them some graphs with numbers.</a:t>
            </a:r>
            <a:endParaRPr lang="en-IN" sz="2400" dirty="0" smtClean="0"/>
          </a:p>
        </p:txBody>
      </p:sp>
    </p:spTree>
    <p:extLst>
      <p:ext uri="{BB962C8B-B14F-4D97-AF65-F5344CB8AC3E}">
        <p14:creationId xmlns:p14="http://schemas.microsoft.com/office/powerpoint/2010/main" val="3831742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863029" y="1012004"/>
            <a:ext cx="3416158" cy="4795408"/>
          </a:xfrm>
        </p:spPr>
        <p:txBody>
          <a:bodyPr>
            <a:normAutofit/>
          </a:bodyPr>
          <a:lstStyle/>
          <a:p>
            <a:r>
              <a:rPr lang="en-IN" dirty="0">
                <a:solidFill>
                  <a:srgbClr val="FFFFFF"/>
                </a:solidFill>
              </a:rPr>
              <a:t>Data Science Formulation</a:t>
            </a:r>
          </a:p>
        </p:txBody>
      </p:sp>
      <p:graphicFrame>
        <p:nvGraphicFramePr>
          <p:cNvPr id="5" name="Content Placeholder 2">
            <a:extLst>
              <a:ext uri="{FF2B5EF4-FFF2-40B4-BE49-F238E27FC236}">
                <a16:creationId xmlns:a16="http://schemas.microsoft.com/office/drawing/2014/main" xmlns="" id="{75C19804-AFE8-4D0B-9DCE-A4BF826963BE}"/>
              </a:ext>
            </a:extLst>
          </p:cNvPr>
          <p:cNvGraphicFramePr>
            <a:graphicFrameLocks noGrp="1"/>
          </p:cNvGraphicFramePr>
          <p:nvPr>
            <p:ph idx="1"/>
            <p:extLst>
              <p:ext uri="{D42A27DB-BD31-4B8C-83A1-F6EECF244321}">
                <p14:modId xmlns:p14="http://schemas.microsoft.com/office/powerpoint/2010/main" val="37148562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735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838200" y="963877"/>
            <a:ext cx="3494362" cy="4930246"/>
          </a:xfrm>
        </p:spPr>
        <p:txBody>
          <a:bodyPr>
            <a:normAutofit/>
          </a:bodyPr>
          <a:lstStyle/>
          <a:p>
            <a:pPr algn="r"/>
            <a:r>
              <a:rPr lang="en-IN" b="1" dirty="0" smtClean="0">
                <a:solidFill>
                  <a:schemeClr val="accent1"/>
                </a:solidFill>
              </a:rPr>
              <a:t>Kind of Data</a:t>
            </a:r>
            <a:endParaRPr lang="en-IN" b="1" dirty="0">
              <a:solidFill>
                <a:schemeClr val="accent1"/>
              </a:solidFill>
            </a:endParaRP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A44B86F-F0DA-457C-9370-DB7AE9531C44}"/>
              </a:ext>
            </a:extLst>
          </p:cNvPr>
          <p:cNvSpPr>
            <a:spLocks noGrp="1"/>
          </p:cNvSpPr>
          <p:nvPr>
            <p:ph idx="1"/>
          </p:nvPr>
        </p:nvSpPr>
        <p:spPr>
          <a:xfrm>
            <a:off x="4976031" y="963877"/>
            <a:ext cx="6377769" cy="4930246"/>
          </a:xfrm>
        </p:spPr>
        <p:txBody>
          <a:bodyPr anchor="ctr">
            <a:normAutofit/>
          </a:bodyPr>
          <a:lstStyle/>
          <a:p>
            <a:pPr lvl="0"/>
            <a:r>
              <a:rPr lang="en-IN" sz="2400" dirty="0"/>
              <a:t>Analysing the data that is fictional in nature gives us a way to apply the technical and the domain knowledge that we have learnt</a:t>
            </a:r>
          </a:p>
          <a:p>
            <a:pPr lvl="0"/>
            <a:r>
              <a:rPr lang="en-IN" sz="2400" dirty="0"/>
              <a:t> But working on real time data considering a societal issue as an objective provides a way to extend a solution besides the former</a:t>
            </a:r>
          </a:p>
          <a:p>
            <a:pPr lvl="0"/>
            <a:r>
              <a:rPr lang="en-IN" sz="2400" dirty="0"/>
              <a:t>We take this advantage to work on a real-time </a:t>
            </a:r>
            <a:r>
              <a:rPr lang="en-IN" sz="2400" dirty="0" smtClean="0"/>
              <a:t>data</a:t>
            </a:r>
            <a:endParaRPr lang="en-IN" sz="2400" dirty="0"/>
          </a:p>
        </p:txBody>
      </p:sp>
    </p:spTree>
    <p:extLst>
      <p:ext uri="{BB962C8B-B14F-4D97-AF65-F5344CB8AC3E}">
        <p14:creationId xmlns:p14="http://schemas.microsoft.com/office/powerpoint/2010/main" val="1195230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2C166-D369-43E1-9A96-FF211534ED12}"/>
              </a:ext>
            </a:extLst>
          </p:cNvPr>
          <p:cNvSpPr>
            <a:spLocks noGrp="1"/>
          </p:cNvSpPr>
          <p:nvPr>
            <p:ph type="title"/>
          </p:nvPr>
        </p:nvSpPr>
        <p:spPr>
          <a:xfrm>
            <a:off x="646111" y="452718"/>
            <a:ext cx="9404723" cy="832743"/>
          </a:xfrm>
        </p:spPr>
        <p:txBody>
          <a:bodyPr>
            <a:normAutofit/>
          </a:bodyPr>
          <a:lstStyle/>
          <a:p>
            <a:r>
              <a:rPr lang="en-IN" b="1" dirty="0">
                <a:solidFill>
                  <a:schemeClr val="accent1"/>
                </a:solidFill>
              </a:rPr>
              <a:t>Route map – finding a valid dataset </a:t>
            </a:r>
            <a:endParaRPr lang="en-IN" b="1" dirty="0">
              <a:solidFill>
                <a:schemeClr val="accent1"/>
              </a:solidFill>
            </a:endParaRPr>
          </a:p>
        </p:txBody>
      </p:sp>
      <p:pic>
        <p:nvPicPr>
          <p:cNvPr id="2050" name="Picture 2" descr="Image preview">
            <a:extLst>
              <a:ext uri="{FF2B5EF4-FFF2-40B4-BE49-F238E27FC236}">
                <a16:creationId xmlns:a16="http://schemas.microsoft.com/office/drawing/2014/main" xmlns="" id="{7CBA757A-DD58-45EB-89B9-189A0F4E59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321" y="1257300"/>
            <a:ext cx="10352979" cy="539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861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856</Words>
  <Application>Microsoft Office PowerPoint</Application>
  <PresentationFormat>Custom</PresentationFormat>
  <Paragraphs>92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mental health based on severity</vt:lpstr>
      <vt:lpstr>Agenda</vt:lpstr>
      <vt:lpstr>Why Mental Health?</vt:lpstr>
      <vt:lpstr>Statistical Coverage</vt:lpstr>
      <vt:lpstr>Problem Statement</vt:lpstr>
      <vt:lpstr>Importance of data analytics</vt:lpstr>
      <vt:lpstr>Data Science Formulation</vt:lpstr>
      <vt:lpstr>Kind of Data</vt:lpstr>
      <vt:lpstr>Route map – finding a valid dataset </vt:lpstr>
      <vt:lpstr>Email communication</vt:lpstr>
      <vt:lpstr>Dataset</vt:lpstr>
      <vt:lpstr>Glimpse of data files</vt:lpstr>
      <vt:lpstr>Five framing guidelines</vt:lpstr>
      <vt:lpstr>Challenges</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mental health based on seriousness</dc:title>
  <dc:creator>Jinaliben Patel</dc:creator>
  <cp:lastModifiedBy>KAVYA1</cp:lastModifiedBy>
  <cp:revision>84</cp:revision>
  <dcterms:created xsi:type="dcterms:W3CDTF">2020-02-20T03:01:21Z</dcterms:created>
  <dcterms:modified xsi:type="dcterms:W3CDTF">2020-02-20T05:14:40Z</dcterms:modified>
</cp:coreProperties>
</file>