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0" r:id="rId5"/>
    <p:sldId id="286" r:id="rId6"/>
    <p:sldId id="294" r:id="rId7"/>
    <p:sldId id="295" r:id="rId8"/>
    <p:sldId id="296" r:id="rId9"/>
    <p:sldId id="281" r:id="rId10"/>
    <p:sldId id="282" r:id="rId11"/>
    <p:sldId id="272" r:id="rId12"/>
    <p:sldId id="284" r:id="rId13"/>
    <p:sldId id="285" r:id="rId14"/>
    <p:sldId id="293" r:id="rId15"/>
    <p:sldId id="297" r:id="rId16"/>
    <p:sldId id="283" r:id="rId17"/>
    <p:sldId id="28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764" y="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v.bugaevskii@corp.mail.ru" TargetMode="External"/><Relationship Id="rId2" Type="http://schemas.openxmlformats.org/officeDocument/2006/relationships/hyperlink" Target="mailto:k.Izmailov@corp.mail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joinchat/BbDUnVUEdNYEud129Ct-qA" TargetMode="External"/><Relationship Id="rId4" Type="http://schemas.openxmlformats.org/officeDocument/2006/relationships/hyperlink" Target="https://sphere.mail.ru/blog/view/5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sights.stackoverflow.com/survey/2020#technology-most-loved-dreaded-and-wanted-languages-dread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sights.stackoverflow.com/survey/2020#technology-most-loved-dreaded-and-wanted-languages-dread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41358" y="4056709"/>
            <a:ext cx="6384589" cy="1788486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 в анализ данных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3693111" y="6289355"/>
            <a:ext cx="5132836" cy="47662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Измайлов Константин/</a:t>
            </a:r>
            <a:r>
              <a:rPr lang="ru-RU" dirty="0" err="1" smtClean="0"/>
              <a:t>Бугаевский</a:t>
            </a:r>
            <a:r>
              <a:rPr lang="ru-RU" dirty="0" smtClean="0"/>
              <a:t>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Прост в освоении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076" name="Picture 4" descr="ÐÐ»Ñ Ð°Ð½Ð°Ð»Ð¸Ð·Ð° Ð´Ð°Ð½Ð½ÑÑ Ð½ÐµÑ ÑÐ¼ÑÑÐ»Ð° Ð¸Ð·ÑÑÐ°ÑÑ Python ÑÐµÐ»Ð¸Ðº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08" y="2446460"/>
            <a:ext cx="4028172" cy="26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python language for k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0" y="2446460"/>
            <a:ext cx="3579990" cy="26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09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599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Освоение </a:t>
            </a:r>
            <a:r>
              <a:rPr lang="ru-RU" dirty="0"/>
              <a:t>основных принципов программирования.</a:t>
            </a:r>
          </a:p>
          <a:p>
            <a:endParaRPr lang="ru-RU" dirty="0"/>
          </a:p>
        </p:txBody>
      </p:sp>
      <p:pic>
        <p:nvPicPr>
          <p:cNvPr id="4098" name="Picture 2" descr="https://cdn-images-1.medium.com/max/900/0*aT9-nA8YKeHL43V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84" y="2033358"/>
            <a:ext cx="2563213" cy="33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python for data 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32" y="2018967"/>
            <a:ext cx="2573053" cy="33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stackove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1" y="4775333"/>
            <a:ext cx="6626917" cy="19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5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53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Изучение библиотек, необходимых для анализа данных.</a:t>
            </a:r>
          </a:p>
          <a:p>
            <a:endParaRPr lang="ru-RU" dirty="0"/>
          </a:p>
        </p:txBody>
      </p:sp>
      <p:pic>
        <p:nvPicPr>
          <p:cNvPr id="5122" name="Picture 2" descr="Ð£ Python Ð´Ð»Ñ Ð°Ð½Ð°Ð»Ð¸Ð·Ð° Ð´Ð°Ð½Ð½ÑÑ ÐµÑÑÑ Ð±Ð¸Ð±Ð»Ð¸Ð¾ÑÐµ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1" y="1896182"/>
            <a:ext cx="7223280" cy="43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4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404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</a:t>
            </a:r>
            <a:r>
              <a:rPr lang="ru-RU" dirty="0" smtClean="0"/>
              <a:t>. Закрепление знаний на практике.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59" y="2592073"/>
            <a:ext cx="5834941" cy="28840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1" y="4088284"/>
            <a:ext cx="3720483" cy="2498936"/>
          </a:xfrm>
          <a:prstGeom prst="rect">
            <a:avLst/>
          </a:prstGeom>
        </p:spPr>
      </p:pic>
      <p:pic>
        <p:nvPicPr>
          <p:cNvPr id="7170" name="Picture 2" descr="ÐÐ°ÑÑÐ¸Ð½ÐºÐ¸ Ð¿Ð¾ Ð·Ð°Ð¿ÑÐ¾ÑÑ kag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32" y="1871407"/>
            <a:ext cx="4795988" cy="293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8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44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3. Закрепление знаний на </a:t>
            </a:r>
            <a:r>
              <a:rPr lang="ru-RU" dirty="0" smtClean="0"/>
              <a:t>практике</a:t>
            </a:r>
            <a:r>
              <a:rPr lang="en-US" dirty="0" smtClean="0"/>
              <a:t> (pythonchallenge.com)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842976"/>
            <a:ext cx="8499390" cy="44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5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программировать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026" name="Picture 2" descr="Jupyter Notebook в Netflix / Хаб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7" y="1875086"/>
            <a:ext cx="3151762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1601" y="510021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ru-RU" dirty="0"/>
          </a:p>
        </p:txBody>
      </p:sp>
      <p:pic>
        <p:nvPicPr>
          <p:cNvPr id="1028" name="Picture 4" descr="PyCharm: IDE для профессиональной разработки на Python от JetBrai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54" y="2044699"/>
            <a:ext cx="4314597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154" y="2344595"/>
            <a:ext cx="4445509" cy="24396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0381" y="5045171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/>
              <a:t>Pycharm</a:t>
            </a:r>
            <a:r>
              <a:rPr lang="en-US" dirty="0" smtClean="0"/>
              <a:t>/</a:t>
            </a:r>
            <a:r>
              <a:rPr lang="en-US" dirty="0" err="1" smtClean="0"/>
              <a:t>Vscode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022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 на </a:t>
            </a:r>
            <a:r>
              <a:rPr lang="en-US" dirty="0"/>
              <a:t>Python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467330"/>
            <a:ext cx="7962156" cy="46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9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147" y="1549667"/>
            <a:ext cx="865318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Измайлов Константин </a:t>
            </a:r>
            <a:endParaRPr lang="ru-RU" sz="2400" b="1" dirty="0"/>
          </a:p>
          <a:p>
            <a:pPr algn="ctr"/>
            <a:r>
              <a:rPr lang="en-US" dirty="0" smtClean="0"/>
              <a:t>Mail: </a:t>
            </a:r>
            <a:r>
              <a:rPr lang="en-US" dirty="0" smtClean="0">
                <a:hlinkClick r:id="rId2"/>
              </a:rPr>
              <a:t>k.Izmailov@corp.mail.ru</a:t>
            </a:r>
            <a:endParaRPr lang="en-US" dirty="0" smtClean="0"/>
          </a:p>
          <a:p>
            <a:pPr algn="ctr"/>
            <a:r>
              <a:rPr lang="en-US" dirty="0"/>
              <a:t>Telegram: </a:t>
            </a:r>
            <a:r>
              <a:rPr lang="en-US" dirty="0" smtClean="0"/>
              <a:t>@</a:t>
            </a:r>
            <a:r>
              <a:rPr lang="en-US" dirty="0" err="1" smtClean="0"/>
              <a:t>KonstantinIzmaylov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sz="2400" b="1" dirty="0" err="1" smtClean="0"/>
              <a:t>Бугаевский</a:t>
            </a:r>
            <a:r>
              <a:rPr lang="ru-RU" sz="2400" b="1" dirty="0" smtClean="0"/>
              <a:t> Владимир</a:t>
            </a:r>
            <a:endParaRPr lang="ru-RU" sz="2400" b="1" dirty="0"/>
          </a:p>
          <a:p>
            <a:pPr algn="ctr"/>
            <a:r>
              <a:rPr lang="en-US" dirty="0"/>
              <a:t>Mail: </a:t>
            </a:r>
            <a:r>
              <a:rPr lang="en-US" dirty="0" smtClean="0">
                <a:hlinkClick r:id="rId3"/>
              </a:rPr>
              <a:t>v.bugaevskii@corp.mail.ru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Блог на портале </a:t>
            </a:r>
            <a:r>
              <a:rPr lang="ru-RU" dirty="0" err="1" smtClean="0"/>
              <a:t>Техносферы</a:t>
            </a:r>
            <a:r>
              <a:rPr lang="ru-RU" dirty="0" smtClean="0"/>
              <a:t>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https://sphere.mail.ru/blog/view/53</a:t>
            </a:r>
            <a:r>
              <a:rPr lang="en-US" dirty="0">
                <a:hlinkClick r:id="rId4"/>
              </a:rPr>
              <a:t>/</a:t>
            </a:r>
            <a:endParaRPr lang="en-US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Чат в Телеграмме</a:t>
            </a:r>
            <a:r>
              <a:rPr lang="ru-RU" dirty="0" smtClean="0"/>
              <a:t>: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t.me/joinchat/BbDUnVUEdNYEud129Ct-qA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84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3" y="510139"/>
            <a:ext cx="2115376" cy="2824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4464" y="510139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Измайлов Константин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24464" y="1014225"/>
            <a:ext cx="297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Head of DS </a:t>
            </a:r>
            <a:r>
              <a:rPr lang="ru-RU" sz="1600" dirty="0" smtClean="0"/>
              <a:t>в </a:t>
            </a:r>
            <a:r>
              <a:rPr lang="en-US" sz="1600" dirty="0" smtClean="0"/>
              <a:t>Delivery Club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24463" y="1358021"/>
            <a:ext cx="5708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Руковожу командами продуктового, маркетингового, операционного направлений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24462" y="1942796"/>
            <a:ext cx="5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Kaggle</a:t>
            </a:r>
            <a:r>
              <a:rPr lang="en-US" sz="1600" dirty="0" smtClean="0"/>
              <a:t> Master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/>
        </p:blipFill>
        <p:spPr>
          <a:xfrm>
            <a:off x="893891" y="3580269"/>
            <a:ext cx="1872000" cy="2804760"/>
          </a:xfrm>
          <a:prstGeom prst="rect">
            <a:avLst/>
          </a:prstGeom>
          <a:ln>
            <a:noFill/>
          </a:ln>
        </p:spPr>
      </p:pic>
      <p:sp>
        <p:nvSpPr>
          <p:cNvPr id="9" name="TextShape 6"/>
          <p:cNvSpPr txBox="1"/>
          <p:nvPr/>
        </p:nvSpPr>
        <p:spPr>
          <a:xfrm>
            <a:off x="3224462" y="3678784"/>
            <a:ext cx="5112000" cy="217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strike="noStrike" spc="-1" dirty="0" err="1">
                <a:solidFill>
                  <a:srgbClr val="000000"/>
                </a:solidFill>
                <a:latin typeface="HelveticaCyr"/>
              </a:rPr>
              <a:t>Бугаевский</a:t>
            </a:r>
            <a:r>
              <a:rPr lang="ru-RU" sz="1800" b="1" strike="noStrike" spc="-1" dirty="0">
                <a:solidFill>
                  <a:srgbClr val="000000"/>
                </a:solidFill>
                <a:latin typeface="HelveticaCyr"/>
              </a:rPr>
              <a:t> Владимир</a:t>
            </a:r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Программист в </a:t>
            </a:r>
            <a:r>
              <a:rPr lang="ru-RU" sz="1600" b="0" strike="noStrike" spc="-1" dirty="0" err="1" smtClean="0">
                <a:solidFill>
                  <a:srgbClr val="000000"/>
                </a:solidFill>
                <a:latin typeface="HelveticaCyr"/>
              </a:rPr>
              <a:t>Поиске@Mail.Ru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 </a:t>
            </a:r>
            <a:endParaRPr lang="ru-RU" sz="1600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Выпускник </a:t>
            </a: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проекта «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HelveticaCyr"/>
              </a:rPr>
              <a:t>Техносфера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» </a:t>
            </a:r>
            <a:endParaRPr lang="ru-RU" sz="1600" b="0" strike="noStrike" spc="-1" dirty="0">
              <a:latin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Занимаюсь построением ML-решений и их внедрением в различных проектах компании </a:t>
            </a:r>
            <a:r>
              <a:rPr lang="ru-RU" sz="1600" dirty="0" err="1"/>
              <a:t>Mail.Ru</a:t>
            </a:r>
            <a:r>
              <a:rPr lang="ru-RU" sz="1600" dirty="0"/>
              <a:t> </a:t>
            </a:r>
            <a:r>
              <a:rPr lang="ru-RU" sz="1600" dirty="0" err="1"/>
              <a:t>Group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24461" y="2276905"/>
            <a:ext cx="5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Преподаю в </a:t>
            </a:r>
            <a:r>
              <a:rPr lang="ru-RU" sz="1600" dirty="0" err="1" smtClean="0"/>
              <a:t>Техносфере</a:t>
            </a:r>
            <a:r>
              <a:rPr lang="ru-RU" sz="1600" dirty="0" smtClean="0"/>
              <a:t> более 2 лет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219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Получить основы программирования на </a:t>
            </a:r>
            <a:r>
              <a:rPr lang="en-US" sz="2000" dirty="0" smtClean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Освоить базовые прикладные инструменты для анализа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Изучить базовые понятия математической статистики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ÐÐ°ÑÑÐ¸Ð½ÐºÐ¸ Ð¿Ð¾ Ð·Ð°Ð¿ÑÐ¾ÑÑ Ð°Ð½Ð°Ð»Ð¸ÑÐ¸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2" y="3247298"/>
            <a:ext cx="3935162" cy="33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33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388480"/>
            <a:ext cx="7527727" cy="46006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(</a:t>
            </a:r>
            <a:r>
              <a:rPr lang="ru-RU" sz="2000" i="1" dirty="0" smtClean="0"/>
              <a:t>ДЗ 1 – </a:t>
            </a:r>
            <a:r>
              <a:rPr lang="ru-RU" sz="2000" i="1" dirty="0"/>
              <a:t>1</a:t>
            </a:r>
            <a:r>
              <a:rPr lang="ru-RU" sz="2000" i="1" dirty="0" smtClean="0"/>
              <a:t>0баллов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Библиотека </a:t>
            </a:r>
            <a:r>
              <a:rPr lang="ru-RU" sz="2000" dirty="0" err="1" smtClean="0"/>
              <a:t>Numpy</a:t>
            </a:r>
            <a:r>
              <a:rPr lang="ru-RU" sz="2000" dirty="0" smtClean="0"/>
              <a:t> (</a:t>
            </a:r>
            <a:r>
              <a:rPr lang="ru-RU" sz="2000" i="1" dirty="0" smtClean="0"/>
              <a:t>ДЗ 2 – 10 баллов</a:t>
            </a:r>
            <a:r>
              <a:rPr lang="ru-RU" sz="2000" dirty="0" smtClean="0"/>
              <a:t>)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Библиотека </a:t>
            </a:r>
            <a:r>
              <a:rPr lang="en-US" sz="2000" dirty="0" smtClean="0"/>
              <a:t>Pandas (</a:t>
            </a:r>
            <a:r>
              <a:rPr lang="ru-RU" sz="2000" i="1" dirty="0" smtClean="0"/>
              <a:t>КР  1 – 10 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Визуализация </a:t>
            </a:r>
            <a:r>
              <a:rPr lang="ru-RU" sz="2000" dirty="0" smtClean="0"/>
              <a:t>данных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- 1 (</a:t>
            </a:r>
            <a:r>
              <a:rPr lang="ru-RU" sz="2000" i="1" dirty="0" smtClean="0"/>
              <a:t>ДЗ 3 – 15 баллов)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- 2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Парсинг</a:t>
            </a:r>
            <a:r>
              <a:rPr lang="ru-RU" sz="2000" dirty="0"/>
              <a:t> данных с помощью </a:t>
            </a:r>
            <a:r>
              <a:rPr lang="ru-RU" sz="2000" dirty="0" err="1"/>
              <a:t>Python</a:t>
            </a:r>
            <a:r>
              <a:rPr lang="ru-RU" sz="2000" dirty="0"/>
              <a:t> </a:t>
            </a:r>
            <a:r>
              <a:rPr lang="ru-RU" sz="2000" i="1" dirty="0"/>
              <a:t>(ДЗ 4</a:t>
            </a:r>
            <a:r>
              <a:rPr lang="ru-RU" sz="2000" i="1" dirty="0" smtClean="0"/>
              <a:t> </a:t>
            </a:r>
            <a:r>
              <a:rPr lang="ru-RU" sz="2000" i="1" dirty="0"/>
              <a:t>– </a:t>
            </a:r>
            <a:r>
              <a:rPr lang="ru-RU" sz="2000" i="1" dirty="0" smtClean="0"/>
              <a:t>10 </a:t>
            </a:r>
            <a:r>
              <a:rPr lang="ru-RU" sz="2000" i="1" dirty="0"/>
              <a:t>баллов</a:t>
            </a:r>
            <a:r>
              <a:rPr lang="ru-RU" sz="2000" i="1" dirty="0" smtClean="0"/>
              <a:t>)</a:t>
            </a:r>
            <a:r>
              <a:rPr lang="ru-RU" sz="2000" dirty="0" smtClean="0"/>
              <a:t>.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статистику – 1 </a:t>
            </a:r>
            <a:r>
              <a:rPr lang="ru-RU" sz="2000" i="1" dirty="0" smtClean="0"/>
              <a:t>(Мини-проект – 2</a:t>
            </a:r>
            <a:r>
              <a:rPr lang="ru-RU" sz="2000" i="1" dirty="0"/>
              <a:t>0</a:t>
            </a:r>
            <a:r>
              <a:rPr lang="en-US" sz="2000" i="1" dirty="0" smtClean="0"/>
              <a:t> </a:t>
            </a:r>
            <a:r>
              <a:rPr lang="ru-RU" sz="2000" i="1" dirty="0" smtClean="0"/>
              <a:t>баллов)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Введение в статистику – </a:t>
            </a:r>
            <a:r>
              <a:rPr lang="ru-RU" sz="2000" dirty="0" smtClean="0"/>
              <a:t>2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Временные ряды (</a:t>
            </a:r>
            <a:r>
              <a:rPr lang="en-US" sz="2000" i="1" dirty="0" err="1" smtClean="0"/>
              <a:t>Kaggle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Inclass</a:t>
            </a:r>
            <a:r>
              <a:rPr lang="ru-RU" sz="2000" i="1" dirty="0" smtClean="0"/>
              <a:t>– </a:t>
            </a:r>
            <a:r>
              <a:rPr lang="en-US" sz="2000" i="1" dirty="0"/>
              <a:t>5</a:t>
            </a:r>
            <a:r>
              <a:rPr lang="ru-RU" sz="2000" i="1" dirty="0" smtClean="0"/>
              <a:t> </a:t>
            </a:r>
            <a:r>
              <a:rPr lang="en-US" sz="2000" i="1" dirty="0" smtClean="0"/>
              <a:t>+ [</a:t>
            </a:r>
            <a:r>
              <a:rPr lang="ru-RU" sz="2000" i="1" dirty="0" smtClean="0"/>
              <a:t>10</a:t>
            </a:r>
            <a:r>
              <a:rPr lang="en-US" sz="2000" i="1" dirty="0" smtClean="0"/>
              <a:t>] </a:t>
            </a:r>
            <a:r>
              <a:rPr lang="ru-RU" sz="2000" i="1" dirty="0" smtClean="0"/>
              <a:t>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SQL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Колоквиум</a:t>
            </a:r>
            <a:r>
              <a:rPr lang="ru-RU" sz="2000" dirty="0" smtClean="0"/>
              <a:t> (</a:t>
            </a:r>
            <a:r>
              <a:rPr lang="ru-RU" sz="2000" i="1" dirty="0" smtClean="0"/>
              <a:t>КР </a:t>
            </a:r>
            <a:r>
              <a:rPr lang="en-US" sz="2000" i="1" dirty="0" smtClean="0"/>
              <a:t>2</a:t>
            </a:r>
            <a:r>
              <a:rPr lang="ru-RU" sz="2000" i="1" dirty="0" smtClean="0"/>
              <a:t> – 2</a:t>
            </a:r>
            <a:r>
              <a:rPr lang="en-US" sz="2000" i="1" dirty="0" smtClean="0"/>
              <a:t>0</a:t>
            </a:r>
            <a:r>
              <a:rPr lang="ru-RU" sz="2000" i="1" dirty="0" smtClean="0"/>
              <a:t> 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Пересдача (</a:t>
            </a:r>
            <a:r>
              <a:rPr lang="ru-RU" sz="2000" i="1" dirty="0" smtClean="0"/>
              <a:t>2</a:t>
            </a:r>
            <a:r>
              <a:rPr lang="en-US" sz="2000" i="1" dirty="0"/>
              <a:t>0</a:t>
            </a:r>
            <a:r>
              <a:rPr lang="ru-RU" sz="2000" i="1" dirty="0" smtClean="0"/>
              <a:t> </a:t>
            </a:r>
            <a:r>
              <a:rPr lang="ru-RU" sz="2000" i="1" dirty="0" smtClean="0"/>
              <a:t>баллов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51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оценка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23216" y="2612347"/>
            <a:ext cx="7527727" cy="1439889"/>
          </a:xfrm>
        </p:spPr>
        <p:txBody>
          <a:bodyPr/>
          <a:lstStyle/>
          <a:p>
            <a:pPr algn="ctr"/>
            <a:r>
              <a:rPr lang="ru-RU" b="1" dirty="0" smtClean="0"/>
              <a:t>8</a:t>
            </a:r>
            <a:r>
              <a:rPr lang="en-US" b="1" dirty="0" smtClean="0"/>
              <a:t>6</a:t>
            </a:r>
            <a:r>
              <a:rPr lang="ru-RU" b="1" dirty="0" smtClean="0"/>
              <a:t> – 100 </a:t>
            </a:r>
            <a:r>
              <a:rPr lang="ru-RU" dirty="0" smtClean="0"/>
              <a:t>баллов – «Отлично»</a:t>
            </a:r>
          </a:p>
          <a:p>
            <a:pPr algn="ctr"/>
            <a:r>
              <a:rPr lang="ru-RU" b="1" dirty="0" smtClean="0"/>
              <a:t>7</a:t>
            </a:r>
            <a:r>
              <a:rPr lang="en-US" b="1" dirty="0" smtClean="0"/>
              <a:t>1</a:t>
            </a:r>
            <a:r>
              <a:rPr lang="ru-RU" b="1" dirty="0" smtClean="0"/>
              <a:t> – 85 </a:t>
            </a:r>
            <a:r>
              <a:rPr lang="ru-RU" dirty="0" smtClean="0"/>
              <a:t>баллов – «Хорошо»</a:t>
            </a:r>
          </a:p>
          <a:p>
            <a:pPr algn="ctr"/>
            <a:r>
              <a:rPr lang="ru-RU" b="1" dirty="0" smtClean="0"/>
              <a:t>50 – 70 </a:t>
            </a:r>
            <a:r>
              <a:rPr lang="ru-RU" dirty="0" smtClean="0"/>
              <a:t>баллов – «Удовлетворительно»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8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анализ данных?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b="1" dirty="0"/>
              <a:t>Анализ данных </a:t>
            </a:r>
            <a:r>
              <a:rPr lang="ru-RU" sz="2000" dirty="0"/>
              <a:t>— процесс исследования, фильтрации, преобразования и моделирования данных с целью извлечения полезной информации и принятия решений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Сбор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Подготовка и очистка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Нахождение скрытых зависимостей 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Разработка моделей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Прочее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04656" y="-75616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https://postnauka.ru/faq/36978</a:t>
            </a:r>
          </a:p>
        </p:txBody>
      </p:sp>
    </p:spTree>
    <p:extLst>
      <p:ext uri="{BB962C8B-B14F-4D97-AF65-F5344CB8AC3E}">
        <p14:creationId xmlns:p14="http://schemas.microsoft.com/office/powerpoint/2010/main" val="2651451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Специалисты по анализу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BI – </a:t>
            </a:r>
            <a:r>
              <a:rPr lang="ru-RU" sz="2000" b="1" dirty="0" smtClean="0"/>
              <a:t>Аналитик</a:t>
            </a:r>
            <a:endParaRPr lang="en-US" sz="2000" b="1" dirty="0" smtClean="0"/>
          </a:p>
          <a:p>
            <a:r>
              <a:rPr lang="ru-RU" sz="2000" dirty="0" smtClean="0"/>
              <a:t>Решает срочные задачи, работает с базой данных, готовит </a:t>
            </a:r>
            <a:r>
              <a:rPr lang="ru-RU" sz="2000" dirty="0" err="1" smtClean="0"/>
              <a:t>дашборды</a:t>
            </a:r>
            <a:r>
              <a:rPr lang="ru-RU" sz="2000" dirty="0" smtClean="0"/>
              <a:t>, отвечает за визуализацию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/>
              <a:t>Аналитик </a:t>
            </a:r>
          </a:p>
          <a:p>
            <a:r>
              <a:rPr lang="ru-RU" sz="2000" dirty="0" smtClean="0"/>
              <a:t>Отлично знает предметную область, анализирует метрики, проводит эксперименты, составляет прогнозы, глубоко закапывается в имеющиеся данные</a:t>
            </a:r>
            <a:r>
              <a:rPr lang="en-US" sz="2000" dirty="0"/>
              <a:t>.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 Scientist</a:t>
            </a:r>
            <a:endParaRPr lang="ru-RU" sz="2000" b="1" dirty="0" smtClean="0"/>
          </a:p>
          <a:p>
            <a:r>
              <a:rPr lang="ru-RU" sz="2000" dirty="0"/>
              <a:t>С</a:t>
            </a:r>
            <a:r>
              <a:rPr lang="ru-RU" sz="2000" dirty="0" smtClean="0"/>
              <a:t>труктурирует </a:t>
            </a:r>
            <a:r>
              <a:rPr lang="ru-RU" sz="2000" dirty="0"/>
              <a:t>и анализирует большие объёмы данных, применяет машинное обучение для предсказания событий и обнаружения неочевидных </a:t>
            </a:r>
            <a:r>
              <a:rPr lang="ru-RU" sz="2000" dirty="0" smtClean="0"/>
              <a:t>закономерностей.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84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Популярный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16290" y="6079585"/>
            <a:ext cx="406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insights.stackoverflow.com/survey/2020#technology-most-loved-dreaded-and-wanted-languages-dreaded</a:t>
            </a:r>
            <a:endParaRPr lang="en-US" sz="1200" dirty="0"/>
          </a:p>
          <a:p>
            <a:endParaRPr lang="en-US" sz="12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0" y="1992429"/>
            <a:ext cx="3960540" cy="24537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80" y="1992430"/>
            <a:ext cx="3890809" cy="24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2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Популярный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16290" y="6079585"/>
            <a:ext cx="406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insights.stackoverflow.com/survey/2020#technology-most-loved-dreaded-and-wanted-languages-dreaded</a:t>
            </a:r>
            <a:endParaRPr lang="en-US" sz="1200" dirty="0"/>
          </a:p>
          <a:p>
            <a:endParaRPr lang="en-US" sz="12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0" y="1992429"/>
            <a:ext cx="3960540" cy="24537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80" y="1992430"/>
            <a:ext cx="3890809" cy="24537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0" y="4570768"/>
            <a:ext cx="3340690" cy="21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53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анализ данных</Template>
  <TotalTime>918</TotalTime>
  <Words>454</Words>
  <Application>Microsoft Office PowerPoint</Application>
  <PresentationFormat>Экран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 PL SungtiL GB</vt:lpstr>
      <vt:lpstr>Arial</vt:lpstr>
      <vt:lpstr>Calibri</vt:lpstr>
      <vt:lpstr>HelveticaCyr</vt:lpstr>
      <vt:lpstr>HelveticaNeueCyr</vt:lpstr>
      <vt:lpstr>PF Isotext Pro</vt:lpstr>
      <vt:lpstr>PT Mono</vt:lpstr>
      <vt:lpstr>Wingdings</vt:lpstr>
      <vt:lpstr>Тема Office</vt:lpstr>
      <vt:lpstr>Введение в анализ данных на Python</vt:lpstr>
      <vt:lpstr>Презентация PowerPoint</vt:lpstr>
      <vt:lpstr>Цели курса</vt:lpstr>
      <vt:lpstr>План курса</vt:lpstr>
      <vt:lpstr>Итоговая оценка</vt:lpstr>
      <vt:lpstr>Что такое анализ данных?</vt:lpstr>
      <vt:lpstr>Специалисты по анализу данных</vt:lpstr>
      <vt:lpstr>Почему Python?</vt:lpstr>
      <vt:lpstr>Почему Python?</vt:lpstr>
      <vt:lpstr>Почему Python?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Где программировать</vt:lpstr>
      <vt:lpstr>Запуск программы на Python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Izmailov Konstantin</dc:creator>
  <cp:lastModifiedBy>Izmailov Konstantin</cp:lastModifiedBy>
  <cp:revision>72</cp:revision>
  <dcterms:created xsi:type="dcterms:W3CDTF">2018-07-30T20:51:03Z</dcterms:created>
  <dcterms:modified xsi:type="dcterms:W3CDTF">2020-09-23T15:54:36Z</dcterms:modified>
</cp:coreProperties>
</file>