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4" r:id="rId6"/>
    <p:sldId id="265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8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AFEA0-BABF-425F-A4EF-40FAF3399668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5562B-C7EF-47EC-B797-B345DB578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06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5562B-C7EF-47EC-B797-B345DB57815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173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958A-B3AC-41D5-A0E2-3260ECF30E02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F44B-78B1-4635-900D-9CCE6149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96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958A-B3AC-41D5-A0E2-3260ECF30E02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F44B-78B1-4635-900D-9CCE6149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57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958A-B3AC-41D5-A0E2-3260ECF30E02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F44B-78B1-4635-900D-9CCE6149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14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958A-B3AC-41D5-A0E2-3260ECF30E02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F44B-78B1-4635-900D-9CCE6149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64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958A-B3AC-41D5-A0E2-3260ECF30E02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F44B-78B1-4635-900D-9CCE6149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13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958A-B3AC-41D5-A0E2-3260ECF30E02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F44B-78B1-4635-900D-9CCE6149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53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958A-B3AC-41D5-A0E2-3260ECF30E02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F44B-78B1-4635-900D-9CCE6149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47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958A-B3AC-41D5-A0E2-3260ECF30E02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F44B-78B1-4635-900D-9CCE6149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1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958A-B3AC-41D5-A0E2-3260ECF30E02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F44B-78B1-4635-900D-9CCE6149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958A-B3AC-41D5-A0E2-3260ECF30E02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F44B-78B1-4635-900D-9CCE6149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96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958A-B3AC-41D5-A0E2-3260ECF30E02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F44B-78B1-4635-900D-9CCE6149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96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F958A-B3AC-41D5-A0E2-3260ECF30E02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3F44B-78B1-4635-900D-9CCE6149C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93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3999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7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53935" y="990"/>
            <a:ext cx="7099465" cy="76101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Идея проекта</a:t>
            </a:r>
            <a:endParaRPr lang="ru-RU" sz="3200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053935" y="6553200"/>
            <a:ext cx="7099465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71600" y="1079665"/>
            <a:ext cx="3467100" cy="495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 как в проекте требуется достаточно большое количество строк кода и разнообразие в </a:t>
            </a:r>
            <a:r>
              <a:rPr lang="ru-RU" dirty="0" err="1" smtClean="0"/>
              <a:t>виджетах</a:t>
            </a:r>
            <a:r>
              <a:rPr lang="ru-RU" dirty="0" smtClean="0"/>
              <a:t>, то первое, что пришло в голову – какая-нибудь программа из стандартного пакета </a:t>
            </a:r>
            <a:r>
              <a:rPr lang="en-US" dirty="0" smtClean="0"/>
              <a:t>Microsoft. Excel </a:t>
            </a:r>
            <a:r>
              <a:rPr lang="ru-RU" dirty="0" smtClean="0"/>
              <a:t>сложен из-за большого количества арифметических функций, присутствующих в приложении, в </a:t>
            </a:r>
            <a:r>
              <a:rPr lang="en-US" dirty="0" smtClean="0"/>
              <a:t>Word </a:t>
            </a:r>
            <a:r>
              <a:rPr lang="ru-RU" dirty="0" smtClean="0"/>
              <a:t>нужно как-то придумать средства навигации по тексту, проверку орфографии и т.д. Так что, выбор выпал на </a:t>
            </a:r>
            <a:r>
              <a:rPr lang="en-US" dirty="0" smtClean="0"/>
              <a:t>PowerPoint</a:t>
            </a:r>
            <a:r>
              <a:rPr lang="ru-RU" dirty="0" smtClean="0"/>
              <a:t>, который в данном проекте получил гордое название – </a:t>
            </a:r>
            <a:r>
              <a:rPr lang="en-US" dirty="0" smtClean="0"/>
              <a:t>“</a:t>
            </a:r>
            <a:r>
              <a:rPr lang="ru-RU" dirty="0" smtClean="0"/>
              <a:t>Редактор презентаций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8" name="Picture 4" descr="https://w7.pngwing.com/pngs/216/40/png-transparent-blue-and-white-letter-w-card-microsoft-word-microsoft-office-2016-word-processor-ms-word-blue-tex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754" y="1079665"/>
            <a:ext cx="287535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xceltables.com/wp-content/uploads/2016/12/cropped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553" y="2824738"/>
            <a:ext cx="2119759" cy="146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pngkit.com/png/detail/469-4697266_microsoft-powerpoint-icon-ma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1463" y1="44264" x2="41463" y2="44264"/>
                        <a14:foregroundMark x1="80732" y1="30411" x2="80732" y2="30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82" y="4414651"/>
            <a:ext cx="1435900" cy="161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52600" y="228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latin typeface="Bahnschrift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81400" y="3294555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Bahnschrift" pitchFamily="34" charset="0"/>
              </a:rPr>
              <a:t>[</a:t>
            </a:r>
            <a:r>
              <a:rPr lang="ru-RU" sz="2800" dirty="0" smtClean="0">
                <a:solidFill>
                  <a:schemeClr val="bg1"/>
                </a:solidFill>
                <a:latin typeface="Bahnschrift" pitchFamily="34" charset="0"/>
              </a:rPr>
              <a:t>Место под скриншот из игры</a:t>
            </a:r>
            <a:r>
              <a:rPr lang="en-US" sz="2800" dirty="0" smtClean="0">
                <a:solidFill>
                  <a:schemeClr val="bg1"/>
                </a:solidFill>
                <a:latin typeface="Bahnschrift" pitchFamily="34" charset="0"/>
              </a:rPr>
              <a:t>]</a:t>
            </a:r>
            <a:endParaRPr lang="ru-RU" sz="2800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23674" y="5844347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Bahnschrift" pitchFamily="34" charset="0"/>
              </a:rPr>
              <a:t>[</a:t>
            </a:r>
            <a:r>
              <a:rPr lang="ru-RU" sz="1600" dirty="0" smtClean="0">
                <a:solidFill>
                  <a:schemeClr val="bg1"/>
                </a:solidFill>
                <a:latin typeface="Bahnschrift" pitchFamily="34" charset="0"/>
              </a:rPr>
              <a:t>Тут какие-нибудь картинки из игры, чтобы заполнить пустое пространство</a:t>
            </a:r>
            <a:r>
              <a:rPr lang="en-US" sz="1600" dirty="0" smtClean="0">
                <a:solidFill>
                  <a:schemeClr val="bg1"/>
                </a:solidFill>
                <a:latin typeface="Bahnschrift" pitchFamily="34" charset="0"/>
              </a:rPr>
              <a:t>]</a:t>
            </a:r>
            <a:endParaRPr lang="ru-RU" sz="1600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5508" y="390406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Bahnschrift" pitchFamily="34" charset="0"/>
              </a:rPr>
              <a:t>Идея проекта</a:t>
            </a:r>
            <a:endParaRPr lang="ru-RU" sz="3600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7838" y="1685236"/>
            <a:ext cx="253396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 smtClean="0">
                <a:solidFill>
                  <a:schemeClr val="bg1"/>
                </a:solidFill>
                <a:latin typeface="Bahnschrift" pitchFamily="34" charset="0"/>
              </a:rPr>
              <a:t>Изначальная идея проекта была – сделать модифицированную игру </a:t>
            </a:r>
            <a:r>
              <a:rPr lang="en-US" sz="1300" dirty="0" smtClean="0">
                <a:solidFill>
                  <a:schemeClr val="bg1"/>
                </a:solidFill>
                <a:latin typeface="Bahnschrift" pitchFamily="34" charset="0"/>
              </a:rPr>
              <a:t>Mario</a:t>
            </a:r>
            <a:r>
              <a:rPr lang="ru-RU" sz="1300" dirty="0" smtClean="0">
                <a:solidFill>
                  <a:schemeClr val="bg1"/>
                </a:solidFill>
                <a:latin typeface="Bahnschrift" pitchFamily="34" charset="0"/>
              </a:rPr>
              <a:t>, где наш главный герой будет иметь </a:t>
            </a:r>
            <a:r>
              <a:rPr lang="en-US" sz="1300" dirty="0" smtClean="0">
                <a:solidFill>
                  <a:schemeClr val="bg1"/>
                </a:solidFill>
                <a:latin typeface="Bahnschrift" pitchFamily="34" charset="0"/>
              </a:rPr>
              <a:t>AK-47</a:t>
            </a:r>
            <a:r>
              <a:rPr lang="ru-RU" sz="1300" dirty="0" smtClean="0">
                <a:solidFill>
                  <a:schemeClr val="bg1"/>
                </a:solidFill>
                <a:latin typeface="Bahnschrift" pitchFamily="34" charset="0"/>
              </a:rPr>
              <a:t>, который можно будет улучшить. Однако в процессе рисования текстур от концепции с </a:t>
            </a:r>
            <a:r>
              <a:rPr lang="en-US" sz="1300" dirty="0" smtClean="0">
                <a:solidFill>
                  <a:schemeClr val="bg1"/>
                </a:solidFill>
                <a:latin typeface="Bahnschrift" pitchFamily="34" charset="0"/>
              </a:rPr>
              <a:t>Mario </a:t>
            </a:r>
            <a:r>
              <a:rPr lang="ru-RU" sz="1300" dirty="0" smtClean="0">
                <a:solidFill>
                  <a:schemeClr val="bg1"/>
                </a:solidFill>
                <a:latin typeface="Bahnschrift" pitchFamily="34" charset="0"/>
              </a:rPr>
              <a:t>пришлось отказаться, так как выглядело все очень нелепо. Были придуманы новый главный герой Артур и его противники. Где персонаж по сюжету получает различные задания, которые нужно выполнить. В первом уровне – совершить рейд на вражеский подземный бункер и уничтожить его реактор. Итоговая версия вдохновлена такими играми, как </a:t>
            </a:r>
            <a:r>
              <a:rPr lang="en-US" sz="1300" dirty="0" err="1" smtClean="0">
                <a:solidFill>
                  <a:schemeClr val="bg1"/>
                </a:solidFill>
                <a:latin typeface="Bahnschrift" pitchFamily="34" charset="0"/>
              </a:rPr>
              <a:t>Warframe</a:t>
            </a:r>
            <a:r>
              <a:rPr lang="en-US" sz="1300" dirty="0" smtClean="0">
                <a:solidFill>
                  <a:schemeClr val="bg1"/>
                </a:solidFill>
                <a:latin typeface="Bahnschrift" pitchFamily="34" charset="0"/>
              </a:rPr>
              <a:t>, Fallout </a:t>
            </a:r>
            <a:r>
              <a:rPr lang="ru-RU" sz="1300" dirty="0" smtClean="0">
                <a:solidFill>
                  <a:schemeClr val="bg1"/>
                </a:solidFill>
                <a:latin typeface="Bahnschrift" pitchFamily="34" charset="0"/>
              </a:rPr>
              <a:t>и </a:t>
            </a:r>
            <a:r>
              <a:rPr lang="en-US" sz="1300" dirty="0" smtClean="0">
                <a:solidFill>
                  <a:schemeClr val="bg1"/>
                </a:solidFill>
                <a:latin typeface="Bahnschrift" pitchFamily="34" charset="0"/>
              </a:rPr>
              <a:t>Dead Space.</a:t>
            </a:r>
            <a:endParaRPr lang="ru-RU" sz="1300" dirty="0">
              <a:solidFill>
                <a:schemeClr val="bg1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85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53935" y="990"/>
            <a:ext cx="7099465" cy="76101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Техническое задание</a:t>
            </a:r>
            <a:endParaRPr lang="ru-RU" sz="3200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053935" y="6553200"/>
            <a:ext cx="7099465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3935" y="1219200"/>
            <a:ext cx="70994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 только идея проекта была выбрана, то настало время составить некоторый план по которому будет идти разработка приложения. Собственно ТЗ следующее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 smtClean="0"/>
          </a:p>
          <a:p>
            <a:r>
              <a:rPr lang="ru-RU" sz="1200" dirty="0" smtClean="0"/>
              <a:t>- Написать приложение-редактор для презентаций (по типу </a:t>
            </a:r>
            <a:r>
              <a:rPr lang="ru-RU" sz="1200" dirty="0" err="1" smtClean="0"/>
              <a:t>PowerPoint</a:t>
            </a:r>
            <a:r>
              <a:rPr lang="ru-RU" sz="1200" dirty="0" smtClean="0"/>
              <a:t>,</a:t>
            </a:r>
          </a:p>
          <a:p>
            <a:r>
              <a:rPr lang="ru-RU" sz="1200" dirty="0" smtClean="0"/>
              <a:t>в очень урезанном варианте).</a:t>
            </a:r>
          </a:p>
          <a:p>
            <a:endParaRPr lang="ru-RU" sz="1200" dirty="0" smtClean="0"/>
          </a:p>
          <a:p>
            <a:r>
              <a:rPr lang="ru-RU" sz="1200" dirty="0" smtClean="0"/>
              <a:t>- Поддерживаемый формат презентаций - </a:t>
            </a:r>
            <a:r>
              <a:rPr lang="ru-RU" sz="1200" dirty="0" err="1" smtClean="0"/>
              <a:t>pptx</a:t>
            </a:r>
            <a:r>
              <a:rPr lang="ru-RU" sz="1200" dirty="0" smtClean="0"/>
              <a:t>.</a:t>
            </a:r>
          </a:p>
          <a:p>
            <a:endParaRPr lang="ru-RU" sz="1200" dirty="0" smtClean="0"/>
          </a:p>
          <a:p>
            <a:r>
              <a:rPr lang="ru-RU" sz="1200" dirty="0" smtClean="0"/>
              <a:t>- В приложении должны поддерживаться следующие функции:</a:t>
            </a:r>
          </a:p>
          <a:p>
            <a:endParaRPr lang="ru-RU" sz="1200" dirty="0" smtClean="0"/>
          </a:p>
          <a:p>
            <a:r>
              <a:rPr lang="ru-RU" sz="1200" dirty="0" smtClean="0"/>
              <a:t>&gt; Создание новой презентации, включая различные макеты для слайдов</a:t>
            </a:r>
          </a:p>
          <a:p>
            <a:r>
              <a:rPr lang="ru-RU" sz="1200" dirty="0" smtClean="0"/>
              <a:t>&gt; Должны иметься несколько стандартных стилей оформления (шаблонов) для презентаций</a:t>
            </a:r>
          </a:p>
          <a:p>
            <a:r>
              <a:rPr lang="ru-RU" sz="1200" dirty="0" smtClean="0"/>
              <a:t>&gt; Должны поддерживаться функции копирования / вырезания слайдов и вставки</a:t>
            </a:r>
          </a:p>
          <a:p>
            <a:r>
              <a:rPr lang="ru-RU" sz="1200" dirty="0" smtClean="0"/>
              <a:t>&gt; Приложение должно уметь считывать и выводить содержимое </a:t>
            </a:r>
            <a:r>
              <a:rPr lang="ru-RU" sz="1200" dirty="0" err="1" smtClean="0"/>
              <a:t>pptx</a:t>
            </a:r>
            <a:r>
              <a:rPr lang="ru-RU" sz="1200" dirty="0" smtClean="0"/>
              <a:t> файлов</a:t>
            </a:r>
          </a:p>
          <a:p>
            <a:r>
              <a:rPr lang="ru-RU" sz="1200" dirty="0" smtClean="0"/>
              <a:t>&gt; Должны иметься кнопочки, селекторы, слайдеры для редактирования шрифта</a:t>
            </a:r>
          </a:p>
          <a:p>
            <a:r>
              <a:rPr lang="ru-RU" sz="1200" dirty="0" smtClean="0"/>
              <a:t>&gt; Должна иметься возможность вставлять базовые геометрические фигуры: </a:t>
            </a:r>
          </a:p>
          <a:p>
            <a:r>
              <a:rPr lang="ru-RU" sz="1200" dirty="0" smtClean="0"/>
              <a:t>эллипс, треугольник, четырёхугольник</a:t>
            </a:r>
          </a:p>
          <a:p>
            <a:r>
              <a:rPr lang="ru-RU" sz="1200" dirty="0" smtClean="0"/>
              <a:t>&gt; Должны иметься кнопочки для настроек расположения шрифта</a:t>
            </a:r>
          </a:p>
          <a:p>
            <a:r>
              <a:rPr lang="ru-RU" sz="1200" dirty="0" smtClean="0"/>
              <a:t>&gt; Должны иметься кнопочки для настройки цвета блоков и их контура</a:t>
            </a:r>
          </a:p>
          <a:p>
            <a:r>
              <a:rPr lang="ru-RU" sz="1200" dirty="0" smtClean="0"/>
              <a:t>&gt; Блоки должны быть интерактивными, по типу - при двойном щелчке левой кнопкой мыши</a:t>
            </a:r>
          </a:p>
          <a:p>
            <a:r>
              <a:rPr lang="ru-RU" sz="1200" dirty="0" smtClean="0"/>
              <a:t>по блоку текста появляется возможность его передвигать в пределах слайда, меняя текст блока</a:t>
            </a:r>
          </a:p>
          <a:p>
            <a:r>
              <a:rPr lang="ru-RU" sz="1200" dirty="0" smtClean="0"/>
              <a:t>&gt; Должна иметься возможность вставки картинок и наложения на них различных фильтров</a:t>
            </a:r>
          </a:p>
          <a:p>
            <a:r>
              <a:rPr lang="ru-RU" sz="1200" dirty="0" smtClean="0"/>
              <a:t>&gt; Должна иметься функция показа слайдов - окно приложения раскрывается на весь экран и пропадают </a:t>
            </a:r>
          </a:p>
          <a:p>
            <a:r>
              <a:rPr lang="ru-RU" sz="1200" dirty="0" smtClean="0"/>
              <a:t>элементы интерфейса для редактирования презентации</a:t>
            </a:r>
          </a:p>
          <a:p>
            <a:r>
              <a:rPr lang="ru-RU" sz="1200" dirty="0" smtClean="0"/>
              <a:t>&gt; Должна быть возможность сохранять презентации в </a:t>
            </a:r>
            <a:r>
              <a:rPr lang="ru-RU" sz="1200" dirty="0" err="1" smtClean="0"/>
              <a:t>pptx</a:t>
            </a:r>
            <a:r>
              <a:rPr lang="ru-RU" sz="1200" dirty="0" smtClean="0"/>
              <a:t> формате</a:t>
            </a:r>
            <a:endParaRPr lang="ru-RU" sz="1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53935" y="990"/>
            <a:ext cx="7099465" cy="76101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Идея проекта</a:t>
            </a:r>
            <a:endParaRPr lang="ru-RU" sz="3200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053935" y="6553200"/>
            <a:ext cx="7099465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71600" y="1079665"/>
            <a:ext cx="3467100" cy="495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 как в проекте требуется достаточно большое количество строк кода и разнообразие в </a:t>
            </a:r>
            <a:r>
              <a:rPr lang="ru-RU" dirty="0" err="1" smtClean="0"/>
              <a:t>виджетах</a:t>
            </a:r>
            <a:r>
              <a:rPr lang="ru-RU" dirty="0" smtClean="0"/>
              <a:t>, то первое, что пришло в голову – какая-нибудь программа из стандартного пакета </a:t>
            </a:r>
            <a:r>
              <a:rPr lang="en-US" dirty="0" smtClean="0"/>
              <a:t>Microsoft. Excel </a:t>
            </a:r>
            <a:r>
              <a:rPr lang="ru-RU" dirty="0" smtClean="0"/>
              <a:t>сложен из-за большого количества арифметических функций, присутствующих в приложении, в </a:t>
            </a:r>
            <a:r>
              <a:rPr lang="en-US" dirty="0" smtClean="0"/>
              <a:t>Word </a:t>
            </a:r>
            <a:r>
              <a:rPr lang="ru-RU" dirty="0" smtClean="0"/>
              <a:t>нужно как-то придумать средства навигации по тексту, проверку орфографии и т.д. Так что, выбор выпал на </a:t>
            </a:r>
            <a:r>
              <a:rPr lang="en-US" dirty="0" smtClean="0"/>
              <a:t>PowerPoint</a:t>
            </a:r>
            <a:r>
              <a:rPr lang="ru-RU" dirty="0" smtClean="0"/>
              <a:t>, который в данном проекте получил гордое название – </a:t>
            </a:r>
            <a:r>
              <a:rPr lang="en-US" dirty="0" smtClean="0"/>
              <a:t>“</a:t>
            </a:r>
            <a:r>
              <a:rPr lang="ru-RU" dirty="0" smtClean="0"/>
              <a:t>Редактор презентаций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9" name="Picture 4" descr="https://w7.pngwing.com/pngs/216/40/png-transparent-blue-and-white-letter-w-card-microsoft-word-microsoft-office-2016-word-processor-ms-word-blue-tex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754" y="1079665"/>
            <a:ext cx="287535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exceltables.com/wp-content/uploads/2016/12/cropped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553" y="2824738"/>
            <a:ext cx="2119759" cy="146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s://www.pngkit.com/png/detail/469-4697266_microsoft-powerpoint-icon-ma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1463" y1="44264" x2="41463" y2="44264"/>
                        <a14:foregroundMark x1="80732" y1="30411" x2="80732" y2="30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82" y="4414651"/>
            <a:ext cx="1435900" cy="161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52600" y="228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latin typeface="Bahnschrift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29000" y="3079111"/>
            <a:ext cx="525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Bahnschrift" pitchFamily="34" charset="0"/>
              </a:rPr>
              <a:t>[</a:t>
            </a:r>
            <a:r>
              <a:rPr lang="ru-RU" sz="2800" dirty="0" smtClean="0">
                <a:solidFill>
                  <a:schemeClr val="bg1"/>
                </a:solidFill>
                <a:latin typeface="Bahnschrift" pitchFamily="34" charset="0"/>
              </a:rPr>
              <a:t>Место под </a:t>
            </a:r>
            <a:r>
              <a:rPr lang="ru-RU" sz="2800" dirty="0" err="1" smtClean="0">
                <a:solidFill>
                  <a:schemeClr val="bg1"/>
                </a:solidFill>
                <a:latin typeface="Bahnschrift" pitchFamily="34" charset="0"/>
              </a:rPr>
              <a:t>гифку</a:t>
            </a:r>
            <a:r>
              <a:rPr lang="ru-RU" sz="2800" dirty="0" smtClean="0">
                <a:solidFill>
                  <a:schemeClr val="bg1"/>
                </a:solidFill>
                <a:latin typeface="Bahnschrift" pitchFamily="34" charset="0"/>
              </a:rPr>
              <a:t>, с основными моментами игры</a:t>
            </a:r>
            <a:r>
              <a:rPr lang="en-US" sz="2800" dirty="0" smtClean="0">
                <a:solidFill>
                  <a:schemeClr val="bg1"/>
                </a:solidFill>
                <a:latin typeface="Bahnschrift" pitchFamily="34" charset="0"/>
              </a:rPr>
              <a:t>]</a:t>
            </a:r>
            <a:endParaRPr lang="ru-RU" sz="2800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23674" y="5844347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Bahnschrift" pitchFamily="34" charset="0"/>
              </a:rPr>
              <a:t>[</a:t>
            </a:r>
            <a:r>
              <a:rPr lang="ru-RU" sz="1600" dirty="0" smtClean="0">
                <a:solidFill>
                  <a:schemeClr val="bg1"/>
                </a:solidFill>
                <a:latin typeface="Bahnschrift" pitchFamily="34" charset="0"/>
              </a:rPr>
              <a:t>Тут какие-нибудь картинки из игры, чтобы заполнить пустое пространство</a:t>
            </a:r>
            <a:r>
              <a:rPr lang="en-US" sz="1600" dirty="0" smtClean="0">
                <a:solidFill>
                  <a:schemeClr val="bg1"/>
                </a:solidFill>
                <a:latin typeface="Bahnschrift" pitchFamily="34" charset="0"/>
              </a:rPr>
              <a:t>]</a:t>
            </a:r>
            <a:endParaRPr lang="ru-RU" sz="1600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45508" y="390406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Bahnschrift" pitchFamily="34" charset="0"/>
              </a:rPr>
              <a:t>Общая концепция</a:t>
            </a:r>
            <a:endParaRPr lang="ru-RU" sz="3600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7838" y="1752600"/>
            <a:ext cx="25339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  <a:latin typeface="Bahnschrift" pitchFamily="34" charset="0"/>
              </a:rPr>
              <a:t>Общий вид игры такой</a:t>
            </a:r>
            <a:r>
              <a:rPr lang="en-US" sz="1200" dirty="0" smtClean="0">
                <a:solidFill>
                  <a:schemeClr val="bg1"/>
                </a:solidFill>
                <a:latin typeface="Bahnschrift" pitchFamily="34" charset="0"/>
              </a:rPr>
              <a:t>: </a:t>
            </a:r>
            <a:r>
              <a:rPr lang="ru-RU" sz="1200" dirty="0" smtClean="0">
                <a:solidFill>
                  <a:schemeClr val="bg1"/>
                </a:solidFill>
                <a:latin typeface="Bahnschrift" pitchFamily="34" charset="0"/>
              </a:rPr>
              <a:t>Имеется начальная </a:t>
            </a:r>
            <a:r>
              <a:rPr lang="ru-RU" sz="1200" dirty="0" err="1" smtClean="0">
                <a:solidFill>
                  <a:schemeClr val="bg1"/>
                </a:solidFill>
                <a:latin typeface="Bahnschrift" pitchFamily="34" charset="0"/>
              </a:rPr>
              <a:t>менюшка</a:t>
            </a:r>
            <a:r>
              <a:rPr lang="ru-RU" sz="1200" dirty="0" smtClean="0">
                <a:solidFill>
                  <a:schemeClr val="bg1"/>
                </a:solidFill>
                <a:latin typeface="Bahnschrift" pitchFamily="34" charset="0"/>
              </a:rPr>
              <a:t>, где игрок может перейти к выбору уровня или к </a:t>
            </a:r>
            <a:r>
              <a:rPr lang="ru-RU" sz="1200" dirty="0" err="1" smtClean="0">
                <a:solidFill>
                  <a:schemeClr val="bg1"/>
                </a:solidFill>
                <a:latin typeface="Bahnschrift" pitchFamily="34" charset="0"/>
              </a:rPr>
              <a:t>прокачаке</a:t>
            </a:r>
            <a:r>
              <a:rPr lang="ru-RU" sz="1200" dirty="0" smtClean="0">
                <a:solidFill>
                  <a:schemeClr val="bg1"/>
                </a:solidFill>
                <a:latin typeface="Bahnschrift" pitchFamily="34" charset="0"/>
              </a:rPr>
              <a:t> оружия и персонажа. На экране выбора уровня можно увидеть несколько нумерованных кнопок – собственно сами уровни. Кликнув на неё можно увидеть бонус за его прохождение и информацию о врагах. Также можно увидеть тип миссии. Нажав на кнопку старта подгружается выбранный уровень, собственно игрок перемещается по уровню, уничтожая противников и </a:t>
            </a:r>
            <a:r>
              <a:rPr lang="ru-RU" sz="1200" dirty="0" err="1" smtClean="0">
                <a:solidFill>
                  <a:schemeClr val="bg1"/>
                </a:solidFill>
                <a:latin typeface="Bahnschrift" pitchFamily="34" charset="0"/>
              </a:rPr>
              <a:t>рзбивая</a:t>
            </a:r>
            <a:r>
              <a:rPr lang="ru-RU" sz="1200" dirty="0" smtClean="0">
                <a:solidFill>
                  <a:schemeClr val="bg1"/>
                </a:solidFill>
                <a:latin typeface="Bahnschrift" pitchFamily="34" charset="0"/>
              </a:rPr>
              <a:t> ящики  и получает за это монетки, которые можно потратить на улучшение оружия. И так пока он не выполнит миссию. Общий счет монеток сохраняется, текущее состояние уровня нет.</a:t>
            </a:r>
            <a:endParaRPr lang="ru-RU" sz="1200" dirty="0">
              <a:solidFill>
                <a:schemeClr val="bg1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0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53935" y="990"/>
            <a:ext cx="7099465" cy="76101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Идея проекта</a:t>
            </a:r>
            <a:endParaRPr lang="ru-RU" sz="32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053935" y="6553200"/>
            <a:ext cx="7099465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71600" y="1079665"/>
            <a:ext cx="3467100" cy="495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 как в проекте требуется достаточно большое количество строк кода и разнообразие в </a:t>
            </a:r>
            <a:r>
              <a:rPr lang="ru-RU" dirty="0" err="1" smtClean="0"/>
              <a:t>виджетах</a:t>
            </a:r>
            <a:r>
              <a:rPr lang="ru-RU" dirty="0" smtClean="0"/>
              <a:t>, то первое, что пришло в голову – какая-нибудь программа из стандартного пакета </a:t>
            </a:r>
            <a:r>
              <a:rPr lang="en-US" dirty="0" smtClean="0"/>
              <a:t>Microsoft. Excel </a:t>
            </a:r>
            <a:r>
              <a:rPr lang="ru-RU" dirty="0" smtClean="0"/>
              <a:t>сложен из-за большого количества арифметических функций, присутствующих в приложении, в </a:t>
            </a:r>
            <a:r>
              <a:rPr lang="en-US" dirty="0" smtClean="0"/>
              <a:t>Word </a:t>
            </a:r>
            <a:r>
              <a:rPr lang="ru-RU" dirty="0" smtClean="0"/>
              <a:t>нужно как-то придумать средства навигации по тексту, проверку орфографии и т.д. Так что, выбор выпал на </a:t>
            </a:r>
            <a:r>
              <a:rPr lang="en-US" dirty="0" smtClean="0"/>
              <a:t>PowerPoint</a:t>
            </a:r>
            <a:r>
              <a:rPr lang="ru-RU" dirty="0" smtClean="0"/>
              <a:t>, который в данном проекте получил гордое название – </a:t>
            </a:r>
            <a:r>
              <a:rPr lang="en-US" dirty="0" smtClean="0"/>
              <a:t>“</a:t>
            </a:r>
            <a:r>
              <a:rPr lang="ru-RU" dirty="0" smtClean="0"/>
              <a:t>Редактор презентаций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" name="Picture 4" descr="https://w7.pngwing.com/pngs/216/40/png-transparent-blue-and-white-letter-w-card-microsoft-word-microsoft-office-2016-word-processor-ms-word-blue-text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754" y="1079665"/>
            <a:ext cx="287535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exceltables.com/wp-content/uploads/2016/12/cropped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553" y="2824738"/>
            <a:ext cx="2119759" cy="146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s://www.pngkit.com/png/detail/469-4697266_microsoft-powerpoint-icon-ma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41463" y1="44264" x2="41463" y2="44264"/>
                        <a14:foregroundMark x1="80732" y1="30411" x2="80732" y2="30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82" y="4414651"/>
            <a:ext cx="1435900" cy="161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52600" y="228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latin typeface="Bahnschrift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23674" y="5844347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Bahnschrift" pitchFamily="34" charset="0"/>
              </a:rPr>
              <a:t>[</a:t>
            </a:r>
            <a:r>
              <a:rPr lang="ru-RU" sz="1600" dirty="0" smtClean="0">
                <a:solidFill>
                  <a:schemeClr val="bg1"/>
                </a:solidFill>
                <a:latin typeface="Bahnschrift" pitchFamily="34" charset="0"/>
              </a:rPr>
              <a:t>Тут какие-нибудь картинки из игры, чтобы заполнить пустое пространство</a:t>
            </a:r>
            <a:r>
              <a:rPr lang="en-US" sz="1600" dirty="0" smtClean="0">
                <a:solidFill>
                  <a:schemeClr val="bg1"/>
                </a:solidFill>
                <a:latin typeface="Bahnschrift" pitchFamily="34" charset="0"/>
              </a:rPr>
              <a:t>]</a:t>
            </a:r>
            <a:endParaRPr lang="ru-RU" sz="1600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7838" y="390406"/>
            <a:ext cx="8248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Bahnschrift" pitchFamily="34" charset="0"/>
              </a:rPr>
              <a:t>Применённые технологии</a:t>
            </a:r>
            <a:endParaRPr lang="ru-RU" sz="3600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29000" y="1436147"/>
            <a:ext cx="525780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chemeClr val="bg1"/>
                </a:solidFill>
                <a:latin typeface="Bahnschrift" pitchFamily="34" charset="0"/>
              </a:rPr>
              <a:t>В процессе разработки возникало немало трудностей, главная из которых – </a:t>
            </a:r>
            <a:r>
              <a:rPr lang="ru-RU" sz="1100" dirty="0" err="1" smtClean="0">
                <a:solidFill>
                  <a:schemeClr val="bg1"/>
                </a:solidFill>
                <a:latin typeface="Bahnschrift" pitchFamily="34" charset="0"/>
              </a:rPr>
              <a:t>отрисовка</a:t>
            </a:r>
            <a:r>
              <a:rPr lang="ru-RU" sz="1100" dirty="0" smtClean="0">
                <a:solidFill>
                  <a:schemeClr val="bg1"/>
                </a:solidFill>
                <a:latin typeface="Bahnschrift" pitchFamily="34" charset="0"/>
              </a:rPr>
              <a:t> уровня, а вернее проблема, связанная с тем, что </a:t>
            </a:r>
            <a:r>
              <a:rPr lang="ru-RU" sz="1100" dirty="0" err="1" smtClean="0">
                <a:solidFill>
                  <a:schemeClr val="bg1"/>
                </a:solidFill>
                <a:latin typeface="Bahnschrift" pitchFamily="34" charset="0"/>
              </a:rPr>
              <a:t>отрисовывался</a:t>
            </a:r>
            <a:r>
              <a:rPr lang="ru-RU" sz="1100" dirty="0" smtClean="0">
                <a:solidFill>
                  <a:schemeClr val="bg1"/>
                </a:solidFill>
                <a:latin typeface="Bahnschrift" pitchFamily="34" charset="0"/>
              </a:rPr>
              <a:t> и обрабатывался весь уровень целиком из-за чего резко падал </a:t>
            </a:r>
            <a:r>
              <a:rPr lang="en-US" sz="1100" dirty="0" smtClean="0">
                <a:solidFill>
                  <a:schemeClr val="bg1"/>
                </a:solidFill>
                <a:latin typeface="Bahnschrift" pitchFamily="34" charset="0"/>
              </a:rPr>
              <a:t>FPS</a:t>
            </a:r>
            <a:r>
              <a:rPr lang="ru-RU" sz="1100" dirty="0" smtClean="0">
                <a:solidFill>
                  <a:schemeClr val="bg1"/>
                </a:solidFill>
                <a:latin typeface="Bahnschrift" pitchFamily="34" charset="0"/>
              </a:rPr>
              <a:t>. Дело в том, что игра была сделана на базе классов из 7-го урока (очень зря), там этот момент учтен не был. В итоге пришлось искать решение этой проблемы. И помог в этом </a:t>
            </a:r>
            <a:r>
              <a:rPr lang="en-US" sz="1100" dirty="0" err="1" smtClean="0">
                <a:solidFill>
                  <a:schemeClr val="bg1"/>
                </a:solidFill>
                <a:latin typeface="Bahnschrift" pitchFamily="34" charset="0"/>
              </a:rPr>
              <a:t>Minecraft</a:t>
            </a:r>
            <a:r>
              <a:rPr lang="en-US" sz="1100" dirty="0" smtClean="0">
                <a:solidFill>
                  <a:schemeClr val="bg1"/>
                </a:solidFill>
                <a:latin typeface="Bahnschrift" pitchFamily="34" charset="0"/>
              </a:rPr>
              <a:t>, </a:t>
            </a:r>
            <a:r>
              <a:rPr lang="ru-RU" sz="1100" dirty="0" smtClean="0">
                <a:solidFill>
                  <a:schemeClr val="bg1"/>
                </a:solidFill>
                <a:latin typeface="Bahnschrift" pitchFamily="34" charset="0"/>
              </a:rPr>
              <a:t>а вернее то, как </a:t>
            </a:r>
            <a:r>
              <a:rPr lang="ru-RU" sz="1100" dirty="0" err="1" smtClean="0">
                <a:solidFill>
                  <a:schemeClr val="bg1"/>
                </a:solidFill>
                <a:latin typeface="Bahnschrift" pitchFamily="34" charset="0"/>
              </a:rPr>
              <a:t>отрисовка</a:t>
            </a:r>
            <a:r>
              <a:rPr lang="ru-RU" sz="1100" dirty="0" smtClean="0">
                <a:solidFill>
                  <a:schemeClr val="bg1"/>
                </a:solidFill>
                <a:latin typeface="Bahnschrift" pitchFamily="34" charset="0"/>
              </a:rPr>
              <a:t> работает там. Все рисуется </a:t>
            </a:r>
            <a:r>
              <a:rPr lang="ru-RU" sz="1100" dirty="0" err="1" smtClean="0">
                <a:solidFill>
                  <a:schemeClr val="bg1"/>
                </a:solidFill>
                <a:latin typeface="Bahnschrift" pitchFamily="34" charset="0"/>
              </a:rPr>
              <a:t>чанками</a:t>
            </a:r>
            <a:r>
              <a:rPr lang="ru-RU" sz="1100" dirty="0" smtClean="0">
                <a:solidFill>
                  <a:schemeClr val="bg1"/>
                </a:solidFill>
                <a:latin typeface="Bahnschrift" pitchFamily="34" charset="0"/>
              </a:rPr>
              <a:t> – квадратами </a:t>
            </a:r>
            <a:r>
              <a:rPr lang="en-US" sz="1100" dirty="0" smtClean="0">
                <a:solidFill>
                  <a:schemeClr val="bg1"/>
                </a:solidFill>
                <a:latin typeface="Bahnschrift" pitchFamily="34" charset="0"/>
              </a:rPr>
              <a:t>16x16x384. </a:t>
            </a:r>
            <a:r>
              <a:rPr lang="ru-RU" sz="1100" dirty="0" smtClean="0">
                <a:solidFill>
                  <a:schemeClr val="bg1"/>
                </a:solidFill>
                <a:latin typeface="Bahnschrift" pitchFamily="34" charset="0"/>
              </a:rPr>
              <a:t>В нашем же случае будут </a:t>
            </a:r>
            <a:r>
              <a:rPr lang="ru-RU" sz="1100" dirty="0" err="1" smtClean="0">
                <a:solidFill>
                  <a:schemeClr val="bg1"/>
                </a:solidFill>
                <a:latin typeface="Bahnschrift" pitchFamily="34" charset="0"/>
              </a:rPr>
              <a:t>чанки</a:t>
            </a:r>
            <a:r>
              <a:rPr lang="ru-RU" sz="1100" dirty="0" smtClean="0">
                <a:solidFill>
                  <a:schemeClr val="bg1"/>
                </a:solidFill>
                <a:latin typeface="Bahnschrift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Bahnschrift" pitchFamily="34" charset="0"/>
              </a:rPr>
              <a:t>8x8 </a:t>
            </a:r>
            <a:r>
              <a:rPr lang="ru-RU" sz="1100" dirty="0" smtClean="0">
                <a:solidFill>
                  <a:schemeClr val="bg1"/>
                </a:solidFill>
                <a:latin typeface="Bahnschrift" pitchFamily="34" charset="0"/>
              </a:rPr>
              <a:t>квадратов</a:t>
            </a:r>
            <a:r>
              <a:rPr lang="en-US" sz="1100" dirty="0" smtClean="0">
                <a:solidFill>
                  <a:schemeClr val="bg1"/>
                </a:solidFill>
                <a:latin typeface="Bahnschrift" pitchFamily="34" charset="0"/>
              </a:rPr>
              <a:t>. </a:t>
            </a:r>
            <a:r>
              <a:rPr lang="ru-RU" sz="1100" dirty="0" smtClean="0">
                <a:solidFill>
                  <a:schemeClr val="bg1"/>
                </a:solidFill>
                <a:latin typeface="Bahnschrift" pitchFamily="34" charset="0"/>
              </a:rPr>
              <a:t>И одновременно будет </a:t>
            </a:r>
            <a:r>
              <a:rPr lang="ru-RU" sz="1100" dirty="0" err="1" smtClean="0">
                <a:solidFill>
                  <a:schemeClr val="bg1"/>
                </a:solidFill>
                <a:latin typeface="Bahnschrift" pitchFamily="34" charset="0"/>
              </a:rPr>
              <a:t>отрисовываться</a:t>
            </a:r>
            <a:r>
              <a:rPr lang="ru-RU" sz="1100" dirty="0" smtClean="0">
                <a:solidFill>
                  <a:schemeClr val="bg1"/>
                </a:solidFill>
                <a:latin typeface="Bahnschrift" pitchFamily="34" charset="0"/>
              </a:rPr>
              <a:t> максимум 9 </a:t>
            </a:r>
            <a:r>
              <a:rPr lang="ru-RU" sz="1100" dirty="0" err="1" smtClean="0">
                <a:solidFill>
                  <a:schemeClr val="bg1"/>
                </a:solidFill>
                <a:latin typeface="Bahnschrift" pitchFamily="34" charset="0"/>
              </a:rPr>
              <a:t>чанков</a:t>
            </a:r>
            <a:r>
              <a:rPr lang="ru-RU" sz="1100" dirty="0">
                <a:solidFill>
                  <a:schemeClr val="bg1"/>
                </a:solidFill>
                <a:latin typeface="Bahnschrift" pitchFamily="34" charset="0"/>
              </a:rPr>
              <a:t> </a:t>
            </a:r>
            <a:r>
              <a:rPr lang="ru-RU" sz="1100" dirty="0" smtClean="0">
                <a:solidFill>
                  <a:schemeClr val="bg1"/>
                </a:solidFill>
                <a:latin typeface="Bahnschrift" pitchFamily="34" charset="0"/>
              </a:rPr>
              <a:t>или же всего 576 блоков для карты любого размера. Это существенно снижает нагрузку на компьютер и позволяет стабильно держать 60 </a:t>
            </a:r>
            <a:r>
              <a:rPr lang="en-US" sz="1100" dirty="0" smtClean="0">
                <a:solidFill>
                  <a:schemeClr val="bg1"/>
                </a:solidFill>
                <a:latin typeface="Bahnschrift" pitchFamily="34" charset="0"/>
              </a:rPr>
              <a:t>FPS (</a:t>
            </a:r>
            <a:r>
              <a:rPr lang="ru-RU" sz="1100" dirty="0" smtClean="0">
                <a:solidFill>
                  <a:schemeClr val="bg1"/>
                </a:solidFill>
                <a:latin typeface="Bahnschrift" pitchFamily="34" charset="0"/>
              </a:rPr>
              <a:t>вывод </a:t>
            </a:r>
            <a:r>
              <a:rPr lang="en-US" sz="1100" dirty="0" smtClean="0">
                <a:solidFill>
                  <a:schemeClr val="bg1"/>
                </a:solidFill>
                <a:latin typeface="Bahnschrift" pitchFamily="34" charset="0"/>
              </a:rPr>
              <a:t>FPS </a:t>
            </a:r>
            <a:r>
              <a:rPr lang="ru-RU" sz="1100" dirty="0" smtClean="0">
                <a:solidFill>
                  <a:schemeClr val="bg1"/>
                </a:solidFill>
                <a:latin typeface="Bahnschrift" pitchFamily="34" charset="0"/>
              </a:rPr>
              <a:t>у игрока тоже в наличии</a:t>
            </a:r>
            <a:r>
              <a:rPr lang="en-US" sz="1100" dirty="0" smtClean="0">
                <a:solidFill>
                  <a:schemeClr val="bg1"/>
                </a:solidFill>
                <a:latin typeface="Bahnschrift" pitchFamily="34" charset="0"/>
              </a:rPr>
              <a:t>). </a:t>
            </a:r>
            <a:r>
              <a:rPr lang="ru-RU" sz="1100" dirty="0" smtClean="0">
                <a:solidFill>
                  <a:schemeClr val="bg1"/>
                </a:solidFill>
                <a:latin typeface="Bahnschrift" pitchFamily="34" charset="0"/>
              </a:rPr>
              <a:t>В остальном игра построена на базовых механиках </a:t>
            </a:r>
            <a:r>
              <a:rPr lang="en-US" sz="1100" dirty="0" err="1" smtClean="0">
                <a:solidFill>
                  <a:schemeClr val="bg1"/>
                </a:solidFill>
                <a:latin typeface="Bahnschrift" pitchFamily="34" charset="0"/>
              </a:rPr>
              <a:t>PyGame</a:t>
            </a:r>
            <a:r>
              <a:rPr lang="ru-RU" sz="1100" dirty="0" smtClean="0">
                <a:solidFill>
                  <a:schemeClr val="bg1"/>
                </a:solidFill>
                <a:latin typeface="Bahnschrift" pitchFamily="34" charset="0"/>
              </a:rPr>
              <a:t>, все объекты – спрайты, активно используется наследование классов от базовых (по типу от класса сущности классы игрока и врага, от класса врага 4 вида различных противников). Также у игрока имеется механика щита, то есть урон сначала проходит не по </a:t>
            </a:r>
            <a:r>
              <a:rPr lang="en-US" sz="1100" dirty="0" smtClean="0">
                <a:solidFill>
                  <a:schemeClr val="bg1"/>
                </a:solidFill>
                <a:latin typeface="Bahnschrift" pitchFamily="34" charset="0"/>
              </a:rPr>
              <a:t>HP</a:t>
            </a:r>
            <a:r>
              <a:rPr lang="ru-RU" sz="1100" dirty="0" smtClean="0">
                <a:solidFill>
                  <a:schemeClr val="bg1"/>
                </a:solidFill>
                <a:latin typeface="Bahnschrift" pitchFamily="34" charset="0"/>
              </a:rPr>
              <a:t>, а по второй шкале – щиту. Этот щит восполняется если игрок не получает урон какое то время, а </a:t>
            </a:r>
            <a:r>
              <a:rPr lang="en-US" sz="1100" dirty="0" smtClean="0">
                <a:solidFill>
                  <a:schemeClr val="bg1"/>
                </a:solidFill>
                <a:latin typeface="Bahnschrift" pitchFamily="34" charset="0"/>
              </a:rPr>
              <a:t>HP </a:t>
            </a:r>
            <a:r>
              <a:rPr lang="ru-RU" sz="1100" dirty="0" smtClean="0">
                <a:solidFill>
                  <a:schemeClr val="bg1"/>
                </a:solidFill>
                <a:latin typeface="Bahnschrift" pitchFamily="34" charset="0"/>
              </a:rPr>
              <a:t>восполнить нельзя, то есть это главная механика прохождения уровня – стараться рассчитывать все так, чтобы не терять </a:t>
            </a:r>
            <a:r>
              <a:rPr lang="en-US" sz="1100" dirty="0" smtClean="0">
                <a:solidFill>
                  <a:schemeClr val="bg1"/>
                </a:solidFill>
                <a:latin typeface="Bahnschrift" pitchFamily="34" charset="0"/>
              </a:rPr>
              <a:t>HP</a:t>
            </a:r>
            <a:r>
              <a:rPr lang="ru-RU" sz="1100" dirty="0" smtClean="0">
                <a:solidFill>
                  <a:schemeClr val="bg1"/>
                </a:solidFill>
                <a:latin typeface="Bahnschrift" pitchFamily="34" charset="0"/>
              </a:rPr>
              <a:t>. Также ещё одна фишка для пользователя – масштабируемый экран. Насладиться игрой в полноэкранном режиме можно благодаря добавлению виртуальной поверхности поверх экрана. Сначала вся логика </a:t>
            </a:r>
            <a:r>
              <a:rPr lang="ru-RU" sz="1100" dirty="0" err="1" smtClean="0">
                <a:solidFill>
                  <a:schemeClr val="bg1"/>
                </a:solidFill>
                <a:latin typeface="Bahnschrift" pitchFamily="34" charset="0"/>
              </a:rPr>
              <a:t>отрисовки</a:t>
            </a:r>
            <a:r>
              <a:rPr lang="ru-RU" sz="1100" dirty="0" smtClean="0">
                <a:solidFill>
                  <a:schemeClr val="bg1"/>
                </a:solidFill>
                <a:latin typeface="Bahnschrift" pitchFamily="34" charset="0"/>
              </a:rPr>
              <a:t> графики происходит на этой поверхности в нормальном размере, а затем </a:t>
            </a:r>
            <a:r>
              <a:rPr lang="ru-RU" sz="1100" dirty="0" err="1" smtClean="0">
                <a:solidFill>
                  <a:schemeClr val="bg1"/>
                </a:solidFill>
                <a:latin typeface="Bahnschrift" pitchFamily="34" charset="0"/>
              </a:rPr>
              <a:t>ремасштабируется</a:t>
            </a:r>
            <a:r>
              <a:rPr lang="ru-RU" sz="1100" dirty="0" smtClean="0">
                <a:solidFill>
                  <a:schemeClr val="bg1"/>
                </a:solidFill>
                <a:latin typeface="Bahnschrift" pitchFamily="34" charset="0"/>
              </a:rPr>
              <a:t> и растягивается под текущий размер экрана.</a:t>
            </a:r>
            <a:endParaRPr lang="ru-RU" sz="1100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7838" y="3029656"/>
            <a:ext cx="25339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Bahnschrift" pitchFamily="34" charset="0"/>
              </a:rPr>
              <a:t>[</a:t>
            </a:r>
            <a:r>
              <a:rPr lang="ru-RU" sz="2800" dirty="0" smtClean="0">
                <a:solidFill>
                  <a:schemeClr val="bg1"/>
                </a:solidFill>
                <a:latin typeface="Bahnschrift" pitchFamily="34" charset="0"/>
              </a:rPr>
              <a:t>Место под скриншот из игры</a:t>
            </a:r>
            <a:r>
              <a:rPr lang="en-US" sz="2800" dirty="0" smtClean="0">
                <a:solidFill>
                  <a:schemeClr val="bg1"/>
                </a:solidFill>
                <a:latin typeface="Bahnschrift" pitchFamily="34" charset="0"/>
              </a:rPr>
              <a:t>]</a:t>
            </a:r>
            <a:endParaRPr lang="ru-RU" sz="2800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1243" y="4724400"/>
            <a:ext cx="1866900" cy="156966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1200" dirty="0" err="1" smtClean="0">
                <a:solidFill>
                  <a:schemeClr val="bg1"/>
                </a:solidFill>
              </a:rPr>
              <a:t>Ремарочка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sym typeface="Wingdings" pitchFamily="2" charset="2"/>
              </a:rPr>
              <a:t>:)</a:t>
            </a:r>
          </a:p>
          <a:p>
            <a:r>
              <a:rPr lang="en-US" sz="1200" dirty="0" smtClean="0">
                <a:solidFill>
                  <a:schemeClr val="bg1"/>
                </a:solidFill>
                <a:sym typeface="Wingdings" pitchFamily="2" charset="2"/>
              </a:rPr>
              <a:t>- </a:t>
            </a:r>
            <a:r>
              <a:rPr lang="ru-RU" sz="1200" dirty="0" smtClean="0">
                <a:solidFill>
                  <a:schemeClr val="bg1"/>
                </a:solidFill>
                <a:sym typeface="Wingdings" pitchFamily="2" charset="2"/>
              </a:rPr>
              <a:t>Система </a:t>
            </a:r>
            <a:r>
              <a:rPr lang="ru-RU" sz="1200" dirty="0" err="1" smtClean="0">
                <a:solidFill>
                  <a:schemeClr val="bg1"/>
                </a:solidFill>
                <a:sym typeface="Wingdings" pitchFamily="2" charset="2"/>
              </a:rPr>
              <a:t>чанков</a:t>
            </a:r>
            <a:r>
              <a:rPr lang="ru-RU" sz="1200" dirty="0" smtClean="0">
                <a:solidFill>
                  <a:schemeClr val="bg1"/>
                </a:solidFill>
                <a:sym typeface="Wingdings" pitchFamily="2" charset="2"/>
              </a:rPr>
              <a:t> будет выложена в следующем </a:t>
            </a:r>
            <a:r>
              <a:rPr lang="ru-RU" sz="1200" dirty="0" err="1" smtClean="0">
                <a:solidFill>
                  <a:schemeClr val="bg1"/>
                </a:solidFill>
                <a:sym typeface="Wingdings" pitchFamily="2" charset="2"/>
              </a:rPr>
              <a:t>коммите</a:t>
            </a:r>
            <a:r>
              <a:rPr lang="ru-RU" sz="1200" dirty="0" smtClean="0">
                <a:solidFill>
                  <a:schemeClr val="bg1"/>
                </a:solidFill>
                <a:sym typeface="Wingdings" pitchFamily="2" charset="2"/>
              </a:rPr>
              <a:t>, так как чуток не доделана, ведь пришлось переписывать всю логику обработки спрайтов</a:t>
            </a:r>
            <a:endParaRPr lang="en-US" sz="1200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666567" y="4649848"/>
            <a:ext cx="152400" cy="1526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2551436" y="4648076"/>
            <a:ext cx="152400" cy="1526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24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1053935" y="990"/>
            <a:ext cx="7099465" cy="76101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Идея проекта</a:t>
            </a:r>
            <a:endParaRPr lang="ru-RU" sz="3200" dirty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1053935" y="6553200"/>
            <a:ext cx="7099465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71600" y="1079665"/>
            <a:ext cx="3467100" cy="495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 как в проекте требуется достаточно большое количество строк кода и разнообразие в </a:t>
            </a:r>
            <a:r>
              <a:rPr lang="ru-RU" dirty="0" err="1" smtClean="0"/>
              <a:t>виджетах</a:t>
            </a:r>
            <a:r>
              <a:rPr lang="ru-RU" dirty="0" smtClean="0"/>
              <a:t>, то первое, что пришло в голову – какая-нибудь программа из стандартного пакета </a:t>
            </a:r>
            <a:r>
              <a:rPr lang="en-US" dirty="0" smtClean="0"/>
              <a:t>Microsoft. Excel </a:t>
            </a:r>
            <a:r>
              <a:rPr lang="ru-RU" dirty="0" smtClean="0"/>
              <a:t>сложен из-за большого количества арифметических функций, присутствующих в приложении, в </a:t>
            </a:r>
            <a:r>
              <a:rPr lang="en-US" dirty="0" smtClean="0"/>
              <a:t>Word </a:t>
            </a:r>
            <a:r>
              <a:rPr lang="ru-RU" dirty="0" smtClean="0"/>
              <a:t>нужно как-то придумать средства навигации по тексту, проверку орфографии и т.д. Так что, выбор выпал на </a:t>
            </a:r>
            <a:r>
              <a:rPr lang="en-US" dirty="0" smtClean="0"/>
              <a:t>PowerPoint</a:t>
            </a:r>
            <a:r>
              <a:rPr lang="ru-RU" dirty="0" smtClean="0"/>
              <a:t>, который в данном проекте получил гордое название – </a:t>
            </a:r>
            <a:r>
              <a:rPr lang="en-US" dirty="0" smtClean="0"/>
              <a:t>“</a:t>
            </a:r>
            <a:r>
              <a:rPr lang="ru-RU" dirty="0" smtClean="0"/>
              <a:t>Редактор презентаций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3" name="Picture 4" descr="https://w7.pngwing.com/pngs/216/40/png-transparent-blue-and-white-letter-w-card-microsoft-word-microsoft-office-2016-word-processor-ms-word-blue-tex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754" y="1079665"/>
            <a:ext cx="287535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s://exceltables.com/wp-content/uploads/2016/12/cropped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553" y="2824738"/>
            <a:ext cx="2119759" cy="146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https://www.pngkit.com/png/detail/469-4697266_microsoft-powerpoint-icon-ma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1463" y1="44264" x2="41463" y2="44264"/>
                        <a14:foregroundMark x1="80732" y1="30411" x2="80732" y2="30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82" y="4414651"/>
            <a:ext cx="1435900" cy="161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752600" y="228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latin typeface="Bahnschrift" pitchFamily="34" charset="0"/>
            </a:endParaRP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823674" y="5844347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Bahnschrift" pitchFamily="34" charset="0"/>
              </a:rPr>
              <a:t>[</a:t>
            </a:r>
            <a:r>
              <a:rPr lang="ru-RU" sz="1600" dirty="0" smtClean="0">
                <a:solidFill>
                  <a:schemeClr val="bg1"/>
                </a:solidFill>
                <a:latin typeface="Bahnschrift" pitchFamily="34" charset="0"/>
              </a:rPr>
              <a:t>Тут какие-нибудь картинки из игры, чтобы заполнить пустое пространство</a:t>
            </a:r>
            <a:r>
              <a:rPr lang="en-US" sz="1600" dirty="0" smtClean="0">
                <a:solidFill>
                  <a:schemeClr val="bg1"/>
                </a:solidFill>
                <a:latin typeface="Bahnschrift" pitchFamily="34" charset="0"/>
              </a:rPr>
              <a:t>]</a:t>
            </a:r>
            <a:endParaRPr lang="ru-RU" sz="1600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7838" y="390406"/>
            <a:ext cx="8248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Bahnschrift" pitchFamily="34" charset="0"/>
              </a:rPr>
              <a:t>Краткий итог</a:t>
            </a:r>
            <a:endParaRPr lang="ru-RU" sz="3600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29000" y="316739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Bahnschrift" pitchFamily="34" charset="0"/>
              </a:rPr>
              <a:t>[</a:t>
            </a:r>
            <a:r>
              <a:rPr lang="ru-RU" sz="2800" dirty="0" smtClean="0">
                <a:solidFill>
                  <a:schemeClr val="bg1"/>
                </a:solidFill>
                <a:latin typeface="Bahnschrift" pitchFamily="34" charset="0"/>
              </a:rPr>
              <a:t>Место под скриншот из игры</a:t>
            </a:r>
            <a:r>
              <a:rPr lang="en-US" sz="2800" dirty="0" smtClean="0">
                <a:solidFill>
                  <a:schemeClr val="bg1"/>
                </a:solidFill>
                <a:latin typeface="Bahnschrift" pitchFamily="34" charset="0"/>
              </a:rPr>
              <a:t>]</a:t>
            </a:r>
            <a:endParaRPr lang="ru-RU" sz="2800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7838" y="1637390"/>
            <a:ext cx="25339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  <a:latin typeface="Bahnschrift" pitchFamily="34" charset="0"/>
              </a:rPr>
              <a:t>Получилась прикольная игра </a:t>
            </a:r>
            <a:r>
              <a:rPr lang="ru-RU" sz="1200" dirty="0" err="1" smtClean="0">
                <a:solidFill>
                  <a:schemeClr val="bg1"/>
                </a:solidFill>
                <a:latin typeface="Bahnschrift" pitchFamily="34" charset="0"/>
              </a:rPr>
              <a:t>платформер</a:t>
            </a:r>
            <a:r>
              <a:rPr lang="ru-RU" sz="1200" dirty="0" smtClean="0">
                <a:solidFill>
                  <a:schemeClr val="bg1"/>
                </a:solidFill>
                <a:latin typeface="Bahnschrift" pitchFamily="34" charset="0"/>
              </a:rPr>
              <a:t> с довольно милой графикой </a:t>
            </a:r>
            <a:r>
              <a:rPr lang="ru-RU" sz="1200" dirty="0">
                <a:solidFill>
                  <a:schemeClr val="bg1"/>
                </a:solidFill>
                <a:latin typeface="Bahnschrift" pitchFamily="34" charset="0"/>
              </a:rPr>
              <a:t>в </a:t>
            </a:r>
            <a:r>
              <a:rPr lang="ru-RU" sz="1200" dirty="0" err="1" smtClean="0">
                <a:solidFill>
                  <a:schemeClr val="bg1"/>
                </a:solidFill>
                <a:latin typeface="Bahnschrift" pitchFamily="34" charset="0"/>
              </a:rPr>
              <a:t>постапокалиптическом</a:t>
            </a:r>
            <a:r>
              <a:rPr lang="ru-RU" sz="1200" dirty="0" smtClean="0">
                <a:solidFill>
                  <a:schemeClr val="bg1"/>
                </a:solidFill>
                <a:latin typeface="Bahnschrift" pitchFamily="34" charset="0"/>
              </a:rPr>
              <a:t> стиле. Игра сделана таки образом, чтоб её можно было легко дополнять новыми уровнями, главами, добавить более проработанный сюжет, </a:t>
            </a:r>
            <a:r>
              <a:rPr lang="ru-RU" sz="1200" dirty="0" err="1" smtClean="0">
                <a:solidFill>
                  <a:schemeClr val="bg1"/>
                </a:solidFill>
                <a:latin typeface="Bahnschrift" pitchFamily="34" charset="0"/>
              </a:rPr>
              <a:t>скины</a:t>
            </a:r>
            <a:r>
              <a:rPr lang="ru-RU" sz="1200" dirty="0" smtClean="0">
                <a:solidFill>
                  <a:schemeClr val="bg1"/>
                </a:solidFill>
                <a:latin typeface="Bahnschrift" pitchFamily="34" charset="0"/>
              </a:rPr>
              <a:t>, разные виды оружия у главного героя. Разные классы для персонажа на подобии противников, короче все что придумается, это же </a:t>
            </a:r>
            <a:r>
              <a:rPr lang="ru-RU" sz="1200" dirty="0" err="1" smtClean="0">
                <a:solidFill>
                  <a:schemeClr val="bg1"/>
                </a:solidFill>
                <a:latin typeface="Bahnschrift" pitchFamily="34" charset="0"/>
              </a:rPr>
              <a:t>геймдев</a:t>
            </a:r>
            <a:r>
              <a:rPr lang="ru-RU" sz="1200" dirty="0" smtClean="0">
                <a:solidFill>
                  <a:schemeClr val="bg1"/>
                </a:solidFill>
                <a:latin typeface="Bahnschrift" pitchFamily="34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Bahnschrift" pitchFamily="34" charset="0"/>
              </a:rPr>
              <a:t>:)</a:t>
            </a:r>
          </a:p>
          <a:p>
            <a:endParaRPr lang="en-US" sz="1200" dirty="0">
              <a:solidFill>
                <a:schemeClr val="bg1"/>
              </a:solidFill>
              <a:latin typeface="Bahnschrift" pitchFamily="34" charset="0"/>
            </a:endParaRPr>
          </a:p>
          <a:p>
            <a:r>
              <a:rPr lang="ru-RU" sz="1200" dirty="0" smtClean="0">
                <a:solidFill>
                  <a:schemeClr val="bg1"/>
                </a:solidFill>
                <a:latin typeface="Bahnschrift" pitchFamily="34" charset="0"/>
              </a:rPr>
              <a:t>Несмотря на всю ту боль, которая принесла проблема с просадкой </a:t>
            </a:r>
            <a:r>
              <a:rPr lang="en-US" sz="1200" dirty="0" smtClean="0">
                <a:solidFill>
                  <a:schemeClr val="bg1"/>
                </a:solidFill>
                <a:latin typeface="Bahnschrift" pitchFamily="34" charset="0"/>
              </a:rPr>
              <a:t>FPS </a:t>
            </a:r>
            <a:r>
              <a:rPr lang="ru-RU" sz="1200" dirty="0" smtClean="0">
                <a:solidFill>
                  <a:schemeClr val="bg1"/>
                </a:solidFill>
                <a:latin typeface="Bahnschrift" pitchFamily="34" charset="0"/>
              </a:rPr>
              <a:t>на 8-м дне разработки она все же подтолкнула на создание системы </a:t>
            </a:r>
            <a:r>
              <a:rPr lang="ru-RU" sz="1200" dirty="0" err="1" smtClean="0">
                <a:solidFill>
                  <a:schemeClr val="bg1"/>
                </a:solidFill>
                <a:latin typeface="Bahnschrift" pitchFamily="34" charset="0"/>
              </a:rPr>
              <a:t>чанков</a:t>
            </a:r>
            <a:r>
              <a:rPr lang="ru-RU" sz="1200" dirty="0" smtClean="0">
                <a:solidFill>
                  <a:schemeClr val="bg1"/>
                </a:solidFill>
                <a:latin typeface="Bahnschrift" pitchFamily="34" charset="0"/>
              </a:rPr>
              <a:t>, которую можно использовать в любом проекте на </a:t>
            </a:r>
            <a:r>
              <a:rPr lang="en-US" sz="1200" dirty="0" err="1" smtClean="0">
                <a:solidFill>
                  <a:schemeClr val="bg1"/>
                </a:solidFill>
                <a:latin typeface="Bahnschrift" pitchFamily="34" charset="0"/>
              </a:rPr>
              <a:t>PyGame</a:t>
            </a:r>
            <a:r>
              <a:rPr lang="ru-RU" sz="1200" dirty="0" smtClean="0">
                <a:solidFill>
                  <a:schemeClr val="bg1"/>
                </a:solidFill>
                <a:latin typeface="Bahnschrift" pitchFamily="34" charset="0"/>
              </a:rPr>
              <a:t>, чтоб точно избежать проблем с низким </a:t>
            </a:r>
            <a:r>
              <a:rPr lang="en-US" sz="1200" dirty="0" smtClean="0">
                <a:solidFill>
                  <a:schemeClr val="bg1"/>
                </a:solidFill>
                <a:latin typeface="Bahnschrift" pitchFamily="34" charset="0"/>
              </a:rPr>
              <a:t>FPS. </a:t>
            </a:r>
            <a:endParaRPr lang="ru-RU" sz="1200" dirty="0">
              <a:solidFill>
                <a:schemeClr val="bg1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3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53935" y="990"/>
            <a:ext cx="7099465" cy="76101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Идея проекта</a:t>
            </a:r>
            <a:endParaRPr lang="ru-RU" sz="32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053935" y="6553200"/>
            <a:ext cx="7099465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71600" y="1079665"/>
            <a:ext cx="3467100" cy="495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 как в проекте требуется достаточно большое количество строк кода и разнообразие в </a:t>
            </a:r>
            <a:r>
              <a:rPr lang="ru-RU" dirty="0" err="1" smtClean="0"/>
              <a:t>виджетах</a:t>
            </a:r>
            <a:r>
              <a:rPr lang="ru-RU" dirty="0" smtClean="0"/>
              <a:t>, то первое, что пришло в голову – какая-нибудь программа из стандартного пакета </a:t>
            </a:r>
            <a:r>
              <a:rPr lang="en-US" dirty="0" smtClean="0"/>
              <a:t>Microsoft. Excel </a:t>
            </a:r>
            <a:r>
              <a:rPr lang="ru-RU" dirty="0" smtClean="0"/>
              <a:t>сложен из-за большого количества арифметических функций, присутствующих в приложении, в </a:t>
            </a:r>
            <a:r>
              <a:rPr lang="en-US" dirty="0" smtClean="0"/>
              <a:t>Word </a:t>
            </a:r>
            <a:r>
              <a:rPr lang="ru-RU" dirty="0" smtClean="0"/>
              <a:t>нужно как-то придумать средства навигации по тексту, проверку орфографии и т.д. Так что, выбор выпал на </a:t>
            </a:r>
            <a:r>
              <a:rPr lang="en-US" dirty="0" smtClean="0"/>
              <a:t>PowerPoint</a:t>
            </a:r>
            <a:r>
              <a:rPr lang="ru-RU" dirty="0" smtClean="0"/>
              <a:t>, который в данном проекте получил гордое название – </a:t>
            </a:r>
            <a:r>
              <a:rPr lang="en-US" dirty="0" smtClean="0"/>
              <a:t>“</a:t>
            </a:r>
            <a:r>
              <a:rPr lang="ru-RU" dirty="0" smtClean="0"/>
              <a:t>Редактор презентаций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Picture 4" descr="https://w7.pngwing.com/pngs/216/40/png-transparent-blue-and-white-letter-w-card-microsoft-word-microsoft-office-2016-word-processor-ms-word-blue-tex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754" y="1079665"/>
            <a:ext cx="287535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exceltables.com/wp-content/uploads/2016/12/cropped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553" y="2824738"/>
            <a:ext cx="2119759" cy="146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s://www.pngkit.com/png/detail/469-4697266_microsoft-powerpoint-icon-ma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1463" y1="44264" x2="41463" y2="44264"/>
                        <a14:foregroundMark x1="80732" y1="30411" x2="80732" y2="30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82" y="4414651"/>
            <a:ext cx="1435900" cy="161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52600" y="228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latin typeface="Bahnschrift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23674" y="5844347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Bahnschrift" pitchFamily="34" charset="0"/>
              </a:rPr>
              <a:t>[</a:t>
            </a:r>
            <a:r>
              <a:rPr lang="ru-RU" sz="1600" dirty="0" smtClean="0">
                <a:solidFill>
                  <a:schemeClr val="bg1"/>
                </a:solidFill>
                <a:latin typeface="Bahnschrift" pitchFamily="34" charset="0"/>
              </a:rPr>
              <a:t>Тут какие-нибудь картинки из игры, чтобы заполнить пустое пространство</a:t>
            </a:r>
            <a:r>
              <a:rPr lang="en-US" sz="1600" dirty="0" smtClean="0">
                <a:solidFill>
                  <a:schemeClr val="bg1"/>
                </a:solidFill>
                <a:latin typeface="Bahnschrift" pitchFamily="34" charset="0"/>
              </a:rPr>
              <a:t>]</a:t>
            </a:r>
            <a:endParaRPr lang="ru-RU" sz="1600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7838" y="390406"/>
            <a:ext cx="8248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Bahnschrift" pitchFamily="34" charset="0"/>
              </a:rPr>
              <a:t>Конец</a:t>
            </a:r>
            <a:endParaRPr lang="ru-RU" sz="3600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6573" y="3556165"/>
            <a:ext cx="25552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Bahnschrift" pitchFamily="34" charset="0"/>
              </a:rPr>
              <a:t>[</a:t>
            </a:r>
            <a:r>
              <a:rPr lang="ru-RU" sz="2800" dirty="0" smtClean="0">
                <a:solidFill>
                  <a:schemeClr val="bg1"/>
                </a:solidFill>
                <a:latin typeface="Bahnschrift" pitchFamily="34" charset="0"/>
              </a:rPr>
              <a:t>Место под картинку</a:t>
            </a:r>
            <a:r>
              <a:rPr lang="en-US" sz="2800" dirty="0" smtClean="0">
                <a:solidFill>
                  <a:schemeClr val="bg1"/>
                </a:solidFill>
                <a:latin typeface="Bahnschrift" pitchFamily="34" charset="0"/>
              </a:rPr>
              <a:t>]</a:t>
            </a:r>
            <a:endParaRPr lang="ru-RU" sz="2800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29000" y="3079111"/>
            <a:ext cx="5257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Bahnschrift" pitchFamily="34" charset="0"/>
              </a:rPr>
              <a:t>[</a:t>
            </a:r>
            <a:r>
              <a:rPr lang="ru-RU" sz="2800" dirty="0" smtClean="0">
                <a:solidFill>
                  <a:schemeClr val="bg1"/>
                </a:solidFill>
                <a:latin typeface="Bahnschrift" pitchFamily="34" charset="0"/>
              </a:rPr>
              <a:t>Красиво оформленное </a:t>
            </a:r>
            <a:r>
              <a:rPr lang="en-US" sz="2800" dirty="0" smtClean="0">
                <a:solidFill>
                  <a:schemeClr val="bg1"/>
                </a:solidFill>
                <a:latin typeface="Bahnschrift" pitchFamily="34" charset="0"/>
              </a:rPr>
              <a:t>“</a:t>
            </a:r>
            <a:r>
              <a:rPr lang="ru-RU" sz="2800" dirty="0" smtClean="0">
                <a:solidFill>
                  <a:schemeClr val="bg1"/>
                </a:solidFill>
                <a:latin typeface="Bahnschrift" pitchFamily="34" charset="0"/>
              </a:rPr>
              <a:t>Спасибо за внимание</a:t>
            </a:r>
            <a:r>
              <a:rPr lang="en-US" sz="2800" dirty="0" smtClean="0">
                <a:solidFill>
                  <a:schemeClr val="bg1"/>
                </a:solidFill>
                <a:latin typeface="Bahnschrift" pitchFamily="34" charset="0"/>
              </a:rPr>
              <a:t>!!!”]</a:t>
            </a:r>
            <a:endParaRPr lang="ru-RU" sz="2800" dirty="0">
              <a:solidFill>
                <a:schemeClr val="bg1"/>
              </a:solidFill>
              <a:latin typeface="Bahnschrif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736" y="228600"/>
            <a:ext cx="1866900" cy="267765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И снова </a:t>
            </a:r>
            <a:r>
              <a:rPr lang="ru-RU" sz="1200" dirty="0" err="1" smtClean="0">
                <a:solidFill>
                  <a:schemeClr val="bg1"/>
                </a:solidFill>
              </a:rPr>
              <a:t>ремарочка</a:t>
            </a:r>
            <a:r>
              <a:rPr lang="en-US" sz="1200" dirty="0" smtClean="0">
                <a:solidFill>
                  <a:schemeClr val="bg1"/>
                </a:solidFill>
                <a:sym typeface="Wingdings" pitchFamily="2" charset="2"/>
              </a:rPr>
              <a:t> :)</a:t>
            </a:r>
          </a:p>
          <a:p>
            <a:r>
              <a:rPr lang="en-US" sz="1200" dirty="0" smtClean="0">
                <a:solidFill>
                  <a:schemeClr val="bg1"/>
                </a:solidFill>
                <a:sym typeface="Wingdings" pitchFamily="2" charset="2"/>
              </a:rPr>
              <a:t>- </a:t>
            </a:r>
            <a:r>
              <a:rPr lang="ru-RU" sz="1200" dirty="0" smtClean="0">
                <a:solidFill>
                  <a:schemeClr val="bg1"/>
                </a:solidFill>
                <a:sym typeface="Wingdings" pitchFamily="2" charset="2"/>
              </a:rPr>
              <a:t>В конечной презентации не будет столько много текста, всё это будет проговариваться словами при защите проекта. Все заглушки будут заменены на красивые картинки, связанные с игрой (</a:t>
            </a:r>
            <a:r>
              <a:rPr lang="ru-RU" sz="1200" dirty="0" err="1" smtClean="0">
                <a:solidFill>
                  <a:schemeClr val="bg1"/>
                </a:solidFill>
                <a:sym typeface="Wingdings" pitchFamily="2" charset="2"/>
              </a:rPr>
              <a:t>Скрины</a:t>
            </a:r>
            <a:r>
              <a:rPr lang="ru-RU" sz="1200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ru-RU" sz="1200" dirty="0" smtClean="0">
                <a:solidFill>
                  <a:schemeClr val="bg1"/>
                </a:solidFill>
                <a:sym typeface="Wingdings" pitchFamily="2" charset="2"/>
              </a:rPr>
              <a:t>или какие-нибудь сделанные из </a:t>
            </a:r>
            <a:r>
              <a:rPr lang="ru-RU" sz="1200" dirty="0" err="1" smtClean="0">
                <a:solidFill>
                  <a:schemeClr val="bg1"/>
                </a:solidFill>
                <a:sym typeface="Wingdings" pitchFamily="2" charset="2"/>
              </a:rPr>
              <a:t>текастур</a:t>
            </a:r>
            <a:r>
              <a:rPr lang="ru-RU" sz="1200" dirty="0" smtClean="0">
                <a:solidFill>
                  <a:schemeClr val="bg1"/>
                </a:solidFill>
                <a:sym typeface="Wingdings" pitchFamily="2" charset="2"/>
              </a:rPr>
              <a:t> игры сценки</a:t>
            </a:r>
            <a:r>
              <a:rPr lang="en-US" sz="1200" dirty="0" smtClean="0">
                <a:solidFill>
                  <a:schemeClr val="bg1"/>
                </a:solidFill>
                <a:sym typeface="Wingdings" pitchFamily="2" charset="2"/>
              </a:rPr>
              <a:t>)</a:t>
            </a:r>
            <a:endParaRPr lang="en-US" sz="1200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66567" y="166453"/>
            <a:ext cx="152400" cy="1526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2551436" y="164681"/>
            <a:ext cx="152400" cy="1526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0448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1837</TotalTime>
  <Words>1375</Words>
  <Application>Microsoft Office PowerPoint</Application>
  <PresentationFormat>Экран (4:3)</PresentationFormat>
  <Paragraphs>62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daberezhnoy@icloud.com</dc:creator>
  <cp:lastModifiedBy>daberezhnoy@icloud.com</cp:lastModifiedBy>
  <cp:revision>24</cp:revision>
  <dcterms:created xsi:type="dcterms:W3CDTF">2023-11-05T23:07:51Z</dcterms:created>
  <dcterms:modified xsi:type="dcterms:W3CDTF">2024-01-08T13:30:34Z</dcterms:modified>
</cp:coreProperties>
</file>