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028-2AED-488D-92D2-F08A663830E2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8CD-9D02-4050-9A48-23EC8D728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1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028-2AED-488D-92D2-F08A663830E2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8CD-9D02-4050-9A48-23EC8D728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90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028-2AED-488D-92D2-F08A663830E2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8CD-9D02-4050-9A48-23EC8D728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3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028-2AED-488D-92D2-F08A663830E2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8CD-9D02-4050-9A48-23EC8D728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34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028-2AED-488D-92D2-F08A663830E2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8CD-9D02-4050-9A48-23EC8D728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3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028-2AED-488D-92D2-F08A663830E2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8CD-9D02-4050-9A48-23EC8D728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20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028-2AED-488D-92D2-F08A663830E2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8CD-9D02-4050-9A48-23EC8D728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25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028-2AED-488D-92D2-F08A663830E2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8CD-9D02-4050-9A48-23EC8D728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59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028-2AED-488D-92D2-F08A663830E2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8CD-9D02-4050-9A48-23EC8D728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65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028-2AED-488D-92D2-F08A663830E2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8CD-9D02-4050-9A48-23EC8D728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64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7028-2AED-488D-92D2-F08A663830E2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368CD-9D02-4050-9A48-23EC8D728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5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7028-2AED-488D-92D2-F08A663830E2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368CD-9D02-4050-9A48-23EC8D728F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«Система верификации структурных документов»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Руководитель: Лукин В.Н.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23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smtClean="0"/>
              <a:t>Цель: </a:t>
            </a:r>
            <a:r>
              <a:rPr lang="ru-RU" sz="1600" dirty="0" smtClean="0"/>
              <a:t>Разработать систему автоматической проверки структуры документов на соответствие формальным требованиям и стандартам оформления.</a:t>
            </a:r>
          </a:p>
          <a:p>
            <a:pPr marL="0" indent="0">
              <a:buNone/>
            </a:pPr>
            <a:r>
              <a:rPr lang="ru-RU" sz="1600" b="1" dirty="0" smtClean="0"/>
              <a:t>Задачи:</a:t>
            </a:r>
            <a:endParaRPr lang="ru-RU" sz="1600" b="1" dirty="0"/>
          </a:p>
          <a:p>
            <a:r>
              <a:rPr lang="ru-RU" sz="1600" dirty="0" smtClean="0"/>
              <a:t>Изучить нормативные документы (ГОСТы), регламентирующие оформление выпускных квалификационных работ, и выделить основные критерии проверки структуры.</a:t>
            </a:r>
          </a:p>
          <a:p>
            <a:r>
              <a:rPr lang="ru-RU" sz="1600" dirty="0" smtClean="0"/>
              <a:t>Реализовать модуль обработки файлов </a:t>
            </a:r>
            <a:r>
              <a:rPr lang="en-US" sz="1600" dirty="0" smtClean="0"/>
              <a:t>.</a:t>
            </a:r>
            <a:r>
              <a:rPr lang="en-US" sz="1600" dirty="0" err="1" smtClean="0"/>
              <a:t>docx</a:t>
            </a:r>
            <a:r>
              <a:rPr lang="ru-RU" sz="1600" dirty="0" smtClean="0"/>
              <a:t> обеспечивающий извлечение структуры документа.</a:t>
            </a:r>
          </a:p>
          <a:p>
            <a:r>
              <a:rPr lang="ru-RU" sz="1600" dirty="0" smtClean="0"/>
              <a:t>Разработать набор проверочных функций, определяющих соответствие документа и сценарий проверки</a:t>
            </a:r>
          </a:p>
          <a:p>
            <a:r>
              <a:rPr lang="ru-RU" sz="1600" dirty="0" smtClean="0"/>
              <a:t>Создать простую базу данных, содержащую сведение о типах документов и информацию о поддержке их проверки системой.</a:t>
            </a:r>
          </a:p>
          <a:p>
            <a:r>
              <a:rPr lang="ru-RU" sz="1600" dirty="0" smtClean="0"/>
              <a:t>Разработать механизм расширения правил для смежных с реализованными инструментами форматов.</a:t>
            </a:r>
          </a:p>
          <a:p>
            <a:r>
              <a:rPr lang="ru-RU" sz="1600" dirty="0" smtClean="0"/>
              <a:t>Разработать систему отчётности: найденные ошибки возможно рекомендации. </a:t>
            </a:r>
          </a:p>
        </p:txBody>
      </p:sp>
    </p:spTree>
    <p:extLst>
      <p:ext uri="{BB962C8B-B14F-4D97-AF65-F5344CB8AC3E}">
        <p14:creationId xmlns:p14="http://schemas.microsoft.com/office/powerpoint/2010/main" val="124411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Проверка соответствия документов требованиям ГОСТ традиционно выполняется вручную, что делает процесс трудоёмким, субъективным и подверженным человеческим ошибкам. Часто встречаются случаи, когда документы содержат формальные нарушения структуры или оформления, что приводит к отклонению работы. Кроме того, автоматическая верификация позволяет предотвращать нечестные способы обхода требований, например искусственное увеличение отступов или межстрочного интервала для увеличения объёма работы.</a:t>
            </a:r>
          </a:p>
          <a:p>
            <a:pPr marL="0" indent="0">
              <a:buNone/>
            </a:pPr>
            <a:r>
              <a:rPr lang="ru-RU" sz="1600" dirty="0" smtClean="0"/>
              <a:t>Внедрение системы автоматической проверки способствует:</a:t>
            </a:r>
          </a:p>
          <a:p>
            <a:pPr marL="228600" lvl="1">
              <a:spcBef>
                <a:spcPts val="1000"/>
              </a:spcBef>
            </a:pPr>
            <a:r>
              <a:rPr lang="ru-RU" sz="1600" dirty="0"/>
              <a:t>сокращению времени на проверку документов;</a:t>
            </a:r>
          </a:p>
          <a:p>
            <a:pPr marL="228600" lvl="1">
              <a:spcBef>
                <a:spcPts val="1000"/>
              </a:spcBef>
            </a:pPr>
            <a:r>
              <a:rPr lang="ru-RU" sz="1600" dirty="0"/>
              <a:t>повышению объективности оценки структуры;</a:t>
            </a:r>
          </a:p>
          <a:p>
            <a:pPr marL="228600" lvl="1">
              <a:spcBef>
                <a:spcPts val="1000"/>
              </a:spcBef>
            </a:pPr>
            <a:r>
              <a:rPr lang="ru-RU" sz="1600" dirty="0"/>
              <a:t>улучшению качества оформления и соблюдению единых требований в образовательных и проектных организациях.</a:t>
            </a:r>
          </a:p>
        </p:txBody>
      </p:sp>
    </p:spTree>
    <p:extLst>
      <p:ext uri="{BB962C8B-B14F-4D97-AF65-F5344CB8AC3E}">
        <p14:creationId xmlns:p14="http://schemas.microsoft.com/office/powerpoint/2010/main" val="296944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Ожидаемый результат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 smtClean="0"/>
              <a:t>В результате выполнения работы будет создано программное средство для автоматической проверки структуры документов формата .</a:t>
            </a:r>
            <a:r>
              <a:rPr lang="ru-RU" sz="1600" dirty="0" err="1" smtClean="0"/>
              <a:t>docx</a:t>
            </a:r>
            <a:r>
              <a:rPr lang="ru-RU" sz="1600" dirty="0" smtClean="0"/>
              <a:t>.</a:t>
            </a:r>
          </a:p>
          <a:p>
            <a:pPr marL="0" indent="0">
              <a:buNone/>
            </a:pPr>
            <a:r>
              <a:rPr lang="ru-RU" sz="1600" dirty="0" smtClean="0"/>
              <a:t>Основные компоненты системы:</a:t>
            </a:r>
          </a:p>
          <a:p>
            <a:r>
              <a:rPr lang="ru-RU" sz="1600" dirty="0" smtClean="0"/>
              <a:t>Модуль правил, описывающих требования ГОСТ и обеспечивающий возможность их обновления</a:t>
            </a:r>
          </a:p>
          <a:p>
            <a:r>
              <a:rPr lang="ru-RU" sz="1600" dirty="0"/>
              <a:t>Б</a:t>
            </a:r>
            <a:r>
              <a:rPr lang="ru-RU" sz="1600" dirty="0" smtClean="0"/>
              <a:t>аза данных для классификации типов документов</a:t>
            </a:r>
          </a:p>
          <a:p>
            <a:r>
              <a:rPr lang="ru-RU" sz="1600" dirty="0" smtClean="0"/>
              <a:t>Система отчетности, формирующая результаты проверки в двух форматах:</a:t>
            </a:r>
          </a:p>
          <a:p>
            <a:pPr lvl="1"/>
            <a:r>
              <a:rPr lang="ru-RU" sz="1600" dirty="0" err="1" smtClean="0"/>
              <a:t>Человекочитаемый</a:t>
            </a:r>
            <a:r>
              <a:rPr lang="ru-RU" sz="1600" dirty="0" smtClean="0"/>
              <a:t>(для пользователя)</a:t>
            </a:r>
          </a:p>
          <a:p>
            <a:pPr lvl="1"/>
            <a:r>
              <a:rPr lang="en-US" sz="1600" dirty="0" smtClean="0"/>
              <a:t>JSON</a:t>
            </a:r>
            <a:r>
              <a:rPr lang="ru-RU" sz="1600" dirty="0" smtClean="0"/>
              <a:t> (для интеграции в другие системы)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5956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Алгоритмы, модели, используемые в разработке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600" b="1" dirty="0"/>
              <a:t>Необходимые данные</a:t>
            </a:r>
            <a:r>
              <a:rPr lang="ru-RU" sz="1600" b="1" dirty="0" smtClean="0"/>
              <a:t>:</a:t>
            </a:r>
            <a:endParaRPr lang="en-US" sz="1600" b="1" dirty="0" smtClean="0"/>
          </a:p>
          <a:p>
            <a:pPr>
              <a:lnSpc>
                <a:spcPct val="100000"/>
              </a:lnSpc>
            </a:pPr>
            <a:r>
              <a:rPr lang="ru-RU" sz="1600" dirty="0" smtClean="0"/>
              <a:t>Примеры </a:t>
            </a:r>
            <a:r>
              <a:rPr lang="ru-RU" sz="1600" dirty="0"/>
              <a:t>корректных </a:t>
            </a:r>
            <a:r>
              <a:rPr lang="ru-RU" sz="1600" dirty="0" smtClean="0"/>
              <a:t>и некорректных документов формата .</a:t>
            </a:r>
            <a:r>
              <a:rPr lang="ru-RU" sz="1600" dirty="0" err="1" smtClean="0"/>
              <a:t>docx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ru-RU" sz="1600" dirty="0" smtClean="0"/>
              <a:t>Формализованные </a:t>
            </a:r>
            <a:r>
              <a:rPr lang="ru-RU" sz="1600" dirty="0"/>
              <a:t>шаблоны оглавлений для разных типов документов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ru-RU" sz="1600" dirty="0" smtClean="0"/>
              <a:t>Тексты нормативных документов (например</a:t>
            </a:r>
            <a:r>
              <a:rPr lang="ru-RU" sz="1600" dirty="0"/>
              <a:t>, ГОСТ </a:t>
            </a:r>
            <a:r>
              <a:rPr lang="ru-RU" sz="1600" dirty="0" smtClean="0"/>
              <a:t>7.32 </a:t>
            </a:r>
            <a:r>
              <a:rPr lang="ru-RU" sz="1600" dirty="0"/>
              <a:t>и т. д.) </a:t>
            </a:r>
            <a:r>
              <a:rPr lang="ru-RU" sz="1600" dirty="0" smtClean="0"/>
              <a:t>для </a:t>
            </a:r>
            <a:r>
              <a:rPr lang="ru-RU" sz="1600" dirty="0"/>
              <a:t>формирования </a:t>
            </a:r>
            <a:r>
              <a:rPr lang="ru-RU" sz="1600" dirty="0" smtClean="0"/>
              <a:t>правил проверки.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ru-RU" sz="1600" b="1" dirty="0" smtClean="0"/>
              <a:t>Алгоритмы </a:t>
            </a:r>
            <a:r>
              <a:rPr lang="ru-RU" sz="1600" b="1" dirty="0"/>
              <a:t>и модели</a:t>
            </a:r>
            <a:r>
              <a:rPr lang="ru-RU" sz="1600" b="1" dirty="0" smtClean="0"/>
              <a:t>:</a:t>
            </a:r>
            <a:endParaRPr lang="en-US" sz="1600" b="1" dirty="0" smtClean="0"/>
          </a:p>
          <a:p>
            <a:pPr>
              <a:lnSpc>
                <a:spcPct val="100000"/>
              </a:lnSpc>
            </a:pPr>
            <a:r>
              <a:rPr lang="ru-RU" sz="1600" dirty="0" smtClean="0"/>
              <a:t>Использование </a:t>
            </a:r>
            <a:r>
              <a:rPr lang="ru-RU" sz="1600" dirty="0"/>
              <a:t>библиотеки </a:t>
            </a:r>
            <a:r>
              <a:rPr lang="ru-RU" sz="1600" dirty="0" err="1"/>
              <a:t>python-docx</a:t>
            </a:r>
            <a:r>
              <a:rPr lang="ru-RU" sz="1600" dirty="0"/>
              <a:t> для </a:t>
            </a:r>
            <a:r>
              <a:rPr lang="ru-RU" sz="1600" dirty="0" smtClean="0"/>
              <a:t>анализа </a:t>
            </a:r>
            <a:r>
              <a:rPr lang="ru-RU" sz="1600" dirty="0"/>
              <a:t>структуры документа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ru-RU" sz="1600" dirty="0" smtClean="0"/>
              <a:t>Реализация </a:t>
            </a:r>
            <a:r>
              <a:rPr lang="ru-RU" sz="1600" dirty="0"/>
              <a:t>набора </a:t>
            </a:r>
            <a:r>
              <a:rPr lang="ru-RU" sz="1600" dirty="0" smtClean="0"/>
              <a:t>детерминированных функций-проверок, включая:</a:t>
            </a: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ru-RU" sz="1600" dirty="0" smtClean="0"/>
              <a:t>проверка </a:t>
            </a:r>
            <a:r>
              <a:rPr lang="ru-RU" sz="1600" dirty="0"/>
              <a:t>структуры разделов</a:t>
            </a:r>
            <a:r>
              <a:rPr lang="ru-RU" sz="1600" dirty="0" smtClean="0"/>
              <a:t>;</a:t>
            </a: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ru-RU" sz="1600" dirty="0" smtClean="0"/>
              <a:t>проверка </a:t>
            </a:r>
            <a:r>
              <a:rPr lang="ru-RU" sz="1600" dirty="0"/>
              <a:t>отступов и выравнивания</a:t>
            </a:r>
            <a:r>
              <a:rPr lang="ru-RU" sz="1600" dirty="0" smtClean="0"/>
              <a:t>;</a:t>
            </a: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ru-RU" sz="1600" dirty="0" smtClean="0"/>
              <a:t>проверка </a:t>
            </a:r>
            <a:r>
              <a:rPr lang="ru-RU" sz="1600" dirty="0"/>
              <a:t>нумерации и последовательности заголовков</a:t>
            </a:r>
            <a:r>
              <a:rPr lang="ru-RU" sz="1600" dirty="0" smtClean="0"/>
              <a:t>;</a:t>
            </a:r>
            <a:endParaRPr lang="en-US" sz="1600" dirty="0" smtClean="0"/>
          </a:p>
          <a:p>
            <a:pPr lvl="1">
              <a:lnSpc>
                <a:spcPct val="100000"/>
              </a:lnSpc>
            </a:pPr>
            <a:r>
              <a:rPr lang="ru-RU" sz="1600" dirty="0" smtClean="0"/>
              <a:t>проверка </a:t>
            </a:r>
            <a:r>
              <a:rPr lang="ru-RU" sz="1600" dirty="0"/>
              <a:t>наличия обязательных элементов (например, аннотация, введение, заключение</a:t>
            </a:r>
            <a:r>
              <a:rPr lang="ru-RU" sz="1600" dirty="0" smtClean="0"/>
              <a:t>).</a:t>
            </a:r>
          </a:p>
          <a:p>
            <a:pPr lvl="1">
              <a:lnSpc>
                <a:spcPct val="100000"/>
              </a:lnSpc>
            </a:pPr>
            <a:r>
              <a:rPr lang="ru-RU" sz="1600" dirty="0" smtClean="0"/>
              <a:t>при необходимости — дополнительных критериев, выявленных в ходе тестирования.</a:t>
            </a:r>
            <a:endParaRPr lang="en-US" sz="1600" dirty="0" smtClean="0"/>
          </a:p>
          <a:p>
            <a:pPr>
              <a:lnSpc>
                <a:spcPct val="100000"/>
              </a:lnSpc>
            </a:pPr>
            <a:r>
              <a:rPr lang="ru-RU" sz="1600" dirty="0"/>
              <a:t>(Опционально) Применение ML-модели для классификации типа документа (например, "диплом", "ТЗ", "отчёт") по признакам 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399893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Архитектура проекта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2234"/>
            <a:ext cx="10515600" cy="34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</a:t>
            </a:r>
            <a:r>
              <a:rPr lang="ru-RU" dirty="0" err="1" smtClean="0">
                <a:effectLst/>
              </a:rPr>
              <a:t>епозиторий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https://github.com/DABychkov/final_qualifying_work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2816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</a:t>
            </a:r>
            <a:r>
              <a:rPr lang="ru-RU" dirty="0" err="1" smtClean="0">
                <a:effectLst/>
              </a:rPr>
              <a:t>оадмап</a:t>
            </a:r>
            <a:r>
              <a:rPr lang="ru-RU" dirty="0" smtClean="0">
                <a:effectLst/>
              </a:rPr>
              <a:t> ВКР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510602"/>
              </p:ext>
            </p:extLst>
          </p:nvPr>
        </p:nvGraphicFramePr>
        <p:xfrm>
          <a:off x="1628109" y="1825625"/>
          <a:ext cx="8935782" cy="4433762"/>
        </p:xfrm>
        <a:graphic>
          <a:graphicData uri="http://schemas.openxmlformats.org/drawingml/2006/table">
            <a:tbl>
              <a:tblPr/>
              <a:tblGrid>
                <a:gridCol w="2978594">
                  <a:extLst>
                    <a:ext uri="{9D8B030D-6E8A-4147-A177-3AD203B41FA5}">
                      <a16:colId xmlns:a16="http://schemas.microsoft.com/office/drawing/2014/main" val="2129052812"/>
                    </a:ext>
                  </a:extLst>
                </a:gridCol>
                <a:gridCol w="2978594">
                  <a:extLst>
                    <a:ext uri="{9D8B030D-6E8A-4147-A177-3AD203B41FA5}">
                      <a16:colId xmlns:a16="http://schemas.microsoft.com/office/drawing/2014/main" val="811388032"/>
                    </a:ext>
                  </a:extLst>
                </a:gridCol>
                <a:gridCol w="2978594">
                  <a:extLst>
                    <a:ext uri="{9D8B030D-6E8A-4147-A177-3AD203B41FA5}">
                      <a16:colId xmlns:a16="http://schemas.microsoft.com/office/drawing/2014/main" val="634608112"/>
                    </a:ext>
                  </a:extLst>
                </a:gridCol>
              </a:tblGrid>
              <a:tr h="3108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98695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71686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98624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4058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61161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110408"/>
                  </a:ext>
                </a:extLst>
              </a:tr>
              <a:tr h="77702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52164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961883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16602"/>
              </p:ext>
            </p:extLst>
          </p:nvPr>
        </p:nvGraphicFramePr>
        <p:xfrm>
          <a:off x="1790277" y="1690688"/>
          <a:ext cx="8611446" cy="5024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482">
                  <a:extLst>
                    <a:ext uri="{9D8B030D-6E8A-4147-A177-3AD203B41FA5}">
                      <a16:colId xmlns:a16="http://schemas.microsoft.com/office/drawing/2014/main" val="1527926835"/>
                    </a:ext>
                  </a:extLst>
                </a:gridCol>
                <a:gridCol w="2870482">
                  <a:extLst>
                    <a:ext uri="{9D8B030D-6E8A-4147-A177-3AD203B41FA5}">
                      <a16:colId xmlns:a16="http://schemas.microsoft.com/office/drawing/2014/main" val="4231381753"/>
                    </a:ext>
                  </a:extLst>
                </a:gridCol>
                <a:gridCol w="2870482">
                  <a:extLst>
                    <a:ext uri="{9D8B030D-6E8A-4147-A177-3AD203B41FA5}">
                      <a16:colId xmlns:a16="http://schemas.microsoft.com/office/drawing/2014/main" val="1261610502"/>
                    </a:ext>
                  </a:extLst>
                </a:gridCol>
              </a:tblGrid>
              <a:tr h="406243">
                <a:tc>
                  <a:txBody>
                    <a:bodyPr/>
                    <a:lstStyle/>
                    <a:p>
                      <a:r>
                        <a:rPr lang="ru-RU" dirty="0" smtClean="0"/>
                        <a:t>Этап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Содержание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Срок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52760"/>
                  </a:ext>
                </a:extLst>
              </a:tr>
              <a:tr h="411886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Анализ ГОСТов и формализация структуры документов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недели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64579"/>
                  </a:ext>
                </a:extLst>
              </a:tr>
              <a:tr h="411886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Реализация </a:t>
                      </a:r>
                      <a:r>
                        <a:rPr lang="ru-RU" sz="1600" dirty="0" err="1" smtClean="0"/>
                        <a:t>парсера</a:t>
                      </a:r>
                      <a:r>
                        <a:rPr lang="ru-RU" sz="1600" dirty="0" smtClean="0"/>
                        <a:t> .</a:t>
                      </a:r>
                      <a:r>
                        <a:rPr lang="en-US" sz="1600" dirty="0" err="1" smtClean="0"/>
                        <a:t>docx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3-4 недели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101112"/>
                  </a:ext>
                </a:extLst>
              </a:tr>
              <a:tr h="4118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Создание набора базовых проверок (отступы, структура, выравнивание)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 недели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62980"/>
                  </a:ext>
                </a:extLst>
              </a:tr>
              <a:tr h="411886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Добавление БД метаданных и отчётного интерфейса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недели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54044"/>
                  </a:ext>
                </a:extLst>
              </a:tr>
              <a:tr h="411886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Тестирование на реальных документах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2-3 недели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2890"/>
                  </a:ext>
                </a:extLst>
              </a:tr>
              <a:tr h="411886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Добавление поддержки новых ГОСТ и (опционально) ML-классификатора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4-6 недель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02697"/>
                  </a:ext>
                </a:extLst>
              </a:tr>
              <a:tr h="411886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Подготовка ВКР, презентации, защита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недели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6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310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473</Words>
  <Application>Microsoft Office PowerPoint</Application>
  <PresentationFormat>Широкоэкранный</PresentationFormat>
  <Paragraphs>67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«Система верификации структурных документов»</vt:lpstr>
      <vt:lpstr>Цель и задачи работы</vt:lpstr>
      <vt:lpstr>Актуальность</vt:lpstr>
      <vt:lpstr>Ожидаемый результат</vt:lpstr>
      <vt:lpstr>Алгоритмы, модели, используемые в разработке </vt:lpstr>
      <vt:lpstr>Архитектура проекта</vt:lpstr>
      <vt:lpstr>Репозиторий</vt:lpstr>
      <vt:lpstr>Роадмап ВКР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«Система верификации структурных документов»</dc:title>
  <dc:creator>Dmitry</dc:creator>
  <cp:lastModifiedBy>Dmitry</cp:lastModifiedBy>
  <cp:revision>12</cp:revision>
  <dcterms:created xsi:type="dcterms:W3CDTF">2025-10-23T20:42:28Z</dcterms:created>
  <dcterms:modified xsi:type="dcterms:W3CDTF">2025-10-23T23:58:26Z</dcterms:modified>
</cp:coreProperties>
</file>