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59"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5" autoAdjust="0"/>
    <p:restoredTop sz="94660"/>
  </p:normalViewPr>
  <p:slideViewPr>
    <p:cSldViewPr snapToGrid="0">
      <p:cViewPr varScale="1">
        <p:scale>
          <a:sx n="92" d="100"/>
          <a:sy n="92" d="100"/>
        </p:scale>
        <p:origin x="297"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64A7-3155-8EBE-84DB-476E6C165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A6C56E-9093-CDB7-1500-45FA1F7E1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5B3000-A0AE-41E1-1299-731F057F6F82}"/>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7251A545-6F92-F1C7-3DE8-815449601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30BC6-CA7D-0F81-42DB-4F3E08890101}"/>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177041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9B84-DD31-BECD-80EC-C4CCCDDBB2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B846D-A0C5-FA25-3CE7-7BFAE1754D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12CCC-CFB2-98AC-2C75-BBC7E7DCC046}"/>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AE9A4D44-9348-9654-42C0-3BDC867DA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1D449-64F1-6479-AB7E-B6474FC22A23}"/>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179343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D865C-470C-DEAE-81D8-D4C106AD10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383E31-9002-E953-C04E-8AE77C70C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E5CA4-FDD5-C77F-0F4C-49EF0D4E01EA}"/>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30CEC192-D553-0AB5-BFBA-090185640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1D9704-FC08-B01C-78EC-82184D6E1602}"/>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300452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D57E-6400-38A3-5020-8EE004541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8C8AD-6084-97CF-A624-B814CC095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6B9F5-B6FF-FF43-0EB8-0EF6FEA5028A}"/>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DD2E26AD-6612-3CE6-612C-FD8C2D27D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CFEBC-217D-3154-43C5-DB2518A914FB}"/>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836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1E77-9B57-E301-58B3-CD9D481B7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F18B8A-950A-A05B-D5A3-452C63294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593CC-0C9A-C238-E4CE-0E91D8CF1A10}"/>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32435F75-6131-B03E-765E-45E59245E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12118-D2E1-932E-5A51-7C1BABCD0413}"/>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268442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BD36-A3C7-BC77-E0E5-48224D8F92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7078CA-45EC-D18C-3091-534DA79DD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A81A99-DD5D-890B-B1FD-1ECB19521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2E36DD-A750-8BF8-E97B-D0E8D2D86AC8}"/>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6" name="Footer Placeholder 5">
            <a:extLst>
              <a:ext uri="{FF2B5EF4-FFF2-40B4-BE49-F238E27FC236}">
                <a16:creationId xmlns:a16="http://schemas.microsoft.com/office/drawing/2014/main" id="{27CEDB12-4E08-5EE8-F063-24B2C5549E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F43C3-0399-496F-F74F-56D11FE57EBC}"/>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211936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589A-F86C-A4F2-F1B5-4C95188738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F6AE45-794A-F977-E648-564311C45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BA46D-76DA-A716-6B5C-D88AEFCA2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C44A39-1BA8-141D-F357-1570C982D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46A6B-FA02-3E59-C311-1D4C04F0F2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662A0C-EA34-F810-E3F2-8D300AEC1F27}"/>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8" name="Footer Placeholder 7">
            <a:extLst>
              <a:ext uri="{FF2B5EF4-FFF2-40B4-BE49-F238E27FC236}">
                <a16:creationId xmlns:a16="http://schemas.microsoft.com/office/drawing/2014/main" id="{0ABA308F-D8E5-10E3-59F3-319D74849F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0964CF-8352-9E89-B618-20FAD8A9A34B}"/>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226918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39FC-77FF-BB3F-60B2-0C471A613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585BFA-5318-8DA0-47A8-3A12858ABFB6}"/>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4" name="Footer Placeholder 3">
            <a:extLst>
              <a:ext uri="{FF2B5EF4-FFF2-40B4-BE49-F238E27FC236}">
                <a16:creationId xmlns:a16="http://schemas.microsoft.com/office/drawing/2014/main" id="{1B3D9F21-51FA-F3E2-5031-2B4C9880AF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B7FEDE-BE80-94FE-3C0F-BE1BBFE660A1}"/>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130011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45797-D03E-0DD7-E198-DC4ED9CEDC00}"/>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3" name="Footer Placeholder 2">
            <a:extLst>
              <a:ext uri="{FF2B5EF4-FFF2-40B4-BE49-F238E27FC236}">
                <a16:creationId xmlns:a16="http://schemas.microsoft.com/office/drawing/2014/main" id="{7A52F47E-7C9F-04AF-70C0-BFC8438E54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417909-A257-CA56-F3F2-D152AAA7E89F}"/>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114571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4DD-3DF4-837B-B59A-33D49A2A5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6B0515-B4E6-D729-8785-BF734FB33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3D6E7-3537-3146-46A3-472EC19A1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2D7-71E1-6826-B141-E3F5DC76C20C}"/>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6" name="Footer Placeholder 5">
            <a:extLst>
              <a:ext uri="{FF2B5EF4-FFF2-40B4-BE49-F238E27FC236}">
                <a16:creationId xmlns:a16="http://schemas.microsoft.com/office/drawing/2014/main" id="{66F03D9C-AB0E-EC2A-1770-479DA92CA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E94F9-ADDA-FB03-3310-FEA1B542D385}"/>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162354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5394-F27A-60F4-5926-57D343EA4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76BF0E-1B6F-893E-8239-630743172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F5729-D057-C52B-D4D9-988AF6126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F0B8F-1874-802F-58DC-E5549E65B404}"/>
              </a:ext>
            </a:extLst>
          </p:cNvPr>
          <p:cNvSpPr>
            <a:spLocks noGrp="1"/>
          </p:cNvSpPr>
          <p:nvPr>
            <p:ph type="dt" sz="half" idx="10"/>
          </p:nvPr>
        </p:nvSpPr>
        <p:spPr/>
        <p:txBody>
          <a:bodyPr/>
          <a:lstStyle/>
          <a:p>
            <a:fld id="{3CB2A413-750D-4422-B5BC-CC0BBDA4CDDF}" type="datetimeFigureOut">
              <a:rPr lang="en-IN" smtClean="0"/>
              <a:t>18-07-2023</a:t>
            </a:fld>
            <a:endParaRPr lang="en-IN"/>
          </a:p>
        </p:txBody>
      </p:sp>
      <p:sp>
        <p:nvSpPr>
          <p:cNvPr id="6" name="Footer Placeholder 5">
            <a:extLst>
              <a:ext uri="{FF2B5EF4-FFF2-40B4-BE49-F238E27FC236}">
                <a16:creationId xmlns:a16="http://schemas.microsoft.com/office/drawing/2014/main" id="{18C08D41-3147-C6A7-F887-57E43DC34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C9ED6-79B7-6873-6A60-09760F800547}"/>
              </a:ext>
            </a:extLst>
          </p:cNvPr>
          <p:cNvSpPr>
            <a:spLocks noGrp="1"/>
          </p:cNvSpPr>
          <p:nvPr>
            <p:ph type="sldNum" sz="quarter" idx="12"/>
          </p:nvPr>
        </p:nvSpPr>
        <p:spPr/>
        <p:txBody>
          <a:bodyPr/>
          <a:lstStyle/>
          <a:p>
            <a:fld id="{6A65A49D-0050-4FCF-9CE8-DE4BCB6FC40A}" type="slidenum">
              <a:rPr lang="en-IN" smtClean="0"/>
              <a:t>‹#›</a:t>
            </a:fld>
            <a:endParaRPr lang="en-IN"/>
          </a:p>
        </p:txBody>
      </p:sp>
    </p:spTree>
    <p:extLst>
      <p:ext uri="{BB962C8B-B14F-4D97-AF65-F5344CB8AC3E}">
        <p14:creationId xmlns:p14="http://schemas.microsoft.com/office/powerpoint/2010/main" val="333693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328AA-EAF3-3C3E-9103-FDD9B662A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B2FD1-B5E8-D141-ADA9-BB7211A6A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618D5-FBF6-E851-D3F0-C0FF4A245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2A413-750D-4422-B5BC-CC0BBDA4CDDF}" type="datetimeFigureOut">
              <a:rPr lang="en-IN" smtClean="0"/>
              <a:t>18-07-2023</a:t>
            </a:fld>
            <a:endParaRPr lang="en-IN"/>
          </a:p>
        </p:txBody>
      </p:sp>
      <p:sp>
        <p:nvSpPr>
          <p:cNvPr id="5" name="Footer Placeholder 4">
            <a:extLst>
              <a:ext uri="{FF2B5EF4-FFF2-40B4-BE49-F238E27FC236}">
                <a16:creationId xmlns:a16="http://schemas.microsoft.com/office/drawing/2014/main" id="{4070EB60-7E7F-8765-8F23-342E25E78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6D4D1F-915E-7D3C-15F9-AB6715FD9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5A49D-0050-4FCF-9CE8-DE4BCB6FC40A}" type="slidenum">
              <a:rPr lang="en-IN" smtClean="0"/>
              <a:t>‹#›</a:t>
            </a:fld>
            <a:endParaRPr lang="en-IN"/>
          </a:p>
        </p:txBody>
      </p:sp>
    </p:spTree>
    <p:extLst>
      <p:ext uri="{BB962C8B-B14F-4D97-AF65-F5344CB8AC3E}">
        <p14:creationId xmlns:p14="http://schemas.microsoft.com/office/powerpoint/2010/main" val="141843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36E5-BCD8-F5D0-11A9-899E1D52F155}"/>
              </a:ext>
            </a:extLst>
          </p:cNvPr>
          <p:cNvSpPr>
            <a:spLocks noGrp="1"/>
          </p:cNvSpPr>
          <p:nvPr>
            <p:ph type="ctrTitle"/>
          </p:nvPr>
        </p:nvSpPr>
        <p:spPr/>
        <p:txBody>
          <a:bodyPr/>
          <a:lstStyle/>
          <a:p>
            <a:r>
              <a:rPr lang="en-GB" b="0" i="0" u="sng" dirty="0">
                <a:effectLst/>
                <a:latin typeface="Söhne"/>
              </a:rPr>
              <a:t>Object Detection Model using YOLOv4</a:t>
            </a:r>
            <a:endParaRPr lang="en-IN" u="sng" dirty="0"/>
          </a:p>
        </p:txBody>
      </p:sp>
      <p:sp>
        <p:nvSpPr>
          <p:cNvPr id="3" name="Subtitle 2">
            <a:extLst>
              <a:ext uri="{FF2B5EF4-FFF2-40B4-BE49-F238E27FC236}">
                <a16:creationId xmlns:a16="http://schemas.microsoft.com/office/drawing/2014/main" id="{F2498B4D-2A14-F39D-20CF-47C1E8CA8CE7}"/>
              </a:ext>
            </a:extLst>
          </p:cNvPr>
          <p:cNvSpPr>
            <a:spLocks noGrp="1"/>
          </p:cNvSpPr>
          <p:nvPr>
            <p:ph type="subTitle" idx="1"/>
          </p:nvPr>
        </p:nvSpPr>
        <p:spPr>
          <a:xfrm>
            <a:off x="1601932" y="4163147"/>
            <a:ext cx="9144000" cy="1655762"/>
          </a:xfrm>
        </p:spPr>
        <p:txBody>
          <a:bodyPr/>
          <a:lstStyle/>
          <a:p>
            <a:r>
              <a:rPr lang="en-US" dirty="0"/>
              <a:t>-Renu Prasad (160121771031)</a:t>
            </a:r>
          </a:p>
          <a:p>
            <a:r>
              <a:rPr lang="en-US" dirty="0"/>
              <a:t>-Abhiram (160121771032)</a:t>
            </a:r>
            <a:endParaRPr lang="en-IN" dirty="0"/>
          </a:p>
        </p:txBody>
      </p:sp>
    </p:spTree>
    <p:extLst>
      <p:ext uri="{BB962C8B-B14F-4D97-AF65-F5344CB8AC3E}">
        <p14:creationId xmlns:p14="http://schemas.microsoft.com/office/powerpoint/2010/main" val="297753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95DA62-AAFA-CFD8-FF6E-041663BE0632}"/>
              </a:ext>
            </a:extLst>
          </p:cNvPr>
          <p:cNvSpPr txBox="1">
            <a:spLocks/>
          </p:cNvSpPr>
          <p:nvPr/>
        </p:nvSpPr>
        <p:spPr>
          <a:xfrm>
            <a:off x="1482437" y="2085398"/>
            <a:ext cx="9750136" cy="26788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chemeClr val="tx2"/>
                </a:solidFill>
                <a:effectLst/>
                <a:latin typeface="Söhne"/>
              </a:rPr>
              <a:t>Initializing  the camera or video feed using the ‘cv2.VideoCapture()’ function.</a:t>
            </a:r>
          </a:p>
          <a:p>
            <a:r>
              <a:rPr lang="en-GB" dirty="0">
                <a:solidFill>
                  <a:schemeClr val="tx2"/>
                </a:solidFill>
                <a:latin typeface="Söhne"/>
              </a:rPr>
              <a:t>We use ’ cv2.VideoCapture(0)’ for initializing the </a:t>
            </a:r>
            <a:r>
              <a:rPr lang="en-GB" dirty="0" err="1">
                <a:solidFill>
                  <a:schemeClr val="tx2"/>
                </a:solidFill>
                <a:latin typeface="Söhne"/>
              </a:rPr>
              <a:t>VideoCamera</a:t>
            </a:r>
            <a:endParaRPr lang="en-IN" dirty="0">
              <a:solidFill>
                <a:schemeClr val="tx2"/>
              </a:solidFill>
            </a:endParaRPr>
          </a:p>
        </p:txBody>
      </p:sp>
      <p:sp>
        <p:nvSpPr>
          <p:cNvPr id="3" name="Title 1">
            <a:extLst>
              <a:ext uri="{FF2B5EF4-FFF2-40B4-BE49-F238E27FC236}">
                <a16:creationId xmlns:a16="http://schemas.microsoft.com/office/drawing/2014/main" id="{61CC087D-8A21-E2D9-FF69-4A465F562B4D}"/>
              </a:ext>
            </a:extLst>
          </p:cNvPr>
          <p:cNvSpPr txBox="1">
            <a:spLocks/>
          </p:cNvSpPr>
          <p:nvPr/>
        </p:nvSpPr>
        <p:spPr>
          <a:xfrm>
            <a:off x="1073728" y="974725"/>
            <a:ext cx="7987388" cy="134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t>Segment 3</a:t>
            </a:r>
            <a:r>
              <a:rPr lang="en-US" sz="3200" dirty="0">
                <a:solidFill>
                  <a:schemeClr val="tx2"/>
                </a:solidFill>
              </a:rPr>
              <a:t>. Camera/ Video file Initialization</a:t>
            </a:r>
            <a:endParaRPr lang="en-IN" sz="2800" dirty="0">
              <a:solidFill>
                <a:schemeClr val="tx2"/>
              </a:solidFill>
            </a:endParaRPr>
          </a:p>
        </p:txBody>
      </p:sp>
      <p:pic>
        <p:nvPicPr>
          <p:cNvPr id="6" name="Picture 5">
            <a:extLst>
              <a:ext uri="{FF2B5EF4-FFF2-40B4-BE49-F238E27FC236}">
                <a16:creationId xmlns:a16="http://schemas.microsoft.com/office/drawing/2014/main" id="{ADAE89C1-6E74-15A7-B0A8-094FEE185041}"/>
              </a:ext>
            </a:extLst>
          </p:cNvPr>
          <p:cNvPicPr>
            <a:picLocks noChangeAspect="1"/>
          </p:cNvPicPr>
          <p:nvPr/>
        </p:nvPicPr>
        <p:blipFill>
          <a:blip r:embed="rId2"/>
          <a:stretch>
            <a:fillRect/>
          </a:stretch>
        </p:blipFill>
        <p:spPr>
          <a:xfrm>
            <a:off x="1296230" y="3917802"/>
            <a:ext cx="9848922" cy="809631"/>
          </a:xfrm>
          <a:prstGeom prst="rect">
            <a:avLst/>
          </a:prstGeom>
        </p:spPr>
      </p:pic>
    </p:spTree>
    <p:extLst>
      <p:ext uri="{BB962C8B-B14F-4D97-AF65-F5344CB8AC3E}">
        <p14:creationId xmlns:p14="http://schemas.microsoft.com/office/powerpoint/2010/main" val="128498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CF991C-1B73-EBA6-F277-2CE2F4648DA8}"/>
              </a:ext>
            </a:extLst>
          </p:cNvPr>
          <p:cNvSpPr txBox="1">
            <a:spLocks/>
          </p:cNvSpPr>
          <p:nvPr/>
        </p:nvSpPr>
        <p:spPr>
          <a:xfrm>
            <a:off x="957696" y="1176194"/>
            <a:ext cx="9750136" cy="26788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Detecting the objects for each frame in a ‘while’ loop.</a:t>
            </a:r>
          </a:p>
          <a:p>
            <a:r>
              <a:rPr lang="en-IN" dirty="0">
                <a:solidFill>
                  <a:schemeClr val="tx2"/>
                </a:solidFill>
              </a:rPr>
              <a:t>Returned “</a:t>
            </a:r>
            <a:r>
              <a:rPr lang="en-IN" dirty="0" err="1">
                <a:solidFill>
                  <a:schemeClr val="tx2"/>
                </a:solidFill>
              </a:rPr>
              <a:t>classID’s</a:t>
            </a:r>
            <a:r>
              <a:rPr lang="en-IN" dirty="0">
                <a:solidFill>
                  <a:schemeClr val="tx2"/>
                </a:solidFill>
              </a:rPr>
              <a:t>, Bounding Boxes, Scores” will be displayed on each frame according to the co-ordinates returned by the model from Bounding Boxes.</a:t>
            </a:r>
          </a:p>
          <a:p>
            <a:r>
              <a:rPr lang="en-IN" dirty="0">
                <a:solidFill>
                  <a:schemeClr val="tx2"/>
                </a:solidFill>
              </a:rPr>
              <a:t>Showing the frames with customized delay between frames.(generally 1ms)</a:t>
            </a:r>
          </a:p>
        </p:txBody>
      </p:sp>
      <p:sp>
        <p:nvSpPr>
          <p:cNvPr id="5" name="Title 1">
            <a:extLst>
              <a:ext uri="{FF2B5EF4-FFF2-40B4-BE49-F238E27FC236}">
                <a16:creationId xmlns:a16="http://schemas.microsoft.com/office/drawing/2014/main" id="{823B5C92-BEFB-E436-4B33-00135A1927B1}"/>
              </a:ext>
            </a:extLst>
          </p:cNvPr>
          <p:cNvSpPr txBox="1">
            <a:spLocks/>
          </p:cNvSpPr>
          <p:nvPr/>
        </p:nvSpPr>
        <p:spPr>
          <a:xfrm>
            <a:off x="548987" y="65521"/>
            <a:ext cx="7987388" cy="134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t>Segment 4</a:t>
            </a:r>
            <a:r>
              <a:rPr lang="en-US" sz="3200" dirty="0">
                <a:solidFill>
                  <a:schemeClr val="tx2"/>
                </a:solidFill>
              </a:rPr>
              <a:t>. Object Detection and Annotation</a:t>
            </a:r>
            <a:endParaRPr lang="en-IN" sz="2800" dirty="0">
              <a:solidFill>
                <a:schemeClr val="tx2"/>
              </a:solidFill>
            </a:endParaRPr>
          </a:p>
        </p:txBody>
      </p:sp>
      <p:pic>
        <p:nvPicPr>
          <p:cNvPr id="8" name="Picture 7">
            <a:extLst>
              <a:ext uri="{FF2B5EF4-FFF2-40B4-BE49-F238E27FC236}">
                <a16:creationId xmlns:a16="http://schemas.microsoft.com/office/drawing/2014/main" id="{745C5A54-7DB0-40EE-DDB6-7C437871D067}"/>
              </a:ext>
            </a:extLst>
          </p:cNvPr>
          <p:cNvPicPr>
            <a:picLocks noChangeAspect="1"/>
          </p:cNvPicPr>
          <p:nvPr/>
        </p:nvPicPr>
        <p:blipFill>
          <a:blip r:embed="rId2"/>
          <a:stretch>
            <a:fillRect/>
          </a:stretch>
        </p:blipFill>
        <p:spPr>
          <a:xfrm>
            <a:off x="957696" y="3899306"/>
            <a:ext cx="9978116" cy="2750877"/>
          </a:xfrm>
          <a:prstGeom prst="rect">
            <a:avLst/>
          </a:prstGeom>
        </p:spPr>
      </p:pic>
    </p:spTree>
    <p:extLst>
      <p:ext uri="{BB962C8B-B14F-4D97-AF65-F5344CB8AC3E}">
        <p14:creationId xmlns:p14="http://schemas.microsoft.com/office/powerpoint/2010/main" val="32927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7289-4A43-BD11-94F5-79D7825074D9}"/>
              </a:ext>
            </a:extLst>
          </p:cNvPr>
          <p:cNvSpPr>
            <a:spLocks noGrp="1"/>
          </p:cNvSpPr>
          <p:nvPr>
            <p:ph type="title"/>
          </p:nvPr>
        </p:nvSpPr>
        <p:spPr>
          <a:xfrm>
            <a:off x="386195" y="41563"/>
            <a:ext cx="2408959" cy="1217902"/>
          </a:xfrm>
        </p:spPr>
        <p:txBody>
          <a:bodyPr>
            <a:normAutofit/>
          </a:bodyPr>
          <a:lstStyle/>
          <a:p>
            <a:r>
              <a:rPr lang="en-US" sz="5400" dirty="0">
                <a:solidFill>
                  <a:schemeClr val="tx2"/>
                </a:solidFill>
              </a:rPr>
              <a:t>Results</a:t>
            </a:r>
            <a:endParaRPr lang="en-IN" sz="5400" dirty="0">
              <a:solidFill>
                <a:schemeClr val="tx2"/>
              </a:solidFill>
            </a:endParaRPr>
          </a:p>
        </p:txBody>
      </p:sp>
      <p:pic>
        <p:nvPicPr>
          <p:cNvPr id="7" name="Picture 6">
            <a:extLst>
              <a:ext uri="{FF2B5EF4-FFF2-40B4-BE49-F238E27FC236}">
                <a16:creationId xmlns:a16="http://schemas.microsoft.com/office/drawing/2014/main" id="{B86A719A-5E9E-D8D1-88C2-12857FC8065D}"/>
              </a:ext>
            </a:extLst>
          </p:cNvPr>
          <p:cNvPicPr>
            <a:picLocks noChangeAspect="1"/>
          </p:cNvPicPr>
          <p:nvPr/>
        </p:nvPicPr>
        <p:blipFill>
          <a:blip r:embed="rId2"/>
          <a:stretch>
            <a:fillRect/>
          </a:stretch>
        </p:blipFill>
        <p:spPr>
          <a:xfrm>
            <a:off x="2166505" y="3194166"/>
            <a:ext cx="9766366" cy="3497580"/>
          </a:xfrm>
          <a:prstGeom prst="rect">
            <a:avLst/>
          </a:prstGeom>
        </p:spPr>
      </p:pic>
      <p:pic>
        <p:nvPicPr>
          <p:cNvPr id="8" name="Picture 7">
            <a:extLst>
              <a:ext uri="{FF2B5EF4-FFF2-40B4-BE49-F238E27FC236}">
                <a16:creationId xmlns:a16="http://schemas.microsoft.com/office/drawing/2014/main" id="{C48ACA52-B0F8-4928-B547-1BB8D27E65D1}"/>
              </a:ext>
            </a:extLst>
          </p:cNvPr>
          <p:cNvPicPr>
            <a:picLocks noChangeAspect="1"/>
          </p:cNvPicPr>
          <p:nvPr/>
        </p:nvPicPr>
        <p:blipFill>
          <a:blip r:embed="rId3"/>
          <a:stretch>
            <a:fillRect/>
          </a:stretch>
        </p:blipFill>
        <p:spPr>
          <a:xfrm>
            <a:off x="500464" y="1193641"/>
            <a:ext cx="5766986" cy="2643202"/>
          </a:xfrm>
          <a:prstGeom prst="rect">
            <a:avLst/>
          </a:prstGeom>
        </p:spPr>
      </p:pic>
    </p:spTree>
    <p:extLst>
      <p:ext uri="{BB962C8B-B14F-4D97-AF65-F5344CB8AC3E}">
        <p14:creationId xmlns:p14="http://schemas.microsoft.com/office/powerpoint/2010/main" val="389389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681C-6AE5-9BC5-2300-BA4684E6920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CE378D4-6ED7-ABE3-DA9D-F66E467E1507}"/>
              </a:ext>
            </a:extLst>
          </p:cNvPr>
          <p:cNvSpPr>
            <a:spLocks noGrp="1"/>
          </p:cNvSpPr>
          <p:nvPr>
            <p:ph idx="1"/>
          </p:nvPr>
        </p:nvSpPr>
        <p:spPr>
          <a:xfrm>
            <a:off x="838200" y="1825625"/>
            <a:ext cx="9126682" cy="4351338"/>
          </a:xfrm>
        </p:spPr>
        <p:txBody>
          <a:bodyPr/>
          <a:lstStyle/>
          <a:p>
            <a:pPr algn="just"/>
            <a:r>
              <a:rPr lang="en-GB" b="0" i="0" dirty="0">
                <a:solidFill>
                  <a:schemeClr val="tx2"/>
                </a:solidFill>
                <a:effectLst/>
                <a:latin typeface="Söhne"/>
              </a:rPr>
              <a:t>In conclusion, our project successfully implemented a real-time object detection system using the powerful YOLOv4 algorithm and OpenCV's DNN module. By accurately detecting and localizing objects in live camera feeds, we have demonstrated the effectiveness and practicality of real-time object detection for diverse applications. This project opens up possibilities for enhanced visual understanding, safety, and automation in domains such as surveillance, robotics, and autonomous systems.</a:t>
            </a:r>
            <a:endParaRPr lang="en-IN" dirty="0">
              <a:solidFill>
                <a:schemeClr val="tx2"/>
              </a:solidFill>
            </a:endParaRPr>
          </a:p>
        </p:txBody>
      </p:sp>
    </p:spTree>
    <p:extLst>
      <p:ext uri="{BB962C8B-B14F-4D97-AF65-F5344CB8AC3E}">
        <p14:creationId xmlns:p14="http://schemas.microsoft.com/office/powerpoint/2010/main" val="138021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A8D1-1E7E-BDAC-B816-BF418F55E78E}"/>
              </a:ext>
            </a:extLst>
          </p:cNvPr>
          <p:cNvSpPr>
            <a:spLocks noGrp="1"/>
          </p:cNvSpPr>
          <p:nvPr>
            <p:ph type="ctrTitle"/>
          </p:nvPr>
        </p:nvSpPr>
        <p:spPr>
          <a:xfrm>
            <a:off x="496956" y="433632"/>
            <a:ext cx="6778487" cy="955299"/>
          </a:xfrm>
        </p:spPr>
        <p:txBody>
          <a:bodyPr/>
          <a:lstStyle/>
          <a:p>
            <a:r>
              <a:rPr lang="en-US" b="1" i="1" dirty="0">
                <a:effectLst>
                  <a:outerShdw blurRad="38100" dist="38100" dir="2700000" algn="tl">
                    <a:srgbClr val="000000">
                      <a:alpha val="43137"/>
                    </a:srgbClr>
                  </a:outerShdw>
                </a:effectLst>
              </a:rPr>
              <a:t>Table of Contents</a:t>
            </a:r>
            <a:endParaRPr lang="en-IN" b="1"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2C7F34F-D50F-1DBD-0211-514A3898DAD4}"/>
              </a:ext>
            </a:extLst>
          </p:cNvPr>
          <p:cNvSpPr>
            <a:spLocks noGrp="1"/>
          </p:cNvSpPr>
          <p:nvPr>
            <p:ph type="subTitle" idx="1"/>
          </p:nvPr>
        </p:nvSpPr>
        <p:spPr>
          <a:xfrm>
            <a:off x="1683024" y="1644029"/>
            <a:ext cx="6778488" cy="4130606"/>
          </a:xfrm>
        </p:spPr>
        <p:txBody>
          <a:bodyPr>
            <a:normAutofit lnSpcReduction="10000"/>
          </a:bodyPr>
          <a:lstStyle/>
          <a:p>
            <a:pPr algn="l"/>
            <a:r>
              <a:rPr lang="en-US" sz="3000" u="dotted" dirty="0">
                <a:latin typeface="Arial" panose="020B0604020202020204" pitchFamily="34" charset="0"/>
              </a:rPr>
              <a:t>1. Introduction.</a:t>
            </a:r>
          </a:p>
          <a:p>
            <a:pPr algn="l"/>
            <a:r>
              <a:rPr lang="en-US" sz="3000" u="dotted" dirty="0">
                <a:latin typeface="Arial" panose="020B0604020202020204" pitchFamily="34" charset="0"/>
              </a:rPr>
              <a:t>2. Problem Statement.</a:t>
            </a:r>
          </a:p>
          <a:p>
            <a:pPr algn="l"/>
            <a:r>
              <a:rPr lang="en-IN" sz="3000" u="dotted" dirty="0">
                <a:latin typeface="Arial" panose="020B0604020202020204" pitchFamily="34" charset="0"/>
              </a:rPr>
              <a:t>3. Objective</a:t>
            </a:r>
          </a:p>
          <a:p>
            <a:pPr algn="l"/>
            <a:r>
              <a:rPr lang="en-IN" sz="3000" u="dotted" dirty="0">
                <a:latin typeface="Arial" panose="020B0604020202020204" pitchFamily="34" charset="0"/>
              </a:rPr>
              <a:t>4. Overview.</a:t>
            </a:r>
          </a:p>
          <a:p>
            <a:pPr algn="l"/>
            <a:r>
              <a:rPr lang="en-IN" sz="3000" u="dotted" dirty="0">
                <a:latin typeface="Arial" panose="020B0604020202020204" pitchFamily="34" charset="0"/>
              </a:rPr>
              <a:t>5. Packages and Algorithms.</a:t>
            </a:r>
          </a:p>
          <a:p>
            <a:pPr algn="l"/>
            <a:r>
              <a:rPr lang="en-IN" sz="3000" u="dotted" dirty="0">
                <a:latin typeface="Arial" panose="020B0604020202020204" pitchFamily="34" charset="0"/>
              </a:rPr>
              <a:t>6. Project Description.</a:t>
            </a:r>
          </a:p>
          <a:p>
            <a:pPr algn="l"/>
            <a:r>
              <a:rPr lang="en-IN" sz="3000" u="dotted" dirty="0">
                <a:latin typeface="Arial" panose="020B0604020202020204" pitchFamily="34" charset="0"/>
              </a:rPr>
              <a:t>7. Result.</a:t>
            </a:r>
          </a:p>
          <a:p>
            <a:pPr algn="l"/>
            <a:r>
              <a:rPr lang="en-IN" sz="3000" u="dotted" dirty="0">
                <a:latin typeface="Arial" panose="020B0604020202020204" pitchFamily="34" charset="0"/>
              </a:rPr>
              <a:t>8. Conclusion.</a:t>
            </a:r>
          </a:p>
        </p:txBody>
      </p:sp>
    </p:spTree>
    <p:extLst>
      <p:ext uri="{BB962C8B-B14F-4D97-AF65-F5344CB8AC3E}">
        <p14:creationId xmlns:p14="http://schemas.microsoft.com/office/powerpoint/2010/main" val="425708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7DE0-68DA-791F-DD54-66A392EAF539}"/>
              </a:ext>
            </a:extLst>
          </p:cNvPr>
          <p:cNvSpPr>
            <a:spLocks noGrp="1"/>
          </p:cNvSpPr>
          <p:nvPr>
            <p:ph type="title"/>
          </p:nvPr>
        </p:nvSpPr>
        <p:spPr>
          <a:xfrm>
            <a:off x="1000847" y="415636"/>
            <a:ext cx="3789361" cy="685800"/>
          </a:xfrm>
        </p:spPr>
        <p:txBody>
          <a:bodyPr>
            <a:noAutofit/>
          </a:bodyPr>
          <a:lstStyle/>
          <a:p>
            <a:pPr algn="ctr"/>
            <a:r>
              <a:rPr lang="en-US" sz="5400" dirty="0">
                <a:solidFill>
                  <a:schemeClr val="tx2"/>
                </a:solidFill>
              </a:rPr>
              <a:t>Introduction</a:t>
            </a:r>
            <a:endParaRPr lang="en-IN" sz="5400" dirty="0">
              <a:solidFill>
                <a:schemeClr val="tx2"/>
              </a:solidFill>
            </a:endParaRPr>
          </a:p>
        </p:txBody>
      </p:sp>
      <p:sp>
        <p:nvSpPr>
          <p:cNvPr id="3" name="Content Placeholder 2">
            <a:extLst>
              <a:ext uri="{FF2B5EF4-FFF2-40B4-BE49-F238E27FC236}">
                <a16:creationId xmlns:a16="http://schemas.microsoft.com/office/drawing/2014/main" id="{AC421566-11B6-29BB-FB87-A0A28426F363}"/>
              </a:ext>
            </a:extLst>
          </p:cNvPr>
          <p:cNvSpPr>
            <a:spLocks noGrp="1"/>
          </p:cNvSpPr>
          <p:nvPr>
            <p:ph idx="1"/>
          </p:nvPr>
        </p:nvSpPr>
        <p:spPr>
          <a:xfrm>
            <a:off x="1364529" y="1247198"/>
            <a:ext cx="6172200" cy="4873625"/>
          </a:xfrm>
        </p:spPr>
        <p:txBody>
          <a:bodyPr>
            <a:normAutofit fontScale="85000" lnSpcReduction="10000"/>
          </a:bodyPr>
          <a:lstStyle/>
          <a:p>
            <a:r>
              <a:rPr lang="en-GB" b="0" i="0" dirty="0">
                <a:effectLst/>
                <a:latin typeface="Söhne"/>
              </a:rPr>
              <a:t>Today, we will explore the fascinating world of object detection using YOLOv4, a cutting-edge deep learning algorithm.</a:t>
            </a:r>
          </a:p>
          <a:p>
            <a:r>
              <a:rPr lang="en-GB" b="0" i="0" dirty="0">
                <a:effectLst/>
                <a:latin typeface="Söhne"/>
              </a:rPr>
              <a:t>Object detection is vital in computer vision, autonomous vehicles, surveillance, and robotics. It enhances image recognition, enables safe navigation, and improves security systems. Robots equipped with object detection perform complex tasks. It empowers machines to understand visual data, extract information, and make intelligent decisions, revolutionizing various industries.</a:t>
            </a:r>
            <a:endParaRPr lang="en-IN" dirty="0"/>
          </a:p>
        </p:txBody>
      </p:sp>
    </p:spTree>
    <p:extLst>
      <p:ext uri="{BB962C8B-B14F-4D97-AF65-F5344CB8AC3E}">
        <p14:creationId xmlns:p14="http://schemas.microsoft.com/office/powerpoint/2010/main" val="283328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D690-CAD0-7A9F-50C4-3F62634E4158}"/>
              </a:ext>
            </a:extLst>
          </p:cNvPr>
          <p:cNvSpPr>
            <a:spLocks noGrp="1"/>
          </p:cNvSpPr>
          <p:nvPr>
            <p:ph type="title"/>
          </p:nvPr>
        </p:nvSpPr>
        <p:spPr>
          <a:xfrm>
            <a:off x="838200" y="817130"/>
            <a:ext cx="10515600" cy="4191289"/>
          </a:xfrm>
        </p:spPr>
        <p:txBody>
          <a:bodyPr>
            <a:normAutofit/>
          </a:bodyPr>
          <a:lstStyle/>
          <a:p>
            <a:r>
              <a:rPr lang="en-US" sz="5400" dirty="0">
                <a:solidFill>
                  <a:schemeClr val="tx2"/>
                </a:solidFill>
              </a:rPr>
              <a:t>Problem</a:t>
            </a:r>
            <a:r>
              <a:rPr lang="en-US" dirty="0"/>
              <a:t> </a:t>
            </a:r>
            <a:r>
              <a:rPr lang="en-US" sz="5400" dirty="0">
                <a:solidFill>
                  <a:schemeClr val="tx2"/>
                </a:solidFill>
              </a:rPr>
              <a:t>Statement</a:t>
            </a:r>
            <a:r>
              <a:rPr lang="en-US" dirty="0"/>
              <a:t> </a:t>
            </a:r>
            <a:br>
              <a:rPr lang="en-US" dirty="0"/>
            </a:br>
            <a:br>
              <a:rPr lang="en-US" dirty="0"/>
            </a:br>
            <a:r>
              <a:rPr lang="en-US" dirty="0"/>
              <a:t>	</a:t>
            </a:r>
            <a:r>
              <a:rPr lang="en-GB" sz="4000" b="0" i="0" dirty="0">
                <a:effectLst/>
                <a:latin typeface="Söhne"/>
              </a:rPr>
              <a:t>Real-Time Object Detection: Enhancing Visual Understanding and Safety</a:t>
            </a:r>
            <a:endParaRPr lang="en-IN" sz="4000" dirty="0"/>
          </a:p>
        </p:txBody>
      </p:sp>
    </p:spTree>
    <p:extLst>
      <p:ext uri="{BB962C8B-B14F-4D97-AF65-F5344CB8AC3E}">
        <p14:creationId xmlns:p14="http://schemas.microsoft.com/office/powerpoint/2010/main" val="365566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2E20-CB52-0881-1877-9F96F7C1DEA7}"/>
              </a:ext>
            </a:extLst>
          </p:cNvPr>
          <p:cNvSpPr>
            <a:spLocks noGrp="1"/>
          </p:cNvSpPr>
          <p:nvPr>
            <p:ph type="title"/>
          </p:nvPr>
        </p:nvSpPr>
        <p:spPr/>
        <p:txBody>
          <a:bodyPr>
            <a:normAutofit/>
          </a:bodyPr>
          <a:lstStyle/>
          <a:p>
            <a:r>
              <a:rPr lang="en-US" sz="6000" dirty="0">
                <a:solidFill>
                  <a:schemeClr val="tx2"/>
                </a:solidFill>
              </a:rPr>
              <a:t>Objective</a:t>
            </a:r>
            <a:endParaRPr lang="en-IN" sz="6000" dirty="0">
              <a:solidFill>
                <a:schemeClr val="tx2"/>
              </a:solidFill>
            </a:endParaRPr>
          </a:p>
        </p:txBody>
      </p:sp>
      <p:sp>
        <p:nvSpPr>
          <p:cNvPr id="3" name="Content Placeholder 2">
            <a:extLst>
              <a:ext uri="{FF2B5EF4-FFF2-40B4-BE49-F238E27FC236}">
                <a16:creationId xmlns:a16="http://schemas.microsoft.com/office/drawing/2014/main" id="{229C4091-571A-B222-4415-4FA0C9AB2ABF}"/>
              </a:ext>
            </a:extLst>
          </p:cNvPr>
          <p:cNvSpPr>
            <a:spLocks noGrp="1"/>
          </p:cNvSpPr>
          <p:nvPr>
            <p:ph idx="1"/>
          </p:nvPr>
        </p:nvSpPr>
        <p:spPr/>
        <p:txBody>
          <a:bodyPr/>
          <a:lstStyle/>
          <a:p>
            <a:pPr>
              <a:lnSpc>
                <a:spcPct val="150000"/>
              </a:lnSpc>
            </a:pPr>
            <a:r>
              <a:rPr lang="en-GB" b="0" i="0" dirty="0">
                <a:effectLst/>
                <a:latin typeface="Söhne"/>
              </a:rPr>
              <a:t>This project aims to address the limitations of traditional approaches by implementing the YOLOv4 (You Only Look Once) object detection algorithm. By leveraging the power of YOLOv4, we seek to develop a real-time object detection system capable of accurately identifying and localizing objects in video streams or live camera feeds.</a:t>
            </a:r>
            <a:endParaRPr lang="en-IN" dirty="0"/>
          </a:p>
        </p:txBody>
      </p:sp>
    </p:spTree>
    <p:extLst>
      <p:ext uri="{BB962C8B-B14F-4D97-AF65-F5344CB8AC3E}">
        <p14:creationId xmlns:p14="http://schemas.microsoft.com/office/powerpoint/2010/main" val="57302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C16A-6161-5EA4-237B-F53984CBF1F9}"/>
              </a:ext>
            </a:extLst>
          </p:cNvPr>
          <p:cNvSpPr>
            <a:spLocks noGrp="1"/>
          </p:cNvSpPr>
          <p:nvPr>
            <p:ph type="title"/>
          </p:nvPr>
        </p:nvSpPr>
        <p:spPr>
          <a:xfrm>
            <a:off x="1057997" y="233796"/>
            <a:ext cx="3932237" cy="904008"/>
          </a:xfrm>
        </p:spPr>
        <p:txBody>
          <a:bodyPr>
            <a:normAutofit/>
          </a:bodyPr>
          <a:lstStyle/>
          <a:p>
            <a:r>
              <a:rPr lang="en-US" sz="4800" dirty="0">
                <a:solidFill>
                  <a:schemeClr val="tx2"/>
                </a:solidFill>
              </a:rPr>
              <a:t>Overview</a:t>
            </a:r>
            <a:endParaRPr lang="en-IN" sz="4800" dirty="0">
              <a:solidFill>
                <a:schemeClr val="tx2"/>
              </a:solidFill>
            </a:endParaRPr>
          </a:p>
        </p:txBody>
      </p:sp>
      <p:sp>
        <p:nvSpPr>
          <p:cNvPr id="3" name="Content Placeholder 2">
            <a:extLst>
              <a:ext uri="{FF2B5EF4-FFF2-40B4-BE49-F238E27FC236}">
                <a16:creationId xmlns:a16="http://schemas.microsoft.com/office/drawing/2014/main" id="{E7D8287B-A0EC-EAA7-85C5-D59DD12C16FE}"/>
              </a:ext>
            </a:extLst>
          </p:cNvPr>
          <p:cNvSpPr>
            <a:spLocks noGrp="1"/>
          </p:cNvSpPr>
          <p:nvPr>
            <p:ph idx="1"/>
          </p:nvPr>
        </p:nvSpPr>
        <p:spPr>
          <a:xfrm>
            <a:off x="1629497" y="1247198"/>
            <a:ext cx="6172200" cy="4873625"/>
          </a:xfrm>
        </p:spPr>
        <p:txBody>
          <a:bodyPr>
            <a:normAutofit fontScale="92500" lnSpcReduction="10000"/>
          </a:bodyPr>
          <a:lstStyle/>
          <a:p>
            <a:pPr algn="l">
              <a:buFont typeface="+mj-lt"/>
              <a:buAutoNum type="arabicPeriod"/>
            </a:pPr>
            <a:r>
              <a:rPr lang="en-GB" b="0" i="0" dirty="0">
                <a:effectLst/>
                <a:latin typeface="Söhne"/>
              </a:rPr>
              <a:t>Loading the pre-trained YOLOv4 model with the associated weights and configuration files.</a:t>
            </a:r>
          </a:p>
          <a:p>
            <a:pPr algn="l">
              <a:buFont typeface="+mj-lt"/>
              <a:buAutoNum type="arabicPeriod"/>
            </a:pPr>
            <a:r>
              <a:rPr lang="en-GB" b="0" i="0" dirty="0">
                <a:effectLst/>
                <a:latin typeface="Söhne"/>
              </a:rPr>
              <a:t>Initializing the camera or loading a video file for real-time object detection.</a:t>
            </a:r>
          </a:p>
          <a:p>
            <a:pPr algn="l">
              <a:buFont typeface="+mj-lt"/>
              <a:buAutoNum type="arabicPeriod"/>
            </a:pPr>
            <a:r>
              <a:rPr lang="en-GB" b="0" i="0" dirty="0">
                <a:effectLst/>
                <a:latin typeface="Söhne"/>
              </a:rPr>
              <a:t>Performing object detection on each frame using the YOLOv4 model.</a:t>
            </a:r>
          </a:p>
          <a:p>
            <a:pPr algn="l">
              <a:buFont typeface="+mj-lt"/>
              <a:buAutoNum type="arabicPeriod"/>
            </a:pPr>
            <a:r>
              <a:rPr lang="en-GB" b="0" i="0" dirty="0">
                <a:effectLst/>
                <a:latin typeface="Söhne"/>
              </a:rPr>
              <a:t>Displaying the detected objects on the frame with bounding boxes and class labels.</a:t>
            </a:r>
          </a:p>
          <a:p>
            <a:endParaRPr lang="en-IN" dirty="0"/>
          </a:p>
        </p:txBody>
      </p:sp>
    </p:spTree>
    <p:extLst>
      <p:ext uri="{BB962C8B-B14F-4D97-AF65-F5344CB8AC3E}">
        <p14:creationId xmlns:p14="http://schemas.microsoft.com/office/powerpoint/2010/main" val="88684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0221-5E45-9C85-4E61-E99CDF8D092E}"/>
              </a:ext>
            </a:extLst>
          </p:cNvPr>
          <p:cNvSpPr>
            <a:spLocks noGrp="1"/>
          </p:cNvSpPr>
          <p:nvPr>
            <p:ph type="title"/>
          </p:nvPr>
        </p:nvSpPr>
        <p:spPr>
          <a:xfrm>
            <a:off x="839788" y="457200"/>
            <a:ext cx="7659976" cy="633845"/>
          </a:xfrm>
        </p:spPr>
        <p:txBody>
          <a:bodyPr>
            <a:noAutofit/>
          </a:bodyPr>
          <a:lstStyle/>
          <a:p>
            <a:r>
              <a:rPr lang="en-US" sz="5400" dirty="0"/>
              <a:t>Packages and Algorithms</a:t>
            </a:r>
            <a:endParaRPr lang="en-IN" sz="5400" dirty="0"/>
          </a:p>
        </p:txBody>
      </p:sp>
      <p:sp>
        <p:nvSpPr>
          <p:cNvPr id="9" name="Text Placeholder 3">
            <a:extLst>
              <a:ext uri="{FF2B5EF4-FFF2-40B4-BE49-F238E27FC236}">
                <a16:creationId xmlns:a16="http://schemas.microsoft.com/office/drawing/2014/main" id="{B8927F11-D19D-7194-42EE-F60604DD523F}"/>
              </a:ext>
            </a:extLst>
          </p:cNvPr>
          <p:cNvSpPr txBox="1">
            <a:spLocks/>
          </p:cNvSpPr>
          <p:nvPr/>
        </p:nvSpPr>
        <p:spPr>
          <a:xfrm>
            <a:off x="1250951" y="2234045"/>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sz="2400" spc="40" dirty="0">
                <a:solidFill>
                  <a:schemeClr val="tx2"/>
                </a:solidFill>
                <a:latin typeface="Söhne"/>
              </a:rPr>
              <a:t>OpenCV2 is a widely-used open-source computer vision library. It offers a comprehensive set of functions and algorithms for image and video processing, object detection, facial recognition, and more, empowering developers to build robust computer vision applications.</a:t>
            </a:r>
            <a:endParaRPr lang="en-IN" sz="2400" spc="40" dirty="0">
              <a:solidFill>
                <a:schemeClr val="tx2"/>
              </a:solidFill>
            </a:endParaRPr>
          </a:p>
        </p:txBody>
      </p:sp>
      <p:sp>
        <p:nvSpPr>
          <p:cNvPr id="10" name="Title 1">
            <a:extLst>
              <a:ext uri="{FF2B5EF4-FFF2-40B4-BE49-F238E27FC236}">
                <a16:creationId xmlns:a16="http://schemas.microsoft.com/office/drawing/2014/main" id="{231E0176-8684-15CC-FFFD-58F4B390BBB3}"/>
              </a:ext>
            </a:extLst>
          </p:cNvPr>
          <p:cNvSpPr txBox="1">
            <a:spLocks/>
          </p:cNvSpPr>
          <p:nvPr/>
        </p:nvSpPr>
        <p:spPr>
          <a:xfrm>
            <a:off x="980064" y="1415761"/>
            <a:ext cx="3932237" cy="633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dirty="0">
                <a:solidFill>
                  <a:schemeClr val="tx2"/>
                </a:solidFill>
              </a:rPr>
              <a:t>1. OpenCV</a:t>
            </a:r>
            <a:endParaRPr lang="en-IN" sz="3600" dirty="0">
              <a:solidFill>
                <a:schemeClr val="tx2"/>
              </a:solidFill>
            </a:endParaRPr>
          </a:p>
        </p:txBody>
      </p:sp>
      <p:sp>
        <p:nvSpPr>
          <p:cNvPr id="11" name="Text Placeholder 3">
            <a:extLst>
              <a:ext uri="{FF2B5EF4-FFF2-40B4-BE49-F238E27FC236}">
                <a16:creationId xmlns:a16="http://schemas.microsoft.com/office/drawing/2014/main" id="{FBF4971A-6773-C9AF-492F-2557BA9483D9}"/>
              </a:ext>
            </a:extLst>
          </p:cNvPr>
          <p:cNvSpPr>
            <a:spLocks noGrp="1"/>
          </p:cNvSpPr>
          <p:nvPr>
            <p:ph type="body" sz="half" idx="2"/>
          </p:nvPr>
        </p:nvSpPr>
        <p:spPr>
          <a:xfrm>
            <a:off x="6318251" y="2234045"/>
            <a:ext cx="3932237" cy="3811588"/>
          </a:xfrm>
        </p:spPr>
        <p:txBody>
          <a:bodyPr>
            <a:normAutofit lnSpcReduction="10000"/>
          </a:bodyPr>
          <a:lstStyle/>
          <a:p>
            <a:r>
              <a:rPr lang="en-GB" sz="2400" b="0" i="0" dirty="0">
                <a:solidFill>
                  <a:schemeClr val="tx2"/>
                </a:solidFill>
                <a:effectLst/>
                <a:latin typeface="Söhne"/>
              </a:rPr>
              <a:t>YOLOv4 (You Only Look Once version 4) is an advanced object detection algorithm that combines high accuracy and real-time performance. It leverages deep neural networks and innovative architectural enhancements to achieve state-of-the-art object detection capabilities, making it suitable for a wide range of applications.</a:t>
            </a:r>
            <a:endParaRPr lang="en-IN" sz="2000" spc="40" dirty="0">
              <a:solidFill>
                <a:schemeClr val="tx2"/>
              </a:solidFill>
            </a:endParaRPr>
          </a:p>
        </p:txBody>
      </p:sp>
      <p:sp>
        <p:nvSpPr>
          <p:cNvPr id="12" name="Title 1">
            <a:extLst>
              <a:ext uri="{FF2B5EF4-FFF2-40B4-BE49-F238E27FC236}">
                <a16:creationId xmlns:a16="http://schemas.microsoft.com/office/drawing/2014/main" id="{AAF26729-52C7-916F-3E6E-42D0F2097F64}"/>
              </a:ext>
            </a:extLst>
          </p:cNvPr>
          <p:cNvSpPr txBox="1">
            <a:spLocks/>
          </p:cNvSpPr>
          <p:nvPr/>
        </p:nvSpPr>
        <p:spPr>
          <a:xfrm>
            <a:off x="6047364" y="1415761"/>
            <a:ext cx="3932237" cy="633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dirty="0">
                <a:solidFill>
                  <a:schemeClr val="tx2"/>
                </a:solidFill>
              </a:rPr>
              <a:t>1. YOLOv4 </a:t>
            </a:r>
            <a:endParaRPr lang="en-IN" sz="3600" dirty="0">
              <a:solidFill>
                <a:schemeClr val="tx2"/>
              </a:solidFill>
            </a:endParaRPr>
          </a:p>
        </p:txBody>
      </p:sp>
    </p:spTree>
    <p:extLst>
      <p:ext uri="{BB962C8B-B14F-4D97-AF65-F5344CB8AC3E}">
        <p14:creationId xmlns:p14="http://schemas.microsoft.com/office/powerpoint/2010/main" val="270383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2E68-F4E1-BF36-AB57-E5B6861C707D}"/>
              </a:ext>
            </a:extLst>
          </p:cNvPr>
          <p:cNvSpPr>
            <a:spLocks noGrp="1"/>
          </p:cNvSpPr>
          <p:nvPr>
            <p:ph type="title"/>
          </p:nvPr>
        </p:nvSpPr>
        <p:spPr>
          <a:xfrm>
            <a:off x="838200" y="365125"/>
            <a:ext cx="4783282" cy="1344180"/>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671BE226-756F-D0CA-65CC-AE3F8BB474E8}"/>
              </a:ext>
            </a:extLst>
          </p:cNvPr>
          <p:cNvSpPr>
            <a:spLocks noGrp="1"/>
          </p:cNvSpPr>
          <p:nvPr>
            <p:ph idx="1"/>
          </p:nvPr>
        </p:nvSpPr>
        <p:spPr>
          <a:xfrm>
            <a:off x="1882487" y="2428298"/>
            <a:ext cx="4331277" cy="3733511"/>
          </a:xfrm>
        </p:spPr>
        <p:txBody>
          <a:bodyPr>
            <a:normAutofit/>
          </a:bodyPr>
          <a:lstStyle/>
          <a:p>
            <a:r>
              <a:rPr lang="en-GB" b="0" i="0" dirty="0">
                <a:solidFill>
                  <a:srgbClr val="D1D5DB"/>
                </a:solidFill>
                <a:effectLst/>
                <a:latin typeface="Söhne"/>
              </a:rPr>
              <a:t>Loading the YOLOv4 pre-trained weights and configuration files using the ‘cv2.dnn.readNet’ function.</a:t>
            </a:r>
            <a:endParaRPr lang="en-IN" dirty="0"/>
          </a:p>
        </p:txBody>
      </p:sp>
      <p:sp>
        <p:nvSpPr>
          <p:cNvPr id="4" name="Title 1">
            <a:extLst>
              <a:ext uri="{FF2B5EF4-FFF2-40B4-BE49-F238E27FC236}">
                <a16:creationId xmlns:a16="http://schemas.microsoft.com/office/drawing/2014/main" id="{4AEB6799-68F8-D6C7-B065-976D55414711}"/>
              </a:ext>
            </a:extLst>
          </p:cNvPr>
          <p:cNvSpPr txBox="1">
            <a:spLocks/>
          </p:cNvSpPr>
          <p:nvPr/>
        </p:nvSpPr>
        <p:spPr>
          <a:xfrm>
            <a:off x="1312718" y="1317625"/>
            <a:ext cx="7961168" cy="134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t>Segment 1</a:t>
            </a:r>
            <a:r>
              <a:rPr lang="en-US" sz="3200" dirty="0">
                <a:solidFill>
                  <a:schemeClr val="tx2"/>
                </a:solidFill>
              </a:rPr>
              <a:t>. </a:t>
            </a:r>
            <a:r>
              <a:rPr lang="en-IN" sz="2800" b="0" i="0" dirty="0">
                <a:solidFill>
                  <a:schemeClr val="tx2"/>
                </a:solidFill>
                <a:effectLst/>
                <a:latin typeface="Söhne"/>
              </a:rPr>
              <a:t>Model and Configuration Loading</a:t>
            </a:r>
            <a:endParaRPr lang="en-IN" sz="2800" dirty="0">
              <a:solidFill>
                <a:schemeClr val="tx2"/>
              </a:solidFill>
            </a:endParaRPr>
          </a:p>
        </p:txBody>
      </p:sp>
      <p:pic>
        <p:nvPicPr>
          <p:cNvPr id="7" name="Picture 6">
            <a:extLst>
              <a:ext uri="{FF2B5EF4-FFF2-40B4-BE49-F238E27FC236}">
                <a16:creationId xmlns:a16="http://schemas.microsoft.com/office/drawing/2014/main" id="{89E86AFF-C4BC-8330-73A8-D6698DC3B476}"/>
              </a:ext>
            </a:extLst>
          </p:cNvPr>
          <p:cNvPicPr>
            <a:picLocks noChangeAspect="1"/>
          </p:cNvPicPr>
          <p:nvPr/>
        </p:nvPicPr>
        <p:blipFill>
          <a:blip r:embed="rId2"/>
          <a:stretch>
            <a:fillRect/>
          </a:stretch>
        </p:blipFill>
        <p:spPr>
          <a:xfrm>
            <a:off x="7113840" y="2448784"/>
            <a:ext cx="3147697" cy="3822130"/>
          </a:xfrm>
          <a:prstGeom prst="rect">
            <a:avLst/>
          </a:prstGeom>
        </p:spPr>
      </p:pic>
    </p:spTree>
    <p:extLst>
      <p:ext uri="{BB962C8B-B14F-4D97-AF65-F5344CB8AC3E}">
        <p14:creationId xmlns:p14="http://schemas.microsoft.com/office/powerpoint/2010/main" val="208660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B06FFC-4844-5539-8082-56C2515C5E20}"/>
              </a:ext>
            </a:extLst>
          </p:cNvPr>
          <p:cNvSpPr>
            <a:spLocks noGrp="1"/>
          </p:cNvSpPr>
          <p:nvPr>
            <p:ph idx="1"/>
          </p:nvPr>
        </p:nvSpPr>
        <p:spPr>
          <a:xfrm>
            <a:off x="1737015" y="1872385"/>
            <a:ext cx="4358985" cy="4138756"/>
          </a:xfrm>
        </p:spPr>
        <p:txBody>
          <a:bodyPr>
            <a:normAutofit/>
          </a:bodyPr>
          <a:lstStyle/>
          <a:p>
            <a:r>
              <a:rPr lang="en-GB" b="0" i="0" dirty="0">
                <a:solidFill>
                  <a:schemeClr val="tx2"/>
                </a:solidFill>
                <a:effectLst/>
                <a:latin typeface="Söhne"/>
              </a:rPr>
              <a:t>Loading the </a:t>
            </a:r>
            <a:r>
              <a:rPr lang="en-GB" b="0" i="0" dirty="0" err="1">
                <a:solidFill>
                  <a:schemeClr val="tx2"/>
                </a:solidFill>
                <a:effectLst/>
                <a:latin typeface="Söhne"/>
              </a:rPr>
              <a:t>dnn_model</a:t>
            </a:r>
            <a:r>
              <a:rPr lang="en-GB" b="0" i="0" dirty="0">
                <a:solidFill>
                  <a:schemeClr val="tx2"/>
                </a:solidFill>
                <a:effectLst/>
                <a:latin typeface="Söhne"/>
              </a:rPr>
              <a:t>/classes.txt for the class names that we stored as per the index for detecting the name of the objects pretrained according to the </a:t>
            </a:r>
            <a:r>
              <a:rPr lang="en-GB" b="0" i="0" dirty="0" err="1">
                <a:solidFill>
                  <a:schemeClr val="tx2"/>
                </a:solidFill>
                <a:effectLst/>
                <a:latin typeface="Söhne"/>
              </a:rPr>
              <a:t>dnn</a:t>
            </a:r>
            <a:r>
              <a:rPr lang="en-GB" dirty="0" err="1">
                <a:solidFill>
                  <a:schemeClr val="tx2"/>
                </a:solidFill>
                <a:latin typeface="Söhne"/>
              </a:rPr>
              <a:t>_model</a:t>
            </a:r>
            <a:r>
              <a:rPr lang="en-GB" b="0" i="0" dirty="0">
                <a:solidFill>
                  <a:schemeClr val="tx2"/>
                </a:solidFill>
                <a:effectLst/>
                <a:latin typeface="Söhne"/>
              </a:rPr>
              <a:t>.</a:t>
            </a:r>
            <a:endParaRPr lang="en-IN" dirty="0">
              <a:solidFill>
                <a:schemeClr val="tx2"/>
              </a:solidFill>
            </a:endParaRPr>
          </a:p>
        </p:txBody>
      </p:sp>
      <p:sp>
        <p:nvSpPr>
          <p:cNvPr id="7" name="Title 1">
            <a:extLst>
              <a:ext uri="{FF2B5EF4-FFF2-40B4-BE49-F238E27FC236}">
                <a16:creationId xmlns:a16="http://schemas.microsoft.com/office/drawing/2014/main" id="{22B1340E-53CE-F225-A79E-09C2956FEC45}"/>
              </a:ext>
            </a:extLst>
          </p:cNvPr>
          <p:cNvSpPr txBox="1">
            <a:spLocks/>
          </p:cNvSpPr>
          <p:nvPr/>
        </p:nvSpPr>
        <p:spPr>
          <a:xfrm>
            <a:off x="1167246" y="761711"/>
            <a:ext cx="7987388" cy="134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t>Segment 2</a:t>
            </a:r>
            <a:r>
              <a:rPr lang="en-US" sz="3200" dirty="0">
                <a:solidFill>
                  <a:schemeClr val="tx2"/>
                </a:solidFill>
              </a:rPr>
              <a:t>. Class List Loading</a:t>
            </a:r>
            <a:endParaRPr lang="en-IN" sz="2800" dirty="0">
              <a:solidFill>
                <a:schemeClr val="tx2"/>
              </a:solidFill>
            </a:endParaRPr>
          </a:p>
        </p:txBody>
      </p:sp>
      <p:pic>
        <p:nvPicPr>
          <p:cNvPr id="11" name="Picture 10">
            <a:extLst>
              <a:ext uri="{FF2B5EF4-FFF2-40B4-BE49-F238E27FC236}">
                <a16:creationId xmlns:a16="http://schemas.microsoft.com/office/drawing/2014/main" id="{FA7EC71C-05CF-07BD-2C8C-79166BBF97E7}"/>
              </a:ext>
            </a:extLst>
          </p:cNvPr>
          <p:cNvPicPr>
            <a:picLocks noChangeAspect="1"/>
          </p:cNvPicPr>
          <p:nvPr/>
        </p:nvPicPr>
        <p:blipFill>
          <a:blip r:embed="rId2"/>
          <a:stretch>
            <a:fillRect/>
          </a:stretch>
        </p:blipFill>
        <p:spPr>
          <a:xfrm>
            <a:off x="7464113" y="962276"/>
            <a:ext cx="2990872" cy="5134013"/>
          </a:xfrm>
          <a:prstGeom prst="rect">
            <a:avLst/>
          </a:prstGeom>
        </p:spPr>
      </p:pic>
    </p:spTree>
    <p:extLst>
      <p:ext uri="{BB962C8B-B14F-4D97-AF65-F5344CB8AC3E}">
        <p14:creationId xmlns:p14="http://schemas.microsoft.com/office/powerpoint/2010/main" val="553308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597</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Object Detection Model using YOLOv4</vt:lpstr>
      <vt:lpstr>Table of Contents</vt:lpstr>
      <vt:lpstr>Introduction</vt:lpstr>
      <vt:lpstr>Problem Statement    Real-Time Object Detection: Enhancing Visual Understanding and Safety</vt:lpstr>
      <vt:lpstr>Objective</vt:lpstr>
      <vt:lpstr>Overview</vt:lpstr>
      <vt:lpstr>Packages and Algorithms</vt:lpstr>
      <vt:lpstr>Project Description.</vt:lpstr>
      <vt:lpstr>PowerPoint Presentation</vt:lpstr>
      <vt:lpstr>PowerPoint Presentation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YOLOv4</dc:title>
  <dc:creator>Abhiram chandrakaladhar</dc:creator>
  <cp:lastModifiedBy>Abhiram chandrakaladhar</cp:lastModifiedBy>
  <cp:revision>9</cp:revision>
  <dcterms:created xsi:type="dcterms:W3CDTF">2023-07-18T06:04:23Z</dcterms:created>
  <dcterms:modified xsi:type="dcterms:W3CDTF">2023-07-18T07:13:33Z</dcterms:modified>
</cp:coreProperties>
</file>