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4" r:id="rId8"/>
    <p:sldId id="265" r:id="rId9"/>
    <p:sldId id="270" r:id="rId10"/>
    <p:sldId id="263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654B2-B773-0B86-AA35-A6DD329F116D}" v="54" dt="2025-04-22T11:19:56.553"/>
    <p1510:client id="{3892B40C-D4A7-F9C5-BC7F-7A8AD6578856}" v="993" dt="2025-04-22T07:42:46.370"/>
    <p1510:client id="{83486E0B-B749-27A8-8296-0E0B409E2A74}" v="1004" dt="2025-04-23T08:31:44.185"/>
    <p1510:client id="{CF0F20A7-8C49-EF6A-AF7C-523B3E714959}" v="310" dt="2025-04-22T08:47:50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0803E-6ED6-EE01-B48E-8E01CA1C4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6147F8-2E47-547B-14AD-0498E536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078"/>
            <a:ext cx="10515600" cy="7857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 err="1"/>
              <a:t>Untypeable</a:t>
            </a:r>
            <a:r>
              <a:rPr lang="en-US" sz="2400" dirty="0"/>
              <a:t> remained the most dominant "serotype" (11.1%), followed by serotype 15C (8.6%), serotype 13 (7.3%) and 19F (7%)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E3F69DC-2BAF-761D-E8B4-92CFDD80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00"/>
            <a:ext cx="10515600" cy="764846"/>
          </a:xfrm>
        </p:spPr>
        <p:txBody>
          <a:bodyPr/>
          <a:lstStyle/>
          <a:p>
            <a:r>
              <a:rPr lang="en-US"/>
              <a:t>Genomic analysis</a:t>
            </a:r>
          </a:p>
        </p:txBody>
      </p:sp>
      <p:pic>
        <p:nvPicPr>
          <p:cNvPr id="2" name="Picture 1" descr="A graph with numbers and a red and blue bar&#10;&#10;AI-generated content may be incorrect.">
            <a:extLst>
              <a:ext uri="{FF2B5EF4-FFF2-40B4-BE49-F238E27FC236}">
                <a16:creationId xmlns:a16="http://schemas.microsoft.com/office/drawing/2014/main" id="{EB94A925-D34D-D833-5AF5-85F7DC87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17" y="1790875"/>
            <a:ext cx="9546567" cy="497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1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4FF24-9F10-2892-F17F-99642DB5F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raph&#10;&#10;AI-generated content may be incorrect.">
            <a:extLst>
              <a:ext uri="{FF2B5EF4-FFF2-40B4-BE49-F238E27FC236}">
                <a16:creationId xmlns:a16="http://schemas.microsoft.com/office/drawing/2014/main" id="{16ABB5B6-519E-63FB-C9F3-6CDF763A6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977" y="0"/>
            <a:ext cx="6323705" cy="685800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C77C378-F31C-0DDA-5CB1-CCB4A58A5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3587"/>
            <a:ext cx="4592129" cy="294235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2400" dirty="0">
                <a:ea typeface="+mn-lt"/>
                <a:cs typeface="+mn-lt"/>
              </a:rPr>
              <a:t>Children aged 1–2 years carried pneumococci of both vaccine types (VTs) and non-vaccine types (NVTs).</a:t>
            </a:r>
            <a:endParaRPr lang="en-US" dirty="0"/>
          </a:p>
          <a:p>
            <a:pPr algn="just"/>
            <a:r>
              <a:rPr lang="en-US" sz="2400" dirty="0">
                <a:ea typeface="+mn-lt"/>
                <a:cs typeface="+mn-lt"/>
              </a:rPr>
              <a:t>Serotype shifts occurred in children aged 3–5 years, predominantly involving </a:t>
            </a:r>
            <a:r>
              <a:rPr lang="en-US" sz="2400" dirty="0" err="1">
                <a:ea typeface="+mn-lt"/>
                <a:cs typeface="+mn-lt"/>
              </a:rPr>
              <a:t>untypeable</a:t>
            </a:r>
            <a:r>
              <a:rPr lang="en-US" sz="2400" dirty="0">
                <a:ea typeface="+mn-lt"/>
                <a:cs typeface="+mn-lt"/>
              </a:rPr>
              <a:t> strains, 15C, and 6A.</a:t>
            </a:r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F822F87-257B-E28E-D78E-6A23B527EEA3}"/>
              </a:ext>
            </a:extLst>
          </p:cNvPr>
          <p:cNvSpPr txBox="1">
            <a:spLocks/>
          </p:cNvSpPr>
          <p:nvPr/>
        </p:nvSpPr>
        <p:spPr>
          <a:xfrm>
            <a:off x="838200" y="63200"/>
            <a:ext cx="10515600" cy="764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Genomic analysis</a:t>
            </a:r>
          </a:p>
        </p:txBody>
      </p:sp>
    </p:spTree>
    <p:extLst>
      <p:ext uri="{BB962C8B-B14F-4D97-AF65-F5344CB8AC3E}">
        <p14:creationId xmlns:p14="http://schemas.microsoft.com/office/powerpoint/2010/main" val="263491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9FBE3-7A16-8133-DB20-2E8F69752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1B749FE-A086-D34E-75C7-EB51367D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33" t="3440" r="183" b="4594"/>
          <a:stretch/>
        </p:blipFill>
        <p:spPr>
          <a:xfrm>
            <a:off x="2195693" y="1539238"/>
            <a:ext cx="7829762" cy="5284862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4B18FCB-4BA2-A52A-39F3-712D9F475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078"/>
            <a:ext cx="10515600" cy="785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Genomic data are too diverse; no clusters appear in phylogenetic tree.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411605E-7EDC-2F40-3573-B38618B56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00"/>
            <a:ext cx="10515600" cy="764846"/>
          </a:xfrm>
        </p:spPr>
        <p:txBody>
          <a:bodyPr/>
          <a:lstStyle/>
          <a:p>
            <a:r>
              <a:rPr lang="en-US" dirty="0"/>
              <a:t>Genomic analysis (serotype &amp; GPSC)</a:t>
            </a:r>
          </a:p>
        </p:txBody>
      </p:sp>
    </p:spTree>
    <p:extLst>
      <p:ext uri="{BB962C8B-B14F-4D97-AF65-F5344CB8AC3E}">
        <p14:creationId xmlns:p14="http://schemas.microsoft.com/office/powerpoint/2010/main" val="334425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8E7B6-3147-E685-763B-6CEB4B3B3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64D98B6-FB78-E142-1DB4-F3C580394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078"/>
            <a:ext cx="10515600" cy="785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Genomic data are too diverse; no clusters appear in phylogenetic tree.</a:t>
            </a:r>
          </a:p>
          <a:p>
            <a:endParaRPr lang="en-US" sz="2400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B033692-D835-D00F-D00D-2E7466BC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00"/>
            <a:ext cx="10515600" cy="764846"/>
          </a:xfrm>
        </p:spPr>
        <p:txBody>
          <a:bodyPr/>
          <a:lstStyle/>
          <a:p>
            <a:r>
              <a:rPr lang="en-US" dirty="0"/>
              <a:t>Genomic analysis (</a:t>
            </a:r>
            <a:r>
              <a:rPr lang="en-US" dirty="0" err="1"/>
              <a:t>epiData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C477DB-0EFF-E269-02BE-B2E25C0161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45" t="1168" r="1506" b="-313"/>
          <a:stretch/>
        </p:blipFill>
        <p:spPr>
          <a:xfrm>
            <a:off x="2032060" y="1559717"/>
            <a:ext cx="8127483" cy="530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53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7AA74-59EF-0056-1DF1-41BA4A0C4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C9A6A6-1B26-7258-E87A-DF8E652B2F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94" t="820" r="157" b="-1067"/>
          <a:stretch/>
        </p:blipFill>
        <p:spPr>
          <a:xfrm>
            <a:off x="2395620" y="1170623"/>
            <a:ext cx="7401271" cy="5679411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0A283A4-5835-5472-15E6-4691E1B6A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078"/>
            <a:ext cx="10515600" cy="785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Genomic data are too diverse; no clusters appear in phylogenetic tree.</a:t>
            </a:r>
          </a:p>
          <a:p>
            <a:endParaRPr lang="en-US" sz="2400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6998184C-C361-2BFB-B168-27B5A326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00"/>
            <a:ext cx="10515600" cy="764846"/>
          </a:xfrm>
        </p:spPr>
        <p:txBody>
          <a:bodyPr/>
          <a:lstStyle/>
          <a:p>
            <a:r>
              <a:rPr lang="en-US" dirty="0"/>
              <a:t>Genomic analysis (AMR)</a:t>
            </a:r>
          </a:p>
        </p:txBody>
      </p:sp>
    </p:spTree>
    <p:extLst>
      <p:ext uri="{BB962C8B-B14F-4D97-AF65-F5344CB8AC3E}">
        <p14:creationId xmlns:p14="http://schemas.microsoft.com/office/powerpoint/2010/main" val="371410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4304D94-A0F5-D5C4-8AA3-0DCA1DAF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Flow diagram for genomic 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36DB7F-2E83-BD01-1004-5DB61E4A1532}"/>
              </a:ext>
            </a:extLst>
          </p:cNvPr>
          <p:cNvSpPr/>
          <p:nvPr/>
        </p:nvSpPr>
        <p:spPr>
          <a:xfrm>
            <a:off x="4503765" y="1416908"/>
            <a:ext cx="2910288" cy="12851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Suspect pneumococcal carriage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(n = 396)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C57723-437A-0616-BE5A-FF84A2A2633C}"/>
              </a:ext>
            </a:extLst>
          </p:cNvPr>
          <p:cNvSpPr/>
          <p:nvPr/>
        </p:nvSpPr>
        <p:spPr>
          <a:xfrm>
            <a:off x="8198746" y="2423322"/>
            <a:ext cx="2910288" cy="12851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WGS failure</a:t>
            </a:r>
          </a:p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(RNA contamination,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etc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(n = ?)*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*I will trust data from </a:t>
            </a:r>
            <a:r>
              <a:rPr lang="en-US" sz="1200" err="1">
                <a:solidFill>
                  <a:schemeClr val="tx1"/>
                </a:solidFill>
                <a:highlight>
                  <a:srgbClr val="FFFF00"/>
                </a:highlight>
              </a:rPr>
              <a:t>workLab</a:t>
            </a:r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 team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3AFA32-AF08-6489-24A6-DE96037D2556}"/>
              </a:ext>
            </a:extLst>
          </p:cNvPr>
          <p:cNvSpPr/>
          <p:nvPr/>
        </p:nvSpPr>
        <p:spPr>
          <a:xfrm>
            <a:off x="4503764" y="3372227"/>
            <a:ext cx="2910288" cy="12851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Successful WGS data obtained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(n = 346)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D21A3C0-2330-D5BE-566E-B03C1D2A8EF8}"/>
              </a:ext>
            </a:extLst>
          </p:cNvPr>
          <p:cNvSpPr/>
          <p:nvPr/>
        </p:nvSpPr>
        <p:spPr>
          <a:xfrm>
            <a:off x="4503765" y="5370680"/>
            <a:ext cx="2910288" cy="12851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Pass QC WGS data</a:t>
            </a: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(n = 314)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E605E2-DEF9-7771-CDFE-96439F700E56}"/>
              </a:ext>
            </a:extLst>
          </p:cNvPr>
          <p:cNvSpPr/>
          <p:nvPr/>
        </p:nvSpPr>
        <p:spPr>
          <a:xfrm>
            <a:off x="8198746" y="4421775"/>
            <a:ext cx="2910288" cy="12851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Intra-species contamination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(n = 32)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0157120-066F-0019-C544-2F2E079A1CF3}"/>
              </a:ext>
            </a:extLst>
          </p:cNvPr>
          <p:cNvSpPr/>
          <p:nvPr/>
        </p:nvSpPr>
        <p:spPr>
          <a:xfrm>
            <a:off x="5822208" y="2743199"/>
            <a:ext cx="230659" cy="642551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42463BB-7E05-837B-57E2-075F8C5F8FC9}"/>
              </a:ext>
            </a:extLst>
          </p:cNvPr>
          <p:cNvSpPr/>
          <p:nvPr/>
        </p:nvSpPr>
        <p:spPr>
          <a:xfrm>
            <a:off x="5822207" y="4684142"/>
            <a:ext cx="230659" cy="642551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321881-4D1C-5AEA-A840-446BAE22C5A7}"/>
              </a:ext>
            </a:extLst>
          </p:cNvPr>
          <p:cNvSpPr/>
          <p:nvPr/>
        </p:nvSpPr>
        <p:spPr>
          <a:xfrm>
            <a:off x="5972432" y="2940907"/>
            <a:ext cx="2240691" cy="494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FE5FF9-F639-397F-82A0-05A42350C4F2}"/>
              </a:ext>
            </a:extLst>
          </p:cNvPr>
          <p:cNvSpPr/>
          <p:nvPr/>
        </p:nvSpPr>
        <p:spPr>
          <a:xfrm>
            <a:off x="5943677" y="4953737"/>
            <a:ext cx="2240691" cy="494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1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D7A3-5F67-7DC6-5695-F88C6A45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Epidemiological data &amp;</a:t>
            </a:r>
            <a:br>
              <a:rPr lang="en-US" dirty="0"/>
            </a:br>
            <a:r>
              <a:rPr lang="en-US" dirty="0"/>
              <a:t>pneumococcal carriage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9B6FC-51DE-FD6B-D550-AAFC2C72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61"/>
            <a:ext cx="10515600" cy="20797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900 children were evenly assessed  from Lombok and Sumbawa (n = 450)</a:t>
            </a:r>
            <a:endParaRPr lang="en-US" dirty="0"/>
          </a:p>
          <a:p>
            <a:pPr algn="just"/>
            <a:r>
              <a:rPr lang="en-US" sz="2400" dirty="0"/>
              <a:t>396 children (44%) had pneumococcal carriage that were: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slightly higher among females (45.12% (208/461) compared to males (42.82% (188/439)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Slightly higher in Sumbawa (n = 204, 45.33%) compared to Lombok (n = 192, 42.67%)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001ED9-C1F1-BAD5-D997-CE2AB0EABC11}"/>
              </a:ext>
            </a:extLst>
          </p:cNvPr>
          <p:cNvSpPr>
            <a:spLocks noGrp="1"/>
          </p:cNvSpPr>
          <p:nvPr/>
        </p:nvSpPr>
        <p:spPr>
          <a:xfrm>
            <a:off x="838200" y="3413125"/>
            <a:ext cx="10515600" cy="692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Epidemiological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E9C9DF-945C-048D-6882-0C07C10849CC}"/>
              </a:ext>
            </a:extLst>
          </p:cNvPr>
          <p:cNvSpPr>
            <a:spLocks noGrp="1"/>
          </p:cNvSpPr>
          <p:nvPr/>
        </p:nvSpPr>
        <p:spPr>
          <a:xfrm>
            <a:off x="838200" y="4126002"/>
            <a:ext cx="10515600" cy="235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Multivariable</a:t>
            </a:r>
            <a:r>
              <a:rPr lang="en-US" sz="2400" dirty="0">
                <a:ea typeface="+mn-lt"/>
                <a:cs typeface="+mn-lt"/>
              </a:rPr>
              <a:t> logistic regression model, refined using a stepwise backward elimination process to identify key variables. </a:t>
            </a:r>
          </a:p>
          <a:p>
            <a:pPr algn="just"/>
            <a:r>
              <a:rPr lang="en-US" sz="2400" dirty="0">
                <a:ea typeface="+mn-lt"/>
                <a:cs typeface="+mn-lt"/>
              </a:rPr>
              <a:t>Variables with a significance level greater than 0.05 were removed from the model. All statistical analyses and data visualizations were performed using </a:t>
            </a:r>
            <a:r>
              <a:rPr lang="en-US" sz="2400">
                <a:ea typeface="+mn-lt"/>
                <a:cs typeface="+mn-lt"/>
              </a:rPr>
              <a:t>R version 4.4.3.</a:t>
            </a:r>
            <a:endParaRPr lang="en-US" sz="2400" dirty="0">
              <a:ea typeface="+mn-lt"/>
              <a:cs typeface="+mn-lt"/>
            </a:endParaRPr>
          </a:p>
          <a:p>
            <a:pPr algn="just"/>
            <a:r>
              <a:rPr lang="en-US" sz="2400" dirty="0">
                <a:ea typeface="+mn-lt"/>
                <a:cs typeface="+mn-lt"/>
              </a:rPr>
              <a:t>P values &lt; 0.05 were considered statistically significant.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546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1571-19CA-BA7C-7CB5-6C1E2237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Genomic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3D52F-77BF-3525-D865-3BD23D36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984"/>
            <a:ext cx="8200846" cy="203658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/>
            <a:r>
              <a:rPr lang="en-US" sz="2400" dirty="0">
                <a:ea typeface="+mn-lt"/>
                <a:cs typeface="+mn-lt"/>
              </a:rPr>
              <a:t>346 samples (161 from Lombok and 153 from Sumbawa) proceeded to WGS analysis.</a:t>
            </a:r>
            <a:endParaRPr lang="en-US"/>
          </a:p>
          <a:p>
            <a:pPr algn="just"/>
            <a:r>
              <a:rPr lang="en-US" sz="2400" dirty="0"/>
              <a:t>314 </a:t>
            </a:r>
            <a:r>
              <a:rPr lang="en-US" sz="2400" dirty="0" err="1"/>
              <a:t>fasta</a:t>
            </a:r>
            <a:r>
              <a:rPr lang="en-US" sz="2400" dirty="0"/>
              <a:t> data (91%, 314/345) are considered appropriate for further analysis for tree reconstruction according to genome length (1.9-2.3Mb) and distance QC; I personally re-checked </a:t>
            </a:r>
            <a:r>
              <a:rPr lang="en-US" sz="2400" i="1" dirty="0" err="1"/>
              <a:t>lytA</a:t>
            </a:r>
            <a:r>
              <a:rPr lang="en-US" sz="2400" dirty="0"/>
              <a:t> gene for </a:t>
            </a:r>
            <a:r>
              <a:rPr lang="en-US" sz="2400" i="1" dirty="0"/>
              <a:t>S. pneumoniae</a:t>
            </a:r>
            <a:r>
              <a:rPr lang="en-US" sz="2400" dirty="0"/>
              <a:t>  species identification.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4354D9-0CD6-CDD3-06BF-6203774E55E3}"/>
              </a:ext>
            </a:extLst>
          </p:cNvPr>
          <p:cNvSpPr>
            <a:spLocks noGrp="1"/>
          </p:cNvSpPr>
          <p:nvPr/>
        </p:nvSpPr>
        <p:spPr>
          <a:xfrm>
            <a:off x="838200" y="3729426"/>
            <a:ext cx="10515600" cy="764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Genomic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07FE57-6C81-B8E4-450E-18ECC2803EE1}"/>
              </a:ext>
            </a:extLst>
          </p:cNvPr>
          <p:cNvSpPr>
            <a:spLocks noGrp="1"/>
          </p:cNvSpPr>
          <p:nvPr/>
        </p:nvSpPr>
        <p:spPr>
          <a:xfrm>
            <a:off x="838200" y="4341663"/>
            <a:ext cx="10515600" cy="23816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Descriptive analysis for genomic aspects of pneumococcal carriage:</a:t>
            </a:r>
            <a:endParaRPr lang="en-US" dirty="0"/>
          </a:p>
          <a:p>
            <a:pPr lvl="1" algn="just"/>
            <a:r>
              <a:rPr lang="en-US" dirty="0"/>
              <a:t>Serotype, GPSC, and ST</a:t>
            </a:r>
          </a:p>
          <a:p>
            <a:pPr lvl="1" algn="just"/>
            <a:r>
              <a:rPr lang="en-US" dirty="0"/>
              <a:t>PCV13 vaccine type classification</a:t>
            </a:r>
          </a:p>
          <a:p>
            <a:pPr algn="just"/>
            <a:r>
              <a:rPr lang="en-US" sz="2400" dirty="0"/>
              <a:t>Phylogenetic tree: </a:t>
            </a:r>
            <a:r>
              <a:rPr lang="en-US" sz="2400" dirty="0">
                <a:ea typeface="+mn-lt"/>
                <a:cs typeface="+mn-lt"/>
              </a:rPr>
              <a:t>The core genome of the selected data was annotated using </a:t>
            </a:r>
            <a:r>
              <a:rPr lang="en-US" sz="2400" dirty="0" err="1">
                <a:ea typeface="+mn-lt"/>
                <a:cs typeface="+mn-lt"/>
              </a:rPr>
              <a:t>Prokka</a:t>
            </a:r>
            <a:r>
              <a:rPr lang="en-US" sz="2400" dirty="0">
                <a:ea typeface="+mn-lt"/>
                <a:cs typeface="+mn-lt"/>
              </a:rPr>
              <a:t>, extracted and aligned using </a:t>
            </a:r>
            <a:r>
              <a:rPr lang="en-US" sz="2400" dirty="0" err="1">
                <a:ea typeface="+mn-lt"/>
                <a:cs typeface="+mn-lt"/>
              </a:rPr>
              <a:t>Panaroo</a:t>
            </a:r>
            <a:r>
              <a:rPr lang="en-US" sz="2400" dirty="0">
                <a:ea typeface="+mn-lt"/>
                <a:cs typeface="+mn-lt"/>
              </a:rPr>
              <a:t>. The tree was reconstructed using </a:t>
            </a:r>
            <a:r>
              <a:rPr lang="en-US" sz="2400" dirty="0" err="1">
                <a:ea typeface="+mn-lt"/>
                <a:cs typeface="+mn-lt"/>
              </a:rPr>
              <a:t>RAxML</a:t>
            </a:r>
            <a:r>
              <a:rPr lang="en-US" sz="2400" dirty="0">
                <a:ea typeface="+mn-lt"/>
                <a:cs typeface="+mn-lt"/>
              </a:rPr>
              <a:t> with the GTR+Γ substitution model.</a:t>
            </a:r>
          </a:p>
          <a:p>
            <a:pPr marL="457200" lvl="1" indent="0" algn="just">
              <a:buNone/>
            </a:pPr>
            <a:endParaRPr lang="en-US"/>
          </a:p>
        </p:txBody>
      </p:sp>
      <p:pic>
        <p:nvPicPr>
          <p:cNvPr id="4" name="Picture 3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25D48CEC-34B3-98D4-A160-07D515229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088" y="1188918"/>
            <a:ext cx="2832879" cy="258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4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5E273-9DD4-4839-8C44-DF88C18F3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8A93-7509-FE86-D327-193D41C20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2447B-F349-BB47-2DBD-B9F58AC49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7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159A2-072E-2E7F-45A1-7A867CF8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5BE141-5978-E4AD-4F73-124DE1A6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607"/>
            <a:ext cx="4333337" cy="21228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2400" dirty="0">
                <a:ea typeface="+mn-lt"/>
                <a:cs typeface="+mn-lt"/>
              </a:rPr>
              <a:t>No statistically significant difference </a:t>
            </a:r>
            <a:r>
              <a:rPr lang="en-US" sz="2400" err="1">
                <a:ea typeface="+mn-lt"/>
                <a:cs typeface="+mn-lt"/>
              </a:rPr>
              <a:t>occured</a:t>
            </a:r>
            <a:r>
              <a:rPr lang="en-US" sz="2400" dirty="0">
                <a:ea typeface="+mn-lt"/>
                <a:cs typeface="+mn-lt"/>
              </a:rPr>
              <a:t> among pneumococcal carriage between Lombok and </a:t>
            </a:r>
            <a:r>
              <a:rPr lang="en-US" sz="2400">
                <a:ea typeface="+mn-lt"/>
                <a:cs typeface="+mn-lt"/>
              </a:rPr>
              <a:t>Sumbawa</a:t>
            </a:r>
            <a:endParaRPr lang="en-US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2400">
                <a:ea typeface="+mn-lt"/>
                <a:cs typeface="+mn-lt"/>
              </a:rPr>
              <a:t> </a:t>
            </a:r>
            <a:r>
              <a:rPr lang="en-US" sz="2400" dirty="0">
                <a:ea typeface="+mn-lt"/>
                <a:cs typeface="+mn-lt"/>
              </a:rPr>
              <a:t>(χ² = 0.55, p = 0.46).</a:t>
            </a:r>
            <a:endParaRPr lang="en-US"/>
          </a:p>
          <a:p>
            <a:pPr algn="just"/>
            <a:endParaRPr lang="en-US" sz="2400">
              <a:ea typeface="+mn-lt"/>
              <a:cs typeface="+mn-l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740E81B-9120-BEB6-CC4E-0B392725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Epidemiological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5AAD9E-856D-D068-1E99-17A82717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10" t="65" b="1048"/>
          <a:stretch/>
        </p:blipFill>
        <p:spPr>
          <a:xfrm>
            <a:off x="5456207" y="162580"/>
            <a:ext cx="6599192" cy="649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1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6A807-B40B-4DDF-B446-070F2F9DE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72ABEB5-A987-616A-4474-BCF515490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7138"/>
            <a:ext cx="10515600" cy="2509217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C846A52-FC92-F4D9-82F6-3DA2C076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Epidemiological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A504F-7361-859A-5FC0-F239733ABFF9}"/>
              </a:ext>
            </a:extLst>
          </p:cNvPr>
          <p:cNvSpPr txBox="1"/>
          <p:nvPr/>
        </p:nvSpPr>
        <p:spPr>
          <a:xfrm>
            <a:off x="842513" y="4825042"/>
            <a:ext cx="1053572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/>
              <a:t>Among children assessed in Lombok, 3.78% (17/450) were under 1 year of age, with a pneumococcal carriage rate of 47.06% (8/17). In Sumbawa, 34.67% (156/450) of children were under 1 year, with a similar carriage rate of 44.87% (70/156).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6DD53-7BCF-924E-7A38-164104DDA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847" y="359344"/>
            <a:ext cx="1643513" cy="97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0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1F85D-458E-3C0C-3A37-BF7BB7C4B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6392B6-6D8E-8AB9-01D5-1B579D309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437"/>
            <a:ext cx="10515600" cy="2769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ea typeface="+mn-lt"/>
                <a:cs typeface="+mn-lt"/>
              </a:rPr>
              <a:t>Only the presence of at least one respiratory illness in the past 24 hours was significantly associated with increased odds of pneumococcal carriage (adjusted OR = 2.04, 95% CI: 1.39–3.00).</a:t>
            </a:r>
            <a:endParaRPr lang="en-US" sz="2400" dirty="0"/>
          </a:p>
          <a:p>
            <a:pPr algn="just"/>
            <a:r>
              <a:rPr lang="en-US" sz="2400" dirty="0">
                <a:ea typeface="+mn-lt"/>
                <a:cs typeface="+mn-lt"/>
              </a:rPr>
              <a:t>We also tested the final model with area (Lombok and Sumbawa). The addition of area resulted in a minimal improvement in model fit, but did not significantly improve the model (χ²(1) = 0.75, p = 0.387).</a:t>
            </a:r>
            <a:endParaRPr lang="en-US" sz="2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199D2E8-2DF3-EDBA-CC72-C37B2067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Epidemiological Model</a:t>
            </a:r>
          </a:p>
        </p:txBody>
      </p:sp>
    </p:spTree>
    <p:extLst>
      <p:ext uri="{BB962C8B-B14F-4D97-AF65-F5344CB8AC3E}">
        <p14:creationId xmlns:p14="http://schemas.microsoft.com/office/powerpoint/2010/main" val="40100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C9EA9-F693-890E-4B94-3CA92AA80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F05B2D-89F0-77F6-B2B8-4F5D0329C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437"/>
            <a:ext cx="10515600" cy="11739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ea typeface="+mn-lt"/>
                <a:cs typeface="+mn-lt"/>
              </a:rPr>
              <a:t>Only the presence of at least one respiratory illness in the past 24 hours was significantly associated with increased odds of pneumococcal carriage (adjusted OR = 2.04, 95% CI: 1.39–3.00).</a:t>
            </a:r>
            <a:endParaRPr lang="en-US" sz="2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8BCA74-1858-8976-36C3-18091426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Epidemiological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D3A3FB-30EE-8BC2-54FD-94C46A3C5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181678"/>
              </p:ext>
            </p:extLst>
          </p:nvPr>
        </p:nvGraphicFramePr>
        <p:xfrm>
          <a:off x="215660" y="2516037"/>
          <a:ext cx="11773295" cy="4202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80509">
                  <a:extLst>
                    <a:ext uri="{9D8B030D-6E8A-4147-A177-3AD203B41FA5}">
                      <a16:colId xmlns:a16="http://schemas.microsoft.com/office/drawing/2014/main" val="4198777223"/>
                    </a:ext>
                  </a:extLst>
                </a:gridCol>
                <a:gridCol w="2419922">
                  <a:extLst>
                    <a:ext uri="{9D8B030D-6E8A-4147-A177-3AD203B41FA5}">
                      <a16:colId xmlns:a16="http://schemas.microsoft.com/office/drawing/2014/main" val="1002573394"/>
                    </a:ext>
                  </a:extLst>
                </a:gridCol>
                <a:gridCol w="1403924">
                  <a:extLst>
                    <a:ext uri="{9D8B030D-6E8A-4147-A177-3AD203B41FA5}">
                      <a16:colId xmlns:a16="http://schemas.microsoft.com/office/drawing/2014/main" val="1889921327"/>
                    </a:ext>
                  </a:extLst>
                </a:gridCol>
                <a:gridCol w="1330034">
                  <a:extLst>
                    <a:ext uri="{9D8B030D-6E8A-4147-A177-3AD203B41FA5}">
                      <a16:colId xmlns:a16="http://schemas.microsoft.com/office/drawing/2014/main" val="331726129"/>
                    </a:ext>
                  </a:extLst>
                </a:gridCol>
                <a:gridCol w="1605088">
                  <a:extLst>
                    <a:ext uri="{9D8B030D-6E8A-4147-A177-3AD203B41FA5}">
                      <a16:colId xmlns:a16="http://schemas.microsoft.com/office/drawing/2014/main" val="2961733349"/>
                    </a:ext>
                  </a:extLst>
                </a:gridCol>
                <a:gridCol w="1633818">
                  <a:extLst>
                    <a:ext uri="{9D8B030D-6E8A-4147-A177-3AD203B41FA5}">
                      <a16:colId xmlns:a16="http://schemas.microsoft.com/office/drawing/2014/main" val="1926822414"/>
                    </a:ext>
                  </a:extLst>
                </a:gridCol>
              </a:tblGrid>
              <a:tr h="62807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effectLst/>
                        </a:rPr>
                        <a:t>Variable</a:t>
                      </a:r>
                    </a:p>
                  </a:txBody>
                  <a:tcPr marL="47625" marR="47625" marT="38099" marB="3809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effectLst/>
                        </a:rPr>
                        <a:t>Value</a:t>
                      </a:r>
                    </a:p>
                  </a:txBody>
                  <a:tcPr marL="47625" marR="47625" marT="38099" marB="3809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effectLst/>
                        </a:rPr>
                        <a:t>Model 1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b="1" dirty="0">
                          <a:effectLst/>
                        </a:rPr>
                        <a:t>OR (95% CI)</a:t>
                      </a:r>
                    </a:p>
                  </a:txBody>
                  <a:tcPr marL="47625" marR="47625" marT="38099" marB="3809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effectLst/>
                        </a:rPr>
                        <a:t>Model 1</a:t>
                      </a:r>
                    </a:p>
                    <a:p>
                      <a:pPr lvl="0" algn="ctr">
                        <a:buNone/>
                      </a:pPr>
                      <a:r>
                        <a:rPr lang="en-US" b="1" dirty="0">
                          <a:effectLst/>
                        </a:rPr>
                        <a:t>p-value</a:t>
                      </a:r>
                      <a:endParaRPr lang="en-US" dirty="0"/>
                    </a:p>
                  </a:txBody>
                  <a:tcPr marL="47625" marR="47625" marT="38099" marB="3809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effectLst/>
                        </a:rPr>
                        <a:t>Final model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b="1" dirty="0">
                          <a:effectLst/>
                        </a:rPr>
                        <a:t>OR (95% CI)</a:t>
                      </a:r>
                    </a:p>
                  </a:txBody>
                  <a:tcPr marL="47625" marR="47625" marT="38099" marB="3809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effectLst/>
                        </a:rPr>
                        <a:t>Final model</a:t>
                      </a:r>
                    </a:p>
                    <a:p>
                      <a:pPr lvl="0" algn="ctr">
                        <a:buNone/>
                      </a:pPr>
                      <a:r>
                        <a:rPr lang="en-US" b="1" dirty="0">
                          <a:effectLst/>
                        </a:rPr>
                        <a:t>p-value</a:t>
                      </a:r>
                      <a:endParaRPr lang="en-US" dirty="0"/>
                    </a:p>
                  </a:txBody>
                  <a:tcPr marL="47625" marR="47625" marT="38099" marB="3809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17288"/>
                  </a:ext>
                </a:extLst>
              </a:tr>
              <a:tr h="369454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>
                          <a:effectLst/>
                        </a:rPr>
                        <a:t>contact_otherChildren</a:t>
                      </a:r>
                      <a:endParaRPr lang="en-US">
                        <a:effectLst/>
                      </a:endParaRPr>
                    </a:p>
                  </a:txBody>
                  <a:tcPr marL="47625" marR="47625" marT="38099" marB="3809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no </a:t>
                      </a:r>
                      <a:r>
                        <a:rPr lang="en-US" sz="1800" b="0" i="0" u="none" strike="noStrike" noProof="0" dirty="0">
                          <a:effectLst/>
                          <a:latin typeface="Aptos"/>
                        </a:rPr>
                        <a:t>(Intercept)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38099" marB="3809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47625" marR="47625" marT="38099" marB="3809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47625" marR="47625" marT="38099" marB="3809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47625" marR="47625" marT="38099" marB="3809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47625" marR="47625" marT="38099" marB="3809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256019"/>
                  </a:ext>
                </a:extLst>
              </a:tr>
              <a:tr h="5077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yes</a:t>
                      </a:r>
                      <a:endParaRPr lang="en-US" dirty="0" err="1">
                        <a:effectLst/>
                      </a:endParaRP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0.6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(0.37-0.98)</a:t>
                      </a:r>
                      <a:endParaRPr lang="en-US" dirty="0"/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</a:rPr>
                        <a:t>0.04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0.71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(0.48-1.05)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</a:rPr>
                        <a:t>0.09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71358"/>
                  </a:ext>
                </a:extLst>
              </a:tr>
              <a:tr h="350981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illness_past24h_cough</a:t>
                      </a:r>
                      <a:endParaRPr lang="en-US"/>
                    </a:p>
                  </a:txBody>
                  <a:tcPr marL="47625" marR="47625" marT="38099" marB="3809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Aptos"/>
                        </a:rPr>
                        <a:t>no (Intercept) </a:t>
                      </a:r>
                      <a:endParaRPr lang="en-US" dirty="0"/>
                    </a:p>
                  </a:txBody>
                  <a:tcPr marL="47625" marR="47625" marT="38099" marB="3809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47625" marR="47625" marT="38099" marB="3809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47625" marR="47625" marT="38099" marB="3809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47625" marR="47625" marT="38099" marB="3809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47625" marR="47625" marT="38099" marB="3809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741593"/>
                  </a:ext>
                </a:extLst>
              </a:tr>
              <a:tr h="507793">
                <a:tc v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0.58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(0.32-1.02)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</a:rPr>
                        <a:t>0.06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0.68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(0.4-1.13)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</a:rPr>
                        <a:t>0.13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6913"/>
                  </a:ext>
                </a:extLst>
              </a:tr>
              <a:tr h="350981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illness_past24h_difficulty_compiled</a:t>
                      </a:r>
                      <a:endParaRPr lang="en-US"/>
                    </a:p>
                  </a:txBody>
                  <a:tcPr marL="47625" marR="47625" marT="38099" marB="3809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no (Intercept) </a:t>
                      </a:r>
                      <a:endParaRPr lang="en-US" dirty="0"/>
                    </a:p>
                  </a:txBody>
                  <a:tcPr marL="47625" marR="47625" marT="38099" marB="3809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47625" marR="47625" marT="38099" marB="3809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47625" marR="47625" marT="38099" marB="3809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47625" marR="47625" marT="38099" marB="3809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47625" marR="47625" marT="38099" marB="3809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216692"/>
                  </a:ext>
                </a:extLst>
              </a:tr>
              <a:tr h="628072">
                <a:tc v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≥ 1 respiratory illness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2.78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(0.97-8.08)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</a:rPr>
                        <a:t>0.06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2.04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(1.39-3)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</a:rPr>
                        <a:t>&lt; 0.001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42404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n_child_1to2yo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(numeric 0-2)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2.3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 (0.98-5.92)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</a:rPr>
                        <a:t>0.06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1.8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(0.81-4.2)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</a:rPr>
                        <a:t>0.16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826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89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Methods</vt:lpstr>
      <vt:lpstr>Flow diagram for genomic analysis</vt:lpstr>
      <vt:lpstr>Epidemiological data &amp; pneumococcal carriage</vt:lpstr>
      <vt:lpstr>Genomic data</vt:lpstr>
      <vt:lpstr>Results</vt:lpstr>
      <vt:lpstr>Epidemiological analysis</vt:lpstr>
      <vt:lpstr>Epidemiological analysis</vt:lpstr>
      <vt:lpstr>Epidemiological Model</vt:lpstr>
      <vt:lpstr>Epidemiological Model</vt:lpstr>
      <vt:lpstr>Genomic analysis</vt:lpstr>
      <vt:lpstr>PowerPoint Presentation</vt:lpstr>
      <vt:lpstr>Genomic analysis (serotype &amp; GPSC)</vt:lpstr>
      <vt:lpstr>Genomic analysis (epiData)</vt:lpstr>
      <vt:lpstr>Genomic analysis (AMR)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261</cp:revision>
  <dcterms:created xsi:type="dcterms:W3CDTF">2025-04-22T06:49:21Z</dcterms:created>
  <dcterms:modified xsi:type="dcterms:W3CDTF">2025-04-23T08:35:08Z</dcterms:modified>
</cp:coreProperties>
</file>