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85" r:id="rId5"/>
    <p:sldId id="258" r:id="rId6"/>
    <p:sldId id="259" r:id="rId7"/>
    <p:sldId id="260" r:id="rId8"/>
    <p:sldId id="261" r:id="rId9"/>
    <p:sldId id="269" r:id="rId10"/>
    <p:sldId id="262" r:id="rId11"/>
    <p:sldId id="263" r:id="rId12"/>
    <p:sldId id="287" r:id="rId14"/>
    <p:sldId id="288" r:id="rId15"/>
    <p:sldId id="270" r:id="rId16"/>
    <p:sldId id="286" r:id="rId17"/>
    <p:sldId id="271" r:id="rId18"/>
    <p:sldId id="273" r:id="rId19"/>
    <p:sldId id="290" r:id="rId20"/>
    <p:sldId id="289" r:id="rId21"/>
    <p:sldId id="264" r:id="rId22"/>
    <p:sldId id="274" r:id="rId23"/>
    <p:sldId id="275" r:id="rId24"/>
    <p:sldId id="26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70" y="-108"/>
      </p:cViewPr>
      <p:guideLst>
        <p:guide orient="horz" pos="2154"/>
        <p:guide pos="3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3A80-E1CF-4125-85C8-A52B937FB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97FE-5169-4D9F-BC10-936C19AC15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b="994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b="994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744644"/>
            <a:ext cx="12192000" cy="611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F9B8-5104-4A33-9D43-D800683C1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07306" y="1967059"/>
            <a:ext cx="80175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实习培训课</a:t>
            </a: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编程语言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80615" y="3443699"/>
            <a:ext cx="6931494" cy="4138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55423" y="3397557"/>
            <a:ext cx="643936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Programming Languages</a:t>
            </a:r>
            <a:endParaRPr lang="en-US" altLang="zh-CN" sz="2400" dirty="0">
              <a:solidFill>
                <a:schemeClr val="accent6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90472" y="4270923"/>
            <a:ext cx="307777" cy="307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3657697" y="4313466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98248" y="4240144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演讲人：刘亮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778000" y="3658524"/>
            <a:ext cx="80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12109" y="3658524"/>
            <a:ext cx="80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990" y="-13470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主流编程语言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Freeform 196"/>
          <p:cNvSpPr/>
          <p:nvPr/>
        </p:nvSpPr>
        <p:spPr bwMode="auto">
          <a:xfrm>
            <a:off x="1591734" y="1434817"/>
            <a:ext cx="2080684" cy="2639484"/>
          </a:xfrm>
          <a:custGeom>
            <a:avLst/>
            <a:gdLst>
              <a:gd name="T0" fmla="*/ 371 w 416"/>
              <a:gd name="T1" fmla="*/ 0 h 528"/>
              <a:gd name="T2" fmla="*/ 44 w 416"/>
              <a:gd name="T3" fmla="*/ 0 h 528"/>
              <a:gd name="T4" fmla="*/ 0 w 416"/>
              <a:gd name="T5" fmla="*/ 45 h 528"/>
              <a:gd name="T6" fmla="*/ 0 w 416"/>
              <a:gd name="T7" fmla="*/ 372 h 528"/>
              <a:gd name="T8" fmla="*/ 44 w 416"/>
              <a:gd name="T9" fmla="*/ 417 h 528"/>
              <a:gd name="T10" fmla="*/ 160 w 416"/>
              <a:gd name="T11" fmla="*/ 417 h 528"/>
              <a:gd name="T12" fmla="*/ 208 w 416"/>
              <a:gd name="T13" fmla="*/ 528 h 528"/>
              <a:gd name="T14" fmla="*/ 257 w 416"/>
              <a:gd name="T15" fmla="*/ 417 h 528"/>
              <a:gd name="T16" fmla="*/ 371 w 416"/>
              <a:gd name="T17" fmla="*/ 417 h 528"/>
              <a:gd name="T18" fmla="*/ 416 w 416"/>
              <a:gd name="T19" fmla="*/ 372 h 528"/>
              <a:gd name="T20" fmla="*/ 416 w 416"/>
              <a:gd name="T21" fmla="*/ 45 h 528"/>
              <a:gd name="T22" fmla="*/ 371 w 416"/>
              <a:gd name="T23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6" h="528">
                <a:moveTo>
                  <a:pt x="371" y="0"/>
                </a:move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0" y="21"/>
                  <a:pt x="0" y="45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97"/>
                  <a:pt x="20" y="417"/>
                  <a:pt x="44" y="417"/>
                </a:cubicBezTo>
                <a:cubicBezTo>
                  <a:pt x="160" y="417"/>
                  <a:pt x="160" y="417"/>
                  <a:pt x="160" y="417"/>
                </a:cubicBezTo>
                <a:cubicBezTo>
                  <a:pt x="208" y="528"/>
                  <a:pt x="208" y="528"/>
                  <a:pt x="208" y="528"/>
                </a:cubicBezTo>
                <a:cubicBezTo>
                  <a:pt x="257" y="417"/>
                  <a:pt x="257" y="417"/>
                  <a:pt x="257" y="417"/>
                </a:cubicBezTo>
                <a:cubicBezTo>
                  <a:pt x="371" y="417"/>
                  <a:pt x="371" y="417"/>
                  <a:pt x="371" y="417"/>
                </a:cubicBezTo>
                <a:cubicBezTo>
                  <a:pt x="396" y="417"/>
                  <a:pt x="416" y="397"/>
                  <a:pt x="416" y="372"/>
                </a:cubicBezTo>
                <a:cubicBezTo>
                  <a:pt x="416" y="45"/>
                  <a:pt x="416" y="45"/>
                  <a:pt x="416" y="45"/>
                </a:cubicBezTo>
                <a:cubicBezTo>
                  <a:pt x="416" y="21"/>
                  <a:pt x="396" y="0"/>
                  <a:pt x="3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9" name="Freeform 197"/>
          <p:cNvSpPr/>
          <p:nvPr/>
        </p:nvSpPr>
        <p:spPr bwMode="auto">
          <a:xfrm>
            <a:off x="3903134" y="1434817"/>
            <a:ext cx="2078567" cy="2639484"/>
          </a:xfrm>
          <a:custGeom>
            <a:avLst/>
            <a:gdLst>
              <a:gd name="T0" fmla="*/ 372 w 416"/>
              <a:gd name="T1" fmla="*/ 0 h 528"/>
              <a:gd name="T2" fmla="*/ 45 w 416"/>
              <a:gd name="T3" fmla="*/ 0 h 528"/>
              <a:gd name="T4" fmla="*/ 0 w 416"/>
              <a:gd name="T5" fmla="*/ 45 h 528"/>
              <a:gd name="T6" fmla="*/ 0 w 416"/>
              <a:gd name="T7" fmla="*/ 372 h 528"/>
              <a:gd name="T8" fmla="*/ 45 w 416"/>
              <a:gd name="T9" fmla="*/ 417 h 528"/>
              <a:gd name="T10" fmla="*/ 160 w 416"/>
              <a:gd name="T11" fmla="*/ 417 h 528"/>
              <a:gd name="T12" fmla="*/ 208 w 416"/>
              <a:gd name="T13" fmla="*/ 528 h 528"/>
              <a:gd name="T14" fmla="*/ 257 w 416"/>
              <a:gd name="T15" fmla="*/ 417 h 528"/>
              <a:gd name="T16" fmla="*/ 372 w 416"/>
              <a:gd name="T17" fmla="*/ 417 h 528"/>
              <a:gd name="T18" fmla="*/ 416 w 416"/>
              <a:gd name="T19" fmla="*/ 372 h 528"/>
              <a:gd name="T20" fmla="*/ 416 w 416"/>
              <a:gd name="T21" fmla="*/ 45 h 528"/>
              <a:gd name="T22" fmla="*/ 372 w 416"/>
              <a:gd name="T23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6" h="528">
                <a:moveTo>
                  <a:pt x="372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1"/>
                  <a:pt x="0" y="45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97"/>
                  <a:pt x="20" y="417"/>
                  <a:pt x="45" y="417"/>
                </a:cubicBezTo>
                <a:cubicBezTo>
                  <a:pt x="160" y="417"/>
                  <a:pt x="160" y="417"/>
                  <a:pt x="160" y="417"/>
                </a:cubicBezTo>
                <a:cubicBezTo>
                  <a:pt x="208" y="528"/>
                  <a:pt x="208" y="528"/>
                  <a:pt x="208" y="528"/>
                </a:cubicBezTo>
                <a:cubicBezTo>
                  <a:pt x="257" y="417"/>
                  <a:pt x="257" y="417"/>
                  <a:pt x="257" y="417"/>
                </a:cubicBezTo>
                <a:cubicBezTo>
                  <a:pt x="372" y="417"/>
                  <a:pt x="372" y="417"/>
                  <a:pt x="372" y="417"/>
                </a:cubicBezTo>
                <a:cubicBezTo>
                  <a:pt x="396" y="417"/>
                  <a:pt x="416" y="397"/>
                  <a:pt x="416" y="372"/>
                </a:cubicBezTo>
                <a:cubicBezTo>
                  <a:pt x="416" y="45"/>
                  <a:pt x="416" y="45"/>
                  <a:pt x="416" y="45"/>
                </a:cubicBezTo>
                <a:cubicBezTo>
                  <a:pt x="416" y="21"/>
                  <a:pt x="396" y="0"/>
                  <a:pt x="3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0" name="Freeform 198"/>
          <p:cNvSpPr/>
          <p:nvPr/>
        </p:nvSpPr>
        <p:spPr bwMode="auto">
          <a:xfrm>
            <a:off x="6212418" y="1434817"/>
            <a:ext cx="2084917" cy="2639484"/>
          </a:xfrm>
          <a:custGeom>
            <a:avLst/>
            <a:gdLst>
              <a:gd name="T0" fmla="*/ 372 w 417"/>
              <a:gd name="T1" fmla="*/ 0 h 528"/>
              <a:gd name="T2" fmla="*/ 45 w 417"/>
              <a:gd name="T3" fmla="*/ 0 h 528"/>
              <a:gd name="T4" fmla="*/ 0 w 417"/>
              <a:gd name="T5" fmla="*/ 45 h 528"/>
              <a:gd name="T6" fmla="*/ 0 w 417"/>
              <a:gd name="T7" fmla="*/ 372 h 528"/>
              <a:gd name="T8" fmla="*/ 45 w 417"/>
              <a:gd name="T9" fmla="*/ 417 h 528"/>
              <a:gd name="T10" fmla="*/ 160 w 417"/>
              <a:gd name="T11" fmla="*/ 417 h 528"/>
              <a:gd name="T12" fmla="*/ 208 w 417"/>
              <a:gd name="T13" fmla="*/ 528 h 528"/>
              <a:gd name="T14" fmla="*/ 258 w 417"/>
              <a:gd name="T15" fmla="*/ 417 h 528"/>
              <a:gd name="T16" fmla="*/ 372 w 417"/>
              <a:gd name="T17" fmla="*/ 417 h 528"/>
              <a:gd name="T18" fmla="*/ 417 w 417"/>
              <a:gd name="T19" fmla="*/ 372 h 528"/>
              <a:gd name="T20" fmla="*/ 417 w 417"/>
              <a:gd name="T21" fmla="*/ 45 h 528"/>
              <a:gd name="T22" fmla="*/ 372 w 417"/>
              <a:gd name="T23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7" h="528">
                <a:moveTo>
                  <a:pt x="372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1"/>
                  <a:pt x="0" y="45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97"/>
                  <a:pt x="20" y="417"/>
                  <a:pt x="45" y="417"/>
                </a:cubicBezTo>
                <a:cubicBezTo>
                  <a:pt x="160" y="417"/>
                  <a:pt x="160" y="417"/>
                  <a:pt x="160" y="417"/>
                </a:cubicBezTo>
                <a:cubicBezTo>
                  <a:pt x="208" y="528"/>
                  <a:pt x="208" y="528"/>
                  <a:pt x="208" y="528"/>
                </a:cubicBezTo>
                <a:cubicBezTo>
                  <a:pt x="258" y="417"/>
                  <a:pt x="258" y="417"/>
                  <a:pt x="258" y="417"/>
                </a:cubicBezTo>
                <a:cubicBezTo>
                  <a:pt x="372" y="417"/>
                  <a:pt x="372" y="417"/>
                  <a:pt x="372" y="417"/>
                </a:cubicBezTo>
                <a:cubicBezTo>
                  <a:pt x="397" y="417"/>
                  <a:pt x="417" y="397"/>
                  <a:pt x="417" y="372"/>
                </a:cubicBezTo>
                <a:cubicBezTo>
                  <a:pt x="417" y="45"/>
                  <a:pt x="417" y="45"/>
                  <a:pt x="417" y="45"/>
                </a:cubicBezTo>
                <a:cubicBezTo>
                  <a:pt x="417" y="21"/>
                  <a:pt x="397" y="0"/>
                  <a:pt x="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1" name="Freeform 199"/>
          <p:cNvSpPr/>
          <p:nvPr/>
        </p:nvSpPr>
        <p:spPr bwMode="auto">
          <a:xfrm>
            <a:off x="8528051" y="1434817"/>
            <a:ext cx="2078567" cy="2639484"/>
          </a:xfrm>
          <a:custGeom>
            <a:avLst/>
            <a:gdLst>
              <a:gd name="T0" fmla="*/ 371 w 416"/>
              <a:gd name="T1" fmla="*/ 0 h 528"/>
              <a:gd name="T2" fmla="*/ 44 w 416"/>
              <a:gd name="T3" fmla="*/ 0 h 528"/>
              <a:gd name="T4" fmla="*/ 0 w 416"/>
              <a:gd name="T5" fmla="*/ 45 h 528"/>
              <a:gd name="T6" fmla="*/ 0 w 416"/>
              <a:gd name="T7" fmla="*/ 372 h 528"/>
              <a:gd name="T8" fmla="*/ 44 w 416"/>
              <a:gd name="T9" fmla="*/ 417 h 528"/>
              <a:gd name="T10" fmla="*/ 160 w 416"/>
              <a:gd name="T11" fmla="*/ 417 h 528"/>
              <a:gd name="T12" fmla="*/ 208 w 416"/>
              <a:gd name="T13" fmla="*/ 528 h 528"/>
              <a:gd name="T14" fmla="*/ 258 w 416"/>
              <a:gd name="T15" fmla="*/ 417 h 528"/>
              <a:gd name="T16" fmla="*/ 371 w 416"/>
              <a:gd name="T17" fmla="*/ 417 h 528"/>
              <a:gd name="T18" fmla="*/ 416 w 416"/>
              <a:gd name="T19" fmla="*/ 372 h 528"/>
              <a:gd name="T20" fmla="*/ 416 w 416"/>
              <a:gd name="T21" fmla="*/ 45 h 528"/>
              <a:gd name="T22" fmla="*/ 371 w 416"/>
              <a:gd name="T23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6" h="528">
                <a:moveTo>
                  <a:pt x="371" y="0"/>
                </a:move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0" y="21"/>
                  <a:pt x="0" y="45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97"/>
                  <a:pt x="20" y="417"/>
                  <a:pt x="44" y="417"/>
                </a:cubicBezTo>
                <a:cubicBezTo>
                  <a:pt x="160" y="417"/>
                  <a:pt x="160" y="417"/>
                  <a:pt x="160" y="417"/>
                </a:cubicBezTo>
                <a:cubicBezTo>
                  <a:pt x="208" y="528"/>
                  <a:pt x="208" y="528"/>
                  <a:pt x="208" y="528"/>
                </a:cubicBezTo>
                <a:cubicBezTo>
                  <a:pt x="258" y="417"/>
                  <a:pt x="258" y="417"/>
                  <a:pt x="258" y="417"/>
                </a:cubicBezTo>
                <a:cubicBezTo>
                  <a:pt x="371" y="417"/>
                  <a:pt x="371" y="417"/>
                  <a:pt x="371" y="417"/>
                </a:cubicBezTo>
                <a:cubicBezTo>
                  <a:pt x="396" y="417"/>
                  <a:pt x="416" y="397"/>
                  <a:pt x="416" y="372"/>
                </a:cubicBezTo>
                <a:cubicBezTo>
                  <a:pt x="416" y="45"/>
                  <a:pt x="416" y="45"/>
                  <a:pt x="416" y="45"/>
                </a:cubicBezTo>
                <a:cubicBezTo>
                  <a:pt x="416" y="21"/>
                  <a:pt x="396" y="0"/>
                  <a:pt x="3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2" name="TextBox 821"/>
          <p:cNvSpPr txBox="1"/>
          <p:nvPr/>
        </p:nvSpPr>
        <p:spPr bwMode="auto">
          <a:xfrm>
            <a:off x="2344711" y="2360769"/>
            <a:ext cx="575945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13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JS</a:t>
            </a:r>
            <a:endParaRPr lang="en-US" altLang="zh-CN" sz="2135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890231" y="2762647"/>
            <a:ext cx="1446859" cy="23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935" dirty="0">
                <a:solidFill>
                  <a:schemeClr val="bg1"/>
                </a:solidFill>
                <a:cs typeface="+mn-ea"/>
                <a:sym typeface="+mn-lt"/>
              </a:rPr>
              <a:t>网页端使用最广的语言</a:t>
            </a:r>
            <a:endParaRPr lang="zh-CN" altLang="en-US" sz="9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823"/>
          <p:cNvSpPr txBox="1"/>
          <p:nvPr/>
        </p:nvSpPr>
        <p:spPr bwMode="auto">
          <a:xfrm>
            <a:off x="4313422" y="2360769"/>
            <a:ext cx="1257300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13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endParaRPr lang="en-US" altLang="zh-CN" sz="2135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Box 825"/>
          <p:cNvSpPr txBox="1"/>
          <p:nvPr/>
        </p:nvSpPr>
        <p:spPr bwMode="auto">
          <a:xfrm>
            <a:off x="7003072" y="2360769"/>
            <a:ext cx="417195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13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135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827"/>
          <p:cNvSpPr txBox="1"/>
          <p:nvPr/>
        </p:nvSpPr>
        <p:spPr bwMode="auto">
          <a:xfrm>
            <a:off x="9118679" y="2342354"/>
            <a:ext cx="909320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13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endParaRPr lang="en-US" altLang="zh-CN" sz="2135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682"/>
          <p:cNvSpPr txBox="1"/>
          <p:nvPr/>
        </p:nvSpPr>
        <p:spPr>
          <a:xfrm>
            <a:off x="8784299" y="1389632"/>
            <a:ext cx="1501775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7200" dirty="0">
                <a:latin typeface="+mn-lt"/>
                <a:ea typeface="+mn-ea"/>
                <a:cs typeface="+mn-ea"/>
                <a:sym typeface="+mn-lt"/>
              </a:rPr>
              <a:t>16</a:t>
            </a:r>
            <a:r>
              <a:rPr lang="en-US" altLang="zh-CN" sz="2665" dirty="0">
                <a:latin typeface="+mn-lt"/>
                <a:ea typeface="+mn-ea"/>
                <a:cs typeface="+mn-ea"/>
                <a:sym typeface="+mn-lt"/>
              </a:rPr>
              <a:t>%</a:t>
            </a:r>
            <a:endParaRPr lang="zh-CN" altLang="en-US" sz="7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682"/>
          <p:cNvSpPr txBox="1"/>
          <p:nvPr/>
        </p:nvSpPr>
        <p:spPr>
          <a:xfrm>
            <a:off x="2082873" y="1389632"/>
            <a:ext cx="993140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72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665" dirty="0">
                <a:latin typeface="+mn-lt"/>
                <a:ea typeface="+mn-ea"/>
                <a:cs typeface="+mn-ea"/>
                <a:sym typeface="+mn-lt"/>
              </a:rPr>
              <a:t>%</a:t>
            </a:r>
            <a:endParaRPr lang="zh-CN" altLang="en-US" sz="7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Box 682"/>
          <p:cNvSpPr txBox="1"/>
          <p:nvPr/>
        </p:nvSpPr>
        <p:spPr>
          <a:xfrm>
            <a:off x="4449307" y="1389632"/>
            <a:ext cx="993140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7200" dirty="0">
                <a:latin typeface="+mn-lt"/>
                <a:ea typeface="+mn-ea"/>
                <a:cs typeface="+mn-ea"/>
                <a:sym typeface="+mn-lt"/>
              </a:rPr>
              <a:t>9</a:t>
            </a:r>
            <a:r>
              <a:rPr lang="en-US" altLang="zh-CN" sz="2665" dirty="0">
                <a:latin typeface="+mn-lt"/>
                <a:ea typeface="+mn-ea"/>
                <a:cs typeface="+mn-ea"/>
                <a:sym typeface="+mn-lt"/>
              </a:rPr>
              <a:t>%</a:t>
            </a:r>
            <a:endParaRPr lang="zh-CN" altLang="en-US" sz="7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682"/>
          <p:cNvSpPr txBox="1"/>
          <p:nvPr/>
        </p:nvSpPr>
        <p:spPr>
          <a:xfrm>
            <a:off x="6403957" y="1389632"/>
            <a:ext cx="1501775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7200" dirty="0">
                <a:latin typeface="+mn-lt"/>
                <a:ea typeface="+mn-ea"/>
                <a:cs typeface="+mn-ea"/>
                <a:sym typeface="+mn-lt"/>
              </a:rPr>
              <a:t>15</a:t>
            </a:r>
            <a:r>
              <a:rPr lang="en-US" altLang="zh-CN" sz="2665" dirty="0">
                <a:latin typeface="+mn-lt"/>
                <a:ea typeface="+mn-ea"/>
                <a:cs typeface="+mn-ea"/>
                <a:sym typeface="+mn-lt"/>
              </a:rPr>
              <a:t>%</a:t>
            </a:r>
            <a:endParaRPr lang="zh-CN" altLang="en-US" sz="72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584000" y="4883509"/>
            <a:ext cx="90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584000" y="6077858"/>
            <a:ext cx="90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92"/>
          <p:cNvSpPr txBox="1"/>
          <p:nvPr/>
        </p:nvSpPr>
        <p:spPr bwMode="auto">
          <a:xfrm>
            <a:off x="4230583" y="4075061"/>
            <a:ext cx="3745230" cy="74803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65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我该学什么？</a:t>
            </a:r>
            <a:endParaRPr lang="zh-CN" altLang="en-US" sz="4265" b="1" spc="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1596077" y="4876253"/>
            <a:ext cx="901254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面对众多的编程语言和不同的使用场景，该如何选择自己的语言。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还记得程序员之争吗？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 “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世界上最好的语言是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PHP”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13467" y="2417883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913467" y="2773483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13467" y="3272170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260427" y="2417883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260427" y="2773483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60427" y="3272170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46427" y="2417883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46427" y="2773483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46427" y="3272170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934027" y="2417883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934027" y="2773483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934027" y="3272170"/>
            <a:ext cx="137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4201635" y="2762647"/>
            <a:ext cx="1446859" cy="23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935" dirty="0">
                <a:solidFill>
                  <a:schemeClr val="bg1"/>
                </a:solidFill>
                <a:cs typeface="+mn-ea"/>
                <a:sym typeface="+mn-lt"/>
              </a:rPr>
              <a:t>发展最快的编程语言</a:t>
            </a:r>
            <a:endParaRPr lang="zh-CN" altLang="en-US" sz="9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6487910" y="2762647"/>
            <a:ext cx="1446859" cy="37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935" dirty="0">
                <a:solidFill>
                  <a:schemeClr val="bg1"/>
                </a:solidFill>
                <a:cs typeface="+mn-ea"/>
                <a:sym typeface="+mn-lt"/>
              </a:rPr>
              <a:t>操作系统指定的编程语言</a:t>
            </a:r>
            <a:endParaRPr lang="zh-CN" altLang="en-US" sz="9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8896397" y="2762647"/>
            <a:ext cx="1446859" cy="23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935" dirty="0">
                <a:solidFill>
                  <a:schemeClr val="bg1"/>
                </a:solidFill>
                <a:cs typeface="+mn-ea"/>
                <a:sym typeface="+mn-lt"/>
              </a:rPr>
              <a:t>使用最广的编程语言</a:t>
            </a:r>
            <a:endParaRPr lang="zh-CN" altLang="en-US" sz="9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41" name="椭圆 40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815" y="-134620"/>
            <a:ext cx="7150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Java-</a:t>
            </a:r>
            <a:r>
              <a:rPr lang="zh-CN" altLang="en-US" sz="3600" b="1" dirty="0">
                <a:solidFill>
                  <a:schemeClr val="bg1"/>
                </a:solidFill>
              </a:rPr>
              <a:t>使用最多的编程语言？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2561431" y="237728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1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235121" y="325993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2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5908811" y="237728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3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7582501" y="325993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4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888206" y="3259931"/>
            <a:ext cx="2047875" cy="1765300"/>
          </a:xfrm>
          <a:prstGeom prst="hexagon">
            <a:avLst>
              <a:gd name="adj" fmla="val 24994"/>
              <a:gd name="vf" fmla="val 115470"/>
            </a:avLst>
          </a:prstGeom>
          <a:noFill/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9255918" y="2402681"/>
            <a:ext cx="2047875" cy="1765300"/>
          </a:xfrm>
          <a:prstGeom prst="hexagon">
            <a:avLst>
              <a:gd name="adj" fmla="val 24994"/>
              <a:gd name="vf" fmla="val 115470"/>
            </a:avLst>
          </a:prstGeom>
          <a:noFill/>
          <a:ln w="12700" cap="flat" cmpd="sng">
            <a:solidFill>
              <a:schemeClr val="accent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文本框 103"/>
          <p:cNvSpPr/>
          <p:nvPr/>
        </p:nvSpPr>
        <p:spPr>
          <a:xfrm>
            <a:off x="2830669" y="2992914"/>
            <a:ext cx="1403985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兼容性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Freeform 2345"/>
          <p:cNvSpPr>
            <a:spLocks noEditPoints="1"/>
          </p:cNvSpPr>
          <p:nvPr/>
        </p:nvSpPr>
        <p:spPr>
          <a:xfrm>
            <a:off x="1626393" y="3683794"/>
            <a:ext cx="585788" cy="1084262"/>
          </a:xfrm>
          <a:custGeom>
            <a:avLst/>
            <a:gdLst>
              <a:gd name="txL" fmla="*/ 0 w 86"/>
              <a:gd name="txT" fmla="*/ 0 h 164"/>
              <a:gd name="txR" fmla="*/ 86 w 86"/>
              <a:gd name="txB" fmla="*/ 164 h 164"/>
            </a:gdLst>
            <a:ahLst/>
            <a:cxnLst>
              <a:cxn ang="0">
                <a:pos x="1995044075" y="0"/>
              </a:cxn>
              <a:cxn ang="0">
                <a:pos x="1345493733" y="480810695"/>
              </a:cxn>
              <a:cxn ang="0">
                <a:pos x="556757437" y="568232624"/>
              </a:cxn>
              <a:cxn ang="0">
                <a:pos x="463964530" y="1311302496"/>
              </a:cxn>
              <a:cxn ang="0">
                <a:pos x="0" y="1923242779"/>
              </a:cxn>
              <a:cxn ang="0">
                <a:pos x="463964530" y="2147483646"/>
              </a:cxn>
              <a:cxn ang="0">
                <a:pos x="556757437" y="2147483646"/>
              </a:cxn>
              <a:cxn ang="0">
                <a:pos x="1345493733" y="2147483646"/>
              </a:cxn>
              <a:cxn ang="0">
                <a:pos x="1995044075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923242779"/>
              </a:cxn>
              <a:cxn ang="0">
                <a:pos x="2147483646" y="1311302496"/>
              </a:cxn>
              <a:cxn ang="0">
                <a:pos x="2147483646" y="568232624"/>
              </a:cxn>
              <a:cxn ang="0">
                <a:pos x="2147483646" y="480810695"/>
              </a:cxn>
              <a:cxn ang="0">
                <a:pos x="1995044075" y="0"/>
              </a:cxn>
              <a:cxn ang="0">
                <a:pos x="1995044075" y="1049036708"/>
              </a:cxn>
              <a:cxn ang="0">
                <a:pos x="2147483646" y="1923242779"/>
              </a:cxn>
              <a:cxn ang="0">
                <a:pos x="1995044075" y="2147483646"/>
              </a:cxn>
              <a:cxn ang="0">
                <a:pos x="1113514873" y="1923242779"/>
              </a:cxn>
              <a:cxn ang="0">
                <a:pos x="1995044075" y="1049036708"/>
              </a:cxn>
              <a:cxn ang="0">
                <a:pos x="1345493733" y="2147483646"/>
              </a:cxn>
              <a:cxn ang="0">
                <a:pos x="881529202" y="2147483646"/>
              </a:cxn>
              <a:cxn ang="0">
                <a:pos x="881529202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995044075" y="2147483646"/>
              </a:cxn>
              <a:cxn ang="0">
                <a:pos x="1345493733" y="2147483646"/>
              </a:cxn>
            </a:cxnLst>
            <a:rect l="txL" t="txT" r="txR" b="tx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2345"/>
          <p:cNvSpPr>
            <a:spLocks noEditPoints="1"/>
          </p:cNvSpPr>
          <p:nvPr/>
        </p:nvSpPr>
        <p:spPr>
          <a:xfrm>
            <a:off x="9970293" y="2788444"/>
            <a:ext cx="585788" cy="1084262"/>
          </a:xfrm>
          <a:custGeom>
            <a:avLst/>
            <a:gdLst>
              <a:gd name="txL" fmla="*/ 0 w 86"/>
              <a:gd name="txT" fmla="*/ 0 h 164"/>
              <a:gd name="txR" fmla="*/ 86 w 86"/>
              <a:gd name="txB" fmla="*/ 164 h 164"/>
            </a:gdLst>
            <a:ahLst/>
            <a:cxnLst>
              <a:cxn ang="0">
                <a:pos x="1995044075" y="0"/>
              </a:cxn>
              <a:cxn ang="0">
                <a:pos x="1345493733" y="480810695"/>
              </a:cxn>
              <a:cxn ang="0">
                <a:pos x="556757437" y="568232624"/>
              </a:cxn>
              <a:cxn ang="0">
                <a:pos x="463964530" y="1311302496"/>
              </a:cxn>
              <a:cxn ang="0">
                <a:pos x="0" y="1923242779"/>
              </a:cxn>
              <a:cxn ang="0">
                <a:pos x="463964530" y="2147483646"/>
              </a:cxn>
              <a:cxn ang="0">
                <a:pos x="556757437" y="2147483646"/>
              </a:cxn>
              <a:cxn ang="0">
                <a:pos x="1345493733" y="2147483646"/>
              </a:cxn>
              <a:cxn ang="0">
                <a:pos x="1995044075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923242779"/>
              </a:cxn>
              <a:cxn ang="0">
                <a:pos x="2147483646" y="1311302496"/>
              </a:cxn>
              <a:cxn ang="0">
                <a:pos x="2147483646" y="568232624"/>
              </a:cxn>
              <a:cxn ang="0">
                <a:pos x="2147483646" y="480810695"/>
              </a:cxn>
              <a:cxn ang="0">
                <a:pos x="1995044075" y="0"/>
              </a:cxn>
              <a:cxn ang="0">
                <a:pos x="1995044075" y="1049036708"/>
              </a:cxn>
              <a:cxn ang="0">
                <a:pos x="2147483646" y="1923242779"/>
              </a:cxn>
              <a:cxn ang="0">
                <a:pos x="1995044075" y="2147483646"/>
              </a:cxn>
              <a:cxn ang="0">
                <a:pos x="1113514873" y="1923242779"/>
              </a:cxn>
              <a:cxn ang="0">
                <a:pos x="1995044075" y="1049036708"/>
              </a:cxn>
              <a:cxn ang="0">
                <a:pos x="1345493733" y="2147483646"/>
              </a:cxn>
              <a:cxn ang="0">
                <a:pos x="881529202" y="2147483646"/>
              </a:cxn>
              <a:cxn ang="0">
                <a:pos x="881529202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995044075" y="2147483646"/>
              </a:cxn>
              <a:cxn ang="0">
                <a:pos x="1345493733" y="2147483646"/>
              </a:cxn>
            </a:cxnLst>
            <a:rect l="txL" t="txT" r="txR" b="tx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2021680" y="1438804"/>
            <a:ext cx="3464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一次编写，到处运行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85390" y="5539070"/>
            <a:ext cx="3464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运行速度堪比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7447455" y="5539070"/>
            <a:ext cx="3464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强大的面向对象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103"/>
          <p:cNvSpPr/>
          <p:nvPr/>
        </p:nvSpPr>
        <p:spPr>
          <a:xfrm>
            <a:off x="4353727" y="3876244"/>
            <a:ext cx="1811020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面向对象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103"/>
          <p:cNvSpPr/>
          <p:nvPr/>
        </p:nvSpPr>
        <p:spPr>
          <a:xfrm>
            <a:off x="6282687" y="3018200"/>
            <a:ext cx="1403985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性能好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103"/>
          <p:cNvSpPr/>
          <p:nvPr/>
        </p:nvSpPr>
        <p:spPr>
          <a:xfrm>
            <a:off x="8311478" y="3958159"/>
            <a:ext cx="589915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29" name="椭圆 28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815" y="-134620"/>
            <a:ext cx="7150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C-</a:t>
            </a:r>
            <a:r>
              <a:rPr lang="zh-CN" altLang="en-US" sz="3600" b="1" dirty="0">
                <a:solidFill>
                  <a:schemeClr val="bg1"/>
                </a:solidFill>
              </a:rPr>
              <a:t>性能的极致？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2561431" y="237728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1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235121" y="325993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2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5908811" y="237728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3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7582501" y="325993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4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888206" y="3259931"/>
            <a:ext cx="2047875" cy="1765300"/>
          </a:xfrm>
          <a:prstGeom prst="hexagon">
            <a:avLst>
              <a:gd name="adj" fmla="val 24994"/>
              <a:gd name="vf" fmla="val 115470"/>
            </a:avLst>
          </a:prstGeom>
          <a:noFill/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9255918" y="2402681"/>
            <a:ext cx="2047875" cy="1765300"/>
          </a:xfrm>
          <a:prstGeom prst="hexagon">
            <a:avLst>
              <a:gd name="adj" fmla="val 24994"/>
              <a:gd name="vf" fmla="val 115470"/>
            </a:avLst>
          </a:prstGeom>
          <a:noFill/>
          <a:ln w="12700" cap="flat" cmpd="sng">
            <a:solidFill>
              <a:schemeClr val="accent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文本框 103"/>
          <p:cNvSpPr/>
          <p:nvPr/>
        </p:nvSpPr>
        <p:spPr>
          <a:xfrm>
            <a:off x="2830669" y="2992914"/>
            <a:ext cx="1403985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性能好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Freeform 2345"/>
          <p:cNvSpPr>
            <a:spLocks noEditPoints="1"/>
          </p:cNvSpPr>
          <p:nvPr/>
        </p:nvSpPr>
        <p:spPr>
          <a:xfrm>
            <a:off x="1626393" y="3683794"/>
            <a:ext cx="585788" cy="1084262"/>
          </a:xfrm>
          <a:custGeom>
            <a:avLst/>
            <a:gdLst>
              <a:gd name="txL" fmla="*/ 0 w 86"/>
              <a:gd name="txT" fmla="*/ 0 h 164"/>
              <a:gd name="txR" fmla="*/ 86 w 86"/>
              <a:gd name="txB" fmla="*/ 164 h 164"/>
            </a:gdLst>
            <a:ahLst/>
            <a:cxnLst>
              <a:cxn ang="0">
                <a:pos x="1995044075" y="0"/>
              </a:cxn>
              <a:cxn ang="0">
                <a:pos x="1345493733" y="480810695"/>
              </a:cxn>
              <a:cxn ang="0">
                <a:pos x="556757437" y="568232624"/>
              </a:cxn>
              <a:cxn ang="0">
                <a:pos x="463964530" y="1311302496"/>
              </a:cxn>
              <a:cxn ang="0">
                <a:pos x="0" y="1923242779"/>
              </a:cxn>
              <a:cxn ang="0">
                <a:pos x="463964530" y="2147483646"/>
              </a:cxn>
              <a:cxn ang="0">
                <a:pos x="556757437" y="2147483646"/>
              </a:cxn>
              <a:cxn ang="0">
                <a:pos x="1345493733" y="2147483646"/>
              </a:cxn>
              <a:cxn ang="0">
                <a:pos x="1995044075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923242779"/>
              </a:cxn>
              <a:cxn ang="0">
                <a:pos x="2147483646" y="1311302496"/>
              </a:cxn>
              <a:cxn ang="0">
                <a:pos x="2147483646" y="568232624"/>
              </a:cxn>
              <a:cxn ang="0">
                <a:pos x="2147483646" y="480810695"/>
              </a:cxn>
              <a:cxn ang="0">
                <a:pos x="1995044075" y="0"/>
              </a:cxn>
              <a:cxn ang="0">
                <a:pos x="1995044075" y="1049036708"/>
              </a:cxn>
              <a:cxn ang="0">
                <a:pos x="2147483646" y="1923242779"/>
              </a:cxn>
              <a:cxn ang="0">
                <a:pos x="1995044075" y="2147483646"/>
              </a:cxn>
              <a:cxn ang="0">
                <a:pos x="1113514873" y="1923242779"/>
              </a:cxn>
              <a:cxn ang="0">
                <a:pos x="1995044075" y="1049036708"/>
              </a:cxn>
              <a:cxn ang="0">
                <a:pos x="1345493733" y="2147483646"/>
              </a:cxn>
              <a:cxn ang="0">
                <a:pos x="881529202" y="2147483646"/>
              </a:cxn>
              <a:cxn ang="0">
                <a:pos x="881529202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995044075" y="2147483646"/>
              </a:cxn>
              <a:cxn ang="0">
                <a:pos x="1345493733" y="2147483646"/>
              </a:cxn>
            </a:cxnLst>
            <a:rect l="txL" t="txT" r="txR" b="tx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2345"/>
          <p:cNvSpPr>
            <a:spLocks noEditPoints="1"/>
          </p:cNvSpPr>
          <p:nvPr/>
        </p:nvSpPr>
        <p:spPr>
          <a:xfrm>
            <a:off x="9970293" y="2788444"/>
            <a:ext cx="585788" cy="1084262"/>
          </a:xfrm>
          <a:custGeom>
            <a:avLst/>
            <a:gdLst>
              <a:gd name="txL" fmla="*/ 0 w 86"/>
              <a:gd name="txT" fmla="*/ 0 h 164"/>
              <a:gd name="txR" fmla="*/ 86 w 86"/>
              <a:gd name="txB" fmla="*/ 164 h 164"/>
            </a:gdLst>
            <a:ahLst/>
            <a:cxnLst>
              <a:cxn ang="0">
                <a:pos x="1995044075" y="0"/>
              </a:cxn>
              <a:cxn ang="0">
                <a:pos x="1345493733" y="480810695"/>
              </a:cxn>
              <a:cxn ang="0">
                <a:pos x="556757437" y="568232624"/>
              </a:cxn>
              <a:cxn ang="0">
                <a:pos x="463964530" y="1311302496"/>
              </a:cxn>
              <a:cxn ang="0">
                <a:pos x="0" y="1923242779"/>
              </a:cxn>
              <a:cxn ang="0">
                <a:pos x="463964530" y="2147483646"/>
              </a:cxn>
              <a:cxn ang="0">
                <a:pos x="556757437" y="2147483646"/>
              </a:cxn>
              <a:cxn ang="0">
                <a:pos x="1345493733" y="2147483646"/>
              </a:cxn>
              <a:cxn ang="0">
                <a:pos x="1995044075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923242779"/>
              </a:cxn>
              <a:cxn ang="0">
                <a:pos x="2147483646" y="1311302496"/>
              </a:cxn>
              <a:cxn ang="0">
                <a:pos x="2147483646" y="568232624"/>
              </a:cxn>
              <a:cxn ang="0">
                <a:pos x="2147483646" y="480810695"/>
              </a:cxn>
              <a:cxn ang="0">
                <a:pos x="1995044075" y="0"/>
              </a:cxn>
              <a:cxn ang="0">
                <a:pos x="1995044075" y="1049036708"/>
              </a:cxn>
              <a:cxn ang="0">
                <a:pos x="2147483646" y="1923242779"/>
              </a:cxn>
              <a:cxn ang="0">
                <a:pos x="1995044075" y="2147483646"/>
              </a:cxn>
              <a:cxn ang="0">
                <a:pos x="1113514873" y="1923242779"/>
              </a:cxn>
              <a:cxn ang="0">
                <a:pos x="1995044075" y="1049036708"/>
              </a:cxn>
              <a:cxn ang="0">
                <a:pos x="1345493733" y="2147483646"/>
              </a:cxn>
              <a:cxn ang="0">
                <a:pos x="881529202" y="2147483646"/>
              </a:cxn>
              <a:cxn ang="0">
                <a:pos x="881529202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995044075" y="2147483646"/>
              </a:cxn>
              <a:cxn ang="0">
                <a:pos x="1345493733" y="2147483646"/>
              </a:cxn>
            </a:cxnLst>
            <a:rect l="txL" t="txT" r="txR" b="tx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2021680" y="1438804"/>
            <a:ext cx="346471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几乎所有的操作系统底层是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语言编写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85390" y="5539070"/>
            <a:ext cx="3464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强大的内存控制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7447455" y="5539070"/>
            <a:ext cx="3464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编译后运行软件很小，内存占用很少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103"/>
          <p:cNvSpPr/>
          <p:nvPr/>
        </p:nvSpPr>
        <p:spPr>
          <a:xfrm>
            <a:off x="4504857" y="3876244"/>
            <a:ext cx="1403985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功能强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103"/>
          <p:cNvSpPr/>
          <p:nvPr/>
        </p:nvSpPr>
        <p:spPr>
          <a:xfrm>
            <a:off x="6027417" y="3018835"/>
            <a:ext cx="1811020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代码量小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103"/>
          <p:cNvSpPr/>
          <p:nvPr/>
        </p:nvSpPr>
        <p:spPr>
          <a:xfrm>
            <a:off x="8311478" y="3958159"/>
            <a:ext cx="589915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29" name="椭圆 28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990" y="-13470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Python</a:t>
            </a:r>
            <a:r>
              <a:rPr lang="zh-CN" altLang="en-US" sz="3600" b="1" dirty="0">
                <a:solidFill>
                  <a:schemeClr val="bg1"/>
                </a:solidFill>
              </a:rPr>
              <a:t>的哲学？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2561431" y="237728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1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235121" y="325993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2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5908811" y="237728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3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7582501" y="325993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4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888206" y="3259931"/>
            <a:ext cx="2047875" cy="1765300"/>
          </a:xfrm>
          <a:prstGeom prst="hexagon">
            <a:avLst>
              <a:gd name="adj" fmla="val 24994"/>
              <a:gd name="vf" fmla="val 115470"/>
            </a:avLst>
          </a:prstGeom>
          <a:noFill/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9255918" y="2402681"/>
            <a:ext cx="2047875" cy="1765300"/>
          </a:xfrm>
          <a:prstGeom prst="hexagon">
            <a:avLst>
              <a:gd name="adj" fmla="val 24994"/>
              <a:gd name="vf" fmla="val 115470"/>
            </a:avLst>
          </a:prstGeom>
          <a:noFill/>
          <a:ln w="12700" cap="flat" cmpd="sng">
            <a:solidFill>
              <a:schemeClr val="accent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文本框 103"/>
          <p:cNvSpPr/>
          <p:nvPr/>
        </p:nvSpPr>
        <p:spPr>
          <a:xfrm>
            <a:off x="3082764" y="2988469"/>
            <a:ext cx="996950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优雅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Freeform 2345"/>
          <p:cNvSpPr>
            <a:spLocks noEditPoints="1"/>
          </p:cNvSpPr>
          <p:nvPr/>
        </p:nvSpPr>
        <p:spPr>
          <a:xfrm>
            <a:off x="1626393" y="3683794"/>
            <a:ext cx="585788" cy="1084262"/>
          </a:xfrm>
          <a:custGeom>
            <a:avLst/>
            <a:gdLst>
              <a:gd name="txL" fmla="*/ 0 w 86"/>
              <a:gd name="txT" fmla="*/ 0 h 164"/>
              <a:gd name="txR" fmla="*/ 86 w 86"/>
              <a:gd name="txB" fmla="*/ 164 h 164"/>
            </a:gdLst>
            <a:ahLst/>
            <a:cxnLst>
              <a:cxn ang="0">
                <a:pos x="1995044075" y="0"/>
              </a:cxn>
              <a:cxn ang="0">
                <a:pos x="1345493733" y="480810695"/>
              </a:cxn>
              <a:cxn ang="0">
                <a:pos x="556757437" y="568232624"/>
              </a:cxn>
              <a:cxn ang="0">
                <a:pos x="463964530" y="1311302496"/>
              </a:cxn>
              <a:cxn ang="0">
                <a:pos x="0" y="1923242779"/>
              </a:cxn>
              <a:cxn ang="0">
                <a:pos x="463964530" y="2147483646"/>
              </a:cxn>
              <a:cxn ang="0">
                <a:pos x="556757437" y="2147483646"/>
              </a:cxn>
              <a:cxn ang="0">
                <a:pos x="1345493733" y="2147483646"/>
              </a:cxn>
              <a:cxn ang="0">
                <a:pos x="1995044075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923242779"/>
              </a:cxn>
              <a:cxn ang="0">
                <a:pos x="2147483646" y="1311302496"/>
              </a:cxn>
              <a:cxn ang="0">
                <a:pos x="2147483646" y="568232624"/>
              </a:cxn>
              <a:cxn ang="0">
                <a:pos x="2147483646" y="480810695"/>
              </a:cxn>
              <a:cxn ang="0">
                <a:pos x="1995044075" y="0"/>
              </a:cxn>
              <a:cxn ang="0">
                <a:pos x="1995044075" y="1049036708"/>
              </a:cxn>
              <a:cxn ang="0">
                <a:pos x="2147483646" y="1923242779"/>
              </a:cxn>
              <a:cxn ang="0">
                <a:pos x="1995044075" y="2147483646"/>
              </a:cxn>
              <a:cxn ang="0">
                <a:pos x="1113514873" y="1923242779"/>
              </a:cxn>
              <a:cxn ang="0">
                <a:pos x="1995044075" y="1049036708"/>
              </a:cxn>
              <a:cxn ang="0">
                <a:pos x="1345493733" y="2147483646"/>
              </a:cxn>
              <a:cxn ang="0">
                <a:pos x="881529202" y="2147483646"/>
              </a:cxn>
              <a:cxn ang="0">
                <a:pos x="881529202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995044075" y="2147483646"/>
              </a:cxn>
              <a:cxn ang="0">
                <a:pos x="1345493733" y="2147483646"/>
              </a:cxn>
            </a:cxnLst>
            <a:rect l="txL" t="txT" r="txR" b="tx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2345"/>
          <p:cNvSpPr>
            <a:spLocks noEditPoints="1"/>
          </p:cNvSpPr>
          <p:nvPr/>
        </p:nvSpPr>
        <p:spPr>
          <a:xfrm>
            <a:off x="9970293" y="2788444"/>
            <a:ext cx="585788" cy="1084262"/>
          </a:xfrm>
          <a:custGeom>
            <a:avLst/>
            <a:gdLst>
              <a:gd name="txL" fmla="*/ 0 w 86"/>
              <a:gd name="txT" fmla="*/ 0 h 164"/>
              <a:gd name="txR" fmla="*/ 86 w 86"/>
              <a:gd name="txB" fmla="*/ 164 h 164"/>
            </a:gdLst>
            <a:ahLst/>
            <a:cxnLst>
              <a:cxn ang="0">
                <a:pos x="1995044075" y="0"/>
              </a:cxn>
              <a:cxn ang="0">
                <a:pos x="1345493733" y="480810695"/>
              </a:cxn>
              <a:cxn ang="0">
                <a:pos x="556757437" y="568232624"/>
              </a:cxn>
              <a:cxn ang="0">
                <a:pos x="463964530" y="1311302496"/>
              </a:cxn>
              <a:cxn ang="0">
                <a:pos x="0" y="1923242779"/>
              </a:cxn>
              <a:cxn ang="0">
                <a:pos x="463964530" y="2147483646"/>
              </a:cxn>
              <a:cxn ang="0">
                <a:pos x="556757437" y="2147483646"/>
              </a:cxn>
              <a:cxn ang="0">
                <a:pos x="1345493733" y="2147483646"/>
              </a:cxn>
              <a:cxn ang="0">
                <a:pos x="1995044075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923242779"/>
              </a:cxn>
              <a:cxn ang="0">
                <a:pos x="2147483646" y="1311302496"/>
              </a:cxn>
              <a:cxn ang="0">
                <a:pos x="2147483646" y="568232624"/>
              </a:cxn>
              <a:cxn ang="0">
                <a:pos x="2147483646" y="480810695"/>
              </a:cxn>
              <a:cxn ang="0">
                <a:pos x="1995044075" y="0"/>
              </a:cxn>
              <a:cxn ang="0">
                <a:pos x="1995044075" y="1049036708"/>
              </a:cxn>
              <a:cxn ang="0">
                <a:pos x="2147483646" y="1923242779"/>
              </a:cxn>
              <a:cxn ang="0">
                <a:pos x="1995044075" y="2147483646"/>
              </a:cxn>
              <a:cxn ang="0">
                <a:pos x="1113514873" y="1923242779"/>
              </a:cxn>
              <a:cxn ang="0">
                <a:pos x="1995044075" y="1049036708"/>
              </a:cxn>
              <a:cxn ang="0">
                <a:pos x="1345493733" y="2147483646"/>
              </a:cxn>
              <a:cxn ang="0">
                <a:pos x="881529202" y="2147483646"/>
              </a:cxn>
              <a:cxn ang="0">
                <a:pos x="881529202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995044075" y="2147483646"/>
              </a:cxn>
              <a:cxn ang="0">
                <a:pos x="1345493733" y="2147483646"/>
              </a:cxn>
            </a:cxnLst>
            <a:rect l="txL" t="txT" r="txR" b="tx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2021680" y="1438804"/>
            <a:ext cx="346471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同一个问题，用不同语言，代码量差距很多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20"/>
          <p:cNvSpPr txBox="1"/>
          <p:nvPr/>
        </p:nvSpPr>
        <p:spPr>
          <a:xfrm>
            <a:off x="2037610" y="1032445"/>
            <a:ext cx="3092696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Python是Java的1/5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85390" y="5539070"/>
            <a:ext cx="3464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丰富的库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7447455" y="5539070"/>
            <a:ext cx="3464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可扩展性（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，嵌入式开发）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TextBox 19"/>
          <p:cNvSpPr txBox="1"/>
          <p:nvPr/>
        </p:nvSpPr>
        <p:spPr>
          <a:xfrm>
            <a:off x="6505574" y="1438804"/>
            <a:ext cx="3464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人生苦短，我用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103"/>
          <p:cNvSpPr/>
          <p:nvPr/>
        </p:nvSpPr>
        <p:spPr>
          <a:xfrm>
            <a:off x="4756317" y="3958159"/>
            <a:ext cx="996950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明确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103"/>
          <p:cNvSpPr/>
          <p:nvPr/>
        </p:nvSpPr>
        <p:spPr>
          <a:xfrm>
            <a:off x="6430007" y="3017565"/>
            <a:ext cx="996950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简单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103"/>
          <p:cNvSpPr/>
          <p:nvPr/>
        </p:nvSpPr>
        <p:spPr>
          <a:xfrm>
            <a:off x="8311478" y="3958159"/>
            <a:ext cx="589915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29" name="椭圆 28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815" y="-134620"/>
            <a:ext cx="7150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JavaScript-</a:t>
            </a:r>
            <a:r>
              <a:rPr lang="zh-CN" altLang="en-US" sz="3600" b="1" dirty="0">
                <a:solidFill>
                  <a:schemeClr val="bg1"/>
                </a:solidFill>
              </a:rPr>
              <a:t>前端网页的霸主？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2561431" y="237728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1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235121" y="325993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2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5908811" y="237728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3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7582501" y="3259931"/>
            <a:ext cx="2048068" cy="1765300"/>
          </a:xfrm>
          <a:prstGeom prst="hexagon">
            <a:avLst>
              <a:gd name="adj" fmla="val 24999"/>
              <a:gd name="vf" fmla="val 115470"/>
            </a:avLst>
          </a:prstGeom>
          <a:solidFill>
            <a:schemeClr val="accent4"/>
          </a:solidFill>
          <a:ln w="12700">
            <a:noFill/>
            <a:miter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888206" y="3259931"/>
            <a:ext cx="2047875" cy="1765300"/>
          </a:xfrm>
          <a:prstGeom prst="hexagon">
            <a:avLst>
              <a:gd name="adj" fmla="val 24994"/>
              <a:gd name="vf" fmla="val 115470"/>
            </a:avLst>
          </a:prstGeom>
          <a:noFill/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9255918" y="2402681"/>
            <a:ext cx="2047875" cy="1765300"/>
          </a:xfrm>
          <a:prstGeom prst="hexagon">
            <a:avLst>
              <a:gd name="adj" fmla="val 24994"/>
              <a:gd name="vf" fmla="val 115470"/>
            </a:avLst>
          </a:prstGeom>
          <a:noFill/>
          <a:ln w="12700" cap="flat" cmpd="sng">
            <a:solidFill>
              <a:schemeClr val="accent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文本框 103"/>
          <p:cNvSpPr/>
          <p:nvPr/>
        </p:nvSpPr>
        <p:spPr>
          <a:xfrm>
            <a:off x="2680174" y="2992914"/>
            <a:ext cx="1811020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无处不在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Freeform 2345"/>
          <p:cNvSpPr>
            <a:spLocks noEditPoints="1"/>
          </p:cNvSpPr>
          <p:nvPr/>
        </p:nvSpPr>
        <p:spPr>
          <a:xfrm>
            <a:off x="1626393" y="3683794"/>
            <a:ext cx="585788" cy="1084262"/>
          </a:xfrm>
          <a:custGeom>
            <a:avLst/>
            <a:gdLst>
              <a:gd name="txL" fmla="*/ 0 w 86"/>
              <a:gd name="txT" fmla="*/ 0 h 164"/>
              <a:gd name="txR" fmla="*/ 86 w 86"/>
              <a:gd name="txB" fmla="*/ 164 h 164"/>
            </a:gdLst>
            <a:ahLst/>
            <a:cxnLst>
              <a:cxn ang="0">
                <a:pos x="1995044075" y="0"/>
              </a:cxn>
              <a:cxn ang="0">
                <a:pos x="1345493733" y="480810695"/>
              </a:cxn>
              <a:cxn ang="0">
                <a:pos x="556757437" y="568232624"/>
              </a:cxn>
              <a:cxn ang="0">
                <a:pos x="463964530" y="1311302496"/>
              </a:cxn>
              <a:cxn ang="0">
                <a:pos x="0" y="1923242779"/>
              </a:cxn>
              <a:cxn ang="0">
                <a:pos x="463964530" y="2147483646"/>
              </a:cxn>
              <a:cxn ang="0">
                <a:pos x="556757437" y="2147483646"/>
              </a:cxn>
              <a:cxn ang="0">
                <a:pos x="1345493733" y="2147483646"/>
              </a:cxn>
              <a:cxn ang="0">
                <a:pos x="1995044075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923242779"/>
              </a:cxn>
              <a:cxn ang="0">
                <a:pos x="2147483646" y="1311302496"/>
              </a:cxn>
              <a:cxn ang="0">
                <a:pos x="2147483646" y="568232624"/>
              </a:cxn>
              <a:cxn ang="0">
                <a:pos x="2147483646" y="480810695"/>
              </a:cxn>
              <a:cxn ang="0">
                <a:pos x="1995044075" y="0"/>
              </a:cxn>
              <a:cxn ang="0">
                <a:pos x="1995044075" y="1049036708"/>
              </a:cxn>
              <a:cxn ang="0">
                <a:pos x="2147483646" y="1923242779"/>
              </a:cxn>
              <a:cxn ang="0">
                <a:pos x="1995044075" y="2147483646"/>
              </a:cxn>
              <a:cxn ang="0">
                <a:pos x="1113514873" y="1923242779"/>
              </a:cxn>
              <a:cxn ang="0">
                <a:pos x="1995044075" y="1049036708"/>
              </a:cxn>
              <a:cxn ang="0">
                <a:pos x="1345493733" y="2147483646"/>
              </a:cxn>
              <a:cxn ang="0">
                <a:pos x="881529202" y="2147483646"/>
              </a:cxn>
              <a:cxn ang="0">
                <a:pos x="881529202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995044075" y="2147483646"/>
              </a:cxn>
              <a:cxn ang="0">
                <a:pos x="1345493733" y="2147483646"/>
              </a:cxn>
            </a:cxnLst>
            <a:rect l="txL" t="txT" r="txR" b="tx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2345"/>
          <p:cNvSpPr>
            <a:spLocks noEditPoints="1"/>
          </p:cNvSpPr>
          <p:nvPr/>
        </p:nvSpPr>
        <p:spPr>
          <a:xfrm>
            <a:off x="9970293" y="2788444"/>
            <a:ext cx="585788" cy="1084262"/>
          </a:xfrm>
          <a:custGeom>
            <a:avLst/>
            <a:gdLst>
              <a:gd name="txL" fmla="*/ 0 w 86"/>
              <a:gd name="txT" fmla="*/ 0 h 164"/>
              <a:gd name="txR" fmla="*/ 86 w 86"/>
              <a:gd name="txB" fmla="*/ 164 h 164"/>
            </a:gdLst>
            <a:ahLst/>
            <a:cxnLst>
              <a:cxn ang="0">
                <a:pos x="1995044075" y="0"/>
              </a:cxn>
              <a:cxn ang="0">
                <a:pos x="1345493733" y="480810695"/>
              </a:cxn>
              <a:cxn ang="0">
                <a:pos x="556757437" y="568232624"/>
              </a:cxn>
              <a:cxn ang="0">
                <a:pos x="463964530" y="1311302496"/>
              </a:cxn>
              <a:cxn ang="0">
                <a:pos x="0" y="1923242779"/>
              </a:cxn>
              <a:cxn ang="0">
                <a:pos x="463964530" y="2147483646"/>
              </a:cxn>
              <a:cxn ang="0">
                <a:pos x="556757437" y="2147483646"/>
              </a:cxn>
              <a:cxn ang="0">
                <a:pos x="1345493733" y="2147483646"/>
              </a:cxn>
              <a:cxn ang="0">
                <a:pos x="1995044075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923242779"/>
              </a:cxn>
              <a:cxn ang="0">
                <a:pos x="2147483646" y="1311302496"/>
              </a:cxn>
              <a:cxn ang="0">
                <a:pos x="2147483646" y="568232624"/>
              </a:cxn>
              <a:cxn ang="0">
                <a:pos x="2147483646" y="480810695"/>
              </a:cxn>
              <a:cxn ang="0">
                <a:pos x="1995044075" y="0"/>
              </a:cxn>
              <a:cxn ang="0">
                <a:pos x="1995044075" y="1049036708"/>
              </a:cxn>
              <a:cxn ang="0">
                <a:pos x="2147483646" y="1923242779"/>
              </a:cxn>
              <a:cxn ang="0">
                <a:pos x="1995044075" y="2147483646"/>
              </a:cxn>
              <a:cxn ang="0">
                <a:pos x="1113514873" y="1923242779"/>
              </a:cxn>
              <a:cxn ang="0">
                <a:pos x="1995044075" y="1049036708"/>
              </a:cxn>
              <a:cxn ang="0">
                <a:pos x="1345493733" y="2147483646"/>
              </a:cxn>
              <a:cxn ang="0">
                <a:pos x="881529202" y="2147483646"/>
              </a:cxn>
              <a:cxn ang="0">
                <a:pos x="881529202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995044075" y="2147483646"/>
              </a:cxn>
              <a:cxn ang="0">
                <a:pos x="1345493733" y="2147483646"/>
              </a:cxn>
            </a:cxnLst>
            <a:rect l="txL" t="txT" r="txR" b="tx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2021680" y="1438804"/>
            <a:ext cx="3464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事先不需要编译，所见即所得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85390" y="5539070"/>
            <a:ext cx="3464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无需严格的变量声明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7447455" y="5539070"/>
            <a:ext cx="3464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大量的扩展库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103"/>
          <p:cNvSpPr/>
          <p:nvPr/>
        </p:nvSpPr>
        <p:spPr>
          <a:xfrm>
            <a:off x="4756317" y="3958159"/>
            <a:ext cx="996950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易学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103"/>
          <p:cNvSpPr/>
          <p:nvPr/>
        </p:nvSpPr>
        <p:spPr>
          <a:xfrm>
            <a:off x="6430007" y="3017565"/>
            <a:ext cx="996950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易用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103"/>
          <p:cNvSpPr/>
          <p:nvPr/>
        </p:nvSpPr>
        <p:spPr>
          <a:xfrm>
            <a:off x="8311478" y="3958159"/>
            <a:ext cx="589915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29" name="椭圆 28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990" y="-13470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困惑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21049" y="2983071"/>
            <a:ext cx="1309133" cy="13091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flipV="1">
            <a:off x="3292201" y="2927071"/>
            <a:ext cx="1309133" cy="130913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65840" y="2968153"/>
            <a:ext cx="1309133" cy="13091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 flipV="1">
            <a:off x="7436992" y="2912153"/>
            <a:ext cx="1309133" cy="130913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10630" y="2944955"/>
            <a:ext cx="1309133" cy="130913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3" name="任意形状 64"/>
          <p:cNvSpPr/>
          <p:nvPr/>
        </p:nvSpPr>
        <p:spPr>
          <a:xfrm flipV="1">
            <a:off x="8970891" y="2404225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4" name="任意形状 65"/>
          <p:cNvSpPr/>
          <p:nvPr/>
        </p:nvSpPr>
        <p:spPr>
          <a:xfrm>
            <a:off x="6897253" y="3293434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5" name="任意形状 66"/>
          <p:cNvSpPr/>
          <p:nvPr/>
        </p:nvSpPr>
        <p:spPr>
          <a:xfrm flipV="1">
            <a:off x="4826101" y="2427423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6" name="任意形状 67"/>
          <p:cNvSpPr/>
          <p:nvPr/>
        </p:nvSpPr>
        <p:spPr>
          <a:xfrm>
            <a:off x="2752462" y="3308353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7" name="任意形状 68"/>
          <p:cNvSpPr/>
          <p:nvPr/>
        </p:nvSpPr>
        <p:spPr>
          <a:xfrm flipV="1">
            <a:off x="681310" y="2442341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grpSp>
        <p:nvGrpSpPr>
          <p:cNvPr id="18" name="组 69"/>
          <p:cNvGrpSpPr/>
          <p:nvPr/>
        </p:nvGrpSpPr>
        <p:grpSpPr>
          <a:xfrm>
            <a:off x="9967988" y="3341828"/>
            <a:ext cx="393835" cy="631619"/>
            <a:chOff x="898525" y="1076325"/>
            <a:chExt cx="504825" cy="809625"/>
          </a:xfrm>
          <a:solidFill>
            <a:schemeClr val="bg1"/>
          </a:solidFill>
          <a:effectLst/>
        </p:grpSpPr>
        <p:sp>
          <p:nvSpPr>
            <p:cNvPr id="19" name="Freeform 44"/>
            <p:cNvSpPr/>
            <p:nvPr/>
          </p:nvSpPr>
          <p:spPr bwMode="auto">
            <a:xfrm>
              <a:off x="1028700" y="1736725"/>
              <a:ext cx="247650" cy="50800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40" y="32"/>
                </a:cxn>
                <a:cxn ang="0">
                  <a:pos x="140" y="32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2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0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2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2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  <p:sp>
          <p:nvSpPr>
            <p:cNvPr id="20" name="Freeform 45"/>
            <p:cNvSpPr/>
            <p:nvPr/>
          </p:nvSpPr>
          <p:spPr bwMode="auto">
            <a:xfrm>
              <a:off x="1028700" y="1831975"/>
              <a:ext cx="247650" cy="53975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40" y="34"/>
                </a:cxn>
                <a:cxn ang="0">
                  <a:pos x="140" y="34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4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2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4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4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  <p:sp>
          <p:nvSpPr>
            <p:cNvPr id="21" name="Freeform 46"/>
            <p:cNvSpPr>
              <a:spLocks noEditPoints="1"/>
            </p:cNvSpPr>
            <p:nvPr/>
          </p:nvSpPr>
          <p:spPr bwMode="auto">
            <a:xfrm>
              <a:off x="898525" y="1076325"/>
              <a:ext cx="504825" cy="61595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52" y="0"/>
                </a:cxn>
                <a:cxn ang="0">
                  <a:pos x="106" y="10"/>
                </a:cxn>
                <a:cxn ang="0">
                  <a:pos x="66" y="30"/>
                </a:cxn>
                <a:cxn ang="0">
                  <a:pos x="34" y="60"/>
                </a:cxn>
                <a:cxn ang="0">
                  <a:pos x="12" y="98"/>
                </a:cxn>
                <a:cxn ang="0">
                  <a:pos x="2" y="144"/>
                </a:cxn>
                <a:cxn ang="0">
                  <a:pos x="2" y="176"/>
                </a:cxn>
                <a:cxn ang="0">
                  <a:pos x="18" y="226"/>
                </a:cxn>
                <a:cxn ang="0">
                  <a:pos x="60" y="282"/>
                </a:cxn>
                <a:cxn ang="0">
                  <a:pos x="74" y="300"/>
                </a:cxn>
                <a:cxn ang="0">
                  <a:pos x="80" y="322"/>
                </a:cxn>
                <a:cxn ang="0">
                  <a:pos x="82" y="354"/>
                </a:cxn>
                <a:cxn ang="0">
                  <a:pos x="88" y="372"/>
                </a:cxn>
                <a:cxn ang="0">
                  <a:pos x="102" y="384"/>
                </a:cxn>
                <a:cxn ang="0">
                  <a:pos x="158" y="388"/>
                </a:cxn>
                <a:cxn ang="0">
                  <a:pos x="202" y="388"/>
                </a:cxn>
                <a:cxn ang="0">
                  <a:pos x="222" y="382"/>
                </a:cxn>
                <a:cxn ang="0">
                  <a:pos x="234" y="366"/>
                </a:cxn>
                <a:cxn ang="0">
                  <a:pos x="236" y="340"/>
                </a:cxn>
                <a:cxn ang="0">
                  <a:pos x="242" y="306"/>
                </a:cxn>
                <a:cxn ang="0">
                  <a:pos x="250" y="292"/>
                </a:cxn>
                <a:cxn ang="0">
                  <a:pos x="282" y="256"/>
                </a:cxn>
                <a:cxn ang="0">
                  <a:pos x="308" y="210"/>
                </a:cxn>
                <a:cxn ang="0">
                  <a:pos x="318" y="158"/>
                </a:cxn>
                <a:cxn ang="0">
                  <a:pos x="314" y="128"/>
                </a:cxn>
                <a:cxn ang="0">
                  <a:pos x="300" y="86"/>
                </a:cxn>
                <a:cxn ang="0">
                  <a:pos x="274" y="50"/>
                </a:cxn>
                <a:cxn ang="0">
                  <a:pos x="240" y="22"/>
                </a:cxn>
                <a:cxn ang="0">
                  <a:pos x="198" y="6"/>
                </a:cxn>
                <a:cxn ang="0">
                  <a:pos x="168" y="0"/>
                </a:cxn>
                <a:cxn ang="0">
                  <a:pos x="258" y="164"/>
                </a:cxn>
                <a:cxn ang="0">
                  <a:pos x="246" y="146"/>
                </a:cxn>
                <a:cxn ang="0">
                  <a:pos x="240" y="120"/>
                </a:cxn>
                <a:cxn ang="0">
                  <a:pos x="216" y="88"/>
                </a:cxn>
                <a:cxn ang="0">
                  <a:pos x="178" y="74"/>
                </a:cxn>
                <a:cxn ang="0">
                  <a:pos x="164" y="68"/>
                </a:cxn>
                <a:cxn ang="0">
                  <a:pos x="158" y="52"/>
                </a:cxn>
                <a:cxn ang="0">
                  <a:pos x="172" y="34"/>
                </a:cxn>
                <a:cxn ang="0">
                  <a:pos x="202" y="36"/>
                </a:cxn>
                <a:cxn ang="0">
                  <a:pos x="256" y="68"/>
                </a:cxn>
                <a:cxn ang="0">
                  <a:pos x="284" y="124"/>
                </a:cxn>
                <a:cxn ang="0">
                  <a:pos x="284" y="154"/>
                </a:cxn>
                <a:cxn ang="0">
                  <a:pos x="266" y="166"/>
                </a:cxn>
              </a:cxnLst>
              <a:rect l="0" t="0" r="r" b="b"/>
              <a:pathLst>
                <a:path w="318" h="388">
                  <a:moveTo>
                    <a:pt x="168" y="0"/>
                  </a:moveTo>
                  <a:lnTo>
                    <a:pt x="168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6" y="2"/>
                  </a:lnTo>
                  <a:lnTo>
                    <a:pt x="120" y="4"/>
                  </a:lnTo>
                  <a:lnTo>
                    <a:pt x="106" y="10"/>
                  </a:lnTo>
                  <a:lnTo>
                    <a:pt x="92" y="16"/>
                  </a:lnTo>
                  <a:lnTo>
                    <a:pt x="80" y="22"/>
                  </a:lnTo>
                  <a:lnTo>
                    <a:pt x="66" y="30"/>
                  </a:lnTo>
                  <a:lnTo>
                    <a:pt x="56" y="40"/>
                  </a:lnTo>
                  <a:lnTo>
                    <a:pt x="44" y="50"/>
                  </a:lnTo>
                  <a:lnTo>
                    <a:pt x="34" y="60"/>
                  </a:lnTo>
                  <a:lnTo>
                    <a:pt x="26" y="72"/>
                  </a:lnTo>
                  <a:lnTo>
                    <a:pt x="18" y="86"/>
                  </a:lnTo>
                  <a:lnTo>
                    <a:pt x="12" y="98"/>
                  </a:lnTo>
                  <a:lnTo>
                    <a:pt x="8" y="114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76"/>
                  </a:lnTo>
                  <a:lnTo>
                    <a:pt x="6" y="192"/>
                  </a:lnTo>
                  <a:lnTo>
                    <a:pt x="10" y="210"/>
                  </a:lnTo>
                  <a:lnTo>
                    <a:pt x="18" y="226"/>
                  </a:lnTo>
                  <a:lnTo>
                    <a:pt x="26" y="240"/>
                  </a:lnTo>
                  <a:lnTo>
                    <a:pt x="36" y="256"/>
                  </a:lnTo>
                  <a:lnTo>
                    <a:pt x="60" y="282"/>
                  </a:lnTo>
                  <a:lnTo>
                    <a:pt x="60" y="282"/>
                  </a:lnTo>
                  <a:lnTo>
                    <a:pt x="68" y="292"/>
                  </a:lnTo>
                  <a:lnTo>
                    <a:pt x="74" y="300"/>
                  </a:lnTo>
                  <a:lnTo>
                    <a:pt x="78" y="306"/>
                  </a:lnTo>
                  <a:lnTo>
                    <a:pt x="78" y="306"/>
                  </a:lnTo>
                  <a:lnTo>
                    <a:pt x="80" y="322"/>
                  </a:lnTo>
                  <a:lnTo>
                    <a:pt x="82" y="340"/>
                  </a:lnTo>
                  <a:lnTo>
                    <a:pt x="82" y="354"/>
                  </a:lnTo>
                  <a:lnTo>
                    <a:pt x="82" y="354"/>
                  </a:lnTo>
                  <a:lnTo>
                    <a:pt x="82" y="360"/>
                  </a:lnTo>
                  <a:lnTo>
                    <a:pt x="84" y="366"/>
                  </a:lnTo>
                  <a:lnTo>
                    <a:pt x="88" y="372"/>
                  </a:lnTo>
                  <a:lnTo>
                    <a:pt x="92" y="378"/>
                  </a:lnTo>
                  <a:lnTo>
                    <a:pt x="96" y="382"/>
                  </a:lnTo>
                  <a:lnTo>
                    <a:pt x="102" y="384"/>
                  </a:lnTo>
                  <a:lnTo>
                    <a:pt x="110" y="386"/>
                  </a:lnTo>
                  <a:lnTo>
                    <a:pt x="116" y="388"/>
                  </a:lnTo>
                  <a:lnTo>
                    <a:pt x="158" y="388"/>
                  </a:lnTo>
                  <a:lnTo>
                    <a:pt x="160" y="388"/>
                  </a:lnTo>
                  <a:lnTo>
                    <a:pt x="202" y="388"/>
                  </a:lnTo>
                  <a:lnTo>
                    <a:pt x="202" y="388"/>
                  </a:lnTo>
                  <a:lnTo>
                    <a:pt x="210" y="386"/>
                  </a:lnTo>
                  <a:lnTo>
                    <a:pt x="216" y="384"/>
                  </a:lnTo>
                  <a:lnTo>
                    <a:pt x="222" y="382"/>
                  </a:lnTo>
                  <a:lnTo>
                    <a:pt x="226" y="378"/>
                  </a:lnTo>
                  <a:lnTo>
                    <a:pt x="230" y="372"/>
                  </a:lnTo>
                  <a:lnTo>
                    <a:pt x="234" y="366"/>
                  </a:lnTo>
                  <a:lnTo>
                    <a:pt x="236" y="360"/>
                  </a:lnTo>
                  <a:lnTo>
                    <a:pt x="236" y="354"/>
                  </a:lnTo>
                  <a:lnTo>
                    <a:pt x="236" y="340"/>
                  </a:lnTo>
                  <a:lnTo>
                    <a:pt x="236" y="340"/>
                  </a:lnTo>
                  <a:lnTo>
                    <a:pt x="238" y="322"/>
                  </a:lnTo>
                  <a:lnTo>
                    <a:pt x="242" y="306"/>
                  </a:lnTo>
                  <a:lnTo>
                    <a:pt x="242" y="306"/>
                  </a:lnTo>
                  <a:lnTo>
                    <a:pt x="244" y="300"/>
                  </a:lnTo>
                  <a:lnTo>
                    <a:pt x="250" y="292"/>
                  </a:lnTo>
                  <a:lnTo>
                    <a:pt x="260" y="282"/>
                  </a:lnTo>
                  <a:lnTo>
                    <a:pt x="260" y="282"/>
                  </a:lnTo>
                  <a:lnTo>
                    <a:pt x="282" y="256"/>
                  </a:lnTo>
                  <a:lnTo>
                    <a:pt x="292" y="240"/>
                  </a:lnTo>
                  <a:lnTo>
                    <a:pt x="300" y="226"/>
                  </a:lnTo>
                  <a:lnTo>
                    <a:pt x="308" y="210"/>
                  </a:lnTo>
                  <a:lnTo>
                    <a:pt x="312" y="192"/>
                  </a:lnTo>
                  <a:lnTo>
                    <a:pt x="316" y="176"/>
                  </a:lnTo>
                  <a:lnTo>
                    <a:pt x="318" y="158"/>
                  </a:lnTo>
                  <a:lnTo>
                    <a:pt x="318" y="158"/>
                  </a:lnTo>
                  <a:lnTo>
                    <a:pt x="316" y="144"/>
                  </a:lnTo>
                  <a:lnTo>
                    <a:pt x="314" y="128"/>
                  </a:lnTo>
                  <a:lnTo>
                    <a:pt x="312" y="114"/>
                  </a:lnTo>
                  <a:lnTo>
                    <a:pt x="306" y="100"/>
                  </a:lnTo>
                  <a:lnTo>
                    <a:pt x="300" y="86"/>
                  </a:lnTo>
                  <a:lnTo>
                    <a:pt x="292" y="72"/>
                  </a:lnTo>
                  <a:lnTo>
                    <a:pt x="284" y="60"/>
                  </a:lnTo>
                  <a:lnTo>
                    <a:pt x="274" y="50"/>
                  </a:lnTo>
                  <a:lnTo>
                    <a:pt x="264" y="40"/>
                  </a:lnTo>
                  <a:lnTo>
                    <a:pt x="252" y="30"/>
                  </a:lnTo>
                  <a:lnTo>
                    <a:pt x="240" y="22"/>
                  </a:lnTo>
                  <a:lnTo>
                    <a:pt x="226" y="16"/>
                  </a:lnTo>
                  <a:lnTo>
                    <a:pt x="212" y="10"/>
                  </a:lnTo>
                  <a:lnTo>
                    <a:pt x="198" y="6"/>
                  </a:lnTo>
                  <a:lnTo>
                    <a:pt x="184" y="2"/>
                  </a:lnTo>
                  <a:lnTo>
                    <a:pt x="168" y="0"/>
                  </a:lnTo>
                  <a:lnTo>
                    <a:pt x="168" y="0"/>
                  </a:lnTo>
                  <a:close/>
                  <a:moveTo>
                    <a:pt x="266" y="166"/>
                  </a:moveTo>
                  <a:lnTo>
                    <a:pt x="266" y="166"/>
                  </a:lnTo>
                  <a:lnTo>
                    <a:pt x="258" y="164"/>
                  </a:lnTo>
                  <a:lnTo>
                    <a:pt x="252" y="160"/>
                  </a:lnTo>
                  <a:lnTo>
                    <a:pt x="248" y="154"/>
                  </a:lnTo>
                  <a:lnTo>
                    <a:pt x="246" y="146"/>
                  </a:lnTo>
                  <a:lnTo>
                    <a:pt x="246" y="146"/>
                  </a:lnTo>
                  <a:lnTo>
                    <a:pt x="244" y="132"/>
                  </a:lnTo>
                  <a:lnTo>
                    <a:pt x="240" y="120"/>
                  </a:lnTo>
                  <a:lnTo>
                    <a:pt x="234" y="108"/>
                  </a:lnTo>
                  <a:lnTo>
                    <a:pt x="226" y="96"/>
                  </a:lnTo>
                  <a:lnTo>
                    <a:pt x="216" y="88"/>
                  </a:lnTo>
                  <a:lnTo>
                    <a:pt x="204" y="80"/>
                  </a:lnTo>
                  <a:lnTo>
                    <a:pt x="192" y="76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0" y="72"/>
                  </a:lnTo>
                  <a:lnTo>
                    <a:pt x="164" y="68"/>
                  </a:lnTo>
                  <a:lnTo>
                    <a:pt x="160" y="60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60" y="44"/>
                  </a:lnTo>
                  <a:lnTo>
                    <a:pt x="166" y="38"/>
                  </a:lnTo>
                  <a:lnTo>
                    <a:pt x="172" y="34"/>
                  </a:lnTo>
                  <a:lnTo>
                    <a:pt x="180" y="34"/>
                  </a:lnTo>
                  <a:lnTo>
                    <a:pt x="180" y="34"/>
                  </a:lnTo>
                  <a:lnTo>
                    <a:pt x="202" y="36"/>
                  </a:lnTo>
                  <a:lnTo>
                    <a:pt x="222" y="44"/>
                  </a:lnTo>
                  <a:lnTo>
                    <a:pt x="240" y="54"/>
                  </a:lnTo>
                  <a:lnTo>
                    <a:pt x="256" y="68"/>
                  </a:lnTo>
                  <a:lnTo>
                    <a:pt x="268" y="86"/>
                  </a:lnTo>
                  <a:lnTo>
                    <a:pt x="278" y="104"/>
                  </a:lnTo>
                  <a:lnTo>
                    <a:pt x="284" y="124"/>
                  </a:lnTo>
                  <a:lnTo>
                    <a:pt x="286" y="146"/>
                  </a:lnTo>
                  <a:lnTo>
                    <a:pt x="286" y="146"/>
                  </a:lnTo>
                  <a:lnTo>
                    <a:pt x="284" y="154"/>
                  </a:lnTo>
                  <a:lnTo>
                    <a:pt x="280" y="160"/>
                  </a:lnTo>
                  <a:lnTo>
                    <a:pt x="274" y="164"/>
                  </a:lnTo>
                  <a:lnTo>
                    <a:pt x="266" y="166"/>
                  </a:lnTo>
                  <a:lnTo>
                    <a:pt x="266" y="16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组 73"/>
          <p:cNvGrpSpPr/>
          <p:nvPr/>
        </p:nvGrpSpPr>
        <p:grpSpPr>
          <a:xfrm>
            <a:off x="3621381" y="3308354"/>
            <a:ext cx="663469" cy="660013"/>
            <a:chOff x="8328025" y="3667125"/>
            <a:chExt cx="609600" cy="606425"/>
          </a:xfrm>
          <a:solidFill>
            <a:schemeClr val="bg1"/>
          </a:solidFill>
          <a:effectLst/>
        </p:grpSpPr>
        <p:sp>
          <p:nvSpPr>
            <p:cNvPr id="23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24" name="Freeform 214"/>
            <p:cNvSpPr/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25" name="Freeform 215"/>
            <p:cNvSpPr/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26" name="Freeform 216"/>
            <p:cNvSpPr/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组 78"/>
          <p:cNvGrpSpPr/>
          <p:nvPr/>
        </p:nvGrpSpPr>
        <p:grpSpPr>
          <a:xfrm>
            <a:off x="5814328" y="3308354"/>
            <a:ext cx="412157" cy="582336"/>
            <a:chOff x="7912100" y="117475"/>
            <a:chExt cx="492125" cy="695325"/>
          </a:xfrm>
          <a:solidFill>
            <a:schemeClr val="bg1"/>
          </a:solidFill>
          <a:effectLst/>
        </p:grpSpPr>
        <p:sp>
          <p:nvSpPr>
            <p:cNvPr id="28" name="Freeform 75"/>
            <p:cNvSpPr/>
            <p:nvPr/>
          </p:nvSpPr>
          <p:spPr bwMode="auto">
            <a:xfrm>
              <a:off x="8248650" y="117475"/>
              <a:ext cx="155575" cy="180975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98" y="114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4"/>
                </a:cxn>
                <a:cxn ang="0">
                  <a:pos x="4" y="110"/>
                </a:cxn>
                <a:cxn ang="0">
                  <a:pos x="10" y="112"/>
                </a:cxn>
                <a:cxn ang="0">
                  <a:pos x="16" y="114"/>
                </a:cxn>
                <a:cxn ang="0">
                  <a:pos x="16" y="114"/>
                </a:cxn>
              </a:cxnLst>
              <a:rect l="0" t="0" r="r" b="b"/>
              <a:pathLst>
                <a:path w="98" h="114">
                  <a:moveTo>
                    <a:pt x="16" y="114"/>
                  </a:moveTo>
                  <a:lnTo>
                    <a:pt x="98" y="114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4" y="110"/>
                  </a:lnTo>
                  <a:lnTo>
                    <a:pt x="10" y="112"/>
                  </a:lnTo>
                  <a:lnTo>
                    <a:pt x="16" y="114"/>
                  </a:lnTo>
                  <a:lnTo>
                    <a:pt x="16" y="1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29" name="Freeform 76"/>
            <p:cNvSpPr>
              <a:spLocks noEditPoints="1"/>
            </p:cNvSpPr>
            <p:nvPr/>
          </p:nvSpPr>
          <p:spPr bwMode="auto">
            <a:xfrm>
              <a:off x="7912100" y="117475"/>
              <a:ext cx="492125" cy="695325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34" y="0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0" y="406"/>
                </a:cxn>
                <a:cxn ang="0">
                  <a:pos x="4" y="418"/>
                </a:cxn>
                <a:cxn ang="0">
                  <a:pos x="10" y="428"/>
                </a:cxn>
                <a:cxn ang="0">
                  <a:pos x="20" y="436"/>
                </a:cxn>
                <a:cxn ang="0">
                  <a:pos x="34" y="438"/>
                </a:cxn>
                <a:cxn ang="0">
                  <a:pos x="276" y="438"/>
                </a:cxn>
                <a:cxn ang="0">
                  <a:pos x="290" y="436"/>
                </a:cxn>
                <a:cxn ang="0">
                  <a:pos x="300" y="430"/>
                </a:cxn>
                <a:cxn ang="0">
                  <a:pos x="306" y="418"/>
                </a:cxn>
                <a:cxn ang="0">
                  <a:pos x="310" y="406"/>
                </a:cxn>
                <a:cxn ang="0">
                  <a:pos x="228" y="130"/>
                </a:cxn>
                <a:cxn ang="0">
                  <a:pos x="222" y="130"/>
                </a:cxn>
                <a:cxn ang="0">
                  <a:pos x="210" y="124"/>
                </a:cxn>
                <a:cxn ang="0">
                  <a:pos x="202" y="116"/>
                </a:cxn>
                <a:cxn ang="0">
                  <a:pos x="196" y="104"/>
                </a:cxn>
                <a:cxn ang="0">
                  <a:pos x="196" y="98"/>
                </a:cxn>
                <a:cxn ang="0">
                  <a:pos x="164" y="66"/>
                </a:cxn>
                <a:cxn ang="0">
                  <a:pos x="50" y="82"/>
                </a:cxn>
                <a:cxn ang="0">
                  <a:pos x="50" y="114"/>
                </a:cxn>
                <a:cxn ang="0">
                  <a:pos x="130" y="130"/>
                </a:cxn>
                <a:cxn ang="0">
                  <a:pos x="50" y="114"/>
                </a:cxn>
                <a:cxn ang="0">
                  <a:pos x="212" y="212"/>
                </a:cxn>
                <a:cxn ang="0">
                  <a:pos x="50" y="228"/>
                </a:cxn>
                <a:cxn ang="0">
                  <a:pos x="50" y="308"/>
                </a:cxn>
                <a:cxn ang="0">
                  <a:pos x="196" y="324"/>
                </a:cxn>
                <a:cxn ang="0">
                  <a:pos x="50" y="308"/>
                </a:cxn>
                <a:cxn ang="0">
                  <a:pos x="50" y="374"/>
                </a:cxn>
                <a:cxn ang="0">
                  <a:pos x="260" y="358"/>
                </a:cxn>
                <a:cxn ang="0">
                  <a:pos x="260" y="276"/>
                </a:cxn>
                <a:cxn ang="0">
                  <a:pos x="50" y="260"/>
                </a:cxn>
                <a:cxn ang="0">
                  <a:pos x="260" y="276"/>
                </a:cxn>
                <a:cxn ang="0">
                  <a:pos x="50" y="178"/>
                </a:cxn>
                <a:cxn ang="0">
                  <a:pos x="260" y="162"/>
                </a:cxn>
              </a:cxnLst>
              <a:rect l="0" t="0" r="r" b="b"/>
              <a:pathLst>
                <a:path w="310" h="438">
                  <a:moveTo>
                    <a:pt x="196" y="98"/>
                  </a:moveTo>
                  <a:lnTo>
                    <a:pt x="19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412"/>
                  </a:lnTo>
                  <a:lnTo>
                    <a:pt x="4" y="418"/>
                  </a:lnTo>
                  <a:lnTo>
                    <a:pt x="6" y="424"/>
                  </a:lnTo>
                  <a:lnTo>
                    <a:pt x="10" y="428"/>
                  </a:lnTo>
                  <a:lnTo>
                    <a:pt x="16" y="432"/>
                  </a:lnTo>
                  <a:lnTo>
                    <a:pt x="20" y="436"/>
                  </a:lnTo>
                  <a:lnTo>
                    <a:pt x="26" y="438"/>
                  </a:lnTo>
                  <a:lnTo>
                    <a:pt x="34" y="438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84" y="438"/>
                  </a:lnTo>
                  <a:lnTo>
                    <a:pt x="290" y="436"/>
                  </a:lnTo>
                  <a:lnTo>
                    <a:pt x="294" y="432"/>
                  </a:lnTo>
                  <a:lnTo>
                    <a:pt x="300" y="430"/>
                  </a:lnTo>
                  <a:lnTo>
                    <a:pt x="304" y="424"/>
                  </a:lnTo>
                  <a:lnTo>
                    <a:pt x="306" y="418"/>
                  </a:lnTo>
                  <a:lnTo>
                    <a:pt x="308" y="412"/>
                  </a:lnTo>
                  <a:lnTo>
                    <a:pt x="310" y="406"/>
                  </a:lnTo>
                  <a:lnTo>
                    <a:pt x="310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16" y="128"/>
                  </a:lnTo>
                  <a:lnTo>
                    <a:pt x="210" y="124"/>
                  </a:lnTo>
                  <a:lnTo>
                    <a:pt x="206" y="120"/>
                  </a:lnTo>
                  <a:lnTo>
                    <a:pt x="202" y="116"/>
                  </a:lnTo>
                  <a:lnTo>
                    <a:pt x="198" y="110"/>
                  </a:lnTo>
                  <a:lnTo>
                    <a:pt x="196" y="104"/>
                  </a:lnTo>
                  <a:lnTo>
                    <a:pt x="196" y="98"/>
                  </a:lnTo>
                  <a:lnTo>
                    <a:pt x="196" y="98"/>
                  </a:lnTo>
                  <a:close/>
                  <a:moveTo>
                    <a:pt x="50" y="66"/>
                  </a:moveTo>
                  <a:lnTo>
                    <a:pt x="164" y="66"/>
                  </a:lnTo>
                  <a:lnTo>
                    <a:pt x="164" y="82"/>
                  </a:lnTo>
                  <a:lnTo>
                    <a:pt x="50" y="82"/>
                  </a:lnTo>
                  <a:lnTo>
                    <a:pt x="50" y="66"/>
                  </a:lnTo>
                  <a:close/>
                  <a:moveTo>
                    <a:pt x="50" y="114"/>
                  </a:moveTo>
                  <a:lnTo>
                    <a:pt x="130" y="114"/>
                  </a:lnTo>
                  <a:lnTo>
                    <a:pt x="130" y="130"/>
                  </a:lnTo>
                  <a:lnTo>
                    <a:pt x="50" y="130"/>
                  </a:lnTo>
                  <a:lnTo>
                    <a:pt x="50" y="114"/>
                  </a:lnTo>
                  <a:close/>
                  <a:moveTo>
                    <a:pt x="50" y="212"/>
                  </a:moveTo>
                  <a:lnTo>
                    <a:pt x="212" y="212"/>
                  </a:lnTo>
                  <a:lnTo>
                    <a:pt x="212" y="228"/>
                  </a:lnTo>
                  <a:lnTo>
                    <a:pt x="50" y="228"/>
                  </a:lnTo>
                  <a:lnTo>
                    <a:pt x="50" y="212"/>
                  </a:lnTo>
                  <a:close/>
                  <a:moveTo>
                    <a:pt x="50" y="308"/>
                  </a:moveTo>
                  <a:lnTo>
                    <a:pt x="196" y="308"/>
                  </a:lnTo>
                  <a:lnTo>
                    <a:pt x="196" y="324"/>
                  </a:lnTo>
                  <a:lnTo>
                    <a:pt x="50" y="324"/>
                  </a:lnTo>
                  <a:lnTo>
                    <a:pt x="50" y="308"/>
                  </a:lnTo>
                  <a:close/>
                  <a:moveTo>
                    <a:pt x="260" y="374"/>
                  </a:moveTo>
                  <a:lnTo>
                    <a:pt x="50" y="374"/>
                  </a:lnTo>
                  <a:lnTo>
                    <a:pt x="50" y="358"/>
                  </a:lnTo>
                  <a:lnTo>
                    <a:pt x="260" y="358"/>
                  </a:lnTo>
                  <a:lnTo>
                    <a:pt x="260" y="374"/>
                  </a:lnTo>
                  <a:close/>
                  <a:moveTo>
                    <a:pt x="260" y="276"/>
                  </a:moveTo>
                  <a:lnTo>
                    <a:pt x="50" y="276"/>
                  </a:lnTo>
                  <a:lnTo>
                    <a:pt x="50" y="260"/>
                  </a:lnTo>
                  <a:lnTo>
                    <a:pt x="260" y="260"/>
                  </a:lnTo>
                  <a:lnTo>
                    <a:pt x="260" y="276"/>
                  </a:lnTo>
                  <a:close/>
                  <a:moveTo>
                    <a:pt x="260" y="178"/>
                  </a:moveTo>
                  <a:lnTo>
                    <a:pt x="50" y="178"/>
                  </a:lnTo>
                  <a:lnTo>
                    <a:pt x="50" y="162"/>
                  </a:lnTo>
                  <a:lnTo>
                    <a:pt x="260" y="162"/>
                  </a:lnTo>
                  <a:lnTo>
                    <a:pt x="260" y="17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 81"/>
          <p:cNvGrpSpPr/>
          <p:nvPr/>
        </p:nvGrpSpPr>
        <p:grpSpPr>
          <a:xfrm>
            <a:off x="7809142" y="3277683"/>
            <a:ext cx="564832" cy="572136"/>
            <a:chOff x="7639243" y="2325084"/>
            <a:chExt cx="726802" cy="736201"/>
          </a:xfrm>
          <a:effectLst/>
        </p:grpSpPr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2" name="Freeform 10"/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组 84"/>
          <p:cNvGrpSpPr/>
          <p:nvPr/>
        </p:nvGrpSpPr>
        <p:grpSpPr>
          <a:xfrm>
            <a:off x="1570399" y="3374214"/>
            <a:ext cx="611016" cy="577988"/>
            <a:chOff x="4321175" y="111125"/>
            <a:chExt cx="704850" cy="666750"/>
          </a:xfrm>
          <a:solidFill>
            <a:schemeClr val="bg1"/>
          </a:solidFill>
          <a:effectLst/>
        </p:grpSpPr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49162" y="5017596"/>
            <a:ext cx="2743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每种语言看起来都不错，各有所长，在各自的领域使用都很广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9162" y="4617486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还是很困惑？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754110" y="5017596"/>
            <a:ext cx="27430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万事开头难，总是说这也好，那也好。不如开始学起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54110" y="4617486"/>
            <a:ext cx="145605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从何学起？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099185" y="5017596"/>
            <a:ext cx="27430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整理和收集语言的特性，学习特性和主要功能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099185" y="4617486"/>
            <a:ext cx="297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找准语言的特性（骨干）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97253" y="1576852"/>
            <a:ext cx="27430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知识点太多了，怎么学啊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97253" y="1176742"/>
            <a:ext cx="297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有没有办法更好的学呢？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752462" y="1576852"/>
            <a:ext cx="27430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我需要学习一种语言来在工作中使用（找工作）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52462" y="1176742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学习其中一种语言？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50" name="椭圆 4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990" y="-13470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语言特性</a:t>
            </a:r>
            <a:r>
              <a:rPr lang="en-US" altLang="zh-CN" sz="3600" b="1" dirty="0">
                <a:solidFill>
                  <a:schemeClr val="bg1"/>
                </a:solidFill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</a:rPr>
              <a:t>就像电脑？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384806" y="1685576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1547558" y="1713837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384806" y="3331888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2" name="TextBox 8"/>
          <p:cNvSpPr txBox="1"/>
          <p:nvPr/>
        </p:nvSpPr>
        <p:spPr>
          <a:xfrm>
            <a:off x="1547558" y="3360149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384806" y="4978200"/>
            <a:ext cx="768085" cy="768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1547558" y="5006461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2322015" y="1859566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CPU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TextBox 20"/>
          <p:cNvSpPr txBox="1"/>
          <p:nvPr/>
        </p:nvSpPr>
        <p:spPr>
          <a:xfrm>
            <a:off x="2322015" y="3505821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内存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TextBox 20"/>
          <p:cNvSpPr txBox="1"/>
          <p:nvPr/>
        </p:nvSpPr>
        <p:spPr>
          <a:xfrm>
            <a:off x="2322195" y="5129530"/>
            <a:ext cx="314134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硬盘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32" name="椭圆 31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 descr="u=3693007708,1411936719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6970" y="1271270"/>
            <a:ext cx="4890135" cy="489013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320000">
            <a:off x="3049270" y="2159000"/>
            <a:ext cx="1229360" cy="332105"/>
          </a:xfrm>
          <a:prstGeom prst="rightArrow">
            <a:avLst>
              <a:gd name="adj1" fmla="val 14167"/>
              <a:gd name="adj2" fmla="val 94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067050" y="3505835"/>
            <a:ext cx="1229360" cy="332105"/>
          </a:xfrm>
          <a:prstGeom prst="rightArrow">
            <a:avLst>
              <a:gd name="adj1" fmla="val 14167"/>
              <a:gd name="adj2" fmla="val 94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500000">
            <a:off x="3082925" y="4834890"/>
            <a:ext cx="1229360" cy="332105"/>
          </a:xfrm>
          <a:prstGeom prst="rightArrow">
            <a:avLst>
              <a:gd name="adj1" fmla="val 14167"/>
              <a:gd name="adj2" fmla="val 94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720455" y="1454785"/>
            <a:ext cx="293052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任何一种“</a:t>
            </a:r>
            <a:r>
              <a:rPr lang="zh-CN" altLang="en-US" sz="2400"/>
              <a:t>语言</a:t>
            </a:r>
            <a:r>
              <a:rPr lang="zh-CN" altLang="en-US"/>
              <a:t>”，都是各种“语言特性”的组合。打个比方吧，一个程序语言就像一台电脑。它的牌子可能叫“联想”，或者“IBM”，或者“Dell”，或者“苹果”。那么，你可以说苹果一定比 IBM 好吗？你不能。你得看看它里面装的是什么型号的处理器，有多少个核，主频多少，有多少 L1 cache，L2 cache……，有多少内存和硬盘，显示器分辨率有多大，显卡是什么 GPU，网卡速度，等等各种“配置”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990" y="-13470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语言特性（</a:t>
            </a: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384806" y="1685576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1547558" y="1713837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384806" y="3331888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2" name="TextBox 8"/>
          <p:cNvSpPr txBox="1"/>
          <p:nvPr/>
        </p:nvSpPr>
        <p:spPr>
          <a:xfrm>
            <a:off x="1547558" y="3360149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384806" y="4978200"/>
            <a:ext cx="768085" cy="768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1547558" y="5006461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761403" y="1731458"/>
            <a:ext cx="768085" cy="768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6" name="TextBox 16"/>
          <p:cNvSpPr txBox="1"/>
          <p:nvPr/>
        </p:nvSpPr>
        <p:spPr>
          <a:xfrm>
            <a:off x="6924155" y="1759719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761403" y="3368960"/>
            <a:ext cx="768085" cy="768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6924155" y="3397221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761403" y="5006461"/>
            <a:ext cx="768085" cy="768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0" name="TextBox 28"/>
          <p:cNvSpPr txBox="1"/>
          <p:nvPr/>
        </p:nvSpPr>
        <p:spPr>
          <a:xfrm>
            <a:off x="6924155" y="5034722"/>
            <a:ext cx="3840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TextBox 19"/>
          <p:cNvSpPr txBox="1"/>
          <p:nvPr/>
        </p:nvSpPr>
        <p:spPr>
          <a:xfrm>
            <a:off x="2306085" y="2091935"/>
            <a:ext cx="315685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变量如何定义的，是否需要提前声明？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2322015" y="1685576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变量定义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19"/>
          <p:cNvSpPr txBox="1"/>
          <p:nvPr/>
        </p:nvSpPr>
        <p:spPr>
          <a:xfrm>
            <a:off x="2306085" y="3735650"/>
            <a:ext cx="315685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算数运算的编写方式，优先级顺序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TextBox 20"/>
          <p:cNvSpPr txBox="1"/>
          <p:nvPr/>
        </p:nvSpPr>
        <p:spPr>
          <a:xfrm>
            <a:off x="2322015" y="3329291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算数运算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TextBox 19"/>
          <p:cNvSpPr txBox="1"/>
          <p:nvPr/>
        </p:nvSpPr>
        <p:spPr>
          <a:xfrm>
            <a:off x="2306085" y="5412820"/>
            <a:ext cx="315685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循环的编写方法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TextBox 20"/>
          <p:cNvSpPr txBox="1"/>
          <p:nvPr/>
        </p:nvSpPr>
        <p:spPr>
          <a:xfrm>
            <a:off x="2322195" y="5006340"/>
            <a:ext cx="314134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for</a:t>
            </a:r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循环，</a:t>
            </a:r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while</a:t>
            </a:r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循环语句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TextBox 19"/>
          <p:cNvSpPr txBox="1"/>
          <p:nvPr/>
        </p:nvSpPr>
        <p:spPr>
          <a:xfrm>
            <a:off x="7757884" y="2091935"/>
            <a:ext cx="315685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递归方式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TextBox 20"/>
          <p:cNvSpPr txBox="1"/>
          <p:nvPr/>
        </p:nvSpPr>
        <p:spPr>
          <a:xfrm>
            <a:off x="7773814" y="1685576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递归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TextBox 19"/>
          <p:cNvSpPr txBox="1"/>
          <p:nvPr/>
        </p:nvSpPr>
        <p:spPr>
          <a:xfrm>
            <a:off x="7757884" y="3735650"/>
            <a:ext cx="315685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可以更早的发现错误，性能更好。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动态类型，代码重用与编写速度更好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20"/>
          <p:cNvSpPr txBox="1"/>
          <p:nvPr/>
        </p:nvSpPr>
        <p:spPr>
          <a:xfrm>
            <a:off x="7773814" y="3329291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静态类型系统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TextBox 19"/>
          <p:cNvSpPr txBox="1"/>
          <p:nvPr/>
        </p:nvSpPr>
        <p:spPr>
          <a:xfrm>
            <a:off x="7757884" y="5412820"/>
            <a:ext cx="315685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一种延迟的类型检查（Type Checking）技术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20"/>
          <p:cNvSpPr txBox="1"/>
          <p:nvPr/>
        </p:nvSpPr>
        <p:spPr>
          <a:xfrm>
            <a:off x="7773814" y="5006461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类型推导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32" name="椭圆 31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990" y="-13470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语言特性（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384806" y="1685576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1547558" y="1713837"/>
            <a:ext cx="384043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7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384806" y="3331888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2" name="TextBox 8"/>
          <p:cNvSpPr txBox="1"/>
          <p:nvPr/>
        </p:nvSpPr>
        <p:spPr>
          <a:xfrm>
            <a:off x="1547558" y="3360149"/>
            <a:ext cx="384043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384806" y="4978200"/>
            <a:ext cx="768085" cy="768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1547558" y="5006461"/>
            <a:ext cx="384043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761403" y="1731458"/>
            <a:ext cx="768085" cy="768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6" name="TextBox 16"/>
          <p:cNvSpPr txBox="1"/>
          <p:nvPr/>
        </p:nvSpPr>
        <p:spPr>
          <a:xfrm>
            <a:off x="6761480" y="1782445"/>
            <a:ext cx="8502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761403" y="3368960"/>
            <a:ext cx="768085" cy="768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6762750" y="3419475"/>
            <a:ext cx="84899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11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TextBox 19"/>
          <p:cNvSpPr txBox="1"/>
          <p:nvPr/>
        </p:nvSpPr>
        <p:spPr>
          <a:xfrm>
            <a:off x="2306085" y="2091935"/>
            <a:ext cx="315685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Lambda函数又称匿名函数，匿名函数就是没有名字的函数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2322015" y="1685576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lambda</a:t>
            </a:r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函数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19"/>
          <p:cNvSpPr txBox="1"/>
          <p:nvPr/>
        </p:nvSpPr>
        <p:spPr>
          <a:xfrm>
            <a:off x="2306085" y="3735650"/>
            <a:ext cx="315685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封装、继承、多态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TextBox 20"/>
          <p:cNvSpPr txBox="1"/>
          <p:nvPr/>
        </p:nvSpPr>
        <p:spPr>
          <a:xfrm>
            <a:off x="2322015" y="3329291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面向对象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TextBox 19"/>
          <p:cNvSpPr txBox="1"/>
          <p:nvPr/>
        </p:nvSpPr>
        <p:spPr>
          <a:xfrm>
            <a:off x="2306085" y="5412820"/>
            <a:ext cx="315685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内存分配和回收都是由虚拟机在后台自动进行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TextBox 20"/>
          <p:cNvSpPr txBox="1"/>
          <p:nvPr/>
        </p:nvSpPr>
        <p:spPr>
          <a:xfrm>
            <a:off x="2322195" y="5006340"/>
            <a:ext cx="314134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垃圾回收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TextBox 19"/>
          <p:cNvSpPr txBox="1"/>
          <p:nvPr/>
        </p:nvSpPr>
        <p:spPr>
          <a:xfrm>
            <a:off x="7757884" y="2091935"/>
            <a:ext cx="3156858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指针其实也是一种变量，既然这样，那么指针应该和普通变量一样，可以进行算术运算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TextBox 20"/>
          <p:cNvSpPr txBox="1"/>
          <p:nvPr/>
        </p:nvSpPr>
        <p:spPr>
          <a:xfrm>
            <a:off x="7773814" y="1685576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指针算术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TextBox 19"/>
          <p:cNvSpPr txBox="1"/>
          <p:nvPr/>
        </p:nvSpPr>
        <p:spPr>
          <a:xfrm>
            <a:off x="7757884" y="3735650"/>
            <a:ext cx="315685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也称为无条件转移，建议能不用则不用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20"/>
          <p:cNvSpPr txBox="1"/>
          <p:nvPr/>
        </p:nvSpPr>
        <p:spPr>
          <a:xfrm>
            <a:off x="7773814" y="3329291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goto</a:t>
            </a:r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语句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32" name="椭圆 31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6900" y="2481952"/>
            <a:ext cx="7785100" cy="213195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22645" y="244482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语言的未来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645" y="324137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我们需要继续学习和研究编程语言的特性和基础内容，成为一名语言学家</a:t>
            </a:r>
            <a:r>
              <a:rPr lang="en-US" altLang="zh-CN" dirty="0">
                <a:solidFill>
                  <a:schemeClr val="bg1"/>
                </a:solidFill>
              </a:rPr>
              <a:t>*-*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73490" y="2481952"/>
            <a:ext cx="2131960" cy="2131960"/>
            <a:chOff x="1131485" y="2234042"/>
            <a:chExt cx="1607262" cy="1607262"/>
          </a:xfrm>
        </p:grpSpPr>
        <p:sp>
          <p:nvSpPr>
            <p:cNvPr id="5" name="椭圆 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524000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98978" y="2198897"/>
            <a:ext cx="87820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刘亮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，从事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年。曾在高伟达、惠普等企业工作，现担任普惠互联公司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中交智慧工地项目技术主管，公司技术委员会成员。个人喜欢研究编程语言和数据库。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7015" y="1416838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6"/>
                </a:solidFill>
              </a:rPr>
              <a:t>自我介绍</a:t>
            </a:r>
            <a:endParaRPr lang="zh-CN" altLang="en-US" sz="44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815" y="-134620"/>
            <a:ext cx="697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语言的未来</a:t>
            </a:r>
            <a:r>
              <a:rPr lang="en-US" altLang="zh-CN" sz="3600" b="1" dirty="0">
                <a:solidFill>
                  <a:schemeClr val="bg1"/>
                </a:solidFill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</a:rPr>
              <a:t>编程思想的融合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820888">
            <a:off x="3636246" y="3275474"/>
            <a:ext cx="4714998" cy="703543"/>
          </a:xfrm>
          <a:prstGeom prst="ellipse">
            <a:avLst/>
          </a:prstGeom>
          <a:noFill/>
          <a:ln w="9525">
            <a:solidFill>
              <a:schemeClr val="accent2"/>
            </a:solidFill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3" rIns="54007" bIns="270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rot="19657204">
            <a:off x="3560285" y="3313990"/>
            <a:ext cx="4714998" cy="703543"/>
          </a:xfrm>
          <a:prstGeom prst="ellipse">
            <a:avLst/>
          </a:prstGeom>
          <a:noFill/>
          <a:ln w="9525">
            <a:solidFill>
              <a:schemeClr val="accent3"/>
            </a:solidFill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3" rIns="54007" bIns="270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43375" y="4416229"/>
            <a:ext cx="499653" cy="47585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3" rIns="54007" bIns="270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26189" y="2301268"/>
            <a:ext cx="499653" cy="47585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3" rIns="54007" bIns="270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67837" y="4589368"/>
            <a:ext cx="499653" cy="4758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3" rIns="54007" bIns="270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90564" y="2275264"/>
            <a:ext cx="499653" cy="47585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3" rIns="54007" bIns="270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5400000">
            <a:off x="4251033" y="3232713"/>
            <a:ext cx="3564966" cy="629864"/>
          </a:xfrm>
          <a:prstGeom prst="ellipse">
            <a:avLst/>
          </a:prstGeom>
          <a:noFill/>
          <a:ln w="9525">
            <a:solidFill>
              <a:schemeClr val="accent1"/>
            </a:solidFill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3" rIns="54007" bIns="270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53116" y="2565664"/>
            <a:ext cx="2171612" cy="2068202"/>
            <a:chOff x="4804332" y="2348505"/>
            <a:chExt cx="2398155" cy="2398155"/>
          </a:xfrm>
        </p:grpSpPr>
        <p:sp>
          <p:nvSpPr>
            <p:cNvPr id="16" name="菱形 15"/>
            <p:cNvSpPr/>
            <p:nvPr/>
          </p:nvSpPr>
          <p:spPr>
            <a:xfrm>
              <a:off x="4804332" y="2348505"/>
              <a:ext cx="2398155" cy="2398155"/>
            </a:xfrm>
            <a:prstGeom prst="diamond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5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59184" y="3399409"/>
              <a:ext cx="1888448" cy="533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90204" pitchFamily="34" charset="0"/>
                </a:rPr>
                <a:t>语言的融合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81036" y="1514708"/>
            <a:ext cx="499653" cy="4062904"/>
            <a:chOff x="4377231" y="1342422"/>
            <a:chExt cx="325893" cy="2782484"/>
          </a:xfrm>
        </p:grpSpPr>
        <p:sp>
          <p:nvSpPr>
            <p:cNvPr id="19" name="椭圆 18"/>
            <p:cNvSpPr/>
            <p:nvPr/>
          </p:nvSpPr>
          <p:spPr>
            <a:xfrm>
              <a:off x="4377231" y="1342422"/>
              <a:ext cx="325893" cy="3258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7" tIns="27003" rIns="54007" bIns="27003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6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377231" y="3799013"/>
              <a:ext cx="325893" cy="3258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7" tIns="27003" rIns="54007" bIns="27003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6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Content Placeholder 2"/>
          <p:cNvSpPr txBox="1"/>
          <p:nvPr/>
        </p:nvSpPr>
        <p:spPr>
          <a:xfrm>
            <a:off x="8172458" y="2424004"/>
            <a:ext cx="2871533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将事物的运行过程拆分成步骤以Method的方式承载，根据业务逻辑从上到下写垒代码</a:t>
            </a:r>
            <a:endParaRPr lang="zh-CN" altLang="en-US" sz="1200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2" name="Title 13"/>
          <p:cNvSpPr txBox="1"/>
          <p:nvPr/>
        </p:nvSpPr>
        <p:spPr>
          <a:xfrm>
            <a:off x="8159566" y="2009121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面向过程编程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881262" y="2541406"/>
            <a:ext cx="2871533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把运算过程尽量写成一系列嵌套的函数调用</a:t>
            </a:r>
            <a:endParaRPr lang="zh-CN" altLang="en-US" sz="1200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8" name="Title 13"/>
          <p:cNvSpPr txBox="1"/>
          <p:nvPr/>
        </p:nvSpPr>
        <p:spPr>
          <a:xfrm>
            <a:off x="868370" y="2126523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函数式编程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766874" y="5048749"/>
            <a:ext cx="2871533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通过封装和继承来共享属性和行为来模拟现实世界</a:t>
            </a:r>
            <a:endParaRPr lang="zh-CN" altLang="en-US" sz="1200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30" name="Title 13"/>
          <p:cNvSpPr txBox="1"/>
          <p:nvPr/>
        </p:nvSpPr>
        <p:spPr>
          <a:xfrm>
            <a:off x="753982" y="4633866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面向对象编程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33" name="椭圆 3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990" y="-13470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程序员的未来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5" name="椭圆 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" name="六边形 7"/>
          <p:cNvSpPr/>
          <p:nvPr/>
        </p:nvSpPr>
        <p:spPr>
          <a:xfrm rot="5400000">
            <a:off x="1519424" y="1626718"/>
            <a:ext cx="1687961" cy="145514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六边形 8"/>
          <p:cNvSpPr/>
          <p:nvPr/>
        </p:nvSpPr>
        <p:spPr>
          <a:xfrm rot="5400000">
            <a:off x="780495" y="3009571"/>
            <a:ext cx="1687961" cy="1455140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六边形 9"/>
          <p:cNvSpPr/>
          <p:nvPr/>
        </p:nvSpPr>
        <p:spPr>
          <a:xfrm rot="5400000">
            <a:off x="1518052" y="4392586"/>
            <a:ext cx="1687961" cy="145514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六边形 10"/>
          <p:cNvSpPr/>
          <p:nvPr/>
        </p:nvSpPr>
        <p:spPr>
          <a:xfrm rot="16200000">
            <a:off x="3099483" y="4392585"/>
            <a:ext cx="1687961" cy="145514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六边形 11"/>
          <p:cNvSpPr/>
          <p:nvPr/>
        </p:nvSpPr>
        <p:spPr>
          <a:xfrm rot="16200000">
            <a:off x="3838004" y="3009570"/>
            <a:ext cx="1687961" cy="145514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六边形 12"/>
          <p:cNvSpPr/>
          <p:nvPr/>
        </p:nvSpPr>
        <p:spPr>
          <a:xfrm rot="16200000">
            <a:off x="3042571" y="1626721"/>
            <a:ext cx="1687961" cy="145514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26" y="4614768"/>
            <a:ext cx="1021840" cy="10218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02" y="1835870"/>
            <a:ext cx="983065" cy="9830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39" y="1915145"/>
            <a:ext cx="878283" cy="87828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84" y="4616275"/>
            <a:ext cx="1007757" cy="100775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0" y="3266468"/>
            <a:ext cx="941341" cy="94134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43" y="3198268"/>
            <a:ext cx="1009384" cy="1009384"/>
          </a:xfrm>
          <a:prstGeom prst="rect">
            <a:avLst/>
          </a:prstGeom>
        </p:spPr>
      </p:pic>
      <p:sp>
        <p:nvSpPr>
          <p:cNvPr id="22" name="TextBox 19"/>
          <p:cNvSpPr txBox="1"/>
          <p:nvPr/>
        </p:nvSpPr>
        <p:spPr>
          <a:xfrm>
            <a:off x="8158523" y="2089489"/>
            <a:ext cx="273979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掌握一门语言的特性，也去积极学习其他热门语言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8174452" y="1683130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打好基础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8123389" y="3616202"/>
            <a:ext cx="273979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积极沟通与交流能共同进步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8139318" y="3209843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有效的沟通交流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8123598" y="5170220"/>
            <a:ext cx="273979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编程思想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代码之髓 编程语言核心概念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8139527" y="4763861"/>
            <a:ext cx="2784311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推荐阅读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521760" y="1986744"/>
            <a:ext cx="35407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感谢各位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580615" y="3443699"/>
            <a:ext cx="6931494" cy="4138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79753" y="3397557"/>
            <a:ext cx="643936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END</a:t>
            </a:r>
            <a:endParaRPr lang="en-US" altLang="zh-CN" sz="2400" dirty="0">
              <a:solidFill>
                <a:schemeClr val="accent6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778000" y="3658524"/>
            <a:ext cx="80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512109" y="3658524"/>
            <a:ext cx="80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524000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98978" y="2198897"/>
            <a:ext cx="87820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计算机编程语言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能够实现人与机器之间的交流和沟通，而计算机编程语言主要包括汇编语言、机器语言以及高级语言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98978" y="3577757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二进制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69507" y="3577757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运算符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0036" y="3577757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对象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80218" y="3577757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函数式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7015" y="1416838"/>
            <a:ext cx="13017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6"/>
                </a:solidFill>
              </a:rPr>
              <a:t>简述</a:t>
            </a:r>
            <a:endParaRPr lang="zh-CN" altLang="en-US" sz="44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55045" y="2273289"/>
            <a:ext cx="5545432" cy="30099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9613" y="2273289"/>
            <a:ext cx="5545432" cy="300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40000"/>
              </a:lnSpc>
            </a:pPr>
            <a:r>
              <a:rPr lang="zh-CN" altLang="en-US" sz="2400" b="1">
                <a:solidFill>
                  <a:schemeClr val="accent5"/>
                </a:solidFill>
              </a:rPr>
              <a:t>编程 </a:t>
            </a:r>
            <a:r>
              <a:rPr lang="zh-CN" altLang="en-US">
                <a:solidFill>
                  <a:schemeClr val="accent5"/>
                </a:solidFill>
              </a:rPr>
              <a:t>是个动词，编程等于写代码，写代码为了什么? 为了让计算机干你想要干的事情，比如，你想跟别人远程聊天，于是写了个聊天软件，这个软件就是一堆代码的集合，这些代码是什么？这些代码是计算机能理解的语言。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28080" y="2449830"/>
            <a:ext cx="5229225" cy="272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计算机能理解的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语言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是什么呢？ 上学的时候，我们已经了解到，它只能理解2进制，0101010...，我们总不能人肉输一堆二进制给计算机(虽然最原始的计算机就是这么干的)让它工作吧，这样开发速度太慢了。所以最好的办法就是人输入简单的指令，计算机能把指令转成二进制进行执行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07487" y="1582479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编程的意义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519238"/>
            <a:ext cx="12192000" cy="447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1600000"/>
            <a:ext cx="12192000" cy="43277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49288" y="2486422"/>
            <a:ext cx="1277954" cy="1277954"/>
            <a:chOff x="1131485" y="2234042"/>
            <a:chExt cx="1607262" cy="1607262"/>
          </a:xfrm>
        </p:grpSpPr>
        <p:sp>
          <p:nvSpPr>
            <p:cNvPr id="4" name="椭圆 3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51996" y="38777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第一部分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01938" y="2486422"/>
            <a:ext cx="1277954" cy="1277954"/>
            <a:chOff x="3209823" y="2234042"/>
            <a:chExt cx="1607262" cy="1607262"/>
          </a:xfrm>
        </p:grpSpPr>
        <p:sp>
          <p:nvSpPr>
            <p:cNvPr id="9" name="椭圆 8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19358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KSO_Shape"/>
            <p:cNvSpPr/>
            <p:nvPr/>
          </p:nvSpPr>
          <p:spPr bwMode="auto">
            <a:xfrm>
              <a:off x="3550556" y="2597149"/>
              <a:ext cx="925796" cy="881048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533029" y="38777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第二部分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14062" y="39088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第三部分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082423" y="2487057"/>
            <a:ext cx="1277954" cy="1277954"/>
            <a:chOff x="7366499" y="2234042"/>
            <a:chExt cx="1607262" cy="1607262"/>
          </a:xfrm>
        </p:grpSpPr>
        <p:sp>
          <p:nvSpPr>
            <p:cNvPr id="19" name="椭圆 18"/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476034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KSO_Shape"/>
            <p:cNvSpPr/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686081" y="4314979"/>
            <a:ext cx="20756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编程语言历史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00661" y="4314979"/>
            <a:ext cx="2157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主流编程语言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44778" y="4334029"/>
            <a:ext cx="2154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语言的未来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08322" y="686364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主要内容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6900" y="2481952"/>
            <a:ext cx="7785100" cy="213195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22645" y="244482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语言历史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645" y="3241379"/>
            <a:ext cx="570829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了解编程语言的发展和历史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73490" y="2481952"/>
            <a:ext cx="2131960" cy="2131960"/>
            <a:chOff x="1131485" y="2234042"/>
            <a:chExt cx="1607262" cy="1607262"/>
          </a:xfrm>
        </p:grpSpPr>
        <p:sp>
          <p:nvSpPr>
            <p:cNvPr id="5" name="椭圆 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990" y="-13470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编程语言历史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Freeform 5"/>
          <p:cNvSpPr/>
          <p:nvPr/>
        </p:nvSpPr>
        <p:spPr bwMode="auto">
          <a:xfrm>
            <a:off x="569385" y="2902645"/>
            <a:ext cx="2470151" cy="1020233"/>
          </a:xfrm>
          <a:custGeom>
            <a:avLst/>
            <a:gdLst>
              <a:gd name="T0" fmla="*/ 992 w 1167"/>
              <a:gd name="T1" fmla="*/ 482 h 482"/>
              <a:gd name="T2" fmla="*/ 0 w 1167"/>
              <a:gd name="T3" fmla="*/ 482 h 482"/>
              <a:gd name="T4" fmla="*/ 175 w 1167"/>
              <a:gd name="T5" fmla="*/ 0 h 482"/>
              <a:gd name="T6" fmla="*/ 1167 w 1167"/>
              <a:gd name="T7" fmla="*/ 0 h 482"/>
              <a:gd name="T8" fmla="*/ 992 w 1167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7" h="482">
                <a:moveTo>
                  <a:pt x="992" y="482"/>
                </a:moveTo>
                <a:lnTo>
                  <a:pt x="0" y="482"/>
                </a:lnTo>
                <a:lnTo>
                  <a:pt x="175" y="0"/>
                </a:lnTo>
                <a:lnTo>
                  <a:pt x="1167" y="0"/>
                </a:lnTo>
                <a:lnTo>
                  <a:pt x="992" y="4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2728385" y="2902645"/>
            <a:ext cx="2470151" cy="1020233"/>
          </a:xfrm>
          <a:custGeom>
            <a:avLst/>
            <a:gdLst>
              <a:gd name="T0" fmla="*/ 992 w 1167"/>
              <a:gd name="T1" fmla="*/ 482 h 482"/>
              <a:gd name="T2" fmla="*/ 0 w 1167"/>
              <a:gd name="T3" fmla="*/ 482 h 482"/>
              <a:gd name="T4" fmla="*/ 175 w 1167"/>
              <a:gd name="T5" fmla="*/ 0 h 482"/>
              <a:gd name="T6" fmla="*/ 1167 w 1167"/>
              <a:gd name="T7" fmla="*/ 0 h 482"/>
              <a:gd name="T8" fmla="*/ 992 w 1167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7" h="482">
                <a:moveTo>
                  <a:pt x="992" y="482"/>
                </a:moveTo>
                <a:lnTo>
                  <a:pt x="0" y="482"/>
                </a:lnTo>
                <a:lnTo>
                  <a:pt x="175" y="0"/>
                </a:lnTo>
                <a:lnTo>
                  <a:pt x="1167" y="0"/>
                </a:lnTo>
                <a:lnTo>
                  <a:pt x="992" y="4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4889500" y="2902645"/>
            <a:ext cx="2474384" cy="1020233"/>
          </a:xfrm>
          <a:custGeom>
            <a:avLst/>
            <a:gdLst>
              <a:gd name="T0" fmla="*/ 992 w 1169"/>
              <a:gd name="T1" fmla="*/ 482 h 482"/>
              <a:gd name="T2" fmla="*/ 0 w 1169"/>
              <a:gd name="T3" fmla="*/ 482 h 482"/>
              <a:gd name="T4" fmla="*/ 174 w 1169"/>
              <a:gd name="T5" fmla="*/ 0 h 482"/>
              <a:gd name="T6" fmla="*/ 1169 w 1169"/>
              <a:gd name="T7" fmla="*/ 0 h 482"/>
              <a:gd name="T8" fmla="*/ 992 w 1169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9" h="482">
                <a:moveTo>
                  <a:pt x="992" y="482"/>
                </a:moveTo>
                <a:lnTo>
                  <a:pt x="0" y="482"/>
                </a:lnTo>
                <a:lnTo>
                  <a:pt x="174" y="0"/>
                </a:lnTo>
                <a:lnTo>
                  <a:pt x="1169" y="0"/>
                </a:lnTo>
                <a:lnTo>
                  <a:pt x="992" y="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1" name="Freeform 8"/>
          <p:cNvSpPr/>
          <p:nvPr/>
        </p:nvSpPr>
        <p:spPr bwMode="auto">
          <a:xfrm>
            <a:off x="7052734" y="2902645"/>
            <a:ext cx="2470151" cy="1020233"/>
          </a:xfrm>
          <a:custGeom>
            <a:avLst/>
            <a:gdLst>
              <a:gd name="T0" fmla="*/ 992 w 1167"/>
              <a:gd name="T1" fmla="*/ 482 h 482"/>
              <a:gd name="T2" fmla="*/ 0 w 1167"/>
              <a:gd name="T3" fmla="*/ 482 h 482"/>
              <a:gd name="T4" fmla="*/ 175 w 1167"/>
              <a:gd name="T5" fmla="*/ 0 h 482"/>
              <a:gd name="T6" fmla="*/ 1167 w 1167"/>
              <a:gd name="T7" fmla="*/ 0 h 482"/>
              <a:gd name="T8" fmla="*/ 992 w 1167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7" h="482">
                <a:moveTo>
                  <a:pt x="992" y="482"/>
                </a:moveTo>
                <a:lnTo>
                  <a:pt x="0" y="482"/>
                </a:lnTo>
                <a:lnTo>
                  <a:pt x="175" y="0"/>
                </a:lnTo>
                <a:lnTo>
                  <a:pt x="1167" y="0"/>
                </a:lnTo>
                <a:lnTo>
                  <a:pt x="992" y="4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2" name="Freeform 9"/>
          <p:cNvSpPr/>
          <p:nvPr/>
        </p:nvSpPr>
        <p:spPr bwMode="auto">
          <a:xfrm>
            <a:off x="9213851" y="2902645"/>
            <a:ext cx="2470151" cy="1020233"/>
          </a:xfrm>
          <a:custGeom>
            <a:avLst/>
            <a:gdLst>
              <a:gd name="T0" fmla="*/ 992 w 1167"/>
              <a:gd name="T1" fmla="*/ 482 h 482"/>
              <a:gd name="T2" fmla="*/ 0 w 1167"/>
              <a:gd name="T3" fmla="*/ 482 h 482"/>
              <a:gd name="T4" fmla="*/ 175 w 1167"/>
              <a:gd name="T5" fmla="*/ 0 h 482"/>
              <a:gd name="T6" fmla="*/ 1167 w 1167"/>
              <a:gd name="T7" fmla="*/ 0 h 482"/>
              <a:gd name="T8" fmla="*/ 992 w 1167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7" h="482">
                <a:moveTo>
                  <a:pt x="992" y="482"/>
                </a:moveTo>
                <a:lnTo>
                  <a:pt x="0" y="482"/>
                </a:lnTo>
                <a:lnTo>
                  <a:pt x="175" y="0"/>
                </a:lnTo>
                <a:lnTo>
                  <a:pt x="1167" y="0"/>
                </a:lnTo>
                <a:lnTo>
                  <a:pt x="992" y="4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83633" y="2180862"/>
            <a:ext cx="1270000" cy="12721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444500" y="2337495"/>
            <a:ext cx="948267" cy="9546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608917" y="3372544"/>
            <a:ext cx="990600" cy="99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733801" y="3497429"/>
            <a:ext cx="740833" cy="74083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6068484" y="2422162"/>
            <a:ext cx="990600" cy="9842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193368" y="2540695"/>
            <a:ext cx="740833" cy="74718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8314267" y="2191444"/>
            <a:ext cx="988484" cy="99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8439151" y="2316329"/>
            <a:ext cx="738717" cy="74083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10494434" y="2705796"/>
            <a:ext cx="1413933" cy="14160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10668001" y="2887829"/>
            <a:ext cx="1064684" cy="106044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TextBox 682"/>
          <p:cNvSpPr txBox="1"/>
          <p:nvPr/>
        </p:nvSpPr>
        <p:spPr>
          <a:xfrm>
            <a:off x="444236" y="2632770"/>
            <a:ext cx="949325" cy="37846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865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1800</a:t>
            </a:r>
            <a:r>
              <a:rPr lang="zh-CN" altLang="en-US" sz="1865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endParaRPr lang="zh-CN" altLang="en-US" sz="1865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682"/>
          <p:cNvSpPr txBox="1"/>
          <p:nvPr/>
        </p:nvSpPr>
        <p:spPr>
          <a:xfrm>
            <a:off x="3629552" y="3720911"/>
            <a:ext cx="949325" cy="37846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865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1842</a:t>
            </a:r>
            <a:r>
              <a:rPr lang="zh-CN" altLang="en-US" sz="1865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endParaRPr lang="zh-CN" altLang="en-US" sz="1865" b="1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extBox 682"/>
          <p:cNvSpPr txBox="1"/>
          <p:nvPr/>
        </p:nvSpPr>
        <p:spPr>
          <a:xfrm>
            <a:off x="6068537" y="2723925"/>
            <a:ext cx="949325" cy="37846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865" b="1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1936</a:t>
            </a:r>
            <a:r>
              <a:rPr lang="zh-CN" altLang="en-US" sz="1865" b="1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endParaRPr lang="zh-CN" altLang="en-US" sz="1865" b="1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682"/>
          <p:cNvSpPr txBox="1"/>
          <p:nvPr/>
        </p:nvSpPr>
        <p:spPr>
          <a:xfrm>
            <a:off x="8353482" y="2513064"/>
            <a:ext cx="949325" cy="37846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zh-CN" altLang="en-US" sz="1865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1957年</a:t>
            </a:r>
            <a:endParaRPr lang="zh-CN" altLang="en-US" sz="1865" b="1" dirty="0">
              <a:solidFill>
                <a:schemeClr val="accent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682"/>
          <p:cNvSpPr txBox="1"/>
          <p:nvPr/>
        </p:nvSpPr>
        <p:spPr>
          <a:xfrm>
            <a:off x="10730074" y="3282512"/>
            <a:ext cx="949325" cy="37846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865" b="1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1996</a:t>
            </a:r>
            <a:r>
              <a:rPr lang="zh-CN" altLang="en-US" sz="1865" b="1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endParaRPr lang="zh-CN" altLang="en-US" sz="1865" b="1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1089804" y="3029107"/>
            <a:ext cx="1690437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雅卡尔设计出人类历史上首台可设计织布机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914"/>
          <p:cNvSpPr txBox="1"/>
          <p:nvPr/>
        </p:nvSpPr>
        <p:spPr bwMode="auto">
          <a:xfrm>
            <a:off x="1830730" y="2418204"/>
            <a:ext cx="1114425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pPr algn="ctr"/>
            <a:r>
              <a:rPr lang="zh-CN" altLang="en-US" sz="2135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织布机</a:t>
            </a:r>
            <a:endParaRPr lang="zh-CN" altLang="en-US" sz="2135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915"/>
          <p:cNvSpPr txBox="1"/>
          <p:nvPr/>
        </p:nvSpPr>
        <p:spPr bwMode="auto">
          <a:xfrm>
            <a:off x="3207954" y="2417900"/>
            <a:ext cx="2045970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pPr algn="ctr"/>
            <a:r>
              <a:rPr lang="zh-CN" altLang="en-US" sz="2135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拟定“算法”</a:t>
            </a:r>
            <a:endParaRPr lang="zh-CN" altLang="en-US" sz="2135" b="1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TextBox 916"/>
          <p:cNvSpPr txBox="1"/>
          <p:nvPr/>
        </p:nvSpPr>
        <p:spPr bwMode="auto">
          <a:xfrm>
            <a:off x="5414184" y="4026532"/>
            <a:ext cx="1114425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8BC925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pPr algn="ctr"/>
            <a:r>
              <a:rPr lang="zh-CN" altLang="en-US" sz="2135" b="1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图灵机</a:t>
            </a:r>
            <a:endParaRPr lang="zh-CN" altLang="en-US" sz="2135" b="1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917"/>
          <p:cNvSpPr txBox="1"/>
          <p:nvPr/>
        </p:nvSpPr>
        <p:spPr bwMode="auto">
          <a:xfrm>
            <a:off x="9672410" y="4026532"/>
            <a:ext cx="864235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3D9077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135" b="1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endParaRPr lang="en-US" altLang="zh-CN" sz="2135" b="1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918"/>
          <p:cNvSpPr txBox="1"/>
          <p:nvPr/>
        </p:nvSpPr>
        <p:spPr bwMode="auto">
          <a:xfrm>
            <a:off x="7177883" y="4026532"/>
            <a:ext cx="1777365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284848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pPr algn="ctr"/>
            <a:r>
              <a:rPr lang="zh-CN" altLang="en-US" sz="2135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FORTRAN</a:t>
            </a:r>
            <a:endParaRPr lang="zh-CN" altLang="en-US" sz="2135" b="1" dirty="0">
              <a:solidFill>
                <a:schemeClr val="accent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3171938" y="2902645"/>
            <a:ext cx="1690437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阿达·洛夫莱斯写的第一份“程序设计流程图”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216246" y="3191895"/>
            <a:ext cx="16904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提出著名的“图灵机”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7399867" y="3102882"/>
            <a:ext cx="16904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全世界第一套高阶语言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9365937" y="3102882"/>
            <a:ext cx="16904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高斯林发明了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面向对象的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40" name="椭圆 3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990" y="-13470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现代语言使用率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Freeform 5"/>
          <p:cNvSpPr/>
          <p:nvPr/>
        </p:nvSpPr>
        <p:spPr bwMode="auto">
          <a:xfrm>
            <a:off x="6541958" y="1651009"/>
            <a:ext cx="1769239" cy="1786895"/>
          </a:xfrm>
          <a:custGeom>
            <a:avLst/>
            <a:gdLst>
              <a:gd name="T0" fmla="*/ 4 w 424"/>
              <a:gd name="T1" fmla="*/ 221 h 428"/>
              <a:gd name="T2" fmla="*/ 203 w 424"/>
              <a:gd name="T3" fmla="*/ 5 h 428"/>
              <a:gd name="T4" fmla="*/ 419 w 424"/>
              <a:gd name="T5" fmla="*/ 204 h 428"/>
              <a:gd name="T6" fmla="*/ 220 w 424"/>
              <a:gd name="T7" fmla="*/ 419 h 428"/>
              <a:gd name="T8" fmla="*/ 13 w 424"/>
              <a:gd name="T9" fmla="*/ 428 h 428"/>
              <a:gd name="T10" fmla="*/ 4 w 424"/>
              <a:gd name="T11" fmla="*/ 221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4" h="428">
                <a:moveTo>
                  <a:pt x="4" y="221"/>
                </a:moveTo>
                <a:cubicBezTo>
                  <a:pt x="0" y="106"/>
                  <a:pt x="89" y="10"/>
                  <a:pt x="203" y="5"/>
                </a:cubicBezTo>
                <a:cubicBezTo>
                  <a:pt x="318" y="0"/>
                  <a:pt x="415" y="89"/>
                  <a:pt x="419" y="204"/>
                </a:cubicBezTo>
                <a:cubicBezTo>
                  <a:pt x="424" y="318"/>
                  <a:pt x="335" y="415"/>
                  <a:pt x="220" y="419"/>
                </a:cubicBezTo>
                <a:cubicBezTo>
                  <a:pt x="163" y="422"/>
                  <a:pt x="13" y="428"/>
                  <a:pt x="13" y="428"/>
                </a:cubicBezTo>
                <a:cubicBezTo>
                  <a:pt x="13" y="428"/>
                  <a:pt x="7" y="278"/>
                  <a:pt x="4" y="22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663856" y="2397904"/>
            <a:ext cx="1894604" cy="1744519"/>
          </a:xfrm>
          <a:custGeom>
            <a:avLst/>
            <a:gdLst>
              <a:gd name="T0" fmla="*/ 289 w 454"/>
              <a:gd name="T1" fmla="*/ 374 h 418"/>
              <a:gd name="T2" fmla="*/ 44 w 454"/>
              <a:gd name="T3" fmla="*/ 288 h 418"/>
              <a:gd name="T4" fmla="*/ 130 w 454"/>
              <a:gd name="T5" fmla="*/ 43 h 418"/>
              <a:gd name="T6" fmla="*/ 374 w 454"/>
              <a:gd name="T7" fmla="*/ 130 h 418"/>
              <a:gd name="T8" fmla="*/ 454 w 454"/>
              <a:gd name="T9" fmla="*/ 295 h 418"/>
              <a:gd name="T10" fmla="*/ 289 w 454"/>
              <a:gd name="T11" fmla="*/ 374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" h="418">
                <a:moveTo>
                  <a:pt x="289" y="374"/>
                </a:moveTo>
                <a:cubicBezTo>
                  <a:pt x="197" y="418"/>
                  <a:pt x="88" y="380"/>
                  <a:pt x="44" y="288"/>
                </a:cubicBezTo>
                <a:cubicBezTo>
                  <a:pt x="0" y="197"/>
                  <a:pt x="39" y="87"/>
                  <a:pt x="130" y="43"/>
                </a:cubicBezTo>
                <a:cubicBezTo>
                  <a:pt x="221" y="0"/>
                  <a:pt x="331" y="38"/>
                  <a:pt x="374" y="130"/>
                </a:cubicBezTo>
                <a:cubicBezTo>
                  <a:pt x="397" y="176"/>
                  <a:pt x="454" y="295"/>
                  <a:pt x="454" y="295"/>
                </a:cubicBezTo>
                <a:cubicBezTo>
                  <a:pt x="454" y="295"/>
                  <a:pt x="334" y="353"/>
                  <a:pt x="289" y="3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4352481" y="4017057"/>
            <a:ext cx="1313687" cy="1267777"/>
          </a:xfrm>
          <a:custGeom>
            <a:avLst/>
            <a:gdLst>
              <a:gd name="T0" fmla="*/ 293 w 315"/>
              <a:gd name="T1" fmla="*/ 173 h 304"/>
              <a:gd name="T2" fmla="*/ 131 w 315"/>
              <a:gd name="T3" fmla="*/ 292 h 304"/>
              <a:gd name="T4" fmla="*/ 12 w 315"/>
              <a:gd name="T5" fmla="*/ 130 h 304"/>
              <a:gd name="T6" fmla="*/ 174 w 315"/>
              <a:gd name="T7" fmla="*/ 12 h 304"/>
              <a:gd name="T8" fmla="*/ 315 w 315"/>
              <a:gd name="T9" fmla="*/ 33 h 304"/>
              <a:gd name="T10" fmla="*/ 293 w 315"/>
              <a:gd name="T11" fmla="*/ 17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" h="304">
                <a:moveTo>
                  <a:pt x="293" y="173"/>
                </a:moveTo>
                <a:cubicBezTo>
                  <a:pt x="281" y="251"/>
                  <a:pt x="209" y="304"/>
                  <a:pt x="131" y="292"/>
                </a:cubicBezTo>
                <a:cubicBezTo>
                  <a:pt x="54" y="280"/>
                  <a:pt x="0" y="208"/>
                  <a:pt x="12" y="130"/>
                </a:cubicBezTo>
                <a:cubicBezTo>
                  <a:pt x="24" y="53"/>
                  <a:pt x="97" y="0"/>
                  <a:pt x="174" y="12"/>
                </a:cubicBezTo>
                <a:cubicBezTo>
                  <a:pt x="213" y="18"/>
                  <a:pt x="315" y="33"/>
                  <a:pt x="315" y="33"/>
                </a:cubicBezTo>
                <a:cubicBezTo>
                  <a:pt x="315" y="33"/>
                  <a:pt x="299" y="135"/>
                  <a:pt x="293" y="1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278322" y="2051825"/>
            <a:ext cx="3681500" cy="36797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447830" y="4087685"/>
            <a:ext cx="1156539" cy="1105332"/>
          </a:xfrm>
          <a:custGeom>
            <a:avLst/>
            <a:gdLst>
              <a:gd name="T0" fmla="*/ 249 w 277"/>
              <a:gd name="T1" fmla="*/ 161 h 265"/>
              <a:gd name="T2" fmla="*/ 103 w 277"/>
              <a:gd name="T3" fmla="*/ 249 h 265"/>
              <a:gd name="T4" fmla="*/ 15 w 277"/>
              <a:gd name="T5" fmla="*/ 104 h 265"/>
              <a:gd name="T6" fmla="*/ 161 w 277"/>
              <a:gd name="T7" fmla="*/ 16 h 265"/>
              <a:gd name="T8" fmla="*/ 277 w 277"/>
              <a:gd name="T9" fmla="*/ 45 h 265"/>
              <a:gd name="T10" fmla="*/ 249 w 277"/>
              <a:gd name="T11" fmla="*/ 161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" h="265">
                <a:moveTo>
                  <a:pt x="249" y="161"/>
                </a:moveTo>
                <a:cubicBezTo>
                  <a:pt x="233" y="226"/>
                  <a:pt x="168" y="265"/>
                  <a:pt x="103" y="249"/>
                </a:cubicBezTo>
                <a:cubicBezTo>
                  <a:pt x="39" y="233"/>
                  <a:pt x="0" y="168"/>
                  <a:pt x="15" y="104"/>
                </a:cubicBezTo>
                <a:cubicBezTo>
                  <a:pt x="31" y="39"/>
                  <a:pt x="96" y="0"/>
                  <a:pt x="161" y="16"/>
                </a:cubicBezTo>
                <a:cubicBezTo>
                  <a:pt x="193" y="24"/>
                  <a:pt x="277" y="45"/>
                  <a:pt x="277" y="45"/>
                </a:cubicBezTo>
                <a:cubicBezTo>
                  <a:pt x="277" y="45"/>
                  <a:pt x="257" y="129"/>
                  <a:pt x="249" y="16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3801580" y="2498548"/>
            <a:ext cx="1723331" cy="1589136"/>
          </a:xfrm>
          <a:custGeom>
            <a:avLst/>
            <a:gdLst>
              <a:gd name="T0" fmla="*/ 264 w 413"/>
              <a:gd name="T1" fmla="*/ 340 h 381"/>
              <a:gd name="T2" fmla="*/ 41 w 413"/>
              <a:gd name="T3" fmla="*/ 264 h 381"/>
              <a:gd name="T4" fmla="*/ 117 w 413"/>
              <a:gd name="T5" fmla="*/ 41 h 381"/>
              <a:gd name="T6" fmla="*/ 340 w 413"/>
              <a:gd name="T7" fmla="*/ 117 h 381"/>
              <a:gd name="T8" fmla="*/ 413 w 413"/>
              <a:gd name="T9" fmla="*/ 267 h 381"/>
              <a:gd name="T10" fmla="*/ 264 w 413"/>
              <a:gd name="T11" fmla="*/ 34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3" h="381">
                <a:moveTo>
                  <a:pt x="264" y="340"/>
                </a:moveTo>
                <a:cubicBezTo>
                  <a:pt x="181" y="381"/>
                  <a:pt x="81" y="347"/>
                  <a:pt x="41" y="264"/>
                </a:cubicBezTo>
                <a:cubicBezTo>
                  <a:pt x="0" y="181"/>
                  <a:pt x="34" y="81"/>
                  <a:pt x="117" y="41"/>
                </a:cubicBezTo>
                <a:cubicBezTo>
                  <a:pt x="200" y="0"/>
                  <a:pt x="299" y="34"/>
                  <a:pt x="340" y="117"/>
                </a:cubicBezTo>
                <a:cubicBezTo>
                  <a:pt x="360" y="159"/>
                  <a:pt x="413" y="267"/>
                  <a:pt x="413" y="267"/>
                </a:cubicBezTo>
                <a:cubicBezTo>
                  <a:pt x="413" y="267"/>
                  <a:pt x="305" y="320"/>
                  <a:pt x="264" y="3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4" name="Freeform 12"/>
          <p:cNvSpPr/>
          <p:nvPr/>
        </p:nvSpPr>
        <p:spPr bwMode="auto">
          <a:xfrm>
            <a:off x="6541958" y="1767546"/>
            <a:ext cx="1647405" cy="1665061"/>
          </a:xfrm>
          <a:custGeom>
            <a:avLst/>
            <a:gdLst>
              <a:gd name="T0" fmla="*/ 5 w 395"/>
              <a:gd name="T1" fmla="*/ 206 h 399"/>
              <a:gd name="T2" fmla="*/ 190 w 395"/>
              <a:gd name="T3" fmla="*/ 5 h 399"/>
              <a:gd name="T4" fmla="*/ 391 w 395"/>
              <a:gd name="T5" fmla="*/ 190 h 399"/>
              <a:gd name="T6" fmla="*/ 206 w 395"/>
              <a:gd name="T7" fmla="*/ 391 h 399"/>
              <a:gd name="T8" fmla="*/ 13 w 395"/>
              <a:gd name="T9" fmla="*/ 399 h 399"/>
              <a:gd name="T10" fmla="*/ 5 w 395"/>
              <a:gd name="T11" fmla="*/ 206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" h="399">
                <a:moveTo>
                  <a:pt x="5" y="206"/>
                </a:moveTo>
                <a:cubicBezTo>
                  <a:pt x="0" y="99"/>
                  <a:pt x="83" y="9"/>
                  <a:pt x="190" y="5"/>
                </a:cubicBezTo>
                <a:cubicBezTo>
                  <a:pt x="297" y="0"/>
                  <a:pt x="387" y="83"/>
                  <a:pt x="391" y="190"/>
                </a:cubicBezTo>
                <a:cubicBezTo>
                  <a:pt x="395" y="297"/>
                  <a:pt x="313" y="386"/>
                  <a:pt x="206" y="391"/>
                </a:cubicBezTo>
                <a:cubicBezTo>
                  <a:pt x="152" y="393"/>
                  <a:pt x="13" y="399"/>
                  <a:pt x="13" y="399"/>
                </a:cubicBezTo>
                <a:cubicBezTo>
                  <a:pt x="13" y="399"/>
                  <a:pt x="7" y="259"/>
                  <a:pt x="5" y="2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5" name="Freeform 13"/>
          <p:cNvSpPr/>
          <p:nvPr/>
        </p:nvSpPr>
        <p:spPr bwMode="auto">
          <a:xfrm>
            <a:off x="6596695" y="4304867"/>
            <a:ext cx="775147" cy="762785"/>
          </a:xfrm>
          <a:custGeom>
            <a:avLst/>
            <a:gdLst>
              <a:gd name="T0" fmla="*/ 90 w 186"/>
              <a:gd name="T1" fmla="*/ 2 h 183"/>
              <a:gd name="T2" fmla="*/ 184 w 186"/>
              <a:gd name="T3" fmla="*/ 88 h 183"/>
              <a:gd name="T4" fmla="*/ 97 w 186"/>
              <a:gd name="T5" fmla="*/ 181 h 183"/>
              <a:gd name="T6" fmla="*/ 4 w 186"/>
              <a:gd name="T7" fmla="*/ 95 h 183"/>
              <a:gd name="T8" fmla="*/ 0 w 186"/>
              <a:gd name="T9" fmla="*/ 5 h 183"/>
              <a:gd name="T10" fmla="*/ 90 w 186"/>
              <a:gd name="T11" fmla="*/ 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" h="183">
                <a:moveTo>
                  <a:pt x="90" y="2"/>
                </a:moveTo>
                <a:cubicBezTo>
                  <a:pt x="140" y="0"/>
                  <a:pt x="182" y="38"/>
                  <a:pt x="184" y="88"/>
                </a:cubicBezTo>
                <a:cubicBezTo>
                  <a:pt x="186" y="137"/>
                  <a:pt x="147" y="179"/>
                  <a:pt x="97" y="181"/>
                </a:cubicBezTo>
                <a:cubicBezTo>
                  <a:pt x="48" y="183"/>
                  <a:pt x="6" y="145"/>
                  <a:pt x="4" y="95"/>
                </a:cubicBezTo>
                <a:cubicBezTo>
                  <a:pt x="3" y="70"/>
                  <a:pt x="0" y="5"/>
                  <a:pt x="0" y="5"/>
                </a:cubicBezTo>
                <a:cubicBezTo>
                  <a:pt x="0" y="5"/>
                  <a:pt x="65" y="3"/>
                  <a:pt x="90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5892178" y="4864595"/>
            <a:ext cx="483804" cy="545603"/>
          </a:xfrm>
          <a:custGeom>
            <a:avLst/>
            <a:gdLst>
              <a:gd name="T0" fmla="*/ 93 w 116"/>
              <a:gd name="T1" fmla="*/ 35 h 131"/>
              <a:gd name="T2" fmla="*/ 96 w 116"/>
              <a:gd name="T3" fmla="*/ 109 h 131"/>
              <a:gd name="T4" fmla="*/ 23 w 116"/>
              <a:gd name="T5" fmla="*/ 112 h 131"/>
              <a:gd name="T6" fmla="*/ 20 w 116"/>
              <a:gd name="T7" fmla="*/ 38 h 131"/>
              <a:gd name="T8" fmla="*/ 55 w 116"/>
              <a:gd name="T9" fmla="*/ 0 h 131"/>
              <a:gd name="T10" fmla="*/ 93 w 116"/>
              <a:gd name="T11" fmla="*/ 3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31">
                <a:moveTo>
                  <a:pt x="93" y="35"/>
                </a:moveTo>
                <a:cubicBezTo>
                  <a:pt x="115" y="54"/>
                  <a:pt x="116" y="87"/>
                  <a:pt x="96" y="109"/>
                </a:cubicBezTo>
                <a:cubicBezTo>
                  <a:pt x="77" y="130"/>
                  <a:pt x="44" y="131"/>
                  <a:pt x="23" y="112"/>
                </a:cubicBezTo>
                <a:cubicBezTo>
                  <a:pt x="2" y="92"/>
                  <a:pt x="0" y="59"/>
                  <a:pt x="20" y="38"/>
                </a:cubicBezTo>
                <a:cubicBezTo>
                  <a:pt x="30" y="27"/>
                  <a:pt x="55" y="0"/>
                  <a:pt x="55" y="0"/>
                </a:cubicBezTo>
                <a:cubicBezTo>
                  <a:pt x="55" y="0"/>
                  <a:pt x="83" y="25"/>
                  <a:pt x="93" y="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7" name="Freeform 15"/>
          <p:cNvSpPr/>
          <p:nvPr/>
        </p:nvSpPr>
        <p:spPr bwMode="auto">
          <a:xfrm>
            <a:off x="5867458" y="2373184"/>
            <a:ext cx="483804" cy="547369"/>
          </a:xfrm>
          <a:custGeom>
            <a:avLst/>
            <a:gdLst>
              <a:gd name="T0" fmla="*/ 23 w 116"/>
              <a:gd name="T1" fmla="*/ 96 h 131"/>
              <a:gd name="T2" fmla="*/ 20 w 116"/>
              <a:gd name="T3" fmla="*/ 22 h 131"/>
              <a:gd name="T4" fmla="*/ 94 w 116"/>
              <a:gd name="T5" fmla="*/ 19 h 131"/>
              <a:gd name="T6" fmla="*/ 97 w 116"/>
              <a:gd name="T7" fmla="*/ 93 h 131"/>
              <a:gd name="T8" fmla="*/ 61 w 116"/>
              <a:gd name="T9" fmla="*/ 131 h 131"/>
              <a:gd name="T10" fmla="*/ 23 w 116"/>
              <a:gd name="T11" fmla="*/ 9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31">
                <a:moveTo>
                  <a:pt x="23" y="96"/>
                </a:moveTo>
                <a:cubicBezTo>
                  <a:pt x="2" y="76"/>
                  <a:pt x="0" y="43"/>
                  <a:pt x="20" y="22"/>
                </a:cubicBezTo>
                <a:cubicBezTo>
                  <a:pt x="39" y="1"/>
                  <a:pt x="72" y="0"/>
                  <a:pt x="94" y="19"/>
                </a:cubicBezTo>
                <a:cubicBezTo>
                  <a:pt x="115" y="39"/>
                  <a:pt x="116" y="72"/>
                  <a:pt x="97" y="93"/>
                </a:cubicBezTo>
                <a:cubicBezTo>
                  <a:pt x="87" y="103"/>
                  <a:pt x="61" y="131"/>
                  <a:pt x="61" y="131"/>
                </a:cubicBezTo>
                <a:cubicBezTo>
                  <a:pt x="61" y="131"/>
                  <a:pt x="33" y="106"/>
                  <a:pt x="23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145283" y="2915256"/>
            <a:ext cx="1947576" cy="19493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Freeform 17"/>
          <p:cNvSpPr/>
          <p:nvPr/>
        </p:nvSpPr>
        <p:spPr bwMode="auto">
          <a:xfrm>
            <a:off x="5307729" y="4292508"/>
            <a:ext cx="192463" cy="174804"/>
          </a:xfrm>
          <a:custGeom>
            <a:avLst/>
            <a:gdLst>
              <a:gd name="T0" fmla="*/ 0 w 109"/>
              <a:gd name="T1" fmla="*/ 12 h 99"/>
              <a:gd name="T2" fmla="*/ 109 w 109"/>
              <a:gd name="T3" fmla="*/ 0 h 99"/>
              <a:gd name="T4" fmla="*/ 64 w 109"/>
              <a:gd name="T5" fmla="*/ 99 h 99"/>
              <a:gd name="T6" fmla="*/ 59 w 109"/>
              <a:gd name="T7" fmla="*/ 35 h 99"/>
              <a:gd name="T8" fmla="*/ 0 w 109"/>
              <a:gd name="T9" fmla="*/ 1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99">
                <a:moveTo>
                  <a:pt x="0" y="12"/>
                </a:moveTo>
                <a:lnTo>
                  <a:pt x="109" y="0"/>
                </a:lnTo>
                <a:lnTo>
                  <a:pt x="64" y="99"/>
                </a:lnTo>
                <a:lnTo>
                  <a:pt x="59" y="35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0" name="Freeform 18"/>
          <p:cNvSpPr/>
          <p:nvPr/>
        </p:nvSpPr>
        <p:spPr bwMode="auto">
          <a:xfrm>
            <a:off x="5270649" y="3453796"/>
            <a:ext cx="187165" cy="171273"/>
          </a:xfrm>
          <a:custGeom>
            <a:avLst/>
            <a:gdLst>
              <a:gd name="T0" fmla="*/ 42 w 106"/>
              <a:gd name="T1" fmla="*/ 0 h 97"/>
              <a:gd name="T2" fmla="*/ 106 w 106"/>
              <a:gd name="T3" fmla="*/ 85 h 97"/>
              <a:gd name="T4" fmla="*/ 0 w 106"/>
              <a:gd name="T5" fmla="*/ 97 h 97"/>
              <a:gd name="T6" fmla="*/ 52 w 106"/>
              <a:gd name="T7" fmla="*/ 61 h 97"/>
              <a:gd name="T8" fmla="*/ 42 w 106"/>
              <a:gd name="T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97">
                <a:moveTo>
                  <a:pt x="42" y="0"/>
                </a:moveTo>
                <a:lnTo>
                  <a:pt x="106" y="85"/>
                </a:lnTo>
                <a:lnTo>
                  <a:pt x="0" y="97"/>
                </a:lnTo>
                <a:lnTo>
                  <a:pt x="52" y="61"/>
                </a:lnTo>
                <a:lnTo>
                  <a:pt x="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1" name="Freeform 19"/>
          <p:cNvSpPr/>
          <p:nvPr/>
        </p:nvSpPr>
        <p:spPr bwMode="auto">
          <a:xfrm>
            <a:off x="6033436" y="2982353"/>
            <a:ext cx="192463" cy="162445"/>
          </a:xfrm>
          <a:custGeom>
            <a:avLst/>
            <a:gdLst>
              <a:gd name="T0" fmla="*/ 109 w 109"/>
              <a:gd name="T1" fmla="*/ 0 h 92"/>
              <a:gd name="T2" fmla="*/ 54 w 109"/>
              <a:gd name="T3" fmla="*/ 92 h 92"/>
              <a:gd name="T4" fmla="*/ 0 w 109"/>
              <a:gd name="T5" fmla="*/ 0 h 92"/>
              <a:gd name="T6" fmla="*/ 54 w 109"/>
              <a:gd name="T7" fmla="*/ 33 h 92"/>
              <a:gd name="T8" fmla="*/ 109 w 109"/>
              <a:gd name="T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92">
                <a:moveTo>
                  <a:pt x="109" y="0"/>
                </a:moveTo>
                <a:lnTo>
                  <a:pt x="54" y="92"/>
                </a:lnTo>
                <a:lnTo>
                  <a:pt x="0" y="0"/>
                </a:lnTo>
                <a:lnTo>
                  <a:pt x="54" y="33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2" name="Freeform 20"/>
          <p:cNvSpPr/>
          <p:nvPr/>
        </p:nvSpPr>
        <p:spPr bwMode="auto">
          <a:xfrm>
            <a:off x="6633776" y="3199534"/>
            <a:ext cx="180103" cy="187165"/>
          </a:xfrm>
          <a:custGeom>
            <a:avLst/>
            <a:gdLst>
              <a:gd name="T0" fmla="*/ 102 w 102"/>
              <a:gd name="T1" fmla="*/ 71 h 106"/>
              <a:gd name="T2" fmla="*/ 0 w 102"/>
              <a:gd name="T3" fmla="*/ 106 h 106"/>
              <a:gd name="T4" fmla="*/ 22 w 102"/>
              <a:gd name="T5" fmla="*/ 0 h 106"/>
              <a:gd name="T6" fmla="*/ 40 w 102"/>
              <a:gd name="T7" fmla="*/ 59 h 106"/>
              <a:gd name="T8" fmla="*/ 102 w 102"/>
              <a:gd name="T9" fmla="*/ 71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106">
                <a:moveTo>
                  <a:pt x="102" y="71"/>
                </a:moveTo>
                <a:lnTo>
                  <a:pt x="0" y="106"/>
                </a:lnTo>
                <a:lnTo>
                  <a:pt x="22" y="0"/>
                </a:lnTo>
                <a:lnTo>
                  <a:pt x="40" y="59"/>
                </a:lnTo>
                <a:lnTo>
                  <a:pt x="102" y="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3" name="Freeform 21"/>
          <p:cNvSpPr/>
          <p:nvPr/>
        </p:nvSpPr>
        <p:spPr bwMode="auto">
          <a:xfrm>
            <a:off x="6672621" y="4393151"/>
            <a:ext cx="181868" cy="178336"/>
          </a:xfrm>
          <a:custGeom>
            <a:avLst/>
            <a:gdLst>
              <a:gd name="T0" fmla="*/ 28 w 103"/>
              <a:gd name="T1" fmla="*/ 101 h 101"/>
              <a:gd name="T2" fmla="*/ 0 w 103"/>
              <a:gd name="T3" fmla="*/ 0 h 101"/>
              <a:gd name="T4" fmla="*/ 103 w 103"/>
              <a:gd name="T5" fmla="*/ 26 h 101"/>
              <a:gd name="T6" fmla="*/ 42 w 103"/>
              <a:gd name="T7" fmla="*/ 42 h 101"/>
              <a:gd name="T8" fmla="*/ 28 w 103"/>
              <a:gd name="T9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1">
                <a:moveTo>
                  <a:pt x="28" y="101"/>
                </a:moveTo>
                <a:lnTo>
                  <a:pt x="0" y="0"/>
                </a:lnTo>
                <a:lnTo>
                  <a:pt x="103" y="26"/>
                </a:lnTo>
                <a:lnTo>
                  <a:pt x="42" y="42"/>
                </a:lnTo>
                <a:lnTo>
                  <a:pt x="28" y="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4" name="Freeform 22"/>
          <p:cNvSpPr/>
          <p:nvPr/>
        </p:nvSpPr>
        <p:spPr bwMode="auto">
          <a:xfrm>
            <a:off x="6033435" y="4626224"/>
            <a:ext cx="187165" cy="165976"/>
          </a:xfrm>
          <a:custGeom>
            <a:avLst/>
            <a:gdLst>
              <a:gd name="T0" fmla="*/ 0 w 106"/>
              <a:gd name="T1" fmla="*/ 94 h 94"/>
              <a:gd name="T2" fmla="*/ 50 w 106"/>
              <a:gd name="T3" fmla="*/ 0 h 94"/>
              <a:gd name="T4" fmla="*/ 106 w 106"/>
              <a:gd name="T5" fmla="*/ 92 h 94"/>
              <a:gd name="T6" fmla="*/ 52 w 106"/>
              <a:gd name="T7" fmla="*/ 61 h 94"/>
              <a:gd name="T8" fmla="*/ 0 w 106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94">
                <a:moveTo>
                  <a:pt x="0" y="94"/>
                </a:moveTo>
                <a:lnTo>
                  <a:pt x="50" y="0"/>
                </a:lnTo>
                <a:lnTo>
                  <a:pt x="106" y="92"/>
                </a:lnTo>
                <a:lnTo>
                  <a:pt x="52" y="61"/>
                </a:lnTo>
                <a:lnTo>
                  <a:pt x="0" y="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5" name="Freeform 23"/>
          <p:cNvSpPr/>
          <p:nvPr/>
        </p:nvSpPr>
        <p:spPr bwMode="auto">
          <a:xfrm>
            <a:off x="5729733" y="3741606"/>
            <a:ext cx="104177" cy="141256"/>
          </a:xfrm>
          <a:custGeom>
            <a:avLst/>
            <a:gdLst>
              <a:gd name="T0" fmla="*/ 1 w 25"/>
              <a:gd name="T1" fmla="*/ 10 h 34"/>
              <a:gd name="T2" fmla="*/ 2 w 25"/>
              <a:gd name="T3" fmla="*/ 6 h 34"/>
              <a:gd name="T4" fmla="*/ 4 w 25"/>
              <a:gd name="T5" fmla="*/ 3 h 34"/>
              <a:gd name="T6" fmla="*/ 8 w 25"/>
              <a:gd name="T7" fmla="*/ 1 h 34"/>
              <a:gd name="T8" fmla="*/ 13 w 25"/>
              <a:gd name="T9" fmla="*/ 0 h 34"/>
              <a:gd name="T10" fmla="*/ 15 w 25"/>
              <a:gd name="T11" fmla="*/ 0 h 34"/>
              <a:gd name="T12" fmla="*/ 18 w 25"/>
              <a:gd name="T13" fmla="*/ 0 h 34"/>
              <a:gd name="T14" fmla="*/ 21 w 25"/>
              <a:gd name="T15" fmla="*/ 1 h 34"/>
              <a:gd name="T16" fmla="*/ 23 w 25"/>
              <a:gd name="T17" fmla="*/ 2 h 34"/>
              <a:gd name="T18" fmla="*/ 24 w 25"/>
              <a:gd name="T19" fmla="*/ 3 h 34"/>
              <a:gd name="T20" fmla="*/ 24 w 25"/>
              <a:gd name="T21" fmla="*/ 4 h 34"/>
              <a:gd name="T22" fmla="*/ 23 w 25"/>
              <a:gd name="T23" fmla="*/ 7 h 34"/>
              <a:gd name="T24" fmla="*/ 22 w 25"/>
              <a:gd name="T25" fmla="*/ 8 h 34"/>
              <a:gd name="T26" fmla="*/ 21 w 25"/>
              <a:gd name="T27" fmla="*/ 8 h 34"/>
              <a:gd name="T28" fmla="*/ 17 w 25"/>
              <a:gd name="T29" fmla="*/ 7 h 34"/>
              <a:gd name="T30" fmla="*/ 13 w 25"/>
              <a:gd name="T31" fmla="*/ 6 h 34"/>
              <a:gd name="T32" fmla="*/ 10 w 25"/>
              <a:gd name="T33" fmla="*/ 7 h 34"/>
              <a:gd name="T34" fmla="*/ 9 w 25"/>
              <a:gd name="T35" fmla="*/ 9 h 34"/>
              <a:gd name="T36" fmla="*/ 9 w 25"/>
              <a:gd name="T37" fmla="*/ 10 h 34"/>
              <a:gd name="T38" fmla="*/ 10 w 25"/>
              <a:gd name="T39" fmla="*/ 11 h 34"/>
              <a:gd name="T40" fmla="*/ 12 w 25"/>
              <a:gd name="T41" fmla="*/ 12 h 34"/>
              <a:gd name="T42" fmla="*/ 14 w 25"/>
              <a:gd name="T43" fmla="*/ 13 h 34"/>
              <a:gd name="T44" fmla="*/ 19 w 25"/>
              <a:gd name="T45" fmla="*/ 15 h 34"/>
              <a:gd name="T46" fmla="*/ 22 w 25"/>
              <a:gd name="T47" fmla="*/ 17 h 34"/>
              <a:gd name="T48" fmla="*/ 25 w 25"/>
              <a:gd name="T49" fmla="*/ 20 h 34"/>
              <a:gd name="T50" fmla="*/ 25 w 25"/>
              <a:gd name="T51" fmla="*/ 24 h 34"/>
              <a:gd name="T52" fmla="*/ 25 w 25"/>
              <a:gd name="T53" fmla="*/ 29 h 34"/>
              <a:gd name="T54" fmla="*/ 22 w 25"/>
              <a:gd name="T55" fmla="*/ 32 h 34"/>
              <a:gd name="T56" fmla="*/ 18 w 25"/>
              <a:gd name="T57" fmla="*/ 34 h 34"/>
              <a:gd name="T58" fmla="*/ 13 w 25"/>
              <a:gd name="T59" fmla="*/ 34 h 34"/>
              <a:gd name="T60" fmla="*/ 10 w 25"/>
              <a:gd name="T61" fmla="*/ 34 h 34"/>
              <a:gd name="T62" fmla="*/ 7 w 25"/>
              <a:gd name="T63" fmla="*/ 34 h 34"/>
              <a:gd name="T64" fmla="*/ 3 w 25"/>
              <a:gd name="T65" fmla="*/ 33 h 34"/>
              <a:gd name="T66" fmla="*/ 0 w 25"/>
              <a:gd name="T67" fmla="*/ 31 h 34"/>
              <a:gd name="T68" fmla="*/ 0 w 25"/>
              <a:gd name="T69" fmla="*/ 31 h 34"/>
              <a:gd name="T70" fmla="*/ 0 w 25"/>
              <a:gd name="T71" fmla="*/ 30 h 34"/>
              <a:gd name="T72" fmla="*/ 2 w 25"/>
              <a:gd name="T73" fmla="*/ 26 h 34"/>
              <a:gd name="T74" fmla="*/ 2 w 25"/>
              <a:gd name="T75" fmla="*/ 25 h 34"/>
              <a:gd name="T76" fmla="*/ 3 w 25"/>
              <a:gd name="T77" fmla="*/ 26 h 34"/>
              <a:gd name="T78" fmla="*/ 5 w 25"/>
              <a:gd name="T79" fmla="*/ 26 h 34"/>
              <a:gd name="T80" fmla="*/ 8 w 25"/>
              <a:gd name="T81" fmla="*/ 27 h 34"/>
              <a:gd name="T82" fmla="*/ 10 w 25"/>
              <a:gd name="T83" fmla="*/ 28 h 34"/>
              <a:gd name="T84" fmla="*/ 13 w 25"/>
              <a:gd name="T85" fmla="*/ 28 h 34"/>
              <a:gd name="T86" fmla="*/ 15 w 25"/>
              <a:gd name="T87" fmla="*/ 27 h 34"/>
              <a:gd name="T88" fmla="*/ 17 w 25"/>
              <a:gd name="T89" fmla="*/ 27 h 34"/>
              <a:gd name="T90" fmla="*/ 17 w 25"/>
              <a:gd name="T91" fmla="*/ 26 h 34"/>
              <a:gd name="T92" fmla="*/ 18 w 25"/>
              <a:gd name="T93" fmla="*/ 24 h 34"/>
              <a:gd name="T94" fmla="*/ 17 w 25"/>
              <a:gd name="T95" fmla="*/ 23 h 34"/>
              <a:gd name="T96" fmla="*/ 17 w 25"/>
              <a:gd name="T97" fmla="*/ 22 h 34"/>
              <a:gd name="T98" fmla="*/ 15 w 25"/>
              <a:gd name="T99" fmla="*/ 21 h 34"/>
              <a:gd name="T100" fmla="*/ 12 w 25"/>
              <a:gd name="T101" fmla="*/ 20 h 34"/>
              <a:gd name="T102" fmla="*/ 8 w 25"/>
              <a:gd name="T103" fmla="*/ 18 h 34"/>
              <a:gd name="T104" fmla="*/ 4 w 25"/>
              <a:gd name="T105" fmla="*/ 16 h 34"/>
              <a:gd name="T106" fmla="*/ 2 w 25"/>
              <a:gd name="T107" fmla="*/ 13 h 34"/>
              <a:gd name="T108" fmla="*/ 1 w 25"/>
              <a:gd name="T109" fmla="*/ 1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" h="34">
                <a:moveTo>
                  <a:pt x="1" y="10"/>
                </a:moveTo>
                <a:cubicBezTo>
                  <a:pt x="1" y="8"/>
                  <a:pt x="2" y="7"/>
                  <a:pt x="2" y="6"/>
                </a:cubicBezTo>
                <a:cubicBezTo>
                  <a:pt x="2" y="5"/>
                  <a:pt x="3" y="4"/>
                  <a:pt x="4" y="3"/>
                </a:cubicBezTo>
                <a:cubicBezTo>
                  <a:pt x="5" y="2"/>
                  <a:pt x="6" y="1"/>
                  <a:pt x="8" y="1"/>
                </a:cubicBezTo>
                <a:cubicBezTo>
                  <a:pt x="9" y="0"/>
                  <a:pt x="11" y="0"/>
                  <a:pt x="13" y="0"/>
                </a:cubicBezTo>
                <a:cubicBezTo>
                  <a:pt x="14" y="0"/>
                  <a:pt x="14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19" y="1"/>
                  <a:pt x="20" y="1"/>
                  <a:pt x="21" y="1"/>
                </a:cubicBezTo>
                <a:cubicBezTo>
                  <a:pt x="22" y="1"/>
                  <a:pt x="23" y="2"/>
                  <a:pt x="23" y="2"/>
                </a:cubicBezTo>
                <a:cubicBezTo>
                  <a:pt x="24" y="2"/>
                  <a:pt x="24" y="2"/>
                  <a:pt x="24" y="3"/>
                </a:cubicBezTo>
                <a:cubicBezTo>
                  <a:pt x="24" y="3"/>
                  <a:pt x="24" y="3"/>
                  <a:pt x="24" y="4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1" y="8"/>
                </a:cubicBezTo>
                <a:cubicBezTo>
                  <a:pt x="20" y="7"/>
                  <a:pt x="18" y="7"/>
                  <a:pt x="17" y="7"/>
                </a:cubicBezTo>
                <a:cubicBezTo>
                  <a:pt x="15" y="6"/>
                  <a:pt x="14" y="6"/>
                  <a:pt x="13" y="6"/>
                </a:cubicBezTo>
                <a:cubicBezTo>
                  <a:pt x="11" y="6"/>
                  <a:pt x="10" y="7"/>
                  <a:pt x="10" y="7"/>
                </a:cubicBezTo>
                <a:cubicBezTo>
                  <a:pt x="9" y="8"/>
                  <a:pt x="9" y="8"/>
                  <a:pt x="9" y="9"/>
                </a:cubicBezTo>
                <a:cubicBezTo>
                  <a:pt x="9" y="9"/>
                  <a:pt x="9" y="10"/>
                  <a:pt x="9" y="10"/>
                </a:cubicBezTo>
                <a:cubicBezTo>
                  <a:pt x="9" y="10"/>
                  <a:pt x="10" y="11"/>
                  <a:pt x="10" y="11"/>
                </a:cubicBezTo>
                <a:cubicBezTo>
                  <a:pt x="10" y="11"/>
                  <a:pt x="11" y="12"/>
                  <a:pt x="12" y="12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4"/>
                  <a:pt x="17" y="15"/>
                  <a:pt x="19" y="15"/>
                </a:cubicBezTo>
                <a:cubicBezTo>
                  <a:pt x="20" y="16"/>
                  <a:pt x="21" y="17"/>
                  <a:pt x="22" y="17"/>
                </a:cubicBezTo>
                <a:cubicBezTo>
                  <a:pt x="23" y="18"/>
                  <a:pt x="24" y="19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5" y="26"/>
                  <a:pt x="25" y="27"/>
                  <a:pt x="25" y="29"/>
                </a:cubicBezTo>
                <a:cubicBezTo>
                  <a:pt x="24" y="30"/>
                  <a:pt x="23" y="31"/>
                  <a:pt x="22" y="32"/>
                </a:cubicBezTo>
                <a:cubicBezTo>
                  <a:pt x="21" y="33"/>
                  <a:pt x="20" y="33"/>
                  <a:pt x="18" y="34"/>
                </a:cubicBezTo>
                <a:cubicBezTo>
                  <a:pt x="17" y="34"/>
                  <a:pt x="15" y="34"/>
                  <a:pt x="13" y="34"/>
                </a:cubicBezTo>
                <a:cubicBezTo>
                  <a:pt x="12" y="34"/>
                  <a:pt x="11" y="34"/>
                  <a:pt x="10" y="34"/>
                </a:cubicBezTo>
                <a:cubicBezTo>
                  <a:pt x="9" y="34"/>
                  <a:pt x="8" y="34"/>
                  <a:pt x="7" y="34"/>
                </a:cubicBezTo>
                <a:cubicBezTo>
                  <a:pt x="5" y="33"/>
                  <a:pt x="4" y="33"/>
                  <a:pt x="3" y="33"/>
                </a:cubicBezTo>
                <a:cubicBezTo>
                  <a:pt x="2" y="32"/>
                  <a:pt x="1" y="32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0"/>
                  <a:pt x="0" y="30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5"/>
                  <a:pt x="2" y="25"/>
                </a:cubicBezTo>
                <a:cubicBezTo>
                  <a:pt x="2" y="25"/>
                  <a:pt x="3" y="25"/>
                  <a:pt x="3" y="26"/>
                </a:cubicBezTo>
                <a:cubicBezTo>
                  <a:pt x="4" y="26"/>
                  <a:pt x="4" y="26"/>
                  <a:pt x="5" y="26"/>
                </a:cubicBezTo>
                <a:cubicBezTo>
                  <a:pt x="6" y="27"/>
                  <a:pt x="7" y="27"/>
                  <a:pt x="8" y="27"/>
                </a:cubicBezTo>
                <a:cubicBezTo>
                  <a:pt x="8" y="27"/>
                  <a:pt x="9" y="27"/>
                  <a:pt x="10" y="28"/>
                </a:cubicBezTo>
                <a:cubicBezTo>
                  <a:pt x="11" y="28"/>
                  <a:pt x="12" y="28"/>
                  <a:pt x="13" y="28"/>
                </a:cubicBezTo>
                <a:cubicBezTo>
                  <a:pt x="14" y="28"/>
                  <a:pt x="14" y="28"/>
                  <a:pt x="15" y="27"/>
                </a:cubicBezTo>
                <a:cubicBezTo>
                  <a:pt x="16" y="27"/>
                  <a:pt x="16" y="27"/>
                  <a:pt x="17" y="27"/>
                </a:cubicBezTo>
                <a:cubicBezTo>
                  <a:pt x="17" y="26"/>
                  <a:pt x="17" y="26"/>
                  <a:pt x="17" y="26"/>
                </a:cubicBezTo>
                <a:cubicBezTo>
                  <a:pt x="18" y="25"/>
                  <a:pt x="18" y="25"/>
                  <a:pt x="18" y="24"/>
                </a:cubicBezTo>
                <a:cubicBezTo>
                  <a:pt x="18" y="24"/>
                  <a:pt x="18" y="24"/>
                  <a:pt x="17" y="23"/>
                </a:cubicBezTo>
                <a:cubicBezTo>
                  <a:pt x="17" y="23"/>
                  <a:pt x="17" y="22"/>
                  <a:pt x="17" y="22"/>
                </a:cubicBezTo>
                <a:cubicBezTo>
                  <a:pt x="16" y="22"/>
                  <a:pt x="16" y="21"/>
                  <a:pt x="15" y="21"/>
                </a:cubicBezTo>
                <a:cubicBezTo>
                  <a:pt x="14" y="21"/>
                  <a:pt x="13" y="20"/>
                  <a:pt x="12" y="20"/>
                </a:cubicBezTo>
                <a:cubicBezTo>
                  <a:pt x="11" y="19"/>
                  <a:pt x="9" y="19"/>
                  <a:pt x="8" y="18"/>
                </a:cubicBezTo>
                <a:cubicBezTo>
                  <a:pt x="7" y="17"/>
                  <a:pt x="5" y="17"/>
                  <a:pt x="4" y="16"/>
                </a:cubicBezTo>
                <a:cubicBezTo>
                  <a:pt x="3" y="15"/>
                  <a:pt x="3" y="14"/>
                  <a:pt x="2" y="13"/>
                </a:cubicBezTo>
                <a:cubicBezTo>
                  <a:pt x="2" y="12"/>
                  <a:pt x="1" y="11"/>
                  <a:pt x="1" y="10"/>
                </a:cubicBezTo>
                <a:close/>
              </a:path>
            </a:pathLst>
          </a:custGeom>
          <a:solidFill>
            <a:srgbClr val="E3D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5846270" y="3741606"/>
            <a:ext cx="120068" cy="141256"/>
          </a:xfrm>
          <a:custGeom>
            <a:avLst/>
            <a:gdLst>
              <a:gd name="T0" fmla="*/ 20 w 29"/>
              <a:gd name="T1" fmla="*/ 27 h 34"/>
              <a:gd name="T2" fmla="*/ 9 w 29"/>
              <a:gd name="T3" fmla="*/ 27 h 34"/>
              <a:gd name="T4" fmla="*/ 7 w 29"/>
              <a:gd name="T5" fmla="*/ 33 h 34"/>
              <a:gd name="T6" fmla="*/ 7 w 29"/>
              <a:gd name="T7" fmla="*/ 34 h 34"/>
              <a:gd name="T8" fmla="*/ 6 w 29"/>
              <a:gd name="T9" fmla="*/ 34 h 34"/>
              <a:gd name="T10" fmla="*/ 0 w 29"/>
              <a:gd name="T11" fmla="*/ 34 h 34"/>
              <a:gd name="T12" fmla="*/ 0 w 29"/>
              <a:gd name="T13" fmla="*/ 33 h 34"/>
              <a:gd name="T14" fmla="*/ 0 w 29"/>
              <a:gd name="T15" fmla="*/ 33 h 34"/>
              <a:gd name="T16" fmla="*/ 9 w 29"/>
              <a:gd name="T17" fmla="*/ 3 h 34"/>
              <a:gd name="T18" fmla="*/ 10 w 29"/>
              <a:gd name="T19" fmla="*/ 2 h 34"/>
              <a:gd name="T20" fmla="*/ 11 w 29"/>
              <a:gd name="T21" fmla="*/ 1 h 34"/>
              <a:gd name="T22" fmla="*/ 12 w 29"/>
              <a:gd name="T23" fmla="*/ 0 h 34"/>
              <a:gd name="T24" fmla="*/ 13 w 29"/>
              <a:gd name="T25" fmla="*/ 0 h 34"/>
              <a:gd name="T26" fmla="*/ 16 w 29"/>
              <a:gd name="T27" fmla="*/ 0 h 34"/>
              <a:gd name="T28" fmla="*/ 17 w 29"/>
              <a:gd name="T29" fmla="*/ 0 h 34"/>
              <a:gd name="T30" fmla="*/ 18 w 29"/>
              <a:gd name="T31" fmla="*/ 1 h 34"/>
              <a:gd name="T32" fmla="*/ 19 w 29"/>
              <a:gd name="T33" fmla="*/ 2 h 34"/>
              <a:gd name="T34" fmla="*/ 20 w 29"/>
              <a:gd name="T35" fmla="*/ 3 h 34"/>
              <a:gd name="T36" fmla="*/ 29 w 29"/>
              <a:gd name="T37" fmla="*/ 33 h 34"/>
              <a:gd name="T38" fmla="*/ 29 w 29"/>
              <a:gd name="T39" fmla="*/ 33 h 34"/>
              <a:gd name="T40" fmla="*/ 29 w 29"/>
              <a:gd name="T41" fmla="*/ 34 h 34"/>
              <a:gd name="T42" fmla="*/ 23 w 29"/>
              <a:gd name="T43" fmla="*/ 34 h 34"/>
              <a:gd name="T44" fmla="*/ 22 w 29"/>
              <a:gd name="T45" fmla="*/ 34 h 34"/>
              <a:gd name="T46" fmla="*/ 22 w 29"/>
              <a:gd name="T47" fmla="*/ 33 h 34"/>
              <a:gd name="T48" fmla="*/ 20 w 29"/>
              <a:gd name="T49" fmla="*/ 27 h 34"/>
              <a:gd name="T50" fmla="*/ 11 w 29"/>
              <a:gd name="T51" fmla="*/ 21 h 34"/>
              <a:gd name="T52" fmla="*/ 18 w 29"/>
              <a:gd name="T53" fmla="*/ 21 h 34"/>
              <a:gd name="T54" fmla="*/ 16 w 29"/>
              <a:gd name="T55" fmla="*/ 15 h 34"/>
              <a:gd name="T56" fmla="*/ 15 w 29"/>
              <a:gd name="T57" fmla="*/ 8 h 34"/>
              <a:gd name="T58" fmla="*/ 14 w 29"/>
              <a:gd name="T59" fmla="*/ 8 h 34"/>
              <a:gd name="T60" fmla="*/ 13 w 29"/>
              <a:gd name="T61" fmla="*/ 15 h 34"/>
              <a:gd name="T62" fmla="*/ 11 w 29"/>
              <a:gd name="T63" fmla="*/ 2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" h="34">
                <a:moveTo>
                  <a:pt x="20" y="27"/>
                </a:moveTo>
                <a:cubicBezTo>
                  <a:pt x="9" y="27"/>
                  <a:pt x="9" y="27"/>
                  <a:pt x="9" y="27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4"/>
                </a:cubicBezTo>
                <a:cubicBezTo>
                  <a:pt x="7" y="34"/>
                  <a:pt x="6" y="34"/>
                  <a:pt x="6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9" y="3"/>
                  <a:pt x="9" y="3"/>
                  <a:pt x="9" y="3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0" y="1"/>
                  <a:pt x="11" y="1"/>
                </a:cubicBezTo>
                <a:cubicBezTo>
                  <a:pt x="11" y="1"/>
                  <a:pt x="11" y="1"/>
                  <a:pt x="12" y="0"/>
                </a:cubicBezTo>
                <a:cubicBezTo>
                  <a:pt x="12" y="0"/>
                  <a:pt x="12" y="0"/>
                  <a:pt x="1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0"/>
                </a:cubicBezTo>
                <a:cubicBezTo>
                  <a:pt x="18" y="0"/>
                  <a:pt x="18" y="1"/>
                  <a:pt x="18" y="1"/>
                </a:cubicBezTo>
                <a:cubicBezTo>
                  <a:pt x="18" y="1"/>
                  <a:pt x="19" y="1"/>
                  <a:pt x="19" y="2"/>
                </a:cubicBezTo>
                <a:cubicBezTo>
                  <a:pt x="19" y="2"/>
                  <a:pt x="19" y="2"/>
                  <a:pt x="20" y="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4"/>
                  <a:pt x="29" y="34"/>
                  <a:pt x="29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2" y="34"/>
                  <a:pt x="22" y="34"/>
                </a:cubicBezTo>
                <a:cubicBezTo>
                  <a:pt x="22" y="34"/>
                  <a:pt x="22" y="33"/>
                  <a:pt x="22" y="33"/>
                </a:cubicBezTo>
                <a:lnTo>
                  <a:pt x="20" y="27"/>
                </a:lnTo>
                <a:close/>
                <a:moveTo>
                  <a:pt x="11" y="21"/>
                </a:moveTo>
                <a:cubicBezTo>
                  <a:pt x="18" y="21"/>
                  <a:pt x="18" y="21"/>
                  <a:pt x="18" y="21"/>
                </a:cubicBezTo>
                <a:cubicBezTo>
                  <a:pt x="16" y="15"/>
                  <a:pt x="16" y="15"/>
                  <a:pt x="16" y="15"/>
                </a:cubicBez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15"/>
                  <a:pt x="13" y="15"/>
                  <a:pt x="13" y="15"/>
                </a:cubicBezTo>
                <a:lnTo>
                  <a:pt x="11" y="21"/>
                </a:lnTo>
                <a:close/>
              </a:path>
            </a:pathLst>
          </a:custGeom>
          <a:solidFill>
            <a:srgbClr val="E3D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7" name="Freeform 25"/>
          <p:cNvSpPr/>
          <p:nvPr/>
        </p:nvSpPr>
        <p:spPr bwMode="auto">
          <a:xfrm>
            <a:off x="5987526" y="3741606"/>
            <a:ext cx="141256" cy="141256"/>
          </a:xfrm>
          <a:custGeom>
            <a:avLst/>
            <a:gdLst>
              <a:gd name="T0" fmla="*/ 27 w 34"/>
              <a:gd name="T1" fmla="*/ 15 h 34"/>
              <a:gd name="T2" fmla="*/ 27 w 34"/>
              <a:gd name="T3" fmla="*/ 15 h 34"/>
              <a:gd name="T4" fmla="*/ 25 w 34"/>
              <a:gd name="T5" fmla="*/ 19 h 34"/>
              <a:gd name="T6" fmla="*/ 21 w 34"/>
              <a:gd name="T7" fmla="*/ 28 h 34"/>
              <a:gd name="T8" fmla="*/ 20 w 34"/>
              <a:gd name="T9" fmla="*/ 29 h 34"/>
              <a:gd name="T10" fmla="*/ 18 w 34"/>
              <a:gd name="T11" fmla="*/ 30 h 34"/>
              <a:gd name="T12" fmla="*/ 16 w 34"/>
              <a:gd name="T13" fmla="*/ 30 h 34"/>
              <a:gd name="T14" fmla="*/ 14 w 34"/>
              <a:gd name="T15" fmla="*/ 29 h 34"/>
              <a:gd name="T16" fmla="*/ 13 w 34"/>
              <a:gd name="T17" fmla="*/ 28 h 34"/>
              <a:gd name="T18" fmla="*/ 10 w 34"/>
              <a:gd name="T19" fmla="*/ 22 h 34"/>
              <a:gd name="T20" fmla="*/ 7 w 34"/>
              <a:gd name="T21" fmla="*/ 15 h 34"/>
              <a:gd name="T22" fmla="*/ 7 w 34"/>
              <a:gd name="T23" fmla="*/ 15 h 34"/>
              <a:gd name="T24" fmla="*/ 7 w 34"/>
              <a:gd name="T25" fmla="*/ 33 h 34"/>
              <a:gd name="T26" fmla="*/ 6 w 34"/>
              <a:gd name="T27" fmla="*/ 34 h 34"/>
              <a:gd name="T28" fmla="*/ 6 w 34"/>
              <a:gd name="T29" fmla="*/ 34 h 34"/>
              <a:gd name="T30" fmla="*/ 1 w 34"/>
              <a:gd name="T31" fmla="*/ 34 h 34"/>
              <a:gd name="T32" fmla="*/ 0 w 34"/>
              <a:gd name="T33" fmla="*/ 34 h 34"/>
              <a:gd name="T34" fmla="*/ 0 w 34"/>
              <a:gd name="T35" fmla="*/ 33 h 34"/>
              <a:gd name="T36" fmla="*/ 0 w 34"/>
              <a:gd name="T37" fmla="*/ 4 h 34"/>
              <a:gd name="T38" fmla="*/ 0 w 34"/>
              <a:gd name="T39" fmla="*/ 1 h 34"/>
              <a:gd name="T40" fmla="*/ 3 w 34"/>
              <a:gd name="T41" fmla="*/ 0 h 34"/>
              <a:gd name="T42" fmla="*/ 5 w 34"/>
              <a:gd name="T43" fmla="*/ 0 h 34"/>
              <a:gd name="T44" fmla="*/ 7 w 34"/>
              <a:gd name="T45" fmla="*/ 1 h 34"/>
              <a:gd name="T46" fmla="*/ 9 w 34"/>
              <a:gd name="T47" fmla="*/ 3 h 34"/>
              <a:gd name="T48" fmla="*/ 14 w 34"/>
              <a:gd name="T49" fmla="*/ 14 h 34"/>
              <a:gd name="T50" fmla="*/ 17 w 34"/>
              <a:gd name="T51" fmla="*/ 21 h 34"/>
              <a:gd name="T52" fmla="*/ 17 w 34"/>
              <a:gd name="T53" fmla="*/ 21 h 34"/>
              <a:gd name="T54" fmla="*/ 20 w 34"/>
              <a:gd name="T55" fmla="*/ 14 h 34"/>
              <a:gd name="T56" fmla="*/ 25 w 34"/>
              <a:gd name="T57" fmla="*/ 3 h 34"/>
              <a:gd name="T58" fmla="*/ 26 w 34"/>
              <a:gd name="T59" fmla="*/ 1 h 34"/>
              <a:gd name="T60" fmla="*/ 29 w 34"/>
              <a:gd name="T61" fmla="*/ 0 h 34"/>
              <a:gd name="T62" fmla="*/ 31 w 34"/>
              <a:gd name="T63" fmla="*/ 0 h 34"/>
              <a:gd name="T64" fmla="*/ 33 w 34"/>
              <a:gd name="T65" fmla="*/ 1 h 34"/>
              <a:gd name="T66" fmla="*/ 34 w 34"/>
              <a:gd name="T67" fmla="*/ 3 h 34"/>
              <a:gd name="T68" fmla="*/ 34 w 34"/>
              <a:gd name="T69" fmla="*/ 33 h 34"/>
              <a:gd name="T70" fmla="*/ 34 w 34"/>
              <a:gd name="T71" fmla="*/ 34 h 34"/>
              <a:gd name="T72" fmla="*/ 33 w 34"/>
              <a:gd name="T73" fmla="*/ 34 h 34"/>
              <a:gd name="T74" fmla="*/ 28 w 34"/>
              <a:gd name="T75" fmla="*/ 34 h 34"/>
              <a:gd name="T76" fmla="*/ 27 w 34"/>
              <a:gd name="T77" fmla="*/ 34 h 34"/>
              <a:gd name="T78" fmla="*/ 27 w 34"/>
              <a:gd name="T79" fmla="*/ 33 h 34"/>
              <a:gd name="T80" fmla="*/ 27 w 34"/>
              <a:gd name="T81" fmla="*/ 1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4" h="34">
                <a:moveTo>
                  <a:pt x="27" y="15"/>
                </a:moveTo>
                <a:cubicBezTo>
                  <a:pt x="27" y="15"/>
                  <a:pt x="27" y="15"/>
                  <a:pt x="27" y="15"/>
                </a:cubicBezTo>
                <a:cubicBezTo>
                  <a:pt x="25" y="19"/>
                  <a:pt x="25" y="19"/>
                  <a:pt x="25" y="19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0" y="29"/>
                  <a:pt x="20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0"/>
                  <a:pt x="14" y="30"/>
                  <a:pt x="14" y="29"/>
                </a:cubicBezTo>
                <a:cubicBezTo>
                  <a:pt x="14" y="29"/>
                  <a:pt x="13" y="29"/>
                  <a:pt x="13" y="28"/>
                </a:cubicBezTo>
                <a:cubicBezTo>
                  <a:pt x="10" y="22"/>
                  <a:pt x="10" y="22"/>
                  <a:pt x="10" y="22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1"/>
                  <a:pt x="2" y="0"/>
                  <a:pt x="3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8" y="1"/>
                  <a:pt x="8" y="2"/>
                  <a:pt x="9" y="3"/>
                </a:cubicBezTo>
                <a:cubicBezTo>
                  <a:pt x="14" y="14"/>
                  <a:pt x="14" y="14"/>
                  <a:pt x="14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20" y="14"/>
                  <a:pt x="20" y="14"/>
                  <a:pt x="20" y="14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2"/>
                  <a:pt x="26" y="1"/>
                  <a:pt x="26" y="1"/>
                </a:cubicBezTo>
                <a:cubicBezTo>
                  <a:pt x="27" y="1"/>
                  <a:pt x="28" y="0"/>
                  <a:pt x="29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34" y="1"/>
                  <a:pt x="34" y="2"/>
                  <a:pt x="34" y="3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3"/>
                  <a:pt x="34" y="34"/>
                  <a:pt x="34" y="34"/>
                </a:cubicBezTo>
                <a:cubicBezTo>
                  <a:pt x="34" y="34"/>
                  <a:pt x="33" y="34"/>
                  <a:pt x="33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7" y="34"/>
                </a:cubicBezTo>
                <a:cubicBezTo>
                  <a:pt x="27" y="34"/>
                  <a:pt x="27" y="33"/>
                  <a:pt x="27" y="33"/>
                </a:cubicBezTo>
                <a:lnTo>
                  <a:pt x="27" y="15"/>
                </a:lnTo>
                <a:close/>
              </a:path>
            </a:pathLst>
          </a:custGeom>
          <a:solidFill>
            <a:srgbClr val="E3D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6158799" y="3741606"/>
            <a:ext cx="107709" cy="141256"/>
          </a:xfrm>
          <a:custGeom>
            <a:avLst/>
            <a:gdLst>
              <a:gd name="T0" fmla="*/ 7 w 26"/>
              <a:gd name="T1" fmla="*/ 33 h 34"/>
              <a:gd name="T2" fmla="*/ 7 w 26"/>
              <a:gd name="T3" fmla="*/ 34 h 34"/>
              <a:gd name="T4" fmla="*/ 6 w 26"/>
              <a:gd name="T5" fmla="*/ 34 h 34"/>
              <a:gd name="T6" fmla="*/ 1 w 26"/>
              <a:gd name="T7" fmla="*/ 34 h 34"/>
              <a:gd name="T8" fmla="*/ 0 w 26"/>
              <a:gd name="T9" fmla="*/ 34 h 34"/>
              <a:gd name="T10" fmla="*/ 0 w 26"/>
              <a:gd name="T11" fmla="*/ 33 h 34"/>
              <a:gd name="T12" fmla="*/ 0 w 26"/>
              <a:gd name="T13" fmla="*/ 3 h 34"/>
              <a:gd name="T14" fmla="*/ 1 w 26"/>
              <a:gd name="T15" fmla="*/ 1 h 34"/>
              <a:gd name="T16" fmla="*/ 3 w 26"/>
              <a:gd name="T17" fmla="*/ 0 h 34"/>
              <a:gd name="T18" fmla="*/ 15 w 26"/>
              <a:gd name="T19" fmla="*/ 0 h 34"/>
              <a:gd name="T20" fmla="*/ 19 w 26"/>
              <a:gd name="T21" fmla="*/ 1 h 34"/>
              <a:gd name="T22" fmla="*/ 23 w 26"/>
              <a:gd name="T23" fmla="*/ 3 h 34"/>
              <a:gd name="T24" fmla="*/ 25 w 26"/>
              <a:gd name="T25" fmla="*/ 7 h 34"/>
              <a:gd name="T26" fmla="*/ 26 w 26"/>
              <a:gd name="T27" fmla="*/ 11 h 34"/>
              <a:gd name="T28" fmla="*/ 25 w 26"/>
              <a:gd name="T29" fmla="*/ 14 h 34"/>
              <a:gd name="T30" fmla="*/ 24 w 26"/>
              <a:gd name="T31" fmla="*/ 17 h 34"/>
              <a:gd name="T32" fmla="*/ 20 w 26"/>
              <a:gd name="T33" fmla="*/ 20 h 34"/>
              <a:gd name="T34" fmla="*/ 14 w 26"/>
              <a:gd name="T35" fmla="*/ 22 h 34"/>
              <a:gd name="T36" fmla="*/ 7 w 26"/>
              <a:gd name="T37" fmla="*/ 22 h 34"/>
              <a:gd name="T38" fmla="*/ 7 w 26"/>
              <a:gd name="T39" fmla="*/ 33 h 34"/>
              <a:gd name="T40" fmla="*/ 18 w 26"/>
              <a:gd name="T41" fmla="*/ 11 h 34"/>
              <a:gd name="T42" fmla="*/ 18 w 26"/>
              <a:gd name="T43" fmla="*/ 10 h 34"/>
              <a:gd name="T44" fmla="*/ 17 w 26"/>
              <a:gd name="T45" fmla="*/ 8 h 34"/>
              <a:gd name="T46" fmla="*/ 16 w 26"/>
              <a:gd name="T47" fmla="*/ 7 h 34"/>
              <a:gd name="T48" fmla="*/ 13 w 26"/>
              <a:gd name="T49" fmla="*/ 7 h 34"/>
              <a:gd name="T50" fmla="*/ 7 w 26"/>
              <a:gd name="T51" fmla="*/ 7 h 34"/>
              <a:gd name="T52" fmla="*/ 7 w 26"/>
              <a:gd name="T53" fmla="*/ 16 h 34"/>
              <a:gd name="T54" fmla="*/ 14 w 26"/>
              <a:gd name="T55" fmla="*/ 16 h 34"/>
              <a:gd name="T56" fmla="*/ 17 w 26"/>
              <a:gd name="T57" fmla="*/ 15 h 34"/>
              <a:gd name="T58" fmla="*/ 18 w 26"/>
              <a:gd name="T59" fmla="*/ 1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" h="34">
                <a:moveTo>
                  <a:pt x="7" y="33"/>
                </a:moveTo>
                <a:cubicBezTo>
                  <a:pt x="7" y="33"/>
                  <a:pt x="7" y="33"/>
                  <a:pt x="7" y="34"/>
                </a:cubicBezTo>
                <a:cubicBezTo>
                  <a:pt x="7" y="34"/>
                  <a:pt x="7" y="34"/>
                  <a:pt x="6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1" y="34"/>
                  <a:pt x="0" y="34"/>
                  <a:pt x="0" y="3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8" y="1"/>
                  <a:pt x="19" y="1"/>
                </a:cubicBezTo>
                <a:cubicBezTo>
                  <a:pt x="21" y="2"/>
                  <a:pt x="22" y="2"/>
                  <a:pt x="23" y="3"/>
                </a:cubicBezTo>
                <a:cubicBezTo>
                  <a:pt x="24" y="4"/>
                  <a:pt x="24" y="5"/>
                  <a:pt x="25" y="7"/>
                </a:cubicBezTo>
                <a:cubicBezTo>
                  <a:pt x="25" y="8"/>
                  <a:pt x="26" y="9"/>
                  <a:pt x="26" y="11"/>
                </a:cubicBezTo>
                <a:cubicBezTo>
                  <a:pt x="26" y="12"/>
                  <a:pt x="26" y="13"/>
                  <a:pt x="25" y="14"/>
                </a:cubicBezTo>
                <a:cubicBezTo>
                  <a:pt x="25" y="15"/>
                  <a:pt x="25" y="16"/>
                  <a:pt x="24" y="17"/>
                </a:cubicBezTo>
                <a:cubicBezTo>
                  <a:pt x="23" y="19"/>
                  <a:pt x="22" y="20"/>
                  <a:pt x="20" y="20"/>
                </a:cubicBezTo>
                <a:cubicBezTo>
                  <a:pt x="18" y="21"/>
                  <a:pt x="16" y="22"/>
                  <a:pt x="14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33"/>
                </a:lnTo>
                <a:close/>
                <a:moveTo>
                  <a:pt x="18" y="11"/>
                </a:moveTo>
                <a:cubicBezTo>
                  <a:pt x="18" y="11"/>
                  <a:pt x="18" y="10"/>
                  <a:pt x="18" y="10"/>
                </a:cubicBezTo>
                <a:cubicBezTo>
                  <a:pt x="18" y="9"/>
                  <a:pt x="18" y="9"/>
                  <a:pt x="17" y="8"/>
                </a:cubicBezTo>
                <a:cubicBezTo>
                  <a:pt x="17" y="8"/>
                  <a:pt x="16" y="8"/>
                  <a:pt x="16" y="7"/>
                </a:cubicBezTo>
                <a:cubicBezTo>
                  <a:pt x="15" y="7"/>
                  <a:pt x="14" y="7"/>
                  <a:pt x="1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16"/>
                  <a:pt x="7" y="16"/>
                  <a:pt x="7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5"/>
                  <a:pt x="17" y="15"/>
                </a:cubicBezTo>
                <a:cubicBezTo>
                  <a:pt x="18" y="14"/>
                  <a:pt x="18" y="13"/>
                  <a:pt x="18" y="11"/>
                </a:cubicBezTo>
                <a:close/>
              </a:path>
            </a:pathLst>
          </a:custGeom>
          <a:solidFill>
            <a:srgbClr val="E3D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Freeform 27"/>
          <p:cNvSpPr/>
          <p:nvPr/>
        </p:nvSpPr>
        <p:spPr bwMode="auto">
          <a:xfrm>
            <a:off x="6287696" y="3741606"/>
            <a:ext cx="97115" cy="141256"/>
          </a:xfrm>
          <a:custGeom>
            <a:avLst/>
            <a:gdLst>
              <a:gd name="T0" fmla="*/ 4 w 23"/>
              <a:gd name="T1" fmla="*/ 33 h 34"/>
              <a:gd name="T2" fmla="*/ 1 w 23"/>
              <a:gd name="T3" fmla="*/ 31 h 34"/>
              <a:gd name="T4" fmla="*/ 0 w 23"/>
              <a:gd name="T5" fmla="*/ 28 h 34"/>
              <a:gd name="T6" fmla="*/ 0 w 23"/>
              <a:gd name="T7" fmla="*/ 25 h 34"/>
              <a:gd name="T8" fmla="*/ 0 w 23"/>
              <a:gd name="T9" fmla="*/ 1 h 34"/>
              <a:gd name="T10" fmla="*/ 0 w 23"/>
              <a:gd name="T11" fmla="*/ 1 h 34"/>
              <a:gd name="T12" fmla="*/ 1 w 23"/>
              <a:gd name="T13" fmla="*/ 0 h 34"/>
              <a:gd name="T14" fmla="*/ 6 w 23"/>
              <a:gd name="T15" fmla="*/ 0 h 34"/>
              <a:gd name="T16" fmla="*/ 7 w 23"/>
              <a:gd name="T17" fmla="*/ 1 h 34"/>
              <a:gd name="T18" fmla="*/ 7 w 23"/>
              <a:gd name="T19" fmla="*/ 1 h 34"/>
              <a:gd name="T20" fmla="*/ 7 w 23"/>
              <a:gd name="T21" fmla="*/ 24 h 34"/>
              <a:gd name="T22" fmla="*/ 8 w 23"/>
              <a:gd name="T23" fmla="*/ 27 h 34"/>
              <a:gd name="T24" fmla="*/ 10 w 23"/>
              <a:gd name="T25" fmla="*/ 28 h 34"/>
              <a:gd name="T26" fmla="*/ 22 w 23"/>
              <a:gd name="T27" fmla="*/ 28 h 34"/>
              <a:gd name="T28" fmla="*/ 23 w 23"/>
              <a:gd name="T29" fmla="*/ 28 h 34"/>
              <a:gd name="T30" fmla="*/ 23 w 23"/>
              <a:gd name="T31" fmla="*/ 29 h 34"/>
              <a:gd name="T32" fmla="*/ 23 w 23"/>
              <a:gd name="T33" fmla="*/ 33 h 34"/>
              <a:gd name="T34" fmla="*/ 22 w 23"/>
              <a:gd name="T35" fmla="*/ 34 h 34"/>
              <a:gd name="T36" fmla="*/ 9 w 23"/>
              <a:gd name="T37" fmla="*/ 34 h 34"/>
              <a:gd name="T38" fmla="*/ 4 w 23"/>
              <a:gd name="T3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34">
                <a:moveTo>
                  <a:pt x="4" y="33"/>
                </a:moveTo>
                <a:cubicBezTo>
                  <a:pt x="3" y="32"/>
                  <a:pt x="2" y="32"/>
                  <a:pt x="1" y="31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6"/>
                  <a:pt x="7" y="26"/>
                  <a:pt x="8" y="27"/>
                </a:cubicBezTo>
                <a:cubicBezTo>
                  <a:pt x="8" y="27"/>
                  <a:pt x="9" y="28"/>
                  <a:pt x="10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9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3"/>
                  <a:pt x="23" y="34"/>
                  <a:pt x="22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7" y="34"/>
                  <a:pt x="5" y="34"/>
                  <a:pt x="4" y="33"/>
                </a:cubicBezTo>
                <a:close/>
              </a:path>
            </a:pathLst>
          </a:custGeom>
          <a:solidFill>
            <a:srgbClr val="E3D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Freeform 28"/>
          <p:cNvSpPr/>
          <p:nvPr/>
        </p:nvSpPr>
        <p:spPr bwMode="auto">
          <a:xfrm>
            <a:off x="6400702" y="3741606"/>
            <a:ext cx="100645" cy="141256"/>
          </a:xfrm>
          <a:custGeom>
            <a:avLst/>
            <a:gdLst>
              <a:gd name="T0" fmla="*/ 24 w 24"/>
              <a:gd name="T1" fmla="*/ 33 h 34"/>
              <a:gd name="T2" fmla="*/ 23 w 24"/>
              <a:gd name="T3" fmla="*/ 34 h 34"/>
              <a:gd name="T4" fmla="*/ 9 w 24"/>
              <a:gd name="T5" fmla="*/ 34 h 34"/>
              <a:gd name="T6" fmla="*/ 5 w 24"/>
              <a:gd name="T7" fmla="*/ 33 h 34"/>
              <a:gd name="T8" fmla="*/ 2 w 24"/>
              <a:gd name="T9" fmla="*/ 31 h 34"/>
              <a:gd name="T10" fmla="*/ 1 w 24"/>
              <a:gd name="T11" fmla="*/ 28 h 34"/>
              <a:gd name="T12" fmla="*/ 0 w 24"/>
              <a:gd name="T13" fmla="*/ 25 h 34"/>
              <a:gd name="T14" fmla="*/ 0 w 24"/>
              <a:gd name="T15" fmla="*/ 9 h 34"/>
              <a:gd name="T16" fmla="*/ 1 w 24"/>
              <a:gd name="T17" fmla="*/ 6 h 34"/>
              <a:gd name="T18" fmla="*/ 2 w 24"/>
              <a:gd name="T19" fmla="*/ 3 h 34"/>
              <a:gd name="T20" fmla="*/ 5 w 24"/>
              <a:gd name="T21" fmla="*/ 1 h 34"/>
              <a:gd name="T22" fmla="*/ 9 w 24"/>
              <a:gd name="T23" fmla="*/ 0 h 34"/>
              <a:gd name="T24" fmla="*/ 23 w 24"/>
              <a:gd name="T25" fmla="*/ 0 h 34"/>
              <a:gd name="T26" fmla="*/ 23 w 24"/>
              <a:gd name="T27" fmla="*/ 1 h 34"/>
              <a:gd name="T28" fmla="*/ 24 w 24"/>
              <a:gd name="T29" fmla="*/ 2 h 34"/>
              <a:gd name="T30" fmla="*/ 24 w 24"/>
              <a:gd name="T31" fmla="*/ 6 h 34"/>
              <a:gd name="T32" fmla="*/ 23 w 24"/>
              <a:gd name="T33" fmla="*/ 6 h 34"/>
              <a:gd name="T34" fmla="*/ 23 w 24"/>
              <a:gd name="T35" fmla="*/ 7 h 34"/>
              <a:gd name="T36" fmla="*/ 11 w 24"/>
              <a:gd name="T37" fmla="*/ 7 h 34"/>
              <a:gd name="T38" fmla="*/ 8 w 24"/>
              <a:gd name="T39" fmla="*/ 7 h 34"/>
              <a:gd name="T40" fmla="*/ 7 w 24"/>
              <a:gd name="T41" fmla="*/ 10 h 34"/>
              <a:gd name="T42" fmla="*/ 7 w 24"/>
              <a:gd name="T43" fmla="*/ 13 h 34"/>
              <a:gd name="T44" fmla="*/ 21 w 24"/>
              <a:gd name="T45" fmla="*/ 13 h 34"/>
              <a:gd name="T46" fmla="*/ 22 w 24"/>
              <a:gd name="T47" fmla="*/ 13 h 34"/>
              <a:gd name="T48" fmla="*/ 22 w 24"/>
              <a:gd name="T49" fmla="*/ 14 h 34"/>
              <a:gd name="T50" fmla="*/ 22 w 24"/>
              <a:gd name="T51" fmla="*/ 18 h 34"/>
              <a:gd name="T52" fmla="*/ 22 w 24"/>
              <a:gd name="T53" fmla="*/ 19 h 34"/>
              <a:gd name="T54" fmla="*/ 21 w 24"/>
              <a:gd name="T55" fmla="*/ 19 h 34"/>
              <a:gd name="T56" fmla="*/ 7 w 24"/>
              <a:gd name="T57" fmla="*/ 19 h 34"/>
              <a:gd name="T58" fmla="*/ 7 w 24"/>
              <a:gd name="T59" fmla="*/ 25 h 34"/>
              <a:gd name="T60" fmla="*/ 8 w 24"/>
              <a:gd name="T61" fmla="*/ 27 h 34"/>
              <a:gd name="T62" fmla="*/ 11 w 24"/>
              <a:gd name="T63" fmla="*/ 27 h 34"/>
              <a:gd name="T64" fmla="*/ 23 w 24"/>
              <a:gd name="T65" fmla="*/ 27 h 34"/>
              <a:gd name="T66" fmla="*/ 24 w 24"/>
              <a:gd name="T67" fmla="*/ 28 h 34"/>
              <a:gd name="T68" fmla="*/ 24 w 24"/>
              <a:gd name="T69" fmla="*/ 29 h 34"/>
              <a:gd name="T70" fmla="*/ 24 w 24"/>
              <a:gd name="T71" fmla="*/ 33 h 34"/>
              <a:gd name="T72" fmla="*/ 24 w 24"/>
              <a:gd name="T73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" h="34">
                <a:moveTo>
                  <a:pt x="24" y="33"/>
                </a:moveTo>
                <a:cubicBezTo>
                  <a:pt x="24" y="34"/>
                  <a:pt x="24" y="34"/>
                  <a:pt x="23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7" y="34"/>
                  <a:pt x="6" y="34"/>
                  <a:pt x="5" y="33"/>
                </a:cubicBezTo>
                <a:cubicBezTo>
                  <a:pt x="4" y="32"/>
                  <a:pt x="3" y="32"/>
                  <a:pt x="2" y="31"/>
                </a:cubicBezTo>
                <a:cubicBezTo>
                  <a:pt x="1" y="30"/>
                  <a:pt x="1" y="29"/>
                  <a:pt x="1" y="28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0" y="7"/>
                  <a:pt x="1" y="6"/>
                </a:cubicBezTo>
                <a:cubicBezTo>
                  <a:pt x="1" y="5"/>
                  <a:pt x="2" y="4"/>
                  <a:pt x="2" y="3"/>
                </a:cubicBezTo>
                <a:cubicBezTo>
                  <a:pt x="3" y="2"/>
                  <a:pt x="4" y="2"/>
                  <a:pt x="5" y="1"/>
                </a:cubicBezTo>
                <a:cubicBezTo>
                  <a:pt x="6" y="1"/>
                  <a:pt x="7" y="0"/>
                  <a:pt x="9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1"/>
                </a:cubicBezTo>
                <a:cubicBezTo>
                  <a:pt x="23" y="1"/>
                  <a:pt x="24" y="1"/>
                  <a:pt x="24" y="2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3" y="6"/>
                  <a:pt x="23" y="6"/>
                </a:cubicBezTo>
                <a:cubicBezTo>
                  <a:pt x="23" y="7"/>
                  <a:pt x="23" y="7"/>
                  <a:pt x="2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7"/>
                  <a:pt x="8" y="7"/>
                  <a:pt x="8" y="7"/>
                </a:cubicBezTo>
                <a:cubicBezTo>
                  <a:pt x="8" y="8"/>
                  <a:pt x="7" y="9"/>
                  <a:pt x="7" y="10"/>
                </a:cubicBezTo>
                <a:cubicBezTo>
                  <a:pt x="7" y="13"/>
                  <a:pt x="7" y="13"/>
                  <a:pt x="7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2" y="13"/>
                  <a:pt x="22" y="13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2" y="19"/>
                  <a:pt x="22" y="19"/>
                </a:cubicBezTo>
                <a:cubicBezTo>
                  <a:pt x="22" y="19"/>
                  <a:pt x="21" y="19"/>
                  <a:pt x="21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6"/>
                  <a:pt x="8" y="26"/>
                  <a:pt x="8" y="27"/>
                </a:cubicBezTo>
                <a:cubicBezTo>
                  <a:pt x="9" y="27"/>
                  <a:pt x="10" y="27"/>
                  <a:pt x="11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28"/>
                  <a:pt x="24" y="28"/>
                  <a:pt x="24" y="29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lose/>
              </a:path>
            </a:pathLst>
          </a:custGeom>
          <a:solidFill>
            <a:srgbClr val="E3D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Freeform 29"/>
          <p:cNvSpPr/>
          <p:nvPr/>
        </p:nvSpPr>
        <p:spPr bwMode="auto">
          <a:xfrm>
            <a:off x="5883349" y="3925239"/>
            <a:ext cx="107709" cy="137725"/>
          </a:xfrm>
          <a:custGeom>
            <a:avLst/>
            <a:gdLst>
              <a:gd name="T0" fmla="*/ 25 w 26"/>
              <a:gd name="T1" fmla="*/ 6 h 33"/>
              <a:gd name="T2" fmla="*/ 16 w 26"/>
              <a:gd name="T3" fmla="*/ 6 h 33"/>
              <a:gd name="T4" fmla="*/ 16 w 26"/>
              <a:gd name="T5" fmla="*/ 32 h 33"/>
              <a:gd name="T6" fmla="*/ 16 w 26"/>
              <a:gd name="T7" fmla="*/ 33 h 33"/>
              <a:gd name="T8" fmla="*/ 15 w 26"/>
              <a:gd name="T9" fmla="*/ 33 h 33"/>
              <a:gd name="T10" fmla="*/ 10 w 26"/>
              <a:gd name="T11" fmla="*/ 33 h 33"/>
              <a:gd name="T12" fmla="*/ 9 w 26"/>
              <a:gd name="T13" fmla="*/ 33 h 33"/>
              <a:gd name="T14" fmla="*/ 9 w 26"/>
              <a:gd name="T15" fmla="*/ 32 h 33"/>
              <a:gd name="T16" fmla="*/ 9 w 26"/>
              <a:gd name="T17" fmla="*/ 6 h 33"/>
              <a:gd name="T18" fmla="*/ 0 w 26"/>
              <a:gd name="T19" fmla="*/ 6 h 33"/>
              <a:gd name="T20" fmla="*/ 0 w 26"/>
              <a:gd name="T21" fmla="*/ 5 h 33"/>
              <a:gd name="T22" fmla="*/ 0 w 26"/>
              <a:gd name="T23" fmla="*/ 1 h 33"/>
              <a:gd name="T24" fmla="*/ 0 w 26"/>
              <a:gd name="T25" fmla="*/ 0 h 33"/>
              <a:gd name="T26" fmla="*/ 0 w 26"/>
              <a:gd name="T27" fmla="*/ 0 h 33"/>
              <a:gd name="T28" fmla="*/ 25 w 26"/>
              <a:gd name="T29" fmla="*/ 0 h 33"/>
              <a:gd name="T30" fmla="*/ 26 w 26"/>
              <a:gd name="T31" fmla="*/ 0 h 33"/>
              <a:gd name="T32" fmla="*/ 26 w 26"/>
              <a:gd name="T33" fmla="*/ 1 h 33"/>
              <a:gd name="T34" fmla="*/ 26 w 26"/>
              <a:gd name="T35" fmla="*/ 5 h 33"/>
              <a:gd name="T36" fmla="*/ 25 w 26"/>
              <a:gd name="T37" fmla="*/ 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" h="33">
                <a:moveTo>
                  <a:pt x="25" y="6"/>
                </a:moveTo>
                <a:cubicBezTo>
                  <a:pt x="16" y="6"/>
                  <a:pt x="16" y="6"/>
                  <a:pt x="16" y="6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6" y="33"/>
                  <a:pt x="15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9" y="33"/>
                  <a:pt x="9" y="33"/>
                </a:cubicBezTo>
                <a:cubicBezTo>
                  <a:pt x="9" y="33"/>
                  <a:pt x="9" y="33"/>
                  <a:pt x="9" y="32"/>
                </a:cubicBezTo>
                <a:cubicBezTo>
                  <a:pt x="9" y="6"/>
                  <a:pt x="9" y="6"/>
                  <a:pt x="9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6" y="0"/>
                </a:cubicBezTo>
                <a:cubicBezTo>
                  <a:pt x="26" y="0"/>
                  <a:pt x="26" y="1"/>
                  <a:pt x="26" y="1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6"/>
                  <a:pt x="25" y="6"/>
                  <a:pt x="25" y="6"/>
                </a:cubicBezTo>
                <a:close/>
              </a:path>
            </a:pathLst>
          </a:custGeom>
          <a:solidFill>
            <a:srgbClr val="E3D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Freeform 30"/>
          <p:cNvSpPr/>
          <p:nvPr/>
        </p:nvSpPr>
        <p:spPr bwMode="auto">
          <a:xfrm>
            <a:off x="6008715" y="3925239"/>
            <a:ext cx="100645" cy="137725"/>
          </a:xfrm>
          <a:custGeom>
            <a:avLst/>
            <a:gdLst>
              <a:gd name="T0" fmla="*/ 24 w 24"/>
              <a:gd name="T1" fmla="*/ 33 h 33"/>
              <a:gd name="T2" fmla="*/ 23 w 24"/>
              <a:gd name="T3" fmla="*/ 33 h 33"/>
              <a:gd name="T4" fmla="*/ 9 w 24"/>
              <a:gd name="T5" fmla="*/ 33 h 33"/>
              <a:gd name="T6" fmla="*/ 4 w 24"/>
              <a:gd name="T7" fmla="*/ 33 h 33"/>
              <a:gd name="T8" fmla="*/ 2 w 24"/>
              <a:gd name="T9" fmla="*/ 31 h 33"/>
              <a:gd name="T10" fmla="*/ 0 w 24"/>
              <a:gd name="T11" fmla="*/ 28 h 33"/>
              <a:gd name="T12" fmla="*/ 0 w 24"/>
              <a:gd name="T13" fmla="*/ 25 h 33"/>
              <a:gd name="T14" fmla="*/ 0 w 24"/>
              <a:gd name="T15" fmla="*/ 9 h 33"/>
              <a:gd name="T16" fmla="*/ 0 w 24"/>
              <a:gd name="T17" fmla="*/ 6 h 33"/>
              <a:gd name="T18" fmla="*/ 2 w 24"/>
              <a:gd name="T19" fmla="*/ 3 h 33"/>
              <a:gd name="T20" fmla="*/ 5 w 24"/>
              <a:gd name="T21" fmla="*/ 1 h 33"/>
              <a:gd name="T22" fmla="*/ 9 w 24"/>
              <a:gd name="T23" fmla="*/ 0 h 33"/>
              <a:gd name="T24" fmla="*/ 22 w 24"/>
              <a:gd name="T25" fmla="*/ 0 h 33"/>
              <a:gd name="T26" fmla="*/ 23 w 24"/>
              <a:gd name="T27" fmla="*/ 0 h 33"/>
              <a:gd name="T28" fmla="*/ 23 w 24"/>
              <a:gd name="T29" fmla="*/ 1 h 33"/>
              <a:gd name="T30" fmla="*/ 23 w 24"/>
              <a:gd name="T31" fmla="*/ 5 h 33"/>
              <a:gd name="T32" fmla="*/ 23 w 24"/>
              <a:gd name="T33" fmla="*/ 6 h 33"/>
              <a:gd name="T34" fmla="*/ 22 w 24"/>
              <a:gd name="T35" fmla="*/ 6 h 33"/>
              <a:gd name="T36" fmla="*/ 10 w 24"/>
              <a:gd name="T37" fmla="*/ 6 h 33"/>
              <a:gd name="T38" fmla="*/ 8 w 24"/>
              <a:gd name="T39" fmla="*/ 7 h 33"/>
              <a:gd name="T40" fmla="*/ 7 w 24"/>
              <a:gd name="T41" fmla="*/ 9 h 33"/>
              <a:gd name="T42" fmla="*/ 7 w 24"/>
              <a:gd name="T43" fmla="*/ 13 h 33"/>
              <a:gd name="T44" fmla="*/ 21 w 24"/>
              <a:gd name="T45" fmla="*/ 13 h 33"/>
              <a:gd name="T46" fmla="*/ 21 w 24"/>
              <a:gd name="T47" fmla="*/ 13 h 33"/>
              <a:gd name="T48" fmla="*/ 22 w 24"/>
              <a:gd name="T49" fmla="*/ 14 h 33"/>
              <a:gd name="T50" fmla="*/ 22 w 24"/>
              <a:gd name="T51" fmla="*/ 18 h 33"/>
              <a:gd name="T52" fmla="*/ 21 w 24"/>
              <a:gd name="T53" fmla="*/ 19 h 33"/>
              <a:gd name="T54" fmla="*/ 21 w 24"/>
              <a:gd name="T55" fmla="*/ 19 h 33"/>
              <a:gd name="T56" fmla="*/ 7 w 24"/>
              <a:gd name="T57" fmla="*/ 19 h 33"/>
              <a:gd name="T58" fmla="*/ 7 w 24"/>
              <a:gd name="T59" fmla="*/ 24 h 33"/>
              <a:gd name="T60" fmla="*/ 8 w 24"/>
              <a:gd name="T61" fmla="*/ 27 h 33"/>
              <a:gd name="T62" fmla="*/ 10 w 24"/>
              <a:gd name="T63" fmla="*/ 27 h 33"/>
              <a:gd name="T64" fmla="*/ 23 w 24"/>
              <a:gd name="T65" fmla="*/ 27 h 33"/>
              <a:gd name="T66" fmla="*/ 24 w 24"/>
              <a:gd name="T67" fmla="*/ 27 h 33"/>
              <a:gd name="T68" fmla="*/ 24 w 24"/>
              <a:gd name="T69" fmla="*/ 28 h 33"/>
              <a:gd name="T70" fmla="*/ 24 w 24"/>
              <a:gd name="T71" fmla="*/ 32 h 33"/>
              <a:gd name="T72" fmla="*/ 24 w 24"/>
              <a:gd name="T7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" h="33">
                <a:moveTo>
                  <a:pt x="24" y="33"/>
                </a:moveTo>
                <a:cubicBezTo>
                  <a:pt x="23" y="33"/>
                  <a:pt x="23" y="33"/>
                  <a:pt x="23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7" y="33"/>
                  <a:pt x="5" y="33"/>
                  <a:pt x="4" y="33"/>
                </a:cubicBezTo>
                <a:cubicBezTo>
                  <a:pt x="3" y="32"/>
                  <a:pt x="2" y="31"/>
                  <a:pt x="2" y="31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0" y="7"/>
                  <a:pt x="0" y="6"/>
                </a:cubicBezTo>
                <a:cubicBezTo>
                  <a:pt x="1" y="5"/>
                  <a:pt x="1" y="4"/>
                  <a:pt x="2" y="3"/>
                </a:cubicBezTo>
                <a:cubicBezTo>
                  <a:pt x="3" y="2"/>
                  <a:pt x="3" y="1"/>
                  <a:pt x="5" y="1"/>
                </a:cubicBezTo>
                <a:cubicBezTo>
                  <a:pt x="6" y="0"/>
                  <a:pt x="7" y="0"/>
                  <a:pt x="9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1"/>
                  <a:pt x="23" y="1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2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8" y="7"/>
                  <a:pt x="8" y="7"/>
                </a:cubicBezTo>
                <a:cubicBezTo>
                  <a:pt x="7" y="8"/>
                  <a:pt x="7" y="8"/>
                  <a:pt x="7" y="9"/>
                </a:cubicBezTo>
                <a:cubicBezTo>
                  <a:pt x="7" y="13"/>
                  <a:pt x="7" y="13"/>
                  <a:pt x="7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2" y="13"/>
                  <a:pt x="22" y="14"/>
                  <a:pt x="22" y="1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2" y="18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7" y="26"/>
                  <a:pt x="8" y="27"/>
                </a:cubicBezTo>
                <a:cubicBezTo>
                  <a:pt x="8" y="27"/>
                  <a:pt x="9" y="27"/>
                  <a:pt x="10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7"/>
                  <a:pt x="23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3"/>
                  <a:pt x="24" y="33"/>
                  <a:pt x="24" y="33"/>
                </a:cubicBezTo>
                <a:close/>
              </a:path>
            </a:pathLst>
          </a:custGeom>
          <a:solidFill>
            <a:srgbClr val="E3D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6116422" y="3925239"/>
            <a:ext cx="121835" cy="137725"/>
          </a:xfrm>
          <a:custGeom>
            <a:avLst/>
            <a:gdLst>
              <a:gd name="T0" fmla="*/ 14 w 29"/>
              <a:gd name="T1" fmla="*/ 22 h 33"/>
              <a:gd name="T2" fmla="*/ 8 w 29"/>
              <a:gd name="T3" fmla="*/ 32 h 33"/>
              <a:gd name="T4" fmla="*/ 8 w 29"/>
              <a:gd name="T5" fmla="*/ 33 h 33"/>
              <a:gd name="T6" fmla="*/ 6 w 29"/>
              <a:gd name="T7" fmla="*/ 33 h 33"/>
              <a:gd name="T8" fmla="*/ 0 w 29"/>
              <a:gd name="T9" fmla="*/ 33 h 33"/>
              <a:gd name="T10" fmla="*/ 0 w 29"/>
              <a:gd name="T11" fmla="*/ 33 h 33"/>
              <a:gd name="T12" fmla="*/ 0 w 29"/>
              <a:gd name="T13" fmla="*/ 32 h 33"/>
              <a:gd name="T14" fmla="*/ 10 w 29"/>
              <a:gd name="T15" fmla="*/ 16 h 33"/>
              <a:gd name="T16" fmla="*/ 1 w 29"/>
              <a:gd name="T17" fmla="*/ 1 h 33"/>
              <a:gd name="T18" fmla="*/ 1 w 29"/>
              <a:gd name="T19" fmla="*/ 0 h 33"/>
              <a:gd name="T20" fmla="*/ 1 w 29"/>
              <a:gd name="T21" fmla="*/ 0 h 33"/>
              <a:gd name="T22" fmla="*/ 7 w 29"/>
              <a:gd name="T23" fmla="*/ 0 h 33"/>
              <a:gd name="T24" fmla="*/ 8 w 29"/>
              <a:gd name="T25" fmla="*/ 0 h 33"/>
              <a:gd name="T26" fmla="*/ 9 w 29"/>
              <a:gd name="T27" fmla="*/ 1 h 33"/>
              <a:gd name="T28" fmla="*/ 14 w 29"/>
              <a:gd name="T29" fmla="*/ 10 h 33"/>
              <a:gd name="T30" fmla="*/ 19 w 29"/>
              <a:gd name="T31" fmla="*/ 1 h 33"/>
              <a:gd name="T32" fmla="*/ 20 w 29"/>
              <a:gd name="T33" fmla="*/ 0 h 33"/>
              <a:gd name="T34" fmla="*/ 21 w 29"/>
              <a:gd name="T35" fmla="*/ 0 h 33"/>
              <a:gd name="T36" fmla="*/ 27 w 29"/>
              <a:gd name="T37" fmla="*/ 0 h 33"/>
              <a:gd name="T38" fmla="*/ 28 w 29"/>
              <a:gd name="T39" fmla="*/ 0 h 33"/>
              <a:gd name="T40" fmla="*/ 27 w 29"/>
              <a:gd name="T41" fmla="*/ 1 h 33"/>
              <a:gd name="T42" fmla="*/ 18 w 29"/>
              <a:gd name="T43" fmla="*/ 16 h 33"/>
              <a:gd name="T44" fmla="*/ 28 w 29"/>
              <a:gd name="T45" fmla="*/ 32 h 33"/>
              <a:gd name="T46" fmla="*/ 28 w 29"/>
              <a:gd name="T47" fmla="*/ 33 h 33"/>
              <a:gd name="T48" fmla="*/ 28 w 29"/>
              <a:gd name="T49" fmla="*/ 33 h 33"/>
              <a:gd name="T50" fmla="*/ 22 w 29"/>
              <a:gd name="T51" fmla="*/ 33 h 33"/>
              <a:gd name="T52" fmla="*/ 21 w 29"/>
              <a:gd name="T53" fmla="*/ 33 h 33"/>
              <a:gd name="T54" fmla="*/ 20 w 29"/>
              <a:gd name="T55" fmla="*/ 32 h 33"/>
              <a:gd name="T56" fmla="*/ 14 w 29"/>
              <a:gd name="T57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" h="33">
                <a:moveTo>
                  <a:pt x="14" y="22"/>
                </a:moveTo>
                <a:cubicBezTo>
                  <a:pt x="8" y="32"/>
                  <a:pt x="8" y="32"/>
                  <a:pt x="8" y="32"/>
                </a:cubicBezTo>
                <a:cubicBezTo>
                  <a:pt x="8" y="33"/>
                  <a:pt x="8" y="33"/>
                  <a:pt x="8" y="33"/>
                </a:cubicBezTo>
                <a:cubicBezTo>
                  <a:pt x="7" y="33"/>
                  <a:pt x="7" y="33"/>
                  <a:pt x="6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2"/>
                </a:cubicBezTo>
                <a:cubicBezTo>
                  <a:pt x="10" y="16"/>
                  <a:pt x="10" y="16"/>
                  <a:pt x="10" y="16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7" y="0"/>
                  <a:pt x="7" y="0"/>
                  <a:pt x="7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9" y="1"/>
                  <a:pt x="9" y="1"/>
                </a:cubicBezTo>
                <a:cubicBezTo>
                  <a:pt x="14" y="10"/>
                  <a:pt x="14" y="10"/>
                  <a:pt x="14" y="10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1"/>
                  <a:pt x="20" y="0"/>
                  <a:pt x="20" y="0"/>
                </a:cubicBezTo>
                <a:cubicBezTo>
                  <a:pt x="20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8" y="0"/>
                </a:cubicBezTo>
                <a:cubicBezTo>
                  <a:pt x="28" y="1"/>
                  <a:pt x="28" y="1"/>
                  <a:pt x="27" y="1"/>
                </a:cubicBezTo>
                <a:cubicBezTo>
                  <a:pt x="18" y="16"/>
                  <a:pt x="18" y="16"/>
                  <a:pt x="18" y="16"/>
                </a:cubicBezTo>
                <a:cubicBezTo>
                  <a:pt x="28" y="32"/>
                  <a:pt x="28" y="32"/>
                  <a:pt x="28" y="32"/>
                </a:cubicBezTo>
                <a:cubicBezTo>
                  <a:pt x="29" y="33"/>
                  <a:pt x="29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0" y="33"/>
                  <a:pt x="20" y="33"/>
                  <a:pt x="20" y="32"/>
                </a:cubicBezTo>
                <a:lnTo>
                  <a:pt x="14" y="22"/>
                </a:lnTo>
                <a:close/>
              </a:path>
            </a:pathLst>
          </a:custGeom>
          <a:solidFill>
            <a:srgbClr val="E3D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6238257" y="3925239"/>
            <a:ext cx="113005" cy="137725"/>
          </a:xfrm>
          <a:custGeom>
            <a:avLst/>
            <a:gdLst>
              <a:gd name="T0" fmla="*/ 26 w 27"/>
              <a:gd name="T1" fmla="*/ 6 h 33"/>
              <a:gd name="T2" fmla="*/ 17 w 27"/>
              <a:gd name="T3" fmla="*/ 6 h 33"/>
              <a:gd name="T4" fmla="*/ 17 w 27"/>
              <a:gd name="T5" fmla="*/ 32 h 33"/>
              <a:gd name="T6" fmla="*/ 17 w 27"/>
              <a:gd name="T7" fmla="*/ 33 h 33"/>
              <a:gd name="T8" fmla="*/ 16 w 27"/>
              <a:gd name="T9" fmla="*/ 33 h 33"/>
              <a:gd name="T10" fmla="*/ 11 w 27"/>
              <a:gd name="T11" fmla="*/ 33 h 33"/>
              <a:gd name="T12" fmla="*/ 10 w 27"/>
              <a:gd name="T13" fmla="*/ 33 h 33"/>
              <a:gd name="T14" fmla="*/ 10 w 27"/>
              <a:gd name="T15" fmla="*/ 32 h 33"/>
              <a:gd name="T16" fmla="*/ 10 w 27"/>
              <a:gd name="T17" fmla="*/ 6 h 33"/>
              <a:gd name="T18" fmla="*/ 1 w 27"/>
              <a:gd name="T19" fmla="*/ 6 h 33"/>
              <a:gd name="T20" fmla="*/ 0 w 27"/>
              <a:gd name="T21" fmla="*/ 5 h 33"/>
              <a:gd name="T22" fmla="*/ 0 w 27"/>
              <a:gd name="T23" fmla="*/ 1 h 33"/>
              <a:gd name="T24" fmla="*/ 1 w 27"/>
              <a:gd name="T25" fmla="*/ 0 h 33"/>
              <a:gd name="T26" fmla="*/ 1 w 27"/>
              <a:gd name="T27" fmla="*/ 0 h 33"/>
              <a:gd name="T28" fmla="*/ 26 w 27"/>
              <a:gd name="T29" fmla="*/ 0 h 33"/>
              <a:gd name="T30" fmla="*/ 26 w 27"/>
              <a:gd name="T31" fmla="*/ 0 h 33"/>
              <a:gd name="T32" fmla="*/ 27 w 27"/>
              <a:gd name="T33" fmla="*/ 1 h 33"/>
              <a:gd name="T34" fmla="*/ 27 w 27"/>
              <a:gd name="T35" fmla="*/ 5 h 33"/>
              <a:gd name="T36" fmla="*/ 26 w 27"/>
              <a:gd name="T37" fmla="*/ 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33">
                <a:moveTo>
                  <a:pt x="26" y="6"/>
                </a:moveTo>
                <a:cubicBezTo>
                  <a:pt x="17" y="6"/>
                  <a:pt x="17" y="6"/>
                  <a:pt x="17" y="6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6" y="33"/>
                  <a:pt x="16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3"/>
                  <a:pt x="10" y="33"/>
                  <a:pt x="10" y="33"/>
                </a:cubicBezTo>
                <a:cubicBezTo>
                  <a:pt x="10" y="33"/>
                  <a:pt x="10" y="33"/>
                  <a:pt x="10" y="32"/>
                </a:cubicBezTo>
                <a:cubicBezTo>
                  <a:pt x="10" y="6"/>
                  <a:pt x="10" y="6"/>
                  <a:pt x="10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0" y="6"/>
                  <a:pt x="0" y="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6"/>
                  <a:pt x="26" y="6"/>
                  <a:pt x="26" y="6"/>
                </a:cubicBezTo>
                <a:close/>
              </a:path>
            </a:pathLst>
          </a:custGeom>
          <a:solidFill>
            <a:srgbClr val="E3D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5500191" y="3270163"/>
            <a:ext cx="1243059" cy="1243057"/>
          </a:xfrm>
          <a:prstGeom prst="ellipse">
            <a:avLst/>
          </a:prstGeom>
          <a:noFill/>
          <a:ln w="10" cap="flat">
            <a:solidFill>
              <a:srgbClr val="4C606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2" name="Freeform 50"/>
          <p:cNvSpPr/>
          <p:nvPr/>
        </p:nvSpPr>
        <p:spPr bwMode="auto">
          <a:xfrm>
            <a:off x="8415375" y="1571551"/>
            <a:ext cx="683329" cy="872259"/>
          </a:xfrm>
          <a:custGeom>
            <a:avLst/>
            <a:gdLst>
              <a:gd name="T0" fmla="*/ 387 w 387"/>
              <a:gd name="T1" fmla="*/ 494 h 494"/>
              <a:gd name="T2" fmla="*/ 0 w 387"/>
              <a:gd name="T3" fmla="*/ 494 h 494"/>
              <a:gd name="T4" fmla="*/ 0 w 387"/>
              <a:gd name="T5" fmla="*/ 485 h 494"/>
              <a:gd name="T6" fmla="*/ 378 w 387"/>
              <a:gd name="T7" fmla="*/ 485 h 494"/>
              <a:gd name="T8" fmla="*/ 378 w 387"/>
              <a:gd name="T9" fmla="*/ 0 h 494"/>
              <a:gd name="T10" fmla="*/ 387 w 387"/>
              <a:gd name="T11" fmla="*/ 0 h 494"/>
              <a:gd name="T12" fmla="*/ 387 w 387"/>
              <a:gd name="T13" fmla="*/ 494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7" h="494">
                <a:moveTo>
                  <a:pt x="387" y="494"/>
                </a:moveTo>
                <a:lnTo>
                  <a:pt x="0" y="494"/>
                </a:lnTo>
                <a:lnTo>
                  <a:pt x="0" y="485"/>
                </a:lnTo>
                <a:lnTo>
                  <a:pt x="378" y="485"/>
                </a:lnTo>
                <a:lnTo>
                  <a:pt x="378" y="0"/>
                </a:lnTo>
                <a:lnTo>
                  <a:pt x="387" y="0"/>
                </a:lnTo>
                <a:lnTo>
                  <a:pt x="387" y="4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3" name="Freeform 51"/>
          <p:cNvSpPr/>
          <p:nvPr/>
        </p:nvSpPr>
        <p:spPr bwMode="auto">
          <a:xfrm>
            <a:off x="7509566" y="3953492"/>
            <a:ext cx="1202447" cy="798100"/>
          </a:xfrm>
          <a:custGeom>
            <a:avLst/>
            <a:gdLst>
              <a:gd name="T0" fmla="*/ 681 w 681"/>
              <a:gd name="T1" fmla="*/ 452 h 452"/>
              <a:gd name="T2" fmla="*/ 0 w 681"/>
              <a:gd name="T3" fmla="*/ 452 h 452"/>
              <a:gd name="T4" fmla="*/ 0 w 681"/>
              <a:gd name="T5" fmla="*/ 442 h 452"/>
              <a:gd name="T6" fmla="*/ 671 w 681"/>
              <a:gd name="T7" fmla="*/ 442 h 452"/>
              <a:gd name="T8" fmla="*/ 671 w 681"/>
              <a:gd name="T9" fmla="*/ 0 h 452"/>
              <a:gd name="T10" fmla="*/ 681 w 681"/>
              <a:gd name="T11" fmla="*/ 0 h 452"/>
              <a:gd name="T12" fmla="*/ 681 w 681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452">
                <a:moveTo>
                  <a:pt x="681" y="452"/>
                </a:moveTo>
                <a:lnTo>
                  <a:pt x="0" y="452"/>
                </a:lnTo>
                <a:lnTo>
                  <a:pt x="0" y="442"/>
                </a:lnTo>
                <a:lnTo>
                  <a:pt x="671" y="442"/>
                </a:lnTo>
                <a:lnTo>
                  <a:pt x="671" y="0"/>
                </a:lnTo>
                <a:lnTo>
                  <a:pt x="681" y="0"/>
                </a:lnTo>
                <a:lnTo>
                  <a:pt x="681" y="4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4" name="Freeform 52"/>
          <p:cNvSpPr/>
          <p:nvPr/>
        </p:nvSpPr>
        <p:spPr bwMode="auto">
          <a:xfrm>
            <a:off x="5491363" y="1742826"/>
            <a:ext cx="646249" cy="467912"/>
          </a:xfrm>
          <a:custGeom>
            <a:avLst/>
            <a:gdLst>
              <a:gd name="T0" fmla="*/ 366 w 366"/>
              <a:gd name="T1" fmla="*/ 265 h 265"/>
              <a:gd name="T2" fmla="*/ 357 w 366"/>
              <a:gd name="T3" fmla="*/ 265 h 265"/>
              <a:gd name="T4" fmla="*/ 357 w 366"/>
              <a:gd name="T5" fmla="*/ 10 h 265"/>
              <a:gd name="T6" fmla="*/ 0 w 366"/>
              <a:gd name="T7" fmla="*/ 10 h 265"/>
              <a:gd name="T8" fmla="*/ 0 w 366"/>
              <a:gd name="T9" fmla="*/ 0 h 265"/>
              <a:gd name="T10" fmla="*/ 366 w 366"/>
              <a:gd name="T11" fmla="*/ 0 h 265"/>
              <a:gd name="T12" fmla="*/ 366 w 366"/>
              <a:gd name="T13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" h="265">
                <a:moveTo>
                  <a:pt x="366" y="265"/>
                </a:moveTo>
                <a:lnTo>
                  <a:pt x="357" y="265"/>
                </a:lnTo>
                <a:lnTo>
                  <a:pt x="357" y="10"/>
                </a:lnTo>
                <a:lnTo>
                  <a:pt x="0" y="10"/>
                </a:lnTo>
                <a:lnTo>
                  <a:pt x="0" y="0"/>
                </a:lnTo>
                <a:lnTo>
                  <a:pt x="366" y="0"/>
                </a:lnTo>
                <a:lnTo>
                  <a:pt x="366" y="2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2989355" y="3220722"/>
            <a:ext cx="704517" cy="15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6" name="Freeform 54"/>
          <p:cNvSpPr/>
          <p:nvPr/>
        </p:nvSpPr>
        <p:spPr bwMode="auto">
          <a:xfrm>
            <a:off x="3693871" y="4267787"/>
            <a:ext cx="587981" cy="529712"/>
          </a:xfrm>
          <a:custGeom>
            <a:avLst/>
            <a:gdLst>
              <a:gd name="T0" fmla="*/ 333 w 333"/>
              <a:gd name="T1" fmla="*/ 300 h 300"/>
              <a:gd name="T2" fmla="*/ 0 w 333"/>
              <a:gd name="T3" fmla="*/ 300 h 300"/>
              <a:gd name="T4" fmla="*/ 0 w 333"/>
              <a:gd name="T5" fmla="*/ 0 h 300"/>
              <a:gd name="T6" fmla="*/ 9 w 333"/>
              <a:gd name="T7" fmla="*/ 0 h 300"/>
              <a:gd name="T8" fmla="*/ 9 w 333"/>
              <a:gd name="T9" fmla="*/ 290 h 300"/>
              <a:gd name="T10" fmla="*/ 333 w 333"/>
              <a:gd name="T11" fmla="*/ 290 h 300"/>
              <a:gd name="T12" fmla="*/ 333 w 333"/>
              <a:gd name="T1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" h="300">
                <a:moveTo>
                  <a:pt x="333" y="300"/>
                </a:moveTo>
                <a:lnTo>
                  <a:pt x="0" y="300"/>
                </a:lnTo>
                <a:lnTo>
                  <a:pt x="0" y="0"/>
                </a:lnTo>
                <a:lnTo>
                  <a:pt x="9" y="0"/>
                </a:lnTo>
                <a:lnTo>
                  <a:pt x="9" y="290"/>
                </a:lnTo>
                <a:lnTo>
                  <a:pt x="333" y="290"/>
                </a:lnTo>
                <a:lnTo>
                  <a:pt x="333" y="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7" name="Freeform 55"/>
          <p:cNvSpPr/>
          <p:nvPr/>
        </p:nvSpPr>
        <p:spPr bwMode="auto">
          <a:xfrm>
            <a:off x="5528443" y="5493187"/>
            <a:ext cx="609169" cy="584448"/>
          </a:xfrm>
          <a:custGeom>
            <a:avLst/>
            <a:gdLst>
              <a:gd name="T0" fmla="*/ 345 w 345"/>
              <a:gd name="T1" fmla="*/ 331 h 331"/>
              <a:gd name="T2" fmla="*/ 0 w 345"/>
              <a:gd name="T3" fmla="*/ 331 h 331"/>
              <a:gd name="T4" fmla="*/ 0 w 345"/>
              <a:gd name="T5" fmla="*/ 322 h 331"/>
              <a:gd name="T6" fmla="*/ 336 w 345"/>
              <a:gd name="T7" fmla="*/ 322 h 331"/>
              <a:gd name="T8" fmla="*/ 336 w 345"/>
              <a:gd name="T9" fmla="*/ 0 h 331"/>
              <a:gd name="T10" fmla="*/ 345 w 345"/>
              <a:gd name="T11" fmla="*/ 0 h 331"/>
              <a:gd name="T12" fmla="*/ 345 w 345"/>
              <a:gd name="T13" fmla="*/ 33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5" h="331">
                <a:moveTo>
                  <a:pt x="345" y="331"/>
                </a:moveTo>
                <a:lnTo>
                  <a:pt x="0" y="331"/>
                </a:lnTo>
                <a:lnTo>
                  <a:pt x="0" y="322"/>
                </a:lnTo>
                <a:lnTo>
                  <a:pt x="336" y="322"/>
                </a:lnTo>
                <a:lnTo>
                  <a:pt x="336" y="0"/>
                </a:lnTo>
                <a:lnTo>
                  <a:pt x="345" y="0"/>
                </a:lnTo>
                <a:lnTo>
                  <a:pt x="345" y="3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5454282" y="1714576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9058092" y="1543301"/>
            <a:ext cx="67097" cy="67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8669636" y="3925240"/>
            <a:ext cx="67097" cy="67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2959338" y="3196002"/>
            <a:ext cx="70628" cy="653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3669152" y="4237769"/>
            <a:ext cx="70628" cy="70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>
            <a:off x="5500192" y="6028902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4" name="TextBox 151"/>
          <p:cNvSpPr txBox="1"/>
          <p:nvPr/>
        </p:nvSpPr>
        <p:spPr bwMode="auto">
          <a:xfrm>
            <a:off x="5738817" y="3679703"/>
            <a:ext cx="802640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284848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zh-CN" altLang="en-US" sz="2135" dirty="0">
                <a:latin typeface="+mn-lt"/>
                <a:ea typeface="+mn-ea"/>
                <a:cs typeface="+mn-ea"/>
                <a:sym typeface="+mn-lt"/>
              </a:rPr>
              <a:t>语言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TextBox 152"/>
          <p:cNvSpPr txBox="1"/>
          <p:nvPr/>
        </p:nvSpPr>
        <p:spPr bwMode="auto">
          <a:xfrm>
            <a:off x="9334853" y="1485166"/>
            <a:ext cx="939800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135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endParaRPr lang="en-US" altLang="zh-CN" sz="2135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TextBox 154"/>
          <p:cNvSpPr txBox="1"/>
          <p:nvPr/>
        </p:nvSpPr>
        <p:spPr bwMode="auto">
          <a:xfrm>
            <a:off x="4402402" y="1485166"/>
            <a:ext cx="606425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135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C#</a:t>
            </a:r>
            <a:endParaRPr lang="en-US" altLang="zh-CN" sz="2135" b="1" dirty="0">
              <a:solidFill>
                <a:schemeClr val="accent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1"/>
          <p:cNvSpPr>
            <a:spLocks noChangeArrowheads="1"/>
          </p:cNvSpPr>
          <p:nvPr/>
        </p:nvSpPr>
        <p:spPr bwMode="auto">
          <a:xfrm>
            <a:off x="3980848" y="1840119"/>
            <a:ext cx="1535235" cy="34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微软系的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‘java’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TextBox 156"/>
          <p:cNvSpPr txBox="1"/>
          <p:nvPr/>
        </p:nvSpPr>
        <p:spPr bwMode="auto">
          <a:xfrm>
            <a:off x="2361437" y="4041803"/>
            <a:ext cx="1331595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135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endParaRPr lang="en-US" altLang="zh-CN" sz="2135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Box 158"/>
          <p:cNvSpPr txBox="1"/>
          <p:nvPr/>
        </p:nvSpPr>
        <p:spPr bwMode="auto">
          <a:xfrm>
            <a:off x="3729001" y="5538935"/>
            <a:ext cx="1938655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135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JavaScript</a:t>
            </a:r>
            <a:endParaRPr lang="en-US" altLang="zh-CN" sz="2135" b="1" dirty="0">
              <a:solidFill>
                <a:schemeClr val="accent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Box 162"/>
          <p:cNvSpPr txBox="1"/>
          <p:nvPr/>
        </p:nvSpPr>
        <p:spPr bwMode="auto">
          <a:xfrm>
            <a:off x="1980850" y="3033176"/>
            <a:ext cx="417195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135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135" b="1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Box 164"/>
          <p:cNvSpPr txBox="1"/>
          <p:nvPr/>
        </p:nvSpPr>
        <p:spPr bwMode="auto">
          <a:xfrm>
            <a:off x="9104863" y="3873280"/>
            <a:ext cx="810895" cy="4203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135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C++</a:t>
            </a:r>
            <a:endParaRPr lang="en-US" altLang="zh-CN" sz="2135" b="1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矩形 1"/>
          <p:cNvSpPr>
            <a:spLocks noChangeArrowheads="1"/>
          </p:cNvSpPr>
          <p:nvPr/>
        </p:nvSpPr>
        <p:spPr bwMode="auto">
          <a:xfrm>
            <a:off x="9128712" y="1825057"/>
            <a:ext cx="153523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使用率最高的面向对象语言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矩形 1"/>
          <p:cNvSpPr>
            <a:spLocks noChangeArrowheads="1"/>
          </p:cNvSpPr>
          <p:nvPr/>
        </p:nvSpPr>
        <p:spPr bwMode="auto">
          <a:xfrm>
            <a:off x="8838205" y="4177385"/>
            <a:ext cx="153523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兼具性能和面向对象的语言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矩形 1"/>
          <p:cNvSpPr>
            <a:spLocks noChangeArrowheads="1"/>
          </p:cNvSpPr>
          <p:nvPr/>
        </p:nvSpPr>
        <p:spPr bwMode="auto">
          <a:xfrm>
            <a:off x="3987861" y="5826414"/>
            <a:ext cx="1535235" cy="34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动态网页编程的首选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矩形 1"/>
          <p:cNvSpPr>
            <a:spLocks noChangeArrowheads="1"/>
          </p:cNvSpPr>
          <p:nvPr/>
        </p:nvSpPr>
        <p:spPr bwMode="auto">
          <a:xfrm>
            <a:off x="2287651" y="4390765"/>
            <a:ext cx="1535235" cy="34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增长最快的编程语言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矩形 1"/>
          <p:cNvSpPr>
            <a:spLocks noChangeArrowheads="1"/>
          </p:cNvSpPr>
          <p:nvPr/>
        </p:nvSpPr>
        <p:spPr bwMode="auto">
          <a:xfrm>
            <a:off x="1512747" y="3397813"/>
            <a:ext cx="1535235" cy="34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操作系统核心语言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78" name="椭圆 7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87632" y="2196608"/>
            <a:ext cx="14033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16%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017538" y="2980528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15%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608119" y="4455037"/>
            <a:ext cx="623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9%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78771" y="4544517"/>
            <a:ext cx="476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5%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936288" y="5042790"/>
            <a:ext cx="38481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2%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924223" y="2515191"/>
            <a:ext cx="38481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5%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6900" y="2481952"/>
            <a:ext cx="7785100" cy="213195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22645" y="2444829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主流编程语言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645" y="3241379"/>
            <a:ext cx="570829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简述现在流行的编程语言，和建议如何学好编程语言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73490" y="2481952"/>
            <a:ext cx="2131960" cy="2131960"/>
            <a:chOff x="1131485" y="2234042"/>
            <a:chExt cx="1607262" cy="1607262"/>
          </a:xfrm>
        </p:grpSpPr>
        <p:sp>
          <p:nvSpPr>
            <p:cNvPr id="5" name="椭圆 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WPS Presentation</Application>
  <PresentationFormat>自定义</PresentationFormat>
  <Paragraphs>370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SimSun</vt:lpstr>
      <vt:lpstr>Wingdings</vt:lpstr>
      <vt:lpstr>Calibri</vt:lpstr>
      <vt:lpstr>Helvetica Neue</vt:lpstr>
      <vt:lpstr>SimSun</vt:lpstr>
      <vt:lpstr>HYShuSongErKW</vt:lpstr>
      <vt:lpstr>方正中等线简体</vt:lpstr>
      <vt:lpstr>PingFang SC</vt:lpstr>
      <vt:lpstr>微软雅黑</vt:lpstr>
      <vt:lpstr>HYQiHeiKW</vt:lpstr>
      <vt:lpstr>Source Sans Pro Light</vt:lpstr>
      <vt:lpstr>Meiryo</vt:lpstr>
      <vt:lpstr>Arial Narrow</vt:lpstr>
      <vt:lpstr>Arial Unicode MS</vt:lpstr>
      <vt:lpstr>Hiragino Sans</vt:lpstr>
      <vt:lpstr>等线</vt:lpstr>
      <vt:lpstr>HYZhongDengXianKW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zappa.com</cp:lastModifiedBy>
  <cp:revision>26</cp:revision>
  <dcterms:created xsi:type="dcterms:W3CDTF">2020-02-14T06:25:49Z</dcterms:created>
  <dcterms:modified xsi:type="dcterms:W3CDTF">2020-02-14T06:25:49Z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1033-1.9.1.2994</vt:lpwstr>
  </property>
</Properties>
</file>