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4" r:id="rId6"/>
    <p:sldId id="286" r:id="rId7"/>
    <p:sldId id="287" r:id="rId8"/>
    <p:sldId id="275" r:id="rId9"/>
    <p:sldId id="276" r:id="rId10"/>
    <p:sldId id="277" r:id="rId11"/>
    <p:sldId id="278" r:id="rId12"/>
    <p:sldId id="280" r:id="rId13"/>
    <p:sldId id="273" r:id="rId14"/>
    <p:sldId id="272" r:id="rId15"/>
    <p:sldId id="271" r:id="rId16"/>
    <p:sldId id="288" r:id="rId17"/>
    <p:sldId id="290" r:id="rId18"/>
    <p:sldId id="289" r:id="rId19"/>
    <p:sldId id="26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</a:fld>
            <a:endParaRPr lang="zh-CN" altLang="zh-CN"/>
          </a:p>
        </p:txBody>
      </p:sp>
      <p:sp>
        <p:nvSpPr>
          <p:cNvPr id="5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  <a:endParaRPr lang="zh-CN" altLang="zh-CN">
              <a:sym typeface="Lantinghei SC Heavy" charset="0"/>
            </a:endParaRP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/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  <a:endParaRPr lang="zh-CN" altLang="zh-CN" dirty="0">
              <a:sym typeface="Helvetica Light" charset="0"/>
            </a:endParaRP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  <a:endParaRPr lang="zh-CN" altLang="zh-CN" dirty="0">
              <a:sym typeface="Helvetica Light" charset="0"/>
            </a:endParaRP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  <a:endParaRPr lang="zh-CN" altLang="zh-CN" dirty="0">
              <a:sym typeface="Helvetica Light" charset="0"/>
            </a:endParaRP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  <a:endParaRPr lang="zh-CN" altLang="zh-CN" dirty="0">
              <a:sym typeface="Helvetica Light" charset="0"/>
            </a:endParaRP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  <a:endParaRPr lang="zh-CN" altLang="zh-CN" dirty="0">
              <a:sym typeface="Helvetica Light" charset="0"/>
            </a:endParaRP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/>
          <a:lstStyle>
            <a:lvl1pPr algn="ctr" eaLnBrk="1">
              <a:defRPr sz="1200">
                <a:ea typeface="宋体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021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 smtClean="0"/>
              <a:t>学期项目展示</a:t>
            </a:r>
            <a:br>
              <a:rPr lang="en-IN" dirty="0"/>
            </a:br>
            <a:r>
              <a:rPr lang="zh-CN" altLang="en-IN" sz="440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毕业物品销售平台</a:t>
            </a:r>
            <a:endParaRPr lang="zh-CN" altLang="en-IN" sz="4400" dirty="0">
              <a:solidFill>
                <a:srgbClr val="C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76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开发团队</a:t>
            </a:r>
            <a:r>
              <a:rPr lang="en-IN" dirty="0" smtClean="0"/>
              <a:t>:</a:t>
            </a:r>
            <a:endParaRPr lang="en-IN" dirty="0"/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ea typeface="宋体" panose="02010600030101010101" pitchFamily="2" charset="-122"/>
              </a:rPr>
              <a:t>邢介奇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zh-CN" sz="2000" dirty="0" smtClean="0">
                <a:ea typeface="宋体" panose="02010600030101010101" pitchFamily="2" charset="-122"/>
              </a:rPr>
              <a:t>汤开元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sz="2000" dirty="0" smtClean="0">
                <a:ea typeface="宋体" panose="02010600030101010101" pitchFamily="2" charset="-122"/>
              </a:rPr>
              <a:t>司振甫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sz="2000" dirty="0" smtClean="0">
                <a:ea typeface="宋体" panose="02010600030101010101" pitchFamily="2" charset="-122"/>
              </a:rPr>
              <a:t>王昭杰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4" name="Subtitle 2"/>
          <p:cNvSpPr txBox="1"/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 smtClean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技术应用</a:t>
            </a:r>
            <a:r>
              <a:rPr lang="en-IN" dirty="0" smtClean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US" altLang="en-IN" sz="2000" dirty="0" smtClean="0"/>
              <a:t>SpringMVC</a:t>
            </a:r>
            <a:endParaRPr lang="en-US" altLang="en-IN" sz="2000" dirty="0" smtClean="0"/>
          </a:p>
          <a:p>
            <a:pPr algn="l">
              <a:spcBef>
                <a:spcPts val="0"/>
              </a:spcBef>
            </a:pPr>
            <a:r>
              <a:rPr lang="en-US" altLang="en-IN" sz="2000" dirty="0" smtClean="0"/>
              <a:t>Spring</a:t>
            </a:r>
            <a:endParaRPr lang="en-US" altLang="en-IN" sz="2000" dirty="0" smtClean="0"/>
          </a:p>
          <a:p>
            <a:pPr algn="l">
              <a:spcBef>
                <a:spcPts val="0"/>
              </a:spcBef>
            </a:pPr>
            <a:r>
              <a:rPr lang="en-US" altLang="en-IN" sz="2000" dirty="0" smtClean="0"/>
              <a:t>Mybatis</a:t>
            </a:r>
            <a:endParaRPr lang="en-US" altLang="en-IN" sz="2000" dirty="0" smtClean="0"/>
          </a:p>
          <a:p>
            <a:pPr algn="l">
              <a:spcBef>
                <a:spcPts val="0"/>
              </a:spcBef>
            </a:pPr>
            <a:r>
              <a:rPr lang="en-US" altLang="en-IN" sz="2000" dirty="0" smtClean="0"/>
              <a:t>MY SQL</a:t>
            </a:r>
            <a:endParaRPr lang="en-IN" sz="2000" dirty="0" smtClean="0"/>
          </a:p>
          <a:p>
            <a:pPr algn="l">
              <a:spcBef>
                <a:spcPts val="0"/>
              </a:spcBef>
            </a:pPr>
            <a:r>
              <a:rPr lang="en-US" altLang="en-IN" sz="2000" dirty="0" smtClean="0"/>
              <a:t>JSP</a:t>
            </a:r>
            <a:endParaRPr lang="en-US" altLang="en-IN" sz="2000" dirty="0" smtClean="0"/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IN" dirty="0" smtClean="0"/>
              <a:t> </a:t>
            </a:r>
            <a:r>
              <a:rPr lang="en-US" altLang="en-IN" dirty="0" smtClean="0"/>
              <a:t>7</a:t>
            </a:r>
            <a:r>
              <a:rPr lang="zh-CN" altLang="en-US" dirty="0" smtClean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8255635" y="2699385"/>
            <a:ext cx="352171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此处为修改个人信息的界面，将想要修改的个人信息填入之后，将会传入后台并</a:t>
            </a:r>
            <a:r>
              <a:rPr lang="en-US" altLang="zh-CN"/>
              <a:t>update</a:t>
            </a:r>
            <a:r>
              <a:rPr lang="zh-CN" altLang="en-US">
                <a:ea typeface="宋体" panose="02010600030101010101" pitchFamily="2" charset="-122"/>
              </a:rPr>
              <a:t>数据库中的用户个人信息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" name="图片 1" descr="MT$7Y`}RJX3J8X7HE~2XE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1200785"/>
            <a:ext cx="5288915" cy="5136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图片201906140008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1490345"/>
            <a:ext cx="7774305" cy="4168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05165" y="3008630"/>
            <a:ext cx="352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此处为发布物品的界面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图片20190614000813"/>
          <p:cNvPicPr>
            <a:picLocks noChangeAspect="1"/>
          </p:cNvPicPr>
          <p:nvPr/>
        </p:nvPicPr>
        <p:blipFill>
          <a:blip r:embed="rId1"/>
          <a:srcRect t="35930" r="-3090"/>
          <a:stretch>
            <a:fillRect/>
          </a:stretch>
        </p:blipFill>
        <p:spPr>
          <a:xfrm>
            <a:off x="2209800" y="1473835"/>
            <a:ext cx="7964805" cy="2668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09800" y="4808855"/>
            <a:ext cx="7524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此处是购买商品的界面，由于是毕业物品二手交易市场，故需要输入收货人信息与联系方式，便于买卖双方交易。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图片201906140008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694815"/>
            <a:ext cx="8049260" cy="4149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97240" y="2697480"/>
            <a:ext cx="352171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此处为直接购买的界面，上方有两个按钮可以查看用户购买与出售的物品，表中的待发货为商品状态，此处可在管理员后台改变订单当前的状态。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8880475" y="2280285"/>
            <a:ext cx="307213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此处是管理员后台的用户列表显示，此处将</a:t>
            </a:r>
            <a:r>
              <a:rPr lang="en-US" altLang="zh-CN"/>
              <a:t>User_list</a:t>
            </a:r>
            <a:r>
              <a:rPr lang="zh-CN" altLang="en-US">
                <a:ea typeface="宋体" panose="02010600030101010101" pitchFamily="2" charset="-122"/>
              </a:rPr>
              <a:t>展示给管理员，管理员可以在此处查看和操作用户，也可批量删除，需要勾选想要删除的用户然后点击右侧上方的删除，此时会将需要删除的用户的</a:t>
            </a:r>
            <a:r>
              <a:rPr lang="en-US" altLang="zh-CN">
                <a:ea typeface="宋体" panose="02010600030101010101" pitchFamily="2" charset="-122"/>
              </a:rPr>
              <a:t>id</a:t>
            </a:r>
            <a:r>
              <a:rPr lang="zh-CN" altLang="en-US">
                <a:ea typeface="宋体" panose="02010600030101010101" pitchFamily="2" charset="-122"/>
              </a:rPr>
              <a:t>们存入</a:t>
            </a:r>
            <a:r>
              <a:rPr lang="en-US" altLang="zh-CN">
                <a:ea typeface="宋体" panose="02010600030101010101" pitchFamily="2" charset="-122"/>
              </a:rPr>
              <a:t>ids[]</a:t>
            </a:r>
            <a:r>
              <a:rPr lang="zh-CN" altLang="en-US">
                <a:ea typeface="宋体" panose="02010600030101010101" pitchFamily="2" charset="-122"/>
              </a:rPr>
              <a:t>，然后执行</a:t>
            </a:r>
            <a:r>
              <a:rPr lang="en-US" altLang="zh-CN">
                <a:ea typeface="宋体" panose="02010600030101010101" pitchFamily="2" charset="-122"/>
              </a:rPr>
              <a:t>DeleteById</a:t>
            </a:r>
            <a:r>
              <a:rPr lang="zh-CN" altLang="en-US">
                <a:ea typeface="宋体" panose="02010600030101010101" pitchFamily="2" charset="-122"/>
              </a:rPr>
              <a:t>，之后便删除成功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" name="图片 1" descr="TA9YCT4E88$1YORIQ8CMDT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1967865"/>
            <a:ext cx="8580755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3190" y="2408555"/>
            <a:ext cx="2771775" cy="2040890"/>
          </a:xfrm>
        </p:spPr>
        <p:txBody>
          <a:bodyPr/>
          <a:p>
            <a:r>
              <a:rPr lang="zh-CN" altLang="en-US"/>
              <a:t>管理员的订单列表界面，用来查找订单</a:t>
            </a:r>
            <a:endParaRPr lang="zh-CN" altLang="en-US"/>
          </a:p>
        </p:txBody>
      </p:sp>
      <p:pic>
        <p:nvPicPr>
          <p:cNvPr id="4" name="图片 3" descr="HU)~VL5~JW}6[P@9JU5}DZ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629410"/>
            <a:ext cx="8489315" cy="3268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5260" y="2338705"/>
            <a:ext cx="2729865" cy="2317115"/>
          </a:xfrm>
        </p:spPr>
        <p:txBody>
          <a:bodyPr/>
          <a:p>
            <a:r>
              <a:rPr lang="zh-CN" altLang="en-US"/>
              <a:t>这就是管理员的钱包审核界面，用户的充值申请就是在这里申请是否通过</a:t>
            </a:r>
            <a:endParaRPr lang="zh-CN" altLang="en-US"/>
          </a:p>
        </p:txBody>
      </p:sp>
      <p:pic>
        <p:nvPicPr>
          <p:cNvPr id="4" name="图片 3" descr="[QWZ6`N35KOS`}ISSQ[@%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1935480"/>
            <a:ext cx="8916035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95740" y="2144395"/>
            <a:ext cx="2719705" cy="2439035"/>
          </a:xfrm>
        </p:spPr>
        <p:txBody>
          <a:bodyPr/>
          <a:p>
            <a:r>
              <a:rPr lang="zh-CN" altLang="en-US"/>
              <a:t>管理员的商品列表展示，管理员可以在这里查看与修改商品信息</a:t>
            </a:r>
            <a:endParaRPr lang="zh-CN" altLang="en-US"/>
          </a:p>
        </p:txBody>
      </p:sp>
      <p:pic>
        <p:nvPicPr>
          <p:cNvPr id="4" name="图片 3" descr="`}FAD86$NK[MAZ0NYM[[7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1041400"/>
            <a:ext cx="7657465" cy="48647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遇到的挑战与感想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132" y="2370026"/>
            <a:ext cx="7804944" cy="403253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首次尝试</a:t>
            </a:r>
            <a:r>
              <a:rPr lang="en-US" altLang="zh-CN">
                <a:ea typeface="宋体" panose="02010600030101010101" pitchFamily="2" charset="-122"/>
              </a:rPr>
              <a:t>Mybatis</a:t>
            </a:r>
            <a:r>
              <a:rPr lang="zh-CN" altLang="en-US">
                <a:ea typeface="宋体" panose="02010600030101010101" pitchFamily="2" charset="-122"/>
              </a:rPr>
              <a:t>，由于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的简单轻便没有第三方依赖且</a:t>
            </a:r>
            <a:r>
              <a:rPr lang="zh-CN">
                <a:ea typeface="宋体" panose="02010600030101010101" pitchFamily="2" charset="-122"/>
              </a:rPr>
              <a:t>实现了</a:t>
            </a:r>
            <a:r>
              <a:rPr lang="en-US" altLang="zh-CN">
                <a:ea typeface="宋体" panose="02010600030101010101" pitchFamily="2" charset="-122"/>
              </a:rPr>
              <a:t>sql</a:t>
            </a:r>
            <a:r>
              <a:rPr lang="zh-CN" altLang="en-US">
                <a:ea typeface="宋体" panose="02010600030101010101" pitchFamily="2" charset="-122"/>
              </a:rPr>
              <a:t>语句与代码的分离，虽然</a:t>
            </a:r>
            <a:r>
              <a:rPr lang="en-US" altLang="zh-CN">
                <a:ea typeface="宋体" panose="02010600030101010101" pitchFamily="2" charset="-122"/>
              </a:rPr>
              <a:t>sql</a:t>
            </a:r>
            <a:r>
              <a:rPr lang="zh-CN" altLang="en-US">
                <a:ea typeface="宋体" panose="02010600030101010101" pitchFamily="2" charset="-122"/>
              </a:rPr>
              <a:t>语句工程量较大，但是可以使用逆向工程自动生成</a:t>
            </a:r>
            <a:r>
              <a:rPr lang="en-US" altLang="zh-CN">
                <a:ea typeface="宋体" panose="02010600030101010101" pitchFamily="2" charset="-122"/>
              </a:rPr>
              <a:t>pojo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Mapper</a:t>
            </a:r>
            <a:r>
              <a:rPr lang="zh-CN" altLang="en-US">
                <a:ea typeface="宋体" panose="02010600030101010101" pitchFamily="2" charset="-122"/>
              </a:rPr>
              <a:t>们，大大减少工作量。此项目虽然耗费了大量精力但是还太过简陋，希望以后可以逐渐弥补自己的不足之处。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en-IN"/>
          </a:p>
          <a:p>
            <a:endParaRPr lang="en-US" alt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 smtClean="0"/>
              <a:t>团队介绍</a:t>
            </a:r>
            <a:endParaRPr lang="en-IN" dirty="0"/>
          </a:p>
        </p:txBody>
      </p:sp>
      <p:pic>
        <p:nvPicPr>
          <p:cNvPr id="7" name="Picture 6" descr="A close up of an animal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1537641"/>
            <a:ext cx="2430236" cy="24302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1537641"/>
            <a:ext cx="2326788" cy="23267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8295" y="3044547"/>
            <a:ext cx="2269314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IN" dirty="0" smtClean="0">
                <a:ea typeface="宋体" panose="02010600030101010101" pitchFamily="2" charset="-122"/>
              </a:rPr>
              <a:t>司振甫</a:t>
            </a:r>
            <a:endParaRPr lang="en-IN" dirty="0"/>
          </a:p>
          <a:p>
            <a:r>
              <a:rPr lang="en-US" altLang="en-IN" dirty="0">
                <a:sym typeface="+mn-ea"/>
              </a:rPr>
              <a:t>2016207121</a:t>
            </a:r>
            <a:endParaRPr lang="en-IN" dirty="0"/>
          </a:p>
          <a:p>
            <a:r>
              <a:rPr lang="zh-CN" altLang="en-US" dirty="0" smtClean="0"/>
              <a:t>前端开发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998029" y="1544453"/>
            <a:ext cx="2182228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IN" dirty="0" smtClean="0">
                <a:ea typeface="宋体" panose="02010600030101010101" pitchFamily="2" charset="-122"/>
              </a:rPr>
              <a:t>邢介奇</a:t>
            </a:r>
            <a:endParaRPr lang="en-IN" dirty="0"/>
          </a:p>
          <a:p>
            <a:pPr algn="r"/>
            <a:r>
              <a:rPr lang="en-US" altLang="en-IN" dirty="0"/>
              <a:t>2016207046</a:t>
            </a:r>
            <a:endParaRPr lang="en-IN" dirty="0"/>
          </a:p>
          <a:p>
            <a:pPr algn="r"/>
            <a:r>
              <a:rPr lang="zh-CN" altLang="en-US" dirty="0" smtClean="0"/>
              <a:t>数据库开发</a:t>
            </a:r>
            <a:endParaRPr lang="en-IN" dirty="0"/>
          </a:p>
        </p:txBody>
      </p:sp>
      <p:pic>
        <p:nvPicPr>
          <p:cNvPr id="12" name="Picture 11" descr="A close up of an animal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4215530"/>
            <a:ext cx="2430236" cy="243023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4215530"/>
            <a:ext cx="2326788" cy="23267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08295" y="5689158"/>
            <a:ext cx="2002648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IN" dirty="0" smtClean="0">
                <a:ea typeface="宋体" panose="02010600030101010101" pitchFamily="2" charset="-122"/>
              </a:rPr>
              <a:t>汤开元</a:t>
            </a:r>
            <a:r>
              <a:rPr lang="en-US" altLang="en-IN" dirty="0">
                <a:sym typeface="+mn-ea"/>
              </a:rPr>
              <a:t>2016207239</a:t>
            </a:r>
            <a:endParaRPr lang="en-IN" dirty="0"/>
          </a:p>
          <a:p>
            <a:r>
              <a:rPr lang="zh-CN" altLang="en-US" dirty="0" smtClean="0"/>
              <a:t>后台开发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215530"/>
            <a:ext cx="2002648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IN" dirty="0" smtClean="0">
                <a:ea typeface="宋体" panose="02010600030101010101" pitchFamily="2" charset="-122"/>
              </a:rPr>
              <a:t>王昭杰</a:t>
            </a:r>
            <a:endParaRPr lang="en-IN" dirty="0"/>
          </a:p>
          <a:p>
            <a:pPr algn="r"/>
            <a:r>
              <a:rPr lang="en-US" altLang="en-IN" dirty="0">
                <a:sym typeface="+mn-ea"/>
              </a:rPr>
              <a:t>2016207</a:t>
            </a:r>
            <a:endParaRPr lang="en-IN" dirty="0"/>
          </a:p>
          <a:p>
            <a:pPr algn="r"/>
            <a:r>
              <a:rPr lang="zh-CN" altLang="en-US" dirty="0" smtClean="0"/>
              <a:t>后台开发</a:t>
            </a:r>
            <a:endParaRPr lang="en-IN" dirty="0"/>
          </a:p>
        </p:txBody>
      </p:sp>
      <p:pic>
        <p:nvPicPr>
          <p:cNvPr id="17" name="Picture 16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9650" y="2506518"/>
            <a:ext cx="1150607" cy="24772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48041" y="5189686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9904" y="5397326"/>
            <a:ext cx="1086050" cy="2338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zh-CN" altLang="en-IN" dirty="0">
                <a:ea typeface="宋体" panose="02010600030101010101" pitchFamily="2" charset="-122"/>
                <a:sym typeface="+mn-ea"/>
              </a:rPr>
              <a:t>本项目为毕业物品销售平台即二手交易平台，主要实现了商品展示，关注商品，购买商品，账户充值，对商品的增删改查，使得每一位用户登陆后即可上架商品，当用户看中心仪的物品时可以关注该商品或者直接购买。管理员可以在后台管理用户信息，商品信息和订单信息，并可为用户充值或提现。</a:t>
            </a:r>
            <a:endParaRPr lang="zh-CN" altLang="en-IN" dirty="0">
              <a:ea typeface="宋体" panose="02010600030101010101" pitchFamily="2" charset="-122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图片201906140007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1266190"/>
            <a:ext cx="8209280" cy="4324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9150" y="2560320"/>
            <a:ext cx="352171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此为网站的主页，上方搜索框可以实现商品的查询，右侧按钮点击后即可弹出登录或注册的对话框，左侧分类可以方便用户找到想要的商品的种类，中间部分会展示发布的所有商品供用户浏览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7830" y="2593975"/>
            <a:ext cx="3230245" cy="2235200"/>
          </a:xfrm>
        </p:spPr>
        <p:txBody>
          <a:bodyPr/>
          <a:p>
            <a:r>
              <a:rPr lang="zh-CN" altLang="en-US"/>
              <a:t>充值界面，充值申请后，有管理员审核</a:t>
            </a:r>
            <a:endParaRPr lang="zh-CN" altLang="en-US"/>
          </a:p>
        </p:txBody>
      </p:sp>
      <p:pic>
        <p:nvPicPr>
          <p:cNvPr id="4" name="图片 3" descr="L[GFA%L(KKY{5}@`L4}H$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312545"/>
            <a:ext cx="5768975" cy="3841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YXJFIFAI}TO)DSLFR7@%CC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1158875"/>
            <a:ext cx="5250815" cy="4595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43215" y="1975485"/>
            <a:ext cx="31959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一进入后台就能看到的求购信息分享界面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图片20190614000745"/>
          <p:cNvPicPr>
            <a:picLocks noChangeAspect="1"/>
          </p:cNvPicPr>
          <p:nvPr/>
        </p:nvPicPr>
        <p:blipFill>
          <a:blip r:embed="rId1"/>
          <a:srcRect l="26563" t="20822" r="28842" b="12544"/>
          <a:stretch>
            <a:fillRect/>
          </a:stretch>
        </p:blipFill>
        <p:spPr>
          <a:xfrm>
            <a:off x="274320" y="1438910"/>
            <a:ext cx="3940175" cy="4588510"/>
          </a:xfrm>
          <a:prstGeom prst="rect">
            <a:avLst/>
          </a:prstGeom>
        </p:spPr>
      </p:pic>
      <p:pic>
        <p:nvPicPr>
          <p:cNvPr id="5" name="图片 4" descr="QQ图片20190614000754"/>
          <p:cNvPicPr>
            <a:picLocks noChangeAspect="1"/>
          </p:cNvPicPr>
          <p:nvPr/>
        </p:nvPicPr>
        <p:blipFill>
          <a:blip r:embed="rId2"/>
          <a:srcRect l="16729" t="14489" r="15985" b="8807"/>
          <a:stretch>
            <a:fillRect/>
          </a:stretch>
        </p:blipFill>
        <p:spPr>
          <a:xfrm>
            <a:off x="4302760" y="678180"/>
            <a:ext cx="3585845" cy="5348605"/>
          </a:xfrm>
          <a:prstGeom prst="snip1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63890" y="2541270"/>
            <a:ext cx="352171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此为登录与注册框，此处运用了</a:t>
            </a:r>
            <a:r>
              <a:rPr lang="en-US" altLang="zh-CN"/>
              <a:t>js</a:t>
            </a:r>
            <a:r>
              <a:rPr lang="zh-CN" altLang="en-US">
                <a:ea typeface="宋体" panose="02010600030101010101" pitchFamily="2" charset="-122"/>
              </a:rPr>
              <a:t>，用户将信息输入之后，前段便将值传到</a:t>
            </a:r>
            <a:r>
              <a:rPr lang="en-US" altLang="zh-CN">
                <a:ea typeface="宋体" panose="02010600030101010101" pitchFamily="2" charset="-122"/>
              </a:rPr>
              <a:t>UserController</a:t>
            </a:r>
            <a:r>
              <a:rPr lang="zh-CN" altLang="en-US">
                <a:ea typeface="宋体" panose="02010600030101010101" pitchFamily="2" charset="-122"/>
              </a:rPr>
              <a:t>中，后者将会使用</a:t>
            </a:r>
            <a:r>
              <a:rPr lang="en-US" altLang="zh-CN">
                <a:ea typeface="宋体" panose="02010600030101010101" pitchFamily="2" charset="-122"/>
              </a:rPr>
              <a:t>UserService</a:t>
            </a:r>
            <a:r>
              <a:rPr lang="zh-CN" altLang="en-US">
                <a:ea typeface="宋体" panose="02010600030101010101" pitchFamily="2" charset="-122"/>
              </a:rPr>
              <a:t>中的方法，调用</a:t>
            </a:r>
            <a:r>
              <a:rPr lang="en-US" altLang="zh-CN">
                <a:ea typeface="宋体" panose="02010600030101010101" pitchFamily="2" charset="-122"/>
              </a:rPr>
              <a:t>Dao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Dao</a:t>
            </a:r>
            <a:r>
              <a:rPr lang="zh-CN" altLang="en-US">
                <a:ea typeface="宋体" panose="02010600030101010101" pitchFamily="2" charset="-122"/>
              </a:rPr>
              <a:t>使用配置在</a:t>
            </a:r>
            <a:r>
              <a:rPr lang="en-US" altLang="zh-CN">
                <a:ea typeface="宋体" panose="02010600030101010101" pitchFamily="2" charset="-122"/>
              </a:rPr>
              <a:t>Mapper.xml</a:t>
            </a:r>
            <a:r>
              <a:rPr lang="zh-CN" altLang="en-US">
                <a:ea typeface="宋体" panose="02010600030101010101" pitchFamily="2" charset="-122"/>
              </a:rPr>
              <a:t>中的</a:t>
            </a:r>
            <a:r>
              <a:rPr lang="en-US" altLang="zh-CN">
                <a:ea typeface="宋体" panose="02010600030101010101" pitchFamily="2" charset="-122"/>
              </a:rPr>
              <a:t>sql</a:t>
            </a:r>
            <a:r>
              <a:rPr lang="zh-CN" altLang="en-US">
                <a:ea typeface="宋体" panose="02010600030101010101" pitchFamily="2" charset="-122"/>
              </a:rPr>
              <a:t>语句，将值存入或去出数据库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图片20190614000757"/>
          <p:cNvPicPr>
            <a:picLocks noChangeAspect="1"/>
          </p:cNvPicPr>
          <p:nvPr/>
        </p:nvPicPr>
        <p:blipFill>
          <a:blip r:embed="rId1"/>
          <a:srcRect b="4454"/>
          <a:stretch>
            <a:fillRect/>
          </a:stretch>
        </p:blipFill>
        <p:spPr>
          <a:xfrm>
            <a:off x="127635" y="1604010"/>
            <a:ext cx="7941310" cy="43859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图片201906140008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1513840"/>
            <a:ext cx="7999730" cy="40405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14055" y="2423160"/>
            <a:ext cx="352171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此处是个人中心的关注界面，用户看到商品后，也许会对价格不满意，便可关注该商品，若出现价格变动即可购买。此处会调用getFocusByUserId</a:t>
            </a:r>
            <a:r>
              <a:rPr lang="en-US" altLang="zh-CN"/>
              <a:t>()</a:t>
            </a:r>
            <a:r>
              <a:rPr lang="zh-CN" altLang="en-US">
                <a:ea typeface="宋体" panose="02010600030101010101" pitchFamily="2" charset="-122"/>
              </a:rPr>
              <a:t>查到用户的关注列表之后将其存入数组传入前台并展示。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042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042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WPS 演示</Application>
  <PresentationFormat>宽屏</PresentationFormat>
  <Paragraphs>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Helvetica Light</vt:lpstr>
      <vt:lpstr>Lantinghei SC Heavy</vt:lpstr>
      <vt:lpstr>Lantinghei SC Heavy</vt:lpstr>
      <vt:lpstr>Segoe Print</vt:lpstr>
      <vt:lpstr>Helvetica Light</vt:lpstr>
      <vt:lpstr>微软雅黑</vt:lpstr>
      <vt:lpstr>Calibri</vt:lpstr>
      <vt:lpstr>Lantinghei SC Heavy</vt:lpstr>
      <vt:lpstr>Helvetica Light</vt:lpstr>
      <vt:lpstr>White</vt:lpstr>
      <vt:lpstr>学期项目展示 毕业物品销售平台</vt:lpstr>
      <vt:lpstr>团队介绍</vt:lpstr>
      <vt:lpstr>项目概述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遇到的挑战与感想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32073</cp:lastModifiedBy>
  <cp:revision>73</cp:revision>
  <dcterms:created xsi:type="dcterms:W3CDTF">2018-12-12T03:00:00Z</dcterms:created>
  <dcterms:modified xsi:type="dcterms:W3CDTF">2020-01-06T13:18:17Z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