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2"/>
  </p:notesMasterIdLst>
  <p:handoutMasterIdLst>
    <p:handoutMasterId r:id="rId23"/>
  </p:handoutMasterIdLst>
  <p:sldIdLst>
    <p:sldId id="256" r:id="rId5"/>
    <p:sldId id="262" r:id="rId6"/>
    <p:sldId id="261" r:id="rId7"/>
    <p:sldId id="269" r:id="rId8"/>
    <p:sldId id="274" r:id="rId9"/>
    <p:sldId id="275" r:id="rId10"/>
    <p:sldId id="266" r:id="rId11"/>
    <p:sldId id="268" r:id="rId12"/>
    <p:sldId id="277" r:id="rId13"/>
    <p:sldId id="270" r:id="rId14"/>
    <p:sldId id="263" r:id="rId15"/>
    <p:sldId id="271" r:id="rId16"/>
    <p:sldId id="265" r:id="rId17"/>
    <p:sldId id="264" r:id="rId18"/>
    <p:sldId id="278" r:id="rId19"/>
    <p:sldId id="279"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9" d="100"/>
          <a:sy n="89" d="100"/>
        </p:scale>
        <p:origin x="432" y="53"/>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3"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en-US" dirty="0" smtClean="0"/>
            <a:t>Data cleaning</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US" dirty="0" smtClean="0"/>
            <a:t>encoding</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en-US" dirty="0" smtClean="0"/>
            <a:t>Training models</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dgm:spPr/>
    </dgm:pt>
    <dgm:pt modelId="{55BDA980-9151-47FF-AF00-AFF61BF7329A}" type="pres">
      <dgm:prSet presAssocID="{701D68F5-42F8-47BC-8FED-84C50F595DF0}" presName="iconRect" presStyleLbl="node1" presStyleIdx="0" presStyleCnt="3" custLinFactNeighborX="748" custLinFactNeighborY="2245"/>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dgm:presLayoutVars>
          <dgm:chMax val="1"/>
          <dgm:chPref val="1"/>
        </dgm:presLayoutVars>
      </dgm:prSet>
      <dgm:spPr/>
      <dgm:t>
        <a:bodyPr/>
        <a:lstStyle/>
        <a:p>
          <a:endParaRPr lang="en-IN"/>
        </a:p>
      </dgm:t>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t>
        <a:bodyPr/>
        <a:lstStyle/>
        <a:p>
          <a:endParaRPr lang="en-IN"/>
        </a:p>
      </dgm:t>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dgm:spPr/>
    </dgm:pt>
    <dgm:pt modelId="{FC76B9EB-DCB2-48BE-8038-BB271187C51D}" type="pres">
      <dgm:prSet presAssocID="{76CC3289-2662-43F0-A3C6-BA04A135F08C}"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dgm14="http://schemas.microsoft.com/office/drawing/2010/diagram" id="0" name="" descr="Link"/>
        </a:ext>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dgm:presLayoutVars>
          <dgm:chMax val="1"/>
          <dgm:chPref val="1"/>
        </dgm:presLayoutVars>
      </dgm:prSet>
      <dgm:spPr/>
      <dgm:t>
        <a:bodyPr/>
        <a:lstStyle/>
        <a:p>
          <a:endParaRPr lang="en-IN"/>
        </a:p>
      </dgm:t>
    </dgm:pt>
  </dgm:ptLst>
  <dgm:cxnLst>
    <dgm:cxn modelId="{F44D1E9F-9059-456A-ACD4-C954F5166A16}" type="presOf" srcId="{701D68F5-42F8-47BC-8FED-84C50F595DF0}" destId="{29C7C433-EF2A-4A44-BC53-B7211D27668D}" srcOrd="0" destOrd="0" presId="urn:microsoft.com/office/officeart/2018/5/layout/IconCircleLabelList"/>
    <dgm:cxn modelId="{7F0DAB6F-9257-4F2D-B31A-3418F73F6952}" srcId="{7D9C16A6-8C48-4165-8DAF-8C957C12A8FA}" destId="{91A66877-AC1C-46D9-BF2C-6024B638DEA9}" srcOrd="1" destOrd="0" parTransId="{913FED05-DF41-48A7-B1F8-81937A468EF9}" sibTransId="{BFCE4A28-C381-46FF-935A-B11534EF7D87}"/>
    <dgm:cxn modelId="{C4BA385D-31ED-40EF-A5D6-98DFBA64E71A}" srcId="{7D9C16A6-8C48-4165-8DAF-8C957C12A8FA}" destId="{701D68F5-42F8-47BC-8FED-84C50F595DF0}" srcOrd="0" destOrd="0" parTransId="{9617668C-C38C-4017-8DDF-37855B15D110}" sibTransId="{0C95B389-AC0C-4055-9AA3-38815EFC8B0A}"/>
    <dgm:cxn modelId="{77F3068B-47FB-4C44-B12F-5B52EA8C8D6F}" type="presOf" srcId="{91A66877-AC1C-46D9-BF2C-6024B638DEA9}" destId="{B87C32D5-7B07-49E2-84BD-BC5A516ABFE6}" srcOrd="0" destOrd="0" presId="urn:microsoft.com/office/officeart/2018/5/layout/IconCircleLabelList"/>
    <dgm:cxn modelId="{0400886E-8A1A-44C2-95A7-DB0EF4911494}" srcId="{7D9C16A6-8C48-4165-8DAF-8C957C12A8FA}" destId="{76CC3289-2662-43F0-A3C6-BA04A135F08C}" srcOrd="2" destOrd="0" parTransId="{D46DB4DA-1442-4ECE-89FE-BBB1E3489E3D}" sibTransId="{FA28C9D6-476E-43CD-BA23-D6D990FD78D0}"/>
    <dgm:cxn modelId="{1E51D096-D749-4658-8D93-02A059315D09}" type="presOf" srcId="{76CC3289-2662-43F0-A3C6-BA04A135F08C}" destId="{E92865A0-8142-4764-BBFC-1FA0DCA8D9E0}" srcOrd="0" destOrd="0" presId="urn:microsoft.com/office/officeart/2018/5/layout/IconCircleLabelList"/>
    <dgm:cxn modelId="{1DCAC474-202E-48E4-8885-832453650F99}" type="presOf" srcId="{7D9C16A6-8C48-4165-8DAF-8C957C12A8FA}" destId="{25C14C25-2A98-4731-B0BF-677AD8191C30}"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686474"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5BDA980-9151-47FF-AF00-AFF61BF7329A}">
      <dsp:nvSpPr>
        <dsp:cNvPr id="0" name=""/>
        <dsp:cNvSpPr/>
      </dsp:nvSpPr>
      <dsp:spPr>
        <a:xfrm>
          <a:off x="1119141" y="623879"/>
          <a:ext cx="1141875" cy="1141875"/>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9C7C433-EF2A-4A44-BC53-B7211D27668D}">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89050">
            <a:lnSpc>
              <a:spcPct val="100000"/>
            </a:lnSpc>
            <a:spcBef>
              <a:spcPct val="0"/>
            </a:spcBef>
            <a:spcAft>
              <a:spcPct val="35000"/>
            </a:spcAft>
            <a:defRPr cap="all"/>
          </a:pPr>
          <a:r>
            <a:rPr lang="en-US" sz="2900" kern="1200" dirty="0" smtClean="0"/>
            <a:t>Data cleaning</a:t>
          </a:r>
          <a:endParaRPr lang="en-US" sz="2900" kern="1200" dirty="0"/>
        </a:p>
      </dsp:txBody>
      <dsp:txXfrm>
        <a:off x="50287" y="2784119"/>
        <a:ext cx="3262500" cy="720000"/>
      </dsp:txXfrm>
    </dsp:sp>
    <dsp:sp modelId="{AE6D994C-35CC-4E2D-93F7-0749D531DB38}">
      <dsp:nvSpPr>
        <dsp:cNvPr id="0" name=""/>
        <dsp:cNvSpPr/>
      </dsp:nvSpPr>
      <dsp:spPr>
        <a:xfrm>
          <a:off x="4519912"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5E3B37B-74D0-4A88-B4DE-941AD611607D}">
      <dsp:nvSpPr>
        <dsp:cNvPr id="0" name=""/>
        <dsp:cNvSpPr/>
      </dsp:nvSpPr>
      <dsp:spPr>
        <a:xfrm>
          <a:off x="4944037" y="598243"/>
          <a:ext cx="1141875" cy="1141875"/>
        </a:xfrm>
        <a:prstGeom prst="rect">
          <a:avLst/>
        </a:prstGeom>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87C32D5-7B07-49E2-84BD-BC5A516ABFE6}">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89050">
            <a:lnSpc>
              <a:spcPct val="100000"/>
            </a:lnSpc>
            <a:spcBef>
              <a:spcPct val="0"/>
            </a:spcBef>
            <a:spcAft>
              <a:spcPct val="35000"/>
            </a:spcAft>
            <a:defRPr cap="all"/>
          </a:pPr>
          <a:r>
            <a:rPr lang="en-US" sz="2900" kern="1200" dirty="0" smtClean="0"/>
            <a:t>encoding</a:t>
          </a:r>
          <a:endParaRPr lang="en-US" sz="2900" kern="1200" dirty="0"/>
        </a:p>
      </dsp:txBody>
      <dsp:txXfrm>
        <a:off x="3883725" y="2784119"/>
        <a:ext cx="3262500" cy="720000"/>
      </dsp:txXfrm>
    </dsp:sp>
    <dsp:sp modelId="{8B8DA957-4F6D-47EE-BF0F-6ACDA82AAC07}">
      <dsp:nvSpPr>
        <dsp:cNvPr id="0" name=""/>
        <dsp:cNvSpPr/>
      </dsp:nvSpPr>
      <dsp:spPr>
        <a:xfrm>
          <a:off x="8353350"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C76B9EB-DCB2-48BE-8038-BB271187C51D}">
      <dsp:nvSpPr>
        <dsp:cNvPr id="0" name=""/>
        <dsp:cNvSpPr/>
      </dsp:nvSpPr>
      <dsp:spPr>
        <a:xfrm>
          <a:off x="8777475"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92865A0-8142-4764-BBFC-1FA0DCA8D9E0}">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89050">
            <a:lnSpc>
              <a:spcPct val="100000"/>
            </a:lnSpc>
            <a:spcBef>
              <a:spcPct val="0"/>
            </a:spcBef>
            <a:spcAft>
              <a:spcPct val="35000"/>
            </a:spcAft>
            <a:defRPr cap="all"/>
          </a:pPr>
          <a:r>
            <a:rPr lang="en-US" sz="2900" kern="1200" dirty="0" smtClean="0"/>
            <a:t>Training models</a:t>
          </a:r>
          <a:endParaRPr lang="en-US" sz="2900" kern="1200" dirty="0"/>
        </a:p>
      </dsp:txBody>
      <dsp:txXfrm>
        <a:off x="7717162" y="2784119"/>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10/7/2022</a:t>
            </a:fld>
            <a:endParaRPr lang="en-US" dirty="0"/>
          </a:p>
        </p:txBody>
      </p:sp>
      <p:sp>
        <p:nvSpPr>
          <p:cNvPr id="4" name="Footer Placeholder 3">
            <a:extLst>
              <a:ext uri="{FF2B5EF4-FFF2-40B4-BE49-F238E27FC236}">
                <a16:creationId xmlns=""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10/7/2022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02C5318-1A1E-49D0-B2E2-A4B0FA9E8A40}"/>
              </a:ext>
            </a:extLst>
          </p:cNvPr>
          <p:cNvSpPr>
            <a:spLocks noGrp="1"/>
          </p:cNvSpPr>
          <p:nvPr>
            <p:ph type="ctrTitle"/>
          </p:nvPr>
        </p:nvSpPr>
        <p:spPr>
          <a:xfrm>
            <a:off x="581191" y="4431625"/>
            <a:ext cx="10993549" cy="1430789"/>
          </a:xfrm>
        </p:spPr>
        <p:txBody>
          <a:bodyPr>
            <a:noAutofit/>
          </a:bodyPr>
          <a:lstStyle/>
          <a:p>
            <a:pPr algn="ctr"/>
            <a:r>
              <a:rPr lang="en-US" sz="4000" dirty="0">
                <a:solidFill>
                  <a:schemeClr val="bg1"/>
                </a:solidFill>
                <a:cs typeface="Times New Roman" panose="02020603050405020304" pitchFamily="18" charset="0"/>
              </a:rPr>
              <a:t>HOTEL RESERVATION &amp; CANCELLATION </a:t>
            </a:r>
            <a:r>
              <a:rPr lang="en-US" sz="4000" dirty="0" smtClean="0">
                <a:solidFill>
                  <a:schemeClr val="bg1"/>
                </a:solidFill>
                <a:cs typeface="Times New Roman" panose="02020603050405020304" pitchFamily="18" charset="0"/>
              </a:rPr>
              <a:t>PREDICTION</a:t>
            </a:r>
            <a:endParaRPr lang="en-US" sz="6000" dirty="0">
              <a:solidFill>
                <a:schemeClr val="bg1"/>
              </a:solidFill>
            </a:endParaRPr>
          </a:p>
        </p:txBody>
      </p:sp>
      <p:sp>
        <p:nvSpPr>
          <p:cNvPr id="3" name="Subtitle 2">
            <a:extLst>
              <a:ext uri="{FF2B5EF4-FFF2-40B4-BE49-F238E27FC236}">
                <a16:creationId xmlns="" xmlns:a16="http://schemas.microsoft.com/office/drawing/2014/main" id="{48B6CF59-4E5B-494D-A2F7-97ADD01E6497}"/>
              </a:ext>
            </a:extLst>
          </p:cNvPr>
          <p:cNvSpPr>
            <a:spLocks noGrp="1"/>
          </p:cNvSpPr>
          <p:nvPr>
            <p:ph type="subTitle" idx="1"/>
          </p:nvPr>
        </p:nvSpPr>
        <p:spPr>
          <a:xfrm>
            <a:off x="581194" y="5862414"/>
            <a:ext cx="10993546" cy="528150"/>
          </a:xfrm>
        </p:spPr>
        <p:txBody>
          <a:bodyPr>
            <a:normAutofit fontScale="92500"/>
          </a:bodyPr>
          <a:lstStyle/>
          <a:p>
            <a:r>
              <a:rPr lang="en-US" dirty="0" smtClean="0">
                <a:solidFill>
                  <a:srgbClr val="7CEBFF"/>
                </a:solidFill>
              </a:rPr>
              <a:t>																		-DADI VASANTHI (119EC0018)</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DUPLICATE VALUES</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US" sz="2200" dirty="0">
                <a:cs typeface="Times New Roman" panose="02020603050405020304" pitchFamily="18" charset="0"/>
              </a:rPr>
              <a:t>Number of duplicate values in the data set = 32013 </a:t>
            </a:r>
          </a:p>
          <a:p>
            <a:pPr marL="306000" lvl="1" algn="just">
              <a:lnSpc>
                <a:spcPct val="150000"/>
              </a:lnSpc>
            </a:pPr>
            <a:r>
              <a:rPr lang="en-US" sz="2200" dirty="0">
                <a:cs typeface="Times New Roman" panose="02020603050405020304" pitchFamily="18" charset="0"/>
              </a:rPr>
              <a:t>In order to obtain only distinct records, We will eliminate the 32013 duplicate records from the data set. After eliminating the duplicate values, we will verify whether the duplicates were eliminated from the data set or not. </a:t>
            </a:r>
            <a:endParaRPr lang="en-US" sz="2200" dirty="0" smtClean="0">
              <a:cs typeface="Times New Roman" panose="02020603050405020304" pitchFamily="18" charset="0"/>
            </a:endParaRPr>
          </a:p>
          <a:p>
            <a:pPr algn="just">
              <a:lnSpc>
                <a:spcPct val="150000"/>
              </a:lnSpc>
            </a:pPr>
            <a:r>
              <a:rPr lang="en-US" sz="2200" dirty="0" smtClean="0">
                <a:cs typeface="Times New Roman" panose="02020603050405020304" pitchFamily="18" charset="0"/>
              </a:rPr>
              <a:t>Number </a:t>
            </a:r>
            <a:r>
              <a:rPr lang="en-US" sz="2200" dirty="0">
                <a:cs typeface="Times New Roman" panose="02020603050405020304" pitchFamily="18" charset="0"/>
              </a:rPr>
              <a:t>of rows in the dataset after removing duplicates = 87377 </a:t>
            </a:r>
          </a:p>
        </p:txBody>
      </p:sp>
    </p:spTree>
    <p:extLst>
      <p:ext uri="{BB962C8B-B14F-4D97-AF65-F5344CB8AC3E}">
        <p14:creationId xmlns:p14="http://schemas.microsoft.com/office/powerpoint/2010/main" val="190646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CATEGORICAL DATA</a:t>
            </a:r>
            <a:endParaRPr lang="en-IN" dirty="0"/>
          </a:p>
        </p:txBody>
      </p:sp>
      <p:sp>
        <p:nvSpPr>
          <p:cNvPr id="3" name="Content Placeholder 2"/>
          <p:cNvSpPr>
            <a:spLocks noGrp="1"/>
          </p:cNvSpPr>
          <p:nvPr>
            <p:ph idx="1"/>
          </p:nvPr>
        </p:nvSpPr>
        <p:spPr/>
        <p:txBody>
          <a:bodyPr>
            <a:normAutofit lnSpcReduction="10000"/>
          </a:bodyPr>
          <a:lstStyle/>
          <a:p>
            <a:pPr>
              <a:lnSpc>
                <a:spcPct val="150000"/>
              </a:lnSpc>
            </a:pPr>
            <a:r>
              <a:rPr lang="en-US" sz="2200" dirty="0" smtClean="0"/>
              <a:t>Encoding </a:t>
            </a:r>
            <a:r>
              <a:rPr lang="en-US" sz="2200" dirty="0"/>
              <a:t>categorical data is a process of converting categorical data into integer format so that the data with converted categorical values can be provided to the different models</a:t>
            </a:r>
            <a:r>
              <a:rPr lang="en-US" sz="2200" dirty="0" smtClean="0"/>
              <a:t>.</a:t>
            </a:r>
          </a:p>
          <a:p>
            <a:pPr>
              <a:lnSpc>
                <a:spcPct val="150000"/>
              </a:lnSpc>
            </a:pPr>
            <a:r>
              <a:rPr lang="en-US" sz="2200" dirty="0"/>
              <a:t>An approach to encoding categorical values is to use a technique called label encoding. Label encoding is simply converting each value in a column to a number.</a:t>
            </a:r>
          </a:p>
          <a:p>
            <a:pPr>
              <a:lnSpc>
                <a:spcPct val="150000"/>
              </a:lnSpc>
            </a:pPr>
            <a:r>
              <a:rPr lang="en-US" sz="2200" dirty="0"/>
              <a:t>This type of encoding is used when the variables in the data are ordinal, ordinal encoding converts each label into integer values and the encoded data represents the sequence of labels.</a:t>
            </a:r>
            <a:endParaRPr lang="en-IN" sz="2200" dirty="0"/>
          </a:p>
        </p:txBody>
      </p:sp>
    </p:spTree>
    <p:extLst>
      <p:ext uri="{BB962C8B-B14F-4D97-AF65-F5344CB8AC3E}">
        <p14:creationId xmlns:p14="http://schemas.microsoft.com/office/powerpoint/2010/main" val="309788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variables in dataset</a:t>
            </a:r>
            <a:endParaRPr lang="en-IN" dirty="0"/>
          </a:p>
        </p:txBody>
      </p:sp>
      <p:sp>
        <p:nvSpPr>
          <p:cNvPr id="3" name="Content Placeholder 2"/>
          <p:cNvSpPr>
            <a:spLocks noGrp="1"/>
          </p:cNvSpPr>
          <p:nvPr>
            <p:ph sz="half" idx="1"/>
          </p:nvPr>
        </p:nvSpPr>
        <p:spPr/>
        <p:txBody>
          <a:bodyPr>
            <a:normAutofit/>
          </a:bodyPr>
          <a:lstStyle/>
          <a:p>
            <a:r>
              <a:rPr lang="en-US" sz="2200" dirty="0"/>
              <a:t>Hotel </a:t>
            </a:r>
          </a:p>
          <a:p>
            <a:r>
              <a:rPr lang="en-US" sz="2200" dirty="0" err="1" smtClean="0"/>
              <a:t>arrival_date_month</a:t>
            </a:r>
            <a:r>
              <a:rPr lang="en-US" sz="2200" dirty="0" smtClean="0"/>
              <a:t> </a:t>
            </a:r>
          </a:p>
          <a:p>
            <a:r>
              <a:rPr lang="en-US" sz="2200" dirty="0" smtClean="0"/>
              <a:t>meal </a:t>
            </a:r>
          </a:p>
          <a:p>
            <a:r>
              <a:rPr lang="en-US" sz="2200" dirty="0" smtClean="0"/>
              <a:t>country </a:t>
            </a:r>
          </a:p>
          <a:p>
            <a:r>
              <a:rPr lang="en-US" sz="2200" dirty="0" err="1" smtClean="0"/>
              <a:t>Market_segment</a:t>
            </a:r>
            <a:r>
              <a:rPr lang="en-US" sz="2200" dirty="0" smtClean="0"/>
              <a:t> </a:t>
            </a:r>
          </a:p>
          <a:p>
            <a:r>
              <a:rPr lang="en-US" sz="2200" dirty="0" err="1" smtClean="0"/>
              <a:t>distribution_channel</a:t>
            </a:r>
            <a:endParaRPr lang="en-IN" sz="2200" dirty="0"/>
          </a:p>
        </p:txBody>
      </p:sp>
      <p:sp>
        <p:nvSpPr>
          <p:cNvPr id="4" name="Content Placeholder 3"/>
          <p:cNvSpPr>
            <a:spLocks noGrp="1"/>
          </p:cNvSpPr>
          <p:nvPr>
            <p:ph sz="half" idx="2"/>
          </p:nvPr>
        </p:nvSpPr>
        <p:spPr/>
        <p:txBody>
          <a:bodyPr>
            <a:normAutofit/>
          </a:bodyPr>
          <a:lstStyle/>
          <a:p>
            <a:endParaRPr lang="en-US" sz="2200" dirty="0" smtClean="0">
              <a:cs typeface="Times New Roman" panose="02020603050405020304" pitchFamily="18" charset="0"/>
            </a:endParaRPr>
          </a:p>
          <a:p>
            <a:r>
              <a:rPr lang="en-US" sz="2200" dirty="0" err="1" smtClean="0">
                <a:cs typeface="Times New Roman" panose="02020603050405020304" pitchFamily="18" charset="0"/>
              </a:rPr>
              <a:t>reserved_room_type</a:t>
            </a:r>
            <a:endParaRPr lang="en-US" sz="2200" dirty="0">
              <a:cs typeface="Times New Roman" panose="02020603050405020304" pitchFamily="18" charset="0"/>
            </a:endParaRPr>
          </a:p>
          <a:p>
            <a:r>
              <a:rPr lang="en-US" sz="2200" dirty="0" err="1">
                <a:cs typeface="Times New Roman" panose="02020603050405020304" pitchFamily="18" charset="0"/>
              </a:rPr>
              <a:t>assigned_room_type</a:t>
            </a:r>
            <a:r>
              <a:rPr lang="en-US" sz="2200" dirty="0">
                <a:cs typeface="Times New Roman" panose="02020603050405020304" pitchFamily="18" charset="0"/>
              </a:rPr>
              <a:t> </a:t>
            </a:r>
          </a:p>
          <a:p>
            <a:r>
              <a:rPr lang="en-US" sz="2200" dirty="0" err="1">
                <a:cs typeface="Times New Roman" panose="02020603050405020304" pitchFamily="18" charset="0"/>
              </a:rPr>
              <a:t>deposit_type</a:t>
            </a:r>
            <a:r>
              <a:rPr lang="en-US" sz="2200" dirty="0">
                <a:cs typeface="Times New Roman" panose="02020603050405020304" pitchFamily="18" charset="0"/>
              </a:rPr>
              <a:t> </a:t>
            </a:r>
          </a:p>
          <a:p>
            <a:r>
              <a:rPr lang="en-US" sz="2200" dirty="0" err="1">
                <a:cs typeface="Times New Roman" panose="02020603050405020304" pitchFamily="18" charset="0"/>
              </a:rPr>
              <a:t>customer_type</a:t>
            </a:r>
            <a:r>
              <a:rPr lang="en-US" sz="2200" dirty="0">
                <a:cs typeface="Times New Roman" panose="02020603050405020304" pitchFamily="18" charset="0"/>
              </a:rPr>
              <a:t> </a:t>
            </a:r>
          </a:p>
          <a:p>
            <a:r>
              <a:rPr lang="en-US" sz="2200" dirty="0" err="1">
                <a:cs typeface="Times New Roman" panose="02020603050405020304" pitchFamily="18" charset="0"/>
              </a:rPr>
              <a:t>reservation_status</a:t>
            </a:r>
            <a:r>
              <a:rPr lang="en-US" sz="2200" dirty="0">
                <a:cs typeface="Times New Roman" panose="02020603050405020304" pitchFamily="18" charset="0"/>
              </a:rPr>
              <a:t> </a:t>
            </a:r>
          </a:p>
          <a:p>
            <a:r>
              <a:rPr lang="en-US" sz="2200" dirty="0" err="1">
                <a:cs typeface="Times New Roman" panose="02020603050405020304" pitchFamily="18" charset="0"/>
              </a:rPr>
              <a:t>reservation_status_date</a:t>
            </a:r>
            <a:r>
              <a:rPr lang="en-US" sz="2200" dirty="0">
                <a:cs typeface="Times New Roman" panose="02020603050405020304" pitchFamily="18" charset="0"/>
              </a:rPr>
              <a:t> </a:t>
            </a:r>
          </a:p>
          <a:p>
            <a:endParaRPr lang="en-IN" sz="2200" dirty="0"/>
          </a:p>
        </p:txBody>
      </p:sp>
    </p:spTree>
    <p:extLst>
      <p:ext uri="{BB962C8B-B14F-4D97-AF65-F5344CB8AC3E}">
        <p14:creationId xmlns:p14="http://schemas.microsoft.com/office/powerpoint/2010/main" val="205550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the model</a:t>
            </a:r>
            <a:endParaRPr lang="en-IN"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Size of training data = 80% </a:t>
            </a:r>
          </a:p>
          <a:p>
            <a:r>
              <a:rPr lang="en-US" sz="2400" dirty="0">
                <a:latin typeface="Times New Roman" panose="02020603050405020304" pitchFamily="18" charset="0"/>
                <a:cs typeface="Times New Roman" panose="02020603050405020304" pitchFamily="18" charset="0"/>
              </a:rPr>
              <a:t>Size of testing data = 20%</a:t>
            </a:r>
          </a:p>
          <a:p>
            <a:endParaRPr lang="en-IN" dirty="0"/>
          </a:p>
        </p:txBody>
      </p:sp>
    </p:spTree>
    <p:extLst>
      <p:ext uri="{BB962C8B-B14F-4D97-AF65-F5344CB8AC3E}">
        <p14:creationId xmlns:p14="http://schemas.microsoft.com/office/powerpoint/2010/main" val="310564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IN" dirty="0"/>
          </a:p>
        </p:txBody>
      </p:sp>
      <p:sp>
        <p:nvSpPr>
          <p:cNvPr id="3" name="Content Placeholder 2"/>
          <p:cNvSpPr>
            <a:spLocks noGrp="1"/>
          </p:cNvSpPr>
          <p:nvPr>
            <p:ph idx="1"/>
          </p:nvPr>
        </p:nvSpPr>
        <p:spPr>
          <a:xfrm>
            <a:off x="170916" y="2180496"/>
            <a:ext cx="11665009" cy="4374128"/>
          </a:xfrm>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1034" y="1999514"/>
            <a:ext cx="3063505" cy="2324301"/>
          </a:xfrm>
          <a:prstGeom prst="rect">
            <a:avLst/>
          </a:prstGeom>
        </p:spPr>
      </p:pic>
      <p:pic>
        <p:nvPicPr>
          <p:cNvPr id="6" name="Picture 5"/>
          <p:cNvPicPr>
            <a:picLocks noChangeAspect="1"/>
          </p:cNvPicPr>
          <p:nvPr/>
        </p:nvPicPr>
        <p:blipFill>
          <a:blip r:embed="rId3"/>
          <a:stretch>
            <a:fillRect/>
          </a:stretch>
        </p:blipFill>
        <p:spPr>
          <a:xfrm>
            <a:off x="3080595" y="1999514"/>
            <a:ext cx="3101609" cy="2255715"/>
          </a:xfrm>
          <a:prstGeom prst="rect">
            <a:avLst/>
          </a:prstGeom>
        </p:spPr>
      </p:pic>
      <p:pic>
        <p:nvPicPr>
          <p:cNvPr id="7" name="Picture 6"/>
          <p:cNvPicPr>
            <a:picLocks noChangeAspect="1"/>
          </p:cNvPicPr>
          <p:nvPr/>
        </p:nvPicPr>
        <p:blipFill>
          <a:blip r:embed="rId4"/>
          <a:stretch>
            <a:fillRect/>
          </a:stretch>
        </p:blipFill>
        <p:spPr>
          <a:xfrm>
            <a:off x="1418012" y="4436211"/>
            <a:ext cx="3055885" cy="2270957"/>
          </a:xfrm>
          <a:prstGeom prst="rect">
            <a:avLst/>
          </a:prstGeom>
        </p:spPr>
      </p:pic>
      <p:pic>
        <p:nvPicPr>
          <p:cNvPr id="8" name="Picture 7"/>
          <p:cNvPicPr>
            <a:picLocks noChangeAspect="1"/>
          </p:cNvPicPr>
          <p:nvPr/>
        </p:nvPicPr>
        <p:blipFill>
          <a:blip r:embed="rId5"/>
          <a:stretch>
            <a:fillRect/>
          </a:stretch>
        </p:blipFill>
        <p:spPr>
          <a:xfrm>
            <a:off x="6090641" y="1945863"/>
            <a:ext cx="3025402" cy="2293819"/>
          </a:xfrm>
          <a:prstGeom prst="rect">
            <a:avLst/>
          </a:prstGeom>
        </p:spPr>
      </p:pic>
      <p:pic>
        <p:nvPicPr>
          <p:cNvPr id="9" name="Picture 8"/>
          <p:cNvPicPr>
            <a:picLocks noChangeAspect="1"/>
          </p:cNvPicPr>
          <p:nvPr/>
        </p:nvPicPr>
        <p:blipFill>
          <a:blip r:embed="rId6"/>
          <a:stretch>
            <a:fillRect/>
          </a:stretch>
        </p:blipFill>
        <p:spPr>
          <a:xfrm>
            <a:off x="9029426" y="1945863"/>
            <a:ext cx="3162574" cy="2309060"/>
          </a:xfrm>
          <a:prstGeom prst="rect">
            <a:avLst/>
          </a:prstGeom>
        </p:spPr>
      </p:pic>
      <p:pic>
        <p:nvPicPr>
          <p:cNvPr id="10" name="Picture 9"/>
          <p:cNvPicPr>
            <a:picLocks noChangeAspect="1"/>
          </p:cNvPicPr>
          <p:nvPr/>
        </p:nvPicPr>
        <p:blipFill>
          <a:blip r:embed="rId7"/>
          <a:stretch>
            <a:fillRect/>
          </a:stretch>
        </p:blipFill>
        <p:spPr>
          <a:xfrm>
            <a:off x="4631399" y="4469589"/>
            <a:ext cx="3071126" cy="2255715"/>
          </a:xfrm>
          <a:prstGeom prst="rect">
            <a:avLst/>
          </a:prstGeom>
        </p:spPr>
      </p:pic>
      <p:pic>
        <p:nvPicPr>
          <p:cNvPr id="11" name="Picture 10"/>
          <p:cNvPicPr>
            <a:picLocks noChangeAspect="1"/>
          </p:cNvPicPr>
          <p:nvPr/>
        </p:nvPicPr>
        <p:blipFill>
          <a:blip r:embed="rId8"/>
          <a:stretch>
            <a:fillRect/>
          </a:stretch>
        </p:blipFill>
        <p:spPr>
          <a:xfrm>
            <a:off x="7772407" y="4435905"/>
            <a:ext cx="3025402" cy="2232853"/>
          </a:xfrm>
          <a:prstGeom prst="rect">
            <a:avLst/>
          </a:prstGeom>
        </p:spPr>
      </p:pic>
    </p:spTree>
    <p:extLst>
      <p:ext uri="{BB962C8B-B14F-4D97-AF65-F5344CB8AC3E}">
        <p14:creationId xmlns:p14="http://schemas.microsoft.com/office/powerpoint/2010/main" val="20367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using various classifiers</a:t>
            </a:r>
            <a:endParaRPr lang="en-IN" dirty="0"/>
          </a:p>
        </p:txBody>
      </p:sp>
      <p:sp>
        <p:nvSpPr>
          <p:cNvPr id="3" name="Content Placeholder 2"/>
          <p:cNvSpPr>
            <a:spLocks noGrp="1"/>
          </p:cNvSpPr>
          <p:nvPr>
            <p:ph idx="1"/>
          </p:nvPr>
        </p:nvSpPr>
        <p:spPr>
          <a:xfrm>
            <a:off x="581192" y="1948441"/>
            <a:ext cx="11029615" cy="4909559"/>
          </a:xfrm>
        </p:spPr>
        <p:txBody>
          <a:bodyPr numCol="2"/>
          <a:lstStyle/>
          <a:p>
            <a:r>
              <a:rPr lang="en-US" b="1" dirty="0" smtClean="0"/>
              <a:t>Logistic Regression:</a:t>
            </a:r>
          </a:p>
          <a:p>
            <a:pPr marL="0" indent="0">
              <a:buNone/>
            </a:pPr>
            <a:r>
              <a:rPr lang="en-US" dirty="0" smtClean="0"/>
              <a:t>	Training </a:t>
            </a:r>
            <a:r>
              <a:rPr lang="en-US" dirty="0"/>
              <a:t>accuracy: </a:t>
            </a:r>
            <a:r>
              <a:rPr lang="en-US" dirty="0" smtClean="0"/>
              <a:t>0.9881546758987712</a:t>
            </a:r>
          </a:p>
          <a:p>
            <a:pPr marL="0" indent="0">
              <a:buNone/>
            </a:pPr>
            <a:r>
              <a:rPr lang="en-US" dirty="0" smtClean="0"/>
              <a:t>	Testing </a:t>
            </a:r>
            <a:r>
              <a:rPr lang="en-US" dirty="0"/>
              <a:t>accuracy: </a:t>
            </a:r>
            <a:r>
              <a:rPr lang="en-US" dirty="0" smtClean="0"/>
              <a:t>0.9892423895628291</a:t>
            </a:r>
          </a:p>
          <a:p>
            <a:r>
              <a:rPr lang="en-US" b="1" dirty="0" smtClean="0"/>
              <a:t>Gaussian NB:</a:t>
            </a:r>
          </a:p>
          <a:p>
            <a:pPr marL="0" indent="0">
              <a:buNone/>
            </a:pPr>
            <a:r>
              <a:rPr lang="en-US" dirty="0" smtClean="0"/>
              <a:t>	Training </a:t>
            </a:r>
            <a:r>
              <a:rPr lang="en-US" dirty="0"/>
              <a:t>accuracy: </a:t>
            </a:r>
            <a:r>
              <a:rPr lang="en-US" dirty="0" smtClean="0"/>
              <a:t>0.9601722436016652</a:t>
            </a:r>
          </a:p>
          <a:p>
            <a:pPr marL="0" indent="0">
              <a:buNone/>
            </a:pPr>
            <a:r>
              <a:rPr lang="en-US" dirty="0"/>
              <a:t>	</a:t>
            </a:r>
            <a:r>
              <a:rPr lang="en-US" dirty="0" smtClean="0"/>
              <a:t>Testing </a:t>
            </a:r>
            <a:r>
              <a:rPr lang="en-US" dirty="0"/>
              <a:t>accuracy: </a:t>
            </a:r>
            <a:r>
              <a:rPr lang="en-US" dirty="0" smtClean="0"/>
              <a:t>0.9598306248569467</a:t>
            </a:r>
            <a:endParaRPr lang="en-IN" dirty="0"/>
          </a:p>
          <a:p>
            <a:r>
              <a:rPr lang="en-IN" b="1" dirty="0" err="1" smtClean="0"/>
              <a:t>Kneighbors</a:t>
            </a:r>
            <a:r>
              <a:rPr lang="en-IN" b="1" dirty="0" smtClean="0"/>
              <a:t> Classifier</a:t>
            </a:r>
            <a:r>
              <a:rPr lang="en-IN" b="1" dirty="0" smtClean="0"/>
              <a:t>:</a:t>
            </a:r>
          </a:p>
          <a:p>
            <a:pPr marL="0" indent="0">
              <a:buNone/>
            </a:pPr>
            <a:r>
              <a:rPr lang="en-US" b="1" dirty="0"/>
              <a:t>	</a:t>
            </a:r>
            <a:r>
              <a:rPr lang="en-US" dirty="0"/>
              <a:t>Training accuracy: </a:t>
            </a:r>
            <a:r>
              <a:rPr lang="en-US" dirty="0" smtClean="0"/>
              <a:t>0.8943505815367448</a:t>
            </a:r>
          </a:p>
          <a:p>
            <a:pPr marL="0" indent="0">
              <a:buNone/>
            </a:pPr>
            <a:r>
              <a:rPr lang="en-US" dirty="0"/>
              <a:t>	</a:t>
            </a:r>
            <a:r>
              <a:rPr lang="en-US" dirty="0" smtClean="0"/>
              <a:t>Testing </a:t>
            </a:r>
            <a:r>
              <a:rPr lang="en-US" dirty="0"/>
              <a:t>accuracy: </a:t>
            </a:r>
            <a:r>
              <a:rPr lang="en-US" dirty="0" smtClean="0"/>
              <a:t>0.8468757152666514</a:t>
            </a:r>
          </a:p>
          <a:p>
            <a:r>
              <a:rPr lang="en-IN" b="1" dirty="0" err="1" smtClean="0"/>
              <a:t>DecisionTree</a:t>
            </a:r>
            <a:r>
              <a:rPr lang="en-IN" b="1" dirty="0" smtClean="0"/>
              <a:t> Classifier</a:t>
            </a:r>
            <a:r>
              <a:rPr lang="en-IN" dirty="0" smtClean="0"/>
              <a:t>:</a:t>
            </a:r>
          </a:p>
          <a:p>
            <a:pPr marL="0" indent="0">
              <a:buNone/>
            </a:pPr>
            <a:r>
              <a:rPr lang="en-IN" dirty="0"/>
              <a:t>	</a:t>
            </a:r>
            <a:r>
              <a:rPr lang="en-IN" dirty="0" smtClean="0"/>
              <a:t>Training </a:t>
            </a:r>
            <a:r>
              <a:rPr lang="en-IN" dirty="0"/>
              <a:t>accuracy: 1.0 </a:t>
            </a:r>
            <a:endParaRPr lang="en-IN" dirty="0" smtClean="0"/>
          </a:p>
          <a:p>
            <a:pPr marL="0" indent="0">
              <a:buNone/>
            </a:pPr>
            <a:r>
              <a:rPr lang="en-IN" dirty="0" smtClean="0"/>
              <a:t>	Testing </a:t>
            </a:r>
            <a:r>
              <a:rPr lang="en-IN" dirty="0"/>
              <a:t>accuracy: 1.0</a:t>
            </a:r>
            <a:endParaRPr lang="en-IN" b="1" dirty="0" smtClean="0"/>
          </a:p>
          <a:p>
            <a:r>
              <a:rPr lang="en-IN" b="1" dirty="0" smtClean="0"/>
              <a:t>Random Forest Classifier</a:t>
            </a:r>
            <a:r>
              <a:rPr lang="en-IN" b="1" dirty="0" smtClean="0"/>
              <a:t>:</a:t>
            </a:r>
            <a:r>
              <a:rPr lang="en-IN" dirty="0" smtClean="0"/>
              <a:t> </a:t>
            </a:r>
          </a:p>
          <a:p>
            <a:pPr marL="0" indent="0">
              <a:buNone/>
            </a:pPr>
            <a:r>
              <a:rPr lang="en-IN" dirty="0" smtClean="0"/>
              <a:t>	Training </a:t>
            </a:r>
            <a:r>
              <a:rPr lang="en-IN" dirty="0"/>
              <a:t>accuracy: 1.0 </a:t>
            </a:r>
            <a:endParaRPr lang="en-IN" dirty="0" smtClean="0"/>
          </a:p>
          <a:p>
            <a:pPr marL="0" indent="0">
              <a:buNone/>
            </a:pPr>
            <a:r>
              <a:rPr lang="en-IN" dirty="0" smtClean="0"/>
              <a:t>	Testing </a:t>
            </a:r>
            <a:r>
              <a:rPr lang="en-IN" dirty="0"/>
              <a:t>accuracy: 1.0 </a:t>
            </a:r>
            <a:endParaRPr lang="en-IN" dirty="0" smtClean="0"/>
          </a:p>
          <a:p>
            <a:r>
              <a:rPr lang="en-IN" b="1" dirty="0" smtClean="0"/>
              <a:t>Ada Boost Classifier</a:t>
            </a:r>
            <a:r>
              <a:rPr lang="en-IN" b="1" dirty="0" smtClean="0"/>
              <a:t>:</a:t>
            </a:r>
            <a:r>
              <a:rPr lang="en-IN" dirty="0" smtClean="0"/>
              <a:t> </a:t>
            </a:r>
          </a:p>
          <a:p>
            <a:pPr marL="0" indent="0">
              <a:buNone/>
            </a:pPr>
            <a:r>
              <a:rPr lang="en-IN" dirty="0" smtClean="0"/>
              <a:t>	Training </a:t>
            </a:r>
            <a:r>
              <a:rPr lang="en-IN" dirty="0"/>
              <a:t>accuracy: 1.0 </a:t>
            </a:r>
            <a:endParaRPr lang="en-IN" dirty="0" smtClean="0"/>
          </a:p>
          <a:p>
            <a:pPr marL="0" indent="0">
              <a:buNone/>
            </a:pPr>
            <a:r>
              <a:rPr lang="en-IN" dirty="0" smtClean="0"/>
              <a:t>	Testing </a:t>
            </a:r>
            <a:r>
              <a:rPr lang="en-IN" dirty="0"/>
              <a:t>accuracy: </a:t>
            </a:r>
            <a:r>
              <a:rPr lang="en-IN" dirty="0" smtClean="0"/>
              <a:t>1.0</a:t>
            </a:r>
          </a:p>
          <a:p>
            <a:r>
              <a:rPr lang="en-IN" b="1" dirty="0" smtClean="0"/>
              <a:t>Gradient Boosting Classifier</a:t>
            </a:r>
            <a:r>
              <a:rPr lang="en-IN" b="1" dirty="0" smtClean="0"/>
              <a:t>:</a:t>
            </a:r>
            <a:r>
              <a:rPr lang="en-IN" dirty="0" smtClean="0"/>
              <a:t>  </a:t>
            </a:r>
          </a:p>
          <a:p>
            <a:pPr marL="0" indent="0">
              <a:buNone/>
            </a:pPr>
            <a:r>
              <a:rPr lang="en-IN" dirty="0" smtClean="0"/>
              <a:t>	Training </a:t>
            </a:r>
            <a:r>
              <a:rPr lang="en-IN" dirty="0"/>
              <a:t>accuracy: 1.0 </a:t>
            </a:r>
            <a:endParaRPr lang="en-IN" dirty="0" smtClean="0"/>
          </a:p>
          <a:p>
            <a:pPr marL="0" indent="0">
              <a:buNone/>
            </a:pPr>
            <a:r>
              <a:rPr lang="en-IN" dirty="0" smtClean="0"/>
              <a:t>	Testing </a:t>
            </a:r>
            <a:r>
              <a:rPr lang="en-IN" dirty="0"/>
              <a:t>accuracy: </a:t>
            </a:r>
            <a:r>
              <a:rPr lang="en-IN" dirty="0" smtClean="0"/>
              <a:t>1.0</a:t>
            </a:r>
            <a:endParaRPr lang="en-IN" dirty="0"/>
          </a:p>
        </p:txBody>
      </p:sp>
    </p:spTree>
    <p:extLst>
      <p:ext uri="{BB962C8B-B14F-4D97-AF65-F5344CB8AC3E}">
        <p14:creationId xmlns:p14="http://schemas.microsoft.com/office/powerpoint/2010/main" val="266018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lgn="just" fontAlgn="t">
              <a:spcBef>
                <a:spcPts val="0"/>
              </a:spcBef>
            </a:pPr>
            <a:r>
              <a:rPr lang="en-US" sz="2400" dirty="0">
                <a:cs typeface="Times New Roman" panose="02020603050405020304" pitchFamily="18" charset="0"/>
              </a:rPr>
              <a:t>The highest accuracy in this problem is obtained using the Decision Tree Classifier, Random Forest Classifier, Ada Boost Classifier, and Gradient Boosting Classifier</a:t>
            </a:r>
          </a:p>
          <a:p>
            <a:pPr algn="just">
              <a:lnSpc>
                <a:spcPct val="150000"/>
              </a:lnSpc>
            </a:pPr>
            <a:r>
              <a:rPr lang="en-US" sz="2400" dirty="0">
                <a:cs typeface="Times New Roman" panose="02020603050405020304" pitchFamily="18" charset="0"/>
              </a:rPr>
              <a:t>Highest accuracy = 100%</a:t>
            </a:r>
          </a:p>
          <a:p>
            <a:endParaRPr lang="en-IN" dirty="0"/>
          </a:p>
        </p:txBody>
      </p:sp>
    </p:spTree>
    <p:extLst>
      <p:ext uri="{BB962C8B-B14F-4D97-AF65-F5344CB8AC3E}">
        <p14:creationId xmlns:p14="http://schemas.microsoft.com/office/powerpoint/2010/main" val="3404955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F87E73C-2B1A-4602-BFBE-CFE1E55D9B38}"/>
              </a:ext>
            </a:extLst>
          </p:cNvPr>
          <p:cNvSpPr>
            <a:spLocks noGrp="1"/>
          </p:cNvSpPr>
          <p:nvPr>
            <p:ph type="ctrTitle"/>
          </p:nvPr>
        </p:nvSpPr>
        <p:spPr>
          <a:xfrm>
            <a:off x="8296275" y="1419225"/>
            <a:ext cx="3081576" cy="2443473"/>
          </a:xfrm>
        </p:spPr>
        <p:txBody>
          <a:bodyPr>
            <a:normAutofit/>
          </a:bodyPr>
          <a:lstStyle/>
          <a:p>
            <a:r>
              <a:rPr lang="en-US" dirty="0">
                <a:solidFill>
                  <a:srgbClr val="FFFFFF"/>
                </a:solidFill>
              </a:rPr>
              <a:t>Thank You</a:t>
            </a:r>
          </a:p>
        </p:txBody>
      </p:sp>
      <p:sp>
        <p:nvSpPr>
          <p:cNvPr id="3" name="Subtitle 2">
            <a:extLst>
              <a:ext uri="{FF2B5EF4-FFF2-40B4-BE49-F238E27FC236}">
                <a16:creationId xmlns=""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a:bodyPr>
          <a:lstStyle/>
          <a:p>
            <a:r>
              <a:rPr lang="en-US" sz="3200" dirty="0"/>
              <a:t>Given a dataset containing data of reservations made by customers in different hotels, build a machine learning model to predict whether the customer cancels his/her hotel reservation or not.</a:t>
            </a:r>
            <a:endParaRPr lang="en-US" sz="3200" dirty="0" smtClean="0"/>
          </a:p>
        </p:txBody>
      </p:sp>
    </p:spTree>
    <p:extLst>
      <p:ext uri="{BB962C8B-B14F-4D97-AF65-F5344CB8AC3E}">
        <p14:creationId xmlns:p14="http://schemas.microsoft.com/office/powerpoint/2010/main" val="9655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040558-A365-4CCE-92FA-5A48CD98F9C9}"/>
              </a:ext>
            </a:extLst>
          </p:cNvPr>
          <p:cNvSpPr>
            <a:spLocks noGrp="1"/>
          </p:cNvSpPr>
          <p:nvPr>
            <p:ph type="title"/>
          </p:nvPr>
        </p:nvSpPr>
        <p:spPr/>
        <p:txBody>
          <a:bodyPr>
            <a:normAutofit/>
          </a:bodyPr>
          <a:lstStyle/>
          <a:p>
            <a:r>
              <a:rPr lang="en-US" dirty="0" smtClean="0">
                <a:solidFill>
                  <a:srgbClr val="FFFEFF"/>
                </a:solidFill>
              </a:rPr>
              <a:t>process</a:t>
            </a:r>
            <a:endParaRPr lang="en-US" dirty="0">
              <a:solidFill>
                <a:srgbClr val="FFFEFF"/>
              </a:solidFill>
            </a:endParaRPr>
          </a:p>
        </p:txBody>
      </p:sp>
      <p:graphicFrame>
        <p:nvGraphicFramePr>
          <p:cNvPr id="4" name="Content Placeholder 3" descr="icon SmartArt graphic">
            <a:extLst>
              <a:ext uri="{FF2B5EF4-FFF2-40B4-BE49-F238E27FC236}">
                <a16:creationId xmlns=""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77232233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sp>
        <p:nvSpPr>
          <p:cNvPr id="3" name="Content Placeholder 2"/>
          <p:cNvSpPr>
            <a:spLocks noGrp="1"/>
          </p:cNvSpPr>
          <p:nvPr>
            <p:ph idx="1"/>
          </p:nvPr>
        </p:nvSpPr>
        <p:spPr/>
        <p:txBody>
          <a:bodyPr>
            <a:normAutofit/>
          </a:bodyPr>
          <a:lstStyle/>
          <a:p>
            <a:r>
              <a:rPr lang="en-US" sz="2200" dirty="0" smtClean="0"/>
              <a:t>No</a:t>
            </a:r>
            <a:r>
              <a:rPr lang="en-US" sz="2200" dirty="0"/>
              <a:t>. of rows = 119390 </a:t>
            </a:r>
          </a:p>
          <a:p>
            <a:r>
              <a:rPr lang="en-US" sz="2200" dirty="0" smtClean="0"/>
              <a:t>No</a:t>
            </a:r>
            <a:r>
              <a:rPr lang="en-US" sz="2200" dirty="0"/>
              <a:t>. of attributes = 32 </a:t>
            </a:r>
          </a:p>
          <a:p>
            <a:r>
              <a:rPr lang="en-US" sz="2200" dirty="0" smtClean="0"/>
              <a:t>Target </a:t>
            </a:r>
            <a:r>
              <a:rPr lang="en-US" sz="2200" dirty="0"/>
              <a:t>variable = </a:t>
            </a:r>
            <a:r>
              <a:rPr lang="en-US" sz="2200" dirty="0" err="1"/>
              <a:t>is_canceled</a:t>
            </a:r>
            <a:r>
              <a:rPr lang="en-US" sz="2200" dirty="0"/>
              <a:t> </a:t>
            </a:r>
          </a:p>
          <a:p>
            <a:r>
              <a:rPr lang="en-US" sz="2200" dirty="0" smtClean="0"/>
              <a:t>No</a:t>
            </a:r>
            <a:r>
              <a:rPr lang="en-US" sz="2200" dirty="0"/>
              <a:t>. of independent variables = 31 </a:t>
            </a:r>
          </a:p>
          <a:p>
            <a:r>
              <a:rPr lang="en-US" sz="2200" dirty="0" smtClean="0"/>
              <a:t>No</a:t>
            </a:r>
            <a:r>
              <a:rPr lang="en-US" sz="2200" dirty="0"/>
              <a:t>. of numeric variables = 12 </a:t>
            </a:r>
          </a:p>
          <a:p>
            <a:r>
              <a:rPr lang="en-US" sz="2200" dirty="0" smtClean="0"/>
              <a:t>No</a:t>
            </a:r>
            <a:r>
              <a:rPr lang="en-US" sz="2200" dirty="0"/>
              <a:t>. of object variables = 19</a:t>
            </a:r>
            <a:endParaRPr lang="en-IN" sz="2200" dirty="0"/>
          </a:p>
        </p:txBody>
      </p:sp>
    </p:spTree>
    <p:extLst>
      <p:ext uri="{BB962C8B-B14F-4D97-AF65-F5344CB8AC3E}">
        <p14:creationId xmlns:p14="http://schemas.microsoft.com/office/powerpoint/2010/main" val="39813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VARIABLES IN DATASET</a:t>
            </a:r>
            <a:endParaRPr lang="en-IN" dirty="0"/>
          </a:p>
        </p:txBody>
      </p:sp>
      <p:sp>
        <p:nvSpPr>
          <p:cNvPr id="4" name="Content Placeholder 3"/>
          <p:cNvSpPr>
            <a:spLocks noGrp="1"/>
          </p:cNvSpPr>
          <p:nvPr>
            <p:ph sz="half" idx="2"/>
          </p:nvPr>
        </p:nvSpPr>
        <p:spPr>
          <a:xfrm>
            <a:off x="581194" y="2250892"/>
            <a:ext cx="3281505" cy="3610159"/>
          </a:xfrm>
        </p:spPr>
        <p:txBody>
          <a:bodyPr>
            <a:noAutofit/>
          </a:bodyPr>
          <a:lstStyle/>
          <a:p>
            <a:pPr marL="342900" indent="-342900">
              <a:buFont typeface="Arial" panose="020B0604020202020204" pitchFamily="34" charset="0"/>
              <a:buChar char="•"/>
            </a:pPr>
            <a:r>
              <a:rPr lang="en-US" sz="1600" dirty="0"/>
              <a:t>Hotel </a:t>
            </a:r>
          </a:p>
          <a:p>
            <a:pPr marL="342900" indent="-342900">
              <a:buFont typeface="Arial" panose="020B0604020202020204" pitchFamily="34" charset="0"/>
              <a:buChar char="•"/>
            </a:pPr>
            <a:r>
              <a:rPr lang="en-US" sz="1600" dirty="0" err="1"/>
              <a:t>Lead_time</a:t>
            </a:r>
            <a:r>
              <a:rPr lang="en-US" sz="1600" dirty="0"/>
              <a:t>  </a:t>
            </a:r>
          </a:p>
          <a:p>
            <a:pPr marL="342900" indent="-342900">
              <a:buFont typeface="Arial" panose="020B0604020202020204" pitchFamily="34" charset="0"/>
              <a:buChar char="•"/>
            </a:pPr>
            <a:r>
              <a:rPr lang="en-US" dirty="0" err="1"/>
              <a:t>Arrival_date_year</a:t>
            </a:r>
            <a:r>
              <a:rPr lang="en-US" sz="1600" dirty="0"/>
              <a:t> </a:t>
            </a:r>
          </a:p>
          <a:p>
            <a:pPr marL="342900" indent="-342900">
              <a:buFont typeface="Arial" panose="020B0604020202020204" pitchFamily="34" charset="0"/>
              <a:buChar char="•"/>
            </a:pPr>
            <a:r>
              <a:rPr lang="en-US" sz="1600" dirty="0" err="1"/>
              <a:t>Arrival_date_month</a:t>
            </a:r>
            <a:r>
              <a:rPr lang="en-US" sz="1600" dirty="0"/>
              <a:t> </a:t>
            </a:r>
          </a:p>
          <a:p>
            <a:pPr marL="342900" indent="-342900">
              <a:buFont typeface="Arial" panose="020B0604020202020204" pitchFamily="34" charset="0"/>
              <a:buChar char="•"/>
            </a:pPr>
            <a:r>
              <a:rPr lang="en-US" sz="1600" dirty="0" err="1"/>
              <a:t>Arrival_date_week_number</a:t>
            </a:r>
            <a:endParaRPr lang="en-US" sz="1600" dirty="0"/>
          </a:p>
          <a:p>
            <a:pPr marL="342900" indent="-342900">
              <a:buFont typeface="Arial" panose="020B0604020202020204" pitchFamily="34" charset="0"/>
              <a:buChar char="•"/>
            </a:pPr>
            <a:r>
              <a:rPr lang="en-US" sz="1600" dirty="0" err="1"/>
              <a:t>Arrival_date_day_of_month</a:t>
            </a:r>
            <a:r>
              <a:rPr lang="en-US" sz="1600" dirty="0"/>
              <a:t> </a:t>
            </a:r>
          </a:p>
          <a:p>
            <a:pPr marL="342900" indent="-342900">
              <a:buFont typeface="Arial" panose="020B0604020202020204" pitchFamily="34" charset="0"/>
              <a:buChar char="•"/>
            </a:pPr>
            <a:r>
              <a:rPr lang="en-US" sz="1600" dirty="0" err="1"/>
              <a:t>Stays_in_weekend_nights</a:t>
            </a:r>
            <a:r>
              <a:rPr lang="en-US" sz="1600" dirty="0"/>
              <a:t> </a:t>
            </a:r>
          </a:p>
          <a:p>
            <a:pPr marL="342900" indent="-342900">
              <a:buFont typeface="Arial" panose="020B0604020202020204" pitchFamily="34" charset="0"/>
              <a:buChar char="•"/>
            </a:pPr>
            <a:r>
              <a:rPr lang="en-US" sz="1600" dirty="0" err="1"/>
              <a:t>Stays_in_week_nights</a:t>
            </a:r>
            <a:r>
              <a:rPr lang="en-US" sz="1600" dirty="0"/>
              <a:t> </a:t>
            </a:r>
          </a:p>
          <a:p>
            <a:pPr marL="342900" indent="-342900">
              <a:buFont typeface="Arial" panose="020B0604020202020204" pitchFamily="34" charset="0"/>
              <a:buChar char="•"/>
            </a:pPr>
            <a:r>
              <a:rPr lang="en-US" sz="1600" dirty="0" err="1"/>
              <a:t>required_car_parking_spaces</a:t>
            </a:r>
            <a:r>
              <a:rPr lang="en-US" sz="1600" dirty="0"/>
              <a:t> </a:t>
            </a:r>
          </a:p>
          <a:p>
            <a:pPr marL="342900" indent="-342900">
              <a:buFont typeface="Arial" panose="020B0604020202020204" pitchFamily="34" charset="0"/>
              <a:buChar char="•"/>
            </a:pPr>
            <a:r>
              <a:rPr lang="en-US" sz="1600" dirty="0" err="1"/>
              <a:t>customer_type</a:t>
            </a:r>
            <a:r>
              <a:rPr lang="en-US" sz="1600" dirty="0"/>
              <a:t> </a:t>
            </a:r>
          </a:p>
          <a:p>
            <a:pPr marL="342900" indent="-342900">
              <a:buFont typeface="Arial" panose="020B0604020202020204" pitchFamily="34" charset="0"/>
              <a:buChar char="•"/>
            </a:pPr>
            <a:r>
              <a:rPr lang="en-US" sz="1600" dirty="0"/>
              <a:t>company</a:t>
            </a:r>
          </a:p>
        </p:txBody>
      </p:sp>
      <p:sp>
        <p:nvSpPr>
          <p:cNvPr id="5" name="Text Placeholder 4"/>
          <p:cNvSpPr>
            <a:spLocks noGrp="1"/>
          </p:cNvSpPr>
          <p:nvPr>
            <p:ph type="body" sz="quarter" idx="3"/>
          </p:nvPr>
        </p:nvSpPr>
        <p:spPr>
          <a:xfrm>
            <a:off x="7537391" y="1974079"/>
            <a:ext cx="4073418" cy="4195985"/>
          </a:xfrm>
        </p:spPr>
        <p:txBody>
          <a:bodyPr/>
          <a:lstStyle/>
          <a:p>
            <a:pPr marL="342900" indent="-342900">
              <a:buFont typeface="Arial" panose="020B0604020202020204" pitchFamily="34" charset="0"/>
              <a:buChar char="•"/>
            </a:pPr>
            <a:r>
              <a:rPr lang="en-US" sz="1800" dirty="0" err="1">
                <a:solidFill>
                  <a:schemeClr val="tx2"/>
                </a:solidFill>
              </a:rPr>
              <a:t>is_repeated_guest</a:t>
            </a:r>
            <a:r>
              <a:rPr lang="en-US" sz="1800" dirty="0">
                <a:solidFill>
                  <a:schemeClr val="tx2"/>
                </a:solidFill>
              </a:rPr>
              <a:t> </a:t>
            </a:r>
          </a:p>
          <a:p>
            <a:pPr marL="342900" indent="-342900">
              <a:buFont typeface="Arial" panose="020B0604020202020204" pitchFamily="34" charset="0"/>
              <a:buChar char="•"/>
            </a:pPr>
            <a:r>
              <a:rPr lang="en-US" sz="1800" dirty="0" err="1">
                <a:solidFill>
                  <a:schemeClr val="tx2"/>
                </a:solidFill>
              </a:rPr>
              <a:t>previous_cancellations</a:t>
            </a:r>
            <a:r>
              <a:rPr lang="en-US" sz="1800" dirty="0">
                <a:solidFill>
                  <a:schemeClr val="tx2"/>
                </a:solidFill>
              </a:rPr>
              <a:t> </a:t>
            </a:r>
          </a:p>
          <a:p>
            <a:pPr marL="342900" indent="-342900">
              <a:buFont typeface="Arial" panose="020B0604020202020204" pitchFamily="34" charset="0"/>
              <a:buChar char="•"/>
            </a:pPr>
            <a:r>
              <a:rPr lang="en-US" sz="1800" dirty="0" err="1">
                <a:solidFill>
                  <a:schemeClr val="tx2"/>
                </a:solidFill>
              </a:rPr>
              <a:t>previous_bookings_not_cancelled</a:t>
            </a:r>
            <a:r>
              <a:rPr lang="en-US" sz="1800" dirty="0">
                <a:solidFill>
                  <a:schemeClr val="tx2"/>
                </a:solidFill>
              </a:rPr>
              <a:t> </a:t>
            </a:r>
          </a:p>
          <a:p>
            <a:pPr marL="342900" indent="-342900">
              <a:buFont typeface="Arial" panose="020B0604020202020204" pitchFamily="34" charset="0"/>
              <a:buChar char="•"/>
            </a:pPr>
            <a:r>
              <a:rPr lang="en-US" sz="1800" dirty="0" err="1">
                <a:solidFill>
                  <a:schemeClr val="tx2"/>
                </a:solidFill>
              </a:rPr>
              <a:t>reserved_room_type</a:t>
            </a:r>
            <a:r>
              <a:rPr lang="en-US" sz="1800" dirty="0">
                <a:solidFill>
                  <a:schemeClr val="tx2"/>
                </a:solidFill>
              </a:rPr>
              <a:t> </a:t>
            </a:r>
          </a:p>
          <a:p>
            <a:pPr marL="342900" indent="-342900">
              <a:buFont typeface="Arial" panose="020B0604020202020204" pitchFamily="34" charset="0"/>
              <a:buChar char="•"/>
            </a:pPr>
            <a:r>
              <a:rPr lang="en-US" sz="1800" dirty="0" err="1">
                <a:solidFill>
                  <a:schemeClr val="tx2"/>
                </a:solidFill>
              </a:rPr>
              <a:t>assigned_room_type</a:t>
            </a:r>
            <a:r>
              <a:rPr lang="en-US" sz="1800" dirty="0">
                <a:solidFill>
                  <a:schemeClr val="tx2"/>
                </a:solidFill>
              </a:rPr>
              <a:t> </a:t>
            </a:r>
          </a:p>
          <a:p>
            <a:pPr marL="342900" indent="-342900">
              <a:buFont typeface="Arial" panose="020B0604020202020204" pitchFamily="34" charset="0"/>
              <a:buChar char="•"/>
            </a:pPr>
            <a:r>
              <a:rPr lang="en-US" sz="1800" dirty="0" err="1">
                <a:solidFill>
                  <a:schemeClr val="tx2"/>
                </a:solidFill>
              </a:rPr>
              <a:t>booking_changes</a:t>
            </a:r>
            <a:endParaRPr lang="en-US" sz="1800" dirty="0">
              <a:solidFill>
                <a:schemeClr val="tx2"/>
              </a:solidFill>
            </a:endParaRPr>
          </a:p>
          <a:p>
            <a:pPr marL="342900" indent="-342900">
              <a:buFont typeface="Arial" panose="020B0604020202020204" pitchFamily="34" charset="0"/>
              <a:buChar char="•"/>
            </a:pPr>
            <a:r>
              <a:rPr lang="en-US" sz="1800" dirty="0" err="1">
                <a:solidFill>
                  <a:schemeClr val="tx2"/>
                </a:solidFill>
              </a:rPr>
              <a:t>deposit_type</a:t>
            </a:r>
            <a:r>
              <a:rPr lang="en-US" sz="1800" dirty="0">
                <a:solidFill>
                  <a:schemeClr val="tx2"/>
                </a:solidFill>
              </a:rPr>
              <a:t> </a:t>
            </a:r>
          </a:p>
          <a:p>
            <a:pPr marL="342900" indent="-342900">
              <a:buFont typeface="Arial" panose="020B0604020202020204" pitchFamily="34" charset="0"/>
              <a:buChar char="•"/>
            </a:pPr>
            <a:r>
              <a:rPr lang="en-US" sz="1800" dirty="0">
                <a:solidFill>
                  <a:schemeClr val="tx2"/>
                </a:solidFill>
              </a:rPr>
              <a:t>agent </a:t>
            </a:r>
          </a:p>
          <a:p>
            <a:pPr marL="342900" indent="-342900">
              <a:buFont typeface="Arial" panose="020B0604020202020204" pitchFamily="34" charset="0"/>
              <a:buChar char="•"/>
            </a:pPr>
            <a:r>
              <a:rPr lang="en-US" sz="1800" dirty="0" err="1">
                <a:solidFill>
                  <a:schemeClr val="tx2"/>
                </a:solidFill>
              </a:rPr>
              <a:t>total_of_special_requests</a:t>
            </a:r>
            <a:r>
              <a:rPr lang="en-US" sz="1800" dirty="0">
                <a:solidFill>
                  <a:schemeClr val="tx2"/>
                </a:solidFill>
              </a:rPr>
              <a:t> </a:t>
            </a:r>
          </a:p>
          <a:p>
            <a:pPr marL="342900" indent="-342900">
              <a:buFont typeface="Arial" panose="020B0604020202020204" pitchFamily="34" charset="0"/>
              <a:buChar char="•"/>
            </a:pPr>
            <a:r>
              <a:rPr lang="en-US" sz="1800" dirty="0" err="1">
                <a:solidFill>
                  <a:schemeClr val="tx2"/>
                </a:solidFill>
              </a:rPr>
              <a:t>adr</a:t>
            </a:r>
            <a:r>
              <a:rPr lang="en-US" sz="1800" dirty="0">
                <a:solidFill>
                  <a:schemeClr val="tx2"/>
                </a:solidFill>
              </a:rPr>
              <a:t> </a:t>
            </a:r>
          </a:p>
        </p:txBody>
      </p:sp>
      <p:sp>
        <p:nvSpPr>
          <p:cNvPr id="6" name="Content Placeholder 5"/>
          <p:cNvSpPr>
            <a:spLocks noGrp="1"/>
          </p:cNvSpPr>
          <p:nvPr>
            <p:ph sz="quarter" idx="4"/>
          </p:nvPr>
        </p:nvSpPr>
        <p:spPr>
          <a:xfrm>
            <a:off x="4067798" y="2250892"/>
            <a:ext cx="3469593" cy="4055904"/>
          </a:xfrm>
        </p:spPr>
        <p:txBody>
          <a:bodyPr>
            <a:normAutofit lnSpcReduction="10000"/>
          </a:bodyPr>
          <a:lstStyle/>
          <a:p>
            <a:pPr marL="342900" indent="-342900">
              <a:buFont typeface="Arial" panose="020B0604020202020204" pitchFamily="34" charset="0"/>
              <a:buChar char="•"/>
            </a:pPr>
            <a:r>
              <a:rPr lang="en-US" dirty="0"/>
              <a:t>Adults </a:t>
            </a:r>
          </a:p>
          <a:p>
            <a:pPr marL="342900" indent="-342900">
              <a:buFont typeface="Arial" panose="020B0604020202020204" pitchFamily="34" charset="0"/>
              <a:buChar char="•"/>
            </a:pPr>
            <a:r>
              <a:rPr lang="en-US" dirty="0"/>
              <a:t>Children </a:t>
            </a:r>
          </a:p>
          <a:p>
            <a:pPr marL="342900" indent="-342900">
              <a:buFont typeface="Arial" panose="020B0604020202020204" pitchFamily="34" charset="0"/>
              <a:buChar char="•"/>
            </a:pPr>
            <a:r>
              <a:rPr lang="en-US" dirty="0"/>
              <a:t>Babies </a:t>
            </a:r>
          </a:p>
          <a:p>
            <a:pPr marL="342900" indent="-342900">
              <a:buFont typeface="Arial" panose="020B0604020202020204" pitchFamily="34" charset="0"/>
              <a:buChar char="•"/>
            </a:pPr>
            <a:r>
              <a:rPr lang="en-US" dirty="0"/>
              <a:t>Meal </a:t>
            </a:r>
          </a:p>
          <a:p>
            <a:pPr marL="342900" indent="-342900">
              <a:buFont typeface="Arial" panose="020B0604020202020204" pitchFamily="34" charset="0"/>
              <a:buChar char="•"/>
            </a:pPr>
            <a:r>
              <a:rPr lang="en-US" dirty="0"/>
              <a:t>Country </a:t>
            </a:r>
          </a:p>
          <a:p>
            <a:pPr marL="342900" indent="-342900">
              <a:buFont typeface="Arial" panose="020B0604020202020204" pitchFamily="34" charset="0"/>
              <a:buChar char="•"/>
            </a:pPr>
            <a:r>
              <a:rPr lang="en-US" dirty="0" err="1"/>
              <a:t>Market_segment</a:t>
            </a:r>
            <a:r>
              <a:rPr lang="en-US" dirty="0"/>
              <a:t> </a:t>
            </a:r>
          </a:p>
          <a:p>
            <a:pPr marL="342900" indent="-342900">
              <a:buFont typeface="Arial" panose="020B0604020202020204" pitchFamily="34" charset="0"/>
              <a:buChar char="•"/>
            </a:pPr>
            <a:r>
              <a:rPr lang="en-US" dirty="0" err="1"/>
              <a:t>Distribution_channel</a:t>
            </a:r>
            <a:endParaRPr lang="en-US" dirty="0"/>
          </a:p>
          <a:p>
            <a:pPr marL="342900" indent="-342900">
              <a:buFont typeface="Arial" panose="020B0604020202020204" pitchFamily="34" charset="0"/>
              <a:buChar char="•"/>
            </a:pPr>
            <a:r>
              <a:rPr lang="en-US" dirty="0" err="1"/>
              <a:t>reservation_status_date</a:t>
            </a:r>
            <a:r>
              <a:rPr lang="en-US" dirty="0"/>
              <a:t> </a:t>
            </a:r>
          </a:p>
          <a:p>
            <a:pPr marL="342900" indent="-342900">
              <a:buFont typeface="Arial" panose="020B0604020202020204" pitchFamily="34" charset="0"/>
              <a:buChar char="•"/>
            </a:pPr>
            <a:r>
              <a:rPr lang="en-US" dirty="0" err="1"/>
              <a:t>reservation_status</a:t>
            </a:r>
            <a:r>
              <a:rPr lang="en-US" dirty="0"/>
              <a:t> </a:t>
            </a:r>
          </a:p>
          <a:p>
            <a:pPr marL="342900" indent="-342900">
              <a:buFont typeface="Arial" panose="020B0604020202020204" pitchFamily="34" charset="0"/>
              <a:buChar char="•"/>
            </a:pPr>
            <a:r>
              <a:rPr lang="en-US" dirty="0" err="1"/>
              <a:t>days_in_waiting_list</a:t>
            </a:r>
            <a:r>
              <a:rPr lang="en-US" dirty="0"/>
              <a:t>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12147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IN" dirty="0"/>
          </a:p>
        </p:txBody>
      </p:sp>
      <p:pic>
        <p:nvPicPr>
          <p:cNvPr id="4" name="Content Placeholder 3"/>
          <p:cNvPicPr>
            <a:picLocks noGrp="1" noChangeAspect="1"/>
          </p:cNvPicPr>
          <p:nvPr>
            <p:ph idx="1"/>
          </p:nvPr>
        </p:nvPicPr>
        <p:blipFill>
          <a:blip r:embed="rId2"/>
          <a:stretch>
            <a:fillRect/>
          </a:stretch>
        </p:blipFill>
        <p:spPr>
          <a:xfrm>
            <a:off x="1974079" y="1948440"/>
            <a:ext cx="8084321" cy="4683095"/>
          </a:xfrm>
          <a:prstGeom prst="rect">
            <a:avLst/>
          </a:prstGeom>
        </p:spPr>
      </p:pic>
    </p:spTree>
    <p:extLst>
      <p:ext uri="{BB962C8B-B14F-4D97-AF65-F5344CB8AC3E}">
        <p14:creationId xmlns:p14="http://schemas.microsoft.com/office/powerpoint/2010/main" val="66501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IN" dirty="0"/>
          </a:p>
        </p:txBody>
      </p:sp>
      <p:sp>
        <p:nvSpPr>
          <p:cNvPr id="3" name="Text Placeholder 2"/>
          <p:cNvSpPr>
            <a:spLocks noGrp="1"/>
          </p:cNvSpPr>
          <p:nvPr>
            <p:ph type="body" idx="1"/>
          </p:nvPr>
        </p:nvSpPr>
        <p:spPr>
          <a:xfrm>
            <a:off x="512748" y="2090058"/>
            <a:ext cx="11098061" cy="1020612"/>
          </a:xfrm>
        </p:spPr>
        <p:txBody>
          <a:bodyPr/>
          <a:lstStyle/>
          <a:p>
            <a:r>
              <a:rPr lang="en-US" dirty="0">
                <a:solidFill>
                  <a:schemeClr val="tx1"/>
                </a:solidFill>
              </a:rPr>
              <a:t>Data cleaning is </a:t>
            </a:r>
            <a:r>
              <a:rPr lang="en-US" b="1" dirty="0">
                <a:solidFill>
                  <a:schemeClr val="tx1"/>
                </a:solidFill>
              </a:rPr>
              <a:t>the process of preparing data for analysis by removing or modifying data that is incorrect, incomplete, irrelevant, duplicated, or improperly formatted</a:t>
            </a:r>
            <a:r>
              <a:rPr lang="en-US" dirty="0">
                <a:solidFill>
                  <a:schemeClr val="tx1"/>
                </a:solidFill>
              </a:rPr>
              <a:t>.</a:t>
            </a:r>
          </a:p>
        </p:txBody>
      </p:sp>
      <p:sp>
        <p:nvSpPr>
          <p:cNvPr id="4" name="Content Placeholder 3"/>
          <p:cNvSpPr>
            <a:spLocks noGrp="1"/>
          </p:cNvSpPr>
          <p:nvPr>
            <p:ph sz="half" idx="2"/>
          </p:nvPr>
        </p:nvSpPr>
        <p:spPr>
          <a:xfrm>
            <a:off x="581193" y="3495229"/>
            <a:ext cx="7073640" cy="2365821"/>
          </a:xfrm>
        </p:spPr>
        <p:txBody>
          <a:bodyPr>
            <a:noAutofit/>
          </a:bodyPr>
          <a:lstStyle/>
          <a:p>
            <a:r>
              <a:rPr lang="en-US" sz="2200" dirty="0" smtClean="0"/>
              <a:t>REPLACING NULL/MISSING VALUES</a:t>
            </a:r>
          </a:p>
          <a:p>
            <a:pPr marL="0" indent="0">
              <a:buNone/>
            </a:pPr>
            <a:r>
              <a:rPr lang="en-US" sz="2200" dirty="0" smtClean="0"/>
              <a:t>	1. Replacing numerical missing values with mean/median</a:t>
            </a:r>
          </a:p>
          <a:p>
            <a:pPr marL="0" indent="0">
              <a:buNone/>
            </a:pPr>
            <a:r>
              <a:rPr lang="en-US" sz="2200" dirty="0" smtClean="0"/>
              <a:t>	2. Replacing categorical missing values with mode</a:t>
            </a:r>
          </a:p>
          <a:p>
            <a:pPr marL="0" indent="0">
              <a:buNone/>
            </a:pPr>
            <a:endParaRPr lang="en-US" sz="2200" dirty="0" smtClean="0"/>
          </a:p>
          <a:p>
            <a:r>
              <a:rPr lang="en-US" sz="2200" dirty="0" smtClean="0"/>
              <a:t>REMOVING DUPLICATE  VALUES</a:t>
            </a:r>
            <a:endParaRPr lang="en-US" sz="2200"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7793764" y="3290131"/>
            <a:ext cx="3324511" cy="257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12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NULL/MISSING VALUES</a:t>
            </a:r>
          </a:p>
        </p:txBody>
      </p:sp>
      <p:sp>
        <p:nvSpPr>
          <p:cNvPr id="3" name="Content Placeholder 2"/>
          <p:cNvSpPr>
            <a:spLocks noGrp="1"/>
          </p:cNvSpPr>
          <p:nvPr>
            <p:ph idx="1"/>
          </p:nvPr>
        </p:nvSpPr>
        <p:spPr/>
        <p:txBody>
          <a:bodyPr/>
          <a:lstStyle/>
          <a:p>
            <a:pPr marL="342900" indent="-342900">
              <a:lnSpc>
                <a:spcPct val="150000"/>
              </a:lnSpc>
              <a:buAutoNum type="arabicPeriod"/>
            </a:pPr>
            <a:r>
              <a:rPr lang="en-US" sz="2200" dirty="0" smtClean="0"/>
              <a:t>Replacing </a:t>
            </a:r>
            <a:r>
              <a:rPr lang="en-US" sz="2200" dirty="0"/>
              <a:t>numerical missing values with </a:t>
            </a:r>
            <a:r>
              <a:rPr lang="en-US" sz="2200" dirty="0" smtClean="0"/>
              <a:t>mean/median</a:t>
            </a:r>
          </a:p>
          <a:p>
            <a:pPr marL="342900" indent="-342900">
              <a:lnSpc>
                <a:spcPct val="150000"/>
              </a:lnSpc>
              <a:buAutoNum type="arabicPeriod"/>
            </a:pPr>
            <a:r>
              <a:rPr lang="en-US" sz="2200" dirty="0" smtClean="0"/>
              <a:t>Replacing </a:t>
            </a:r>
            <a:r>
              <a:rPr lang="en-US" sz="2200" dirty="0"/>
              <a:t>categorical missing values with mode</a:t>
            </a:r>
          </a:p>
          <a:p>
            <a:pPr>
              <a:lnSpc>
                <a:spcPct val="150000"/>
              </a:lnSpc>
            </a:pPr>
            <a:r>
              <a:rPr lang="en-US" sz="2200" dirty="0" smtClean="0">
                <a:cs typeface="Times New Roman" panose="02020603050405020304" pitchFamily="18" charset="0"/>
              </a:rPr>
              <a:t>Number </a:t>
            </a:r>
            <a:r>
              <a:rPr lang="en-US" sz="2200" dirty="0">
                <a:cs typeface="Times New Roman" panose="02020603050405020304" pitchFamily="18" charset="0"/>
              </a:rPr>
              <a:t>of null values in [children] = 4 </a:t>
            </a:r>
          </a:p>
          <a:p>
            <a:pPr>
              <a:lnSpc>
                <a:spcPct val="150000"/>
              </a:lnSpc>
            </a:pPr>
            <a:r>
              <a:rPr lang="en-US" sz="2200" dirty="0">
                <a:cs typeface="Times New Roman" panose="02020603050405020304" pitchFamily="18" charset="0"/>
              </a:rPr>
              <a:t>Number of null values in [agent] = 16340 </a:t>
            </a:r>
          </a:p>
          <a:p>
            <a:pPr>
              <a:lnSpc>
                <a:spcPct val="150000"/>
              </a:lnSpc>
            </a:pPr>
            <a:r>
              <a:rPr lang="en-US" sz="2200" dirty="0">
                <a:cs typeface="Times New Roman" panose="02020603050405020304" pitchFamily="18" charset="0"/>
              </a:rPr>
              <a:t>Number of null values in [company] = 112593 </a:t>
            </a:r>
          </a:p>
          <a:p>
            <a:endParaRPr lang="en-IN" dirty="0"/>
          </a:p>
        </p:txBody>
      </p:sp>
    </p:spTree>
    <p:extLst>
      <p:ext uri="{BB962C8B-B14F-4D97-AF65-F5344CB8AC3E}">
        <p14:creationId xmlns:p14="http://schemas.microsoft.com/office/powerpoint/2010/main" val="80320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and after replacing null values</a:t>
            </a:r>
            <a:endParaRPr lang="en-IN" dirty="0"/>
          </a:p>
        </p:txBody>
      </p:sp>
      <p:pic>
        <p:nvPicPr>
          <p:cNvPr id="5" name="Content Placeholder 4"/>
          <p:cNvPicPr>
            <a:picLocks noGrp="1" noChangeAspect="1"/>
          </p:cNvPicPr>
          <p:nvPr>
            <p:ph sz="half" idx="1"/>
          </p:nvPr>
        </p:nvPicPr>
        <p:blipFill>
          <a:blip r:embed="rId2"/>
          <a:stretch>
            <a:fillRect/>
          </a:stretch>
        </p:blipFill>
        <p:spPr>
          <a:xfrm>
            <a:off x="581193" y="2227263"/>
            <a:ext cx="5247118" cy="406244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311767" y="2227263"/>
            <a:ext cx="5299042" cy="4062442"/>
          </a:xfrm>
          <a:prstGeom prst="rect">
            <a:avLst/>
          </a:prstGeom>
        </p:spPr>
      </p:pic>
      <p:sp>
        <p:nvSpPr>
          <p:cNvPr id="7" name="Notched Right Arrow 6"/>
          <p:cNvSpPr/>
          <p:nvPr/>
        </p:nvSpPr>
        <p:spPr>
          <a:xfrm>
            <a:off x="5828311" y="3871244"/>
            <a:ext cx="483456" cy="29055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9589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5C8BF1-B0E4-49A1-808F-40F2AD30E74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416</Words>
  <Application>Microsoft Office PowerPoint</Application>
  <PresentationFormat>Widescreen</PresentationFormat>
  <Paragraphs>122</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Times New Roman</vt:lpstr>
      <vt:lpstr>Wingdings 2</vt:lpstr>
      <vt:lpstr>Dividend</vt:lpstr>
      <vt:lpstr>HOTEL RESERVATION &amp; CANCELLATION PREDICTION</vt:lpstr>
      <vt:lpstr>PROBLEM STATEMENT</vt:lpstr>
      <vt:lpstr>process</vt:lpstr>
      <vt:lpstr>dataset</vt:lpstr>
      <vt:lpstr>INDEPENDENT VARIABLES IN DATASET</vt:lpstr>
      <vt:lpstr>Correlation matrix</vt:lpstr>
      <vt:lpstr>DATA CLEANING</vt:lpstr>
      <vt:lpstr>REPLACING NULL/MISSING VALUES</vt:lpstr>
      <vt:lpstr>Before and after replacing null values</vt:lpstr>
      <vt:lpstr>REMOVING DUPLICATE VALUES</vt:lpstr>
      <vt:lpstr>ENCODING CATEGORICAL DATA</vt:lpstr>
      <vt:lpstr>Categorical variables in dataset</vt:lpstr>
      <vt:lpstr>Training the model</vt:lpstr>
      <vt:lpstr>CONFUSION MATRIX</vt:lpstr>
      <vt:lpstr>Accuracy using various classifiers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2022-10-02T19:45:22Z</dcterms:created>
  <dcterms:modified xsi:type="dcterms:W3CDTF">2022-10-07T04:11:48Z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