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2" r:id="rId2"/>
    <p:sldId id="262" r:id="rId3"/>
    <p:sldId id="289" r:id="rId4"/>
    <p:sldId id="290" r:id="rId5"/>
    <p:sldId id="288" r:id="rId6"/>
    <p:sldId id="291" r:id="rId7"/>
    <p:sldId id="293" r:id="rId8"/>
    <p:sldId id="283" r:id="rId9"/>
    <p:sldId id="294" r:id="rId10"/>
    <p:sldId id="298" r:id="rId11"/>
    <p:sldId id="29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  <a:srgbClr val="0F5777"/>
    <a:srgbClr val="1576A3"/>
    <a:srgbClr val="71BDDF"/>
    <a:srgbClr val="008FD5"/>
    <a:srgbClr val="F0F0F0"/>
    <a:srgbClr val="FC4F30"/>
    <a:srgbClr val="34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86574" autoAdjust="0"/>
  </p:normalViewPr>
  <p:slideViewPr>
    <p:cSldViewPr snapToGrid="0">
      <p:cViewPr varScale="1">
        <p:scale>
          <a:sx n="58" d="100"/>
          <a:sy n="58" d="100"/>
        </p:scale>
        <p:origin x="872" y="5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91A28-58E3-4F82-AAC8-898B9035DE11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F80F3-9B5C-4BC7-A61E-F129D8FC4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15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F80F3-9B5C-4BC7-A61E-F129D8FC405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4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F80F3-9B5C-4BC7-A61E-F129D8FC405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190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F80F3-9B5C-4BC7-A61E-F129D8FC405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557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F80F3-9B5C-4BC7-A61E-F129D8FC405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263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F80F3-9B5C-4BC7-A61E-F129D8FC405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93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F80F3-9B5C-4BC7-A61E-F129D8FC405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591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F80F3-9B5C-4BC7-A61E-F129D8FC405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235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F80F3-9B5C-4BC7-A61E-F129D8FC405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733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F80F3-9B5C-4BC7-A61E-F129D8FC405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816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F80F3-9B5C-4BC7-A61E-F129D8FC405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695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F80F3-9B5C-4BC7-A61E-F129D8FC405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958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7C1FF-8A17-5BDC-88C6-8F3CDD6C7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00AA82-8FD6-A9F5-BF01-CEC32CD0B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C3404-99D1-5AC4-FFCB-645BD755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BD6F-3B52-4CCA-ABEB-26D7ABC2ABD6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E1489-42E9-DF69-3836-250ED7636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411C7-B173-0F6E-900B-7D287485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2DA6-4FC9-46D1-A4AD-0E952498F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66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652FD-93CF-A653-0481-7770EAFE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D1C88-52FA-558C-A838-B19646F14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169BF5-AF02-C0AA-4AEF-921BB23A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BD6F-3B52-4CCA-ABEB-26D7ABC2ABD6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F61FC-6FB1-6A3F-CE21-3CDBE2B3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C91EB-30D1-0F7F-C8DA-56596D17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2DA6-4FC9-46D1-A4AD-0E952498F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4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389362-3D03-6965-DC02-414397BDC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2CCF72-5A84-C754-A4B1-021318F2F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ACDE3-94F5-FD2C-4A16-4FB18A2B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BD6F-3B52-4CCA-ABEB-26D7ABC2ABD6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6395F6-7D7A-7C11-0029-42ABF4EA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04C94B-48D9-BB30-5B6A-159A722C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2DA6-4FC9-46D1-A4AD-0E952498F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3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8B70C-CB4F-BC84-5159-215F8C17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1576A3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7504D-5AB7-83C3-4043-8EDDAC977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C9C9BE-72DA-8571-B337-6DC9866D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BD6F-3B52-4CCA-ABEB-26D7ABC2ABD6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3D9D4D-B87C-828C-899E-CEB55C99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FA98F-2A62-E7E3-BF7F-FAE083D3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2DA6-4FC9-46D1-A4AD-0E952498F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6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B58B4-8988-9F43-BD75-ACB1894F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A8CB-2103-B6C9-5595-2763362DE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0D36A-63FA-31F4-3426-D2EE08B4A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BD6F-3B52-4CCA-ABEB-26D7ABC2ABD6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DCAC61-82A4-BAA1-2CC2-EF91CAC88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35145-8E71-7FC6-EE7E-CD32136F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2DA6-4FC9-46D1-A4AD-0E952498F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03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D4DAF-40A0-FDCE-4CA3-FE8A96E1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FB4C7-CB96-4DA0-27C4-D21B8094D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7E3C07-E455-1C36-AACF-5E454333A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76F2C-BD4E-45F9-36FB-6D95AA50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BD6F-3B52-4CCA-ABEB-26D7ABC2ABD6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E58F1C-7770-4C8B-A5EF-DCC4A5F73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06C8A3-8C53-E9A5-D012-1CC60B79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2DA6-4FC9-46D1-A4AD-0E952498F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35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F8C3A-4D40-D118-A7B8-808E9F7CE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B1D296-7D51-50AB-B585-B25409D1F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2AAC95-23E3-0645-59D0-F25A8DAC0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17AA5A-4296-3465-D059-55A9AA0AD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C2F8A7-1478-BA4F-CA10-1EFFC83CB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B4E1AF-9E61-C6EB-8088-1BBB8529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BD6F-3B52-4CCA-ABEB-26D7ABC2ABD6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B085B6-A251-F891-ACB7-F566D203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3AB1FD-CBE0-206E-88AA-C1AB9653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2DA6-4FC9-46D1-A4AD-0E952498F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77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E07FF-B36A-A70A-0004-24378851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7A34AB-904A-DF2F-B964-58BFF385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BD6F-3B52-4CCA-ABEB-26D7ABC2ABD6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4DB91D-B21D-31A6-A3C7-1FB10B60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05AA6B-A215-D908-E9A1-1AEAAFFF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2DA6-4FC9-46D1-A4AD-0E952498F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71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4EDF3D-7D07-729A-FCFA-6AB0D12E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BD6F-3B52-4CCA-ABEB-26D7ABC2ABD6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084303-CD17-22F5-DD88-686B8E6C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406649-6371-9C7F-6246-EC4083B8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2DA6-4FC9-46D1-A4AD-0E952498F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14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06F11-F891-DA32-334A-000F8C441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91DA9F-BDEC-279A-0F32-798338EC4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EE504C-E1BB-AFA0-E632-8F9E85EB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1CC138-708B-4A0C-15D3-CD3A9674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BD6F-3B52-4CCA-ABEB-26D7ABC2ABD6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A5AED-B8AF-3D6D-B7A5-419BD02B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CC85E6-77E7-B4AA-4D54-275EA556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2DA6-4FC9-46D1-A4AD-0E952498F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5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58F18-7A62-AABE-BE6B-4AC1A197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D7B3CC-F2F3-A504-6F4A-294792E3A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B690D4-F613-9F3A-95FB-D6E563489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A9EC51-F9C9-0645-C2EB-85514ED7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BD6F-3B52-4CCA-ABEB-26D7ABC2ABD6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E41DA-0E73-E828-E781-ADE1FA7E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D28FAB-6CC6-CD0A-9A12-15A84BD6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2DA6-4FC9-46D1-A4AD-0E952498F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13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552BBD-ED02-736C-AC2C-B403FB92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5336FD-73B4-E423-A249-6DB489B2D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461C4-D0A0-716A-6967-9EDCB23B1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FBD6F-3B52-4CCA-ABEB-26D7ABC2ABD6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3DAB73-D4C1-0F89-BB0C-BC97F2AF7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A1F31-CDB1-6544-F4EF-E70A1C5E2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82DA6-4FC9-46D1-A4AD-0E952498F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17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89671129-7697-D8A0-5EE9-F15A93F0C09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5777"/>
          </a:solidFill>
          <a:ln w="28575">
            <a:solidFill>
              <a:srgbClr val="0F5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5000" b="1" dirty="0">
                <a:solidFill>
                  <a:schemeClr val="bg1"/>
                </a:solidFill>
              </a:rPr>
              <a:t>공정 흐름 별 </a:t>
            </a:r>
            <a:r>
              <a:rPr lang="en-US" altLang="ko-KR" sz="5000" b="1">
                <a:solidFill>
                  <a:schemeClr val="bg1"/>
                </a:solidFill>
              </a:rPr>
              <a:t>process</a:t>
            </a:r>
            <a:r>
              <a:rPr lang="ko-KR" altLang="en-US" sz="5000" b="1">
                <a:solidFill>
                  <a:schemeClr val="bg1"/>
                </a:solidFill>
              </a:rPr>
              <a:t> </a:t>
            </a:r>
            <a:r>
              <a:rPr lang="ko-KR" altLang="en-US" sz="5000" b="1" dirty="0">
                <a:solidFill>
                  <a:schemeClr val="bg1"/>
                </a:solidFill>
              </a:rPr>
              <a:t>안정성을 위한</a:t>
            </a:r>
            <a:endParaRPr lang="en-US" altLang="ko-KR" sz="5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5000" b="1" dirty="0">
                <a:solidFill>
                  <a:schemeClr val="bg1"/>
                </a:solidFill>
              </a:rPr>
              <a:t>C</a:t>
            </a:r>
            <a:r>
              <a:rPr lang="ko-KR" altLang="en-US" sz="5000" b="1" dirty="0">
                <a:solidFill>
                  <a:schemeClr val="bg1"/>
                </a:solidFill>
              </a:rPr>
              <a:t>관리도 분석</a:t>
            </a:r>
            <a:endParaRPr lang="en-US" altLang="ko-KR"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466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8538B8FF-E35A-71C7-81ED-727D5F4F974E}"/>
              </a:ext>
            </a:extLst>
          </p:cNvPr>
          <p:cNvSpPr txBox="1">
            <a:spLocks/>
          </p:cNvSpPr>
          <p:nvPr/>
        </p:nvSpPr>
        <p:spPr>
          <a:xfrm>
            <a:off x="284945" y="172603"/>
            <a:ext cx="113946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576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err="1">
                <a:solidFill>
                  <a:srgbClr val="0F5777"/>
                </a:solidFill>
              </a:rPr>
              <a:t>Energy_Exposure</a:t>
            </a:r>
            <a:endParaRPr lang="ko-KR" alt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4978043A-832C-303B-7196-3B3381DB5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53" y="1416878"/>
            <a:ext cx="5379633" cy="496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E5DC5AD-8776-8096-AD06-51DA078B2C1B}"/>
              </a:ext>
            </a:extLst>
          </p:cNvPr>
          <p:cNvSpPr/>
          <p:nvPr/>
        </p:nvSpPr>
        <p:spPr>
          <a:xfrm>
            <a:off x="6096000" y="1498166"/>
            <a:ext cx="5583547" cy="2160000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불량품과 양품의 분포 차이 존재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→ </a:t>
            </a:r>
            <a:r>
              <a:rPr lang="en-US" altLang="ko-KR" sz="2000" b="1" dirty="0">
                <a:solidFill>
                  <a:schemeClr val="tx1"/>
                </a:solidFill>
              </a:rPr>
              <a:t>Man-Whitney U test</a:t>
            </a:r>
            <a:r>
              <a:rPr lang="ko-KR" altLang="en-US" sz="2000" b="1" dirty="0">
                <a:solidFill>
                  <a:schemeClr val="tx1"/>
                </a:solidFill>
              </a:rPr>
              <a:t> 진행 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A30606E-8DE2-8F98-38C3-D50920950154}"/>
              </a:ext>
            </a:extLst>
          </p:cNvPr>
          <p:cNvSpPr/>
          <p:nvPr/>
        </p:nvSpPr>
        <p:spPr>
          <a:xfrm>
            <a:off x="6096000" y="3829616"/>
            <a:ext cx="5583547" cy="2160000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검정결과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P-value = 0.05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→ </a:t>
            </a:r>
            <a:r>
              <a:rPr lang="en-US" altLang="ko-KR" sz="2000" dirty="0" err="1">
                <a:solidFill>
                  <a:schemeClr val="tx1"/>
                </a:solidFill>
              </a:rPr>
              <a:t>Energy_Exposure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변수가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불량률에 영향을 미친다고 판단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146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8538B8FF-E35A-71C7-81ED-727D5F4F974E}"/>
              </a:ext>
            </a:extLst>
          </p:cNvPr>
          <p:cNvSpPr txBox="1">
            <a:spLocks/>
          </p:cNvSpPr>
          <p:nvPr/>
        </p:nvSpPr>
        <p:spPr>
          <a:xfrm>
            <a:off x="284945" y="172603"/>
            <a:ext cx="113946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576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err="1">
                <a:solidFill>
                  <a:srgbClr val="0F5777"/>
                </a:solidFill>
              </a:rPr>
              <a:t>Source_Power</a:t>
            </a:r>
            <a:endParaRPr lang="ko-KR" alt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FBEFE067-9BC3-B677-3FCE-38DBCC6DC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4" y="1410056"/>
            <a:ext cx="5364417" cy="492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C6123B4-27B0-ACC8-3DBE-B9001E4BF978}"/>
              </a:ext>
            </a:extLst>
          </p:cNvPr>
          <p:cNvSpPr/>
          <p:nvPr/>
        </p:nvSpPr>
        <p:spPr>
          <a:xfrm>
            <a:off x="6096000" y="1498166"/>
            <a:ext cx="5583547" cy="2160000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불량품과 양품의 분포 차이 존재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→ </a:t>
            </a:r>
            <a:r>
              <a:rPr lang="en-US" altLang="ko-KR" sz="2000" b="1" dirty="0">
                <a:solidFill>
                  <a:schemeClr val="tx1"/>
                </a:solidFill>
              </a:rPr>
              <a:t>Man-Whitney U test</a:t>
            </a:r>
            <a:r>
              <a:rPr lang="ko-KR" altLang="en-US" sz="2000" b="1" dirty="0">
                <a:solidFill>
                  <a:schemeClr val="tx1"/>
                </a:solidFill>
              </a:rPr>
              <a:t> 진행 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911C152-9EC7-1F96-1747-E0076028090B}"/>
              </a:ext>
            </a:extLst>
          </p:cNvPr>
          <p:cNvSpPr/>
          <p:nvPr/>
        </p:nvSpPr>
        <p:spPr>
          <a:xfrm>
            <a:off x="6096000" y="3829616"/>
            <a:ext cx="5583547" cy="2160000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검정결과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P-value = 0.004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→ </a:t>
            </a:r>
            <a:r>
              <a:rPr lang="en-US" altLang="ko-KR" sz="2000" dirty="0" err="1">
                <a:solidFill>
                  <a:schemeClr val="tx1"/>
                </a:solidFill>
              </a:rPr>
              <a:t>Source_Power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변수가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불량률에 영향을 미친다고 판단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90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BD646F9-A530-2769-251A-645890CE39C2}"/>
                  </a:ext>
                </a:extLst>
              </p:cNvPr>
              <p:cNvSpPr/>
              <p:nvPr/>
            </p:nvSpPr>
            <p:spPr>
              <a:xfrm>
                <a:off x="883920" y="4206246"/>
                <a:ext cx="5212081" cy="1857579"/>
              </a:xfrm>
              <a:prstGeom prst="rect">
                <a:avLst/>
              </a:prstGeom>
              <a:noFill/>
              <a:ln w="28575">
                <a:solidFill>
                  <a:srgbClr val="0F5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</a:rPr>
                  <a:t>CL(</a:t>
                </a:r>
                <a:r>
                  <a:rPr lang="ko-KR" altLang="en-US" sz="2000" dirty="0">
                    <a:solidFill>
                      <a:schemeClr val="tx1"/>
                    </a:solidFill>
                  </a:rPr>
                  <a:t>중심선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) = </a:t>
                </a:r>
                <a:r>
                  <a:rPr lang="ko-KR" altLang="en-US" sz="2000" dirty="0">
                    <a:solidFill>
                      <a:schemeClr val="tx1"/>
                    </a:solidFill>
                  </a:rPr>
                  <a:t>특정 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Path</a:t>
                </a:r>
                <a:r>
                  <a:rPr lang="ko-KR" altLang="en-US" sz="2000" dirty="0">
                    <a:solidFill>
                      <a:schemeClr val="tx1"/>
                    </a:solidFill>
                  </a:rPr>
                  <a:t>의 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Target</a:t>
                </a:r>
                <a:r>
                  <a:rPr lang="ko-KR" altLang="en-US" sz="2000" dirty="0">
                    <a:solidFill>
                      <a:schemeClr val="tx1"/>
                    </a:solidFill>
                  </a:rPr>
                  <a:t>수 평균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acc>
                      <m:accPr>
                        <m:chr m:val="̅"/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</a:rPr>
                  <a:t>UCL(</a:t>
                </a:r>
                <a:r>
                  <a:rPr lang="ko-KR" altLang="en-US" sz="2000" dirty="0">
                    <a:solidFill>
                      <a:schemeClr val="tx1"/>
                    </a:solidFill>
                  </a:rPr>
                  <a:t>관리상한선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)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</a:rPr>
                  <a:t> + 3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̅"/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rad>
                  </m:oMath>
                </a14:m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</a:rPr>
                  <a:t>LCL(</a:t>
                </a:r>
                <a:r>
                  <a:rPr lang="ko-KR" altLang="en-US" sz="2000" dirty="0">
                    <a:solidFill>
                      <a:schemeClr val="tx1"/>
                    </a:solidFill>
                  </a:rPr>
                  <a:t>관리하한선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)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</a:rPr>
                  <a:t> - 3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̅"/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rad>
                  </m:oMath>
                </a14:m>
                <a:endParaRPr lang="en-US" altLang="ko-KR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BD646F9-A530-2769-251A-645890CE3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" y="4206246"/>
                <a:ext cx="5212081" cy="18575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F5777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직사각형 35">
            <a:extLst>
              <a:ext uri="{FF2B5EF4-FFF2-40B4-BE49-F238E27FC236}">
                <a16:creationId xmlns:a16="http://schemas.microsoft.com/office/drawing/2014/main" id="{89671129-7697-D8A0-5EE9-F15A93F0C09A}"/>
              </a:ext>
            </a:extLst>
          </p:cNvPr>
          <p:cNvSpPr/>
          <p:nvPr/>
        </p:nvSpPr>
        <p:spPr>
          <a:xfrm>
            <a:off x="883920" y="1614547"/>
            <a:ext cx="10548851" cy="2475318"/>
          </a:xfrm>
          <a:prstGeom prst="rect">
            <a:avLst/>
          </a:prstGeom>
          <a:solidFill>
            <a:srgbClr val="0F5777"/>
          </a:solidFill>
          <a:ln w="28575">
            <a:solidFill>
              <a:srgbClr val="0F5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Path</a:t>
            </a:r>
            <a:r>
              <a:rPr lang="ko-KR" altLang="en-US" sz="2800" b="1" dirty="0">
                <a:solidFill>
                  <a:schemeClr val="bg1"/>
                </a:solidFill>
              </a:rPr>
              <a:t>별 </a:t>
            </a:r>
            <a:r>
              <a:rPr lang="en-US" altLang="ko-KR" sz="2800" b="1" dirty="0">
                <a:solidFill>
                  <a:schemeClr val="bg1"/>
                </a:solidFill>
              </a:rPr>
              <a:t>C</a:t>
            </a:r>
            <a:r>
              <a:rPr lang="ko-KR" altLang="en-US" sz="2800" b="1" dirty="0">
                <a:solidFill>
                  <a:schemeClr val="bg1"/>
                </a:solidFill>
              </a:rPr>
              <a:t>관리도를 그려서 안정한 공정과 불안정한 공정을 찾음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200" dirty="0">
                <a:solidFill>
                  <a:schemeClr val="bg1"/>
                </a:solidFill>
              </a:rPr>
              <a:t>→ 안정한 공정과 불안정한 공정에서의 불량품수의 차이가 존재하는지 확인</a:t>
            </a:r>
            <a:endParaRPr lang="en-US" altLang="ko-KR" sz="2200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6D1E41E-BA28-99FF-8CA9-25BF88C9F8A6}"/>
              </a:ext>
            </a:extLst>
          </p:cNvPr>
          <p:cNvSpPr/>
          <p:nvPr/>
        </p:nvSpPr>
        <p:spPr>
          <a:xfrm>
            <a:off x="6220691" y="4206246"/>
            <a:ext cx="5212081" cy="1857579"/>
          </a:xfrm>
          <a:prstGeom prst="rect">
            <a:avLst/>
          </a:prstGeom>
          <a:noFill/>
          <a:ln w="28575">
            <a:solidFill>
              <a:srgbClr val="0F5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* Path</a:t>
            </a:r>
            <a:r>
              <a:rPr lang="ko-KR" altLang="en-US" sz="2000" dirty="0">
                <a:solidFill>
                  <a:schemeClr val="tx1"/>
                </a:solidFill>
              </a:rPr>
              <a:t>란 </a:t>
            </a:r>
            <a:r>
              <a:rPr lang="en-US" altLang="ko-KR" sz="2000" dirty="0">
                <a:solidFill>
                  <a:schemeClr val="tx1"/>
                </a:solidFill>
              </a:rPr>
              <a:t>? 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11111/11112/11113/ … / 33333</a:t>
            </a:r>
            <a:r>
              <a:rPr lang="ko-KR" altLang="en-US" sz="2000" dirty="0">
                <a:solidFill>
                  <a:schemeClr val="tx1"/>
                </a:solidFill>
              </a:rPr>
              <a:t>과 같이 각 공정마다의 </a:t>
            </a:r>
            <a:r>
              <a:rPr lang="en-US" altLang="ko-KR" sz="2000" dirty="0">
                <a:solidFill>
                  <a:schemeClr val="tx1"/>
                </a:solidFill>
              </a:rPr>
              <a:t>chamber </a:t>
            </a:r>
            <a:r>
              <a:rPr lang="ko-KR" altLang="en-US" sz="2000" dirty="0">
                <a:solidFill>
                  <a:schemeClr val="tx1"/>
                </a:solidFill>
              </a:rPr>
              <a:t>번호를 이어 붙인 경로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총 </a:t>
            </a:r>
            <a:r>
              <a:rPr lang="en-US" altLang="ko-KR" sz="2000" dirty="0">
                <a:solidFill>
                  <a:schemeClr val="tx1"/>
                </a:solidFill>
              </a:rPr>
              <a:t>81</a:t>
            </a:r>
            <a:r>
              <a:rPr lang="ko-KR" altLang="en-US" sz="2000" dirty="0">
                <a:solidFill>
                  <a:schemeClr val="tx1"/>
                </a:solidFill>
              </a:rPr>
              <a:t>개의 </a:t>
            </a:r>
            <a:r>
              <a:rPr lang="en-US" altLang="ko-KR" sz="2000" dirty="0">
                <a:solidFill>
                  <a:schemeClr val="tx1"/>
                </a:solidFill>
              </a:rPr>
              <a:t>Path </a:t>
            </a:r>
            <a:r>
              <a:rPr lang="ko-KR" altLang="en-US" sz="2000" dirty="0">
                <a:solidFill>
                  <a:schemeClr val="tx1"/>
                </a:solidFill>
              </a:rPr>
              <a:t>존재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* Target : </a:t>
            </a:r>
            <a:r>
              <a:rPr lang="ko-KR" altLang="en-US" sz="2000" dirty="0">
                <a:solidFill>
                  <a:schemeClr val="tx1"/>
                </a:solidFill>
              </a:rPr>
              <a:t>불량 </a:t>
            </a:r>
            <a:r>
              <a:rPr lang="en-US" altLang="ko-KR" sz="2000" dirty="0">
                <a:solidFill>
                  <a:schemeClr val="tx1"/>
                </a:solidFill>
              </a:rPr>
              <a:t>chip</a:t>
            </a:r>
            <a:r>
              <a:rPr lang="ko-KR" altLang="en-US" sz="2000" dirty="0">
                <a:solidFill>
                  <a:schemeClr val="tx1"/>
                </a:solidFill>
              </a:rPr>
              <a:t> 개수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FBB9EAA5-FEE3-7D55-80F0-A7C020611CFF}"/>
              </a:ext>
            </a:extLst>
          </p:cNvPr>
          <p:cNvSpPr txBox="1">
            <a:spLocks/>
          </p:cNvSpPr>
          <p:nvPr/>
        </p:nvSpPr>
        <p:spPr>
          <a:xfrm>
            <a:off x="284945" y="172603"/>
            <a:ext cx="113946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576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>
                <a:solidFill>
                  <a:srgbClr val="0F5777"/>
                </a:solidFill>
              </a:rPr>
              <a:t>C</a:t>
            </a:r>
            <a:r>
              <a:rPr lang="ko-KR" altLang="en-US" sz="4000" b="1" dirty="0">
                <a:solidFill>
                  <a:srgbClr val="0F5777"/>
                </a:solidFill>
              </a:rPr>
              <a:t>관리도</a:t>
            </a:r>
            <a:endParaRPr lang="ko-KR" altLang="en-US" sz="2000" b="1" dirty="0">
              <a:solidFill>
                <a:srgbClr val="0F5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28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>
            <a:extLst>
              <a:ext uri="{FF2B5EF4-FFF2-40B4-BE49-F238E27FC236}">
                <a16:creationId xmlns:a16="http://schemas.microsoft.com/office/drawing/2014/main" id="{EB3CDFD0-6B23-38E9-B76F-54F8949E2F8C}"/>
              </a:ext>
            </a:extLst>
          </p:cNvPr>
          <p:cNvSpPr txBox="1">
            <a:spLocks/>
          </p:cNvSpPr>
          <p:nvPr/>
        </p:nvSpPr>
        <p:spPr>
          <a:xfrm>
            <a:off x="284945" y="172603"/>
            <a:ext cx="113946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576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>
                <a:solidFill>
                  <a:srgbClr val="0F5777"/>
                </a:solidFill>
              </a:rPr>
              <a:t>C</a:t>
            </a:r>
            <a:r>
              <a:rPr lang="ko-KR" altLang="en-US" sz="4000" b="1" dirty="0">
                <a:solidFill>
                  <a:srgbClr val="0F5777"/>
                </a:solidFill>
              </a:rPr>
              <a:t>관리도</a:t>
            </a:r>
            <a:endParaRPr lang="ko-KR" altLang="en-US" sz="2000" b="1" dirty="0">
              <a:solidFill>
                <a:srgbClr val="0F5777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D7D8AD-E116-BFEF-B186-E8A2103A0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15" y="1498166"/>
            <a:ext cx="5712585" cy="4910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DFA29B5C-0BBA-5FA9-DE77-7C22510DE558}"/>
                  </a:ext>
                </a:extLst>
              </p:cNvPr>
              <p:cNvSpPr/>
              <p:nvPr/>
            </p:nvSpPr>
            <p:spPr>
              <a:xfrm>
                <a:off x="6346479" y="1692998"/>
                <a:ext cx="5462106" cy="4626321"/>
              </a:xfrm>
              <a:prstGeom prst="roundRect">
                <a:avLst>
                  <a:gd name="adj" fmla="val 6687"/>
                </a:avLst>
              </a:prstGeom>
              <a:noFill/>
              <a:ln>
                <a:solidFill>
                  <a:srgbClr val="0F5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200" dirty="0">
                    <a:solidFill>
                      <a:schemeClr val="tx1"/>
                    </a:solidFill>
                  </a:rPr>
                  <a:t>각 </a:t>
                </a:r>
                <a:r>
                  <a:rPr lang="en-US" altLang="ko-KR" sz="2200" dirty="0">
                    <a:solidFill>
                      <a:schemeClr val="tx1"/>
                    </a:solidFill>
                  </a:rPr>
                  <a:t>path </a:t>
                </a:r>
                <a:r>
                  <a:rPr lang="ko-KR" altLang="en-US" sz="2200" dirty="0">
                    <a:solidFill>
                      <a:schemeClr val="tx1"/>
                    </a:solidFill>
                  </a:rPr>
                  <a:t>별로 </a:t>
                </a:r>
                <a:r>
                  <a:rPr lang="en-US" altLang="ko-KR" sz="2200" dirty="0">
                    <a:solidFill>
                      <a:schemeClr val="tx1"/>
                    </a:solidFill>
                  </a:rPr>
                  <a:t>CL</a:t>
                </a:r>
                <a:r>
                  <a:rPr lang="ko-KR" altLang="en-US" sz="2200" dirty="0">
                    <a:solidFill>
                      <a:schemeClr val="tx1"/>
                    </a:solidFill>
                  </a:rPr>
                  <a:t>과 </a:t>
                </a:r>
                <a:r>
                  <a:rPr lang="en-US" altLang="ko-KR" sz="2200" dirty="0">
                    <a:solidFill>
                      <a:schemeClr val="tx1"/>
                    </a:solidFill>
                  </a:rPr>
                  <a:t>UCL, LCL </a:t>
                </a:r>
                <a:r>
                  <a:rPr lang="ko-KR" altLang="en-US" sz="2200" dirty="0">
                    <a:solidFill>
                      <a:schemeClr val="tx1"/>
                    </a:solidFill>
                  </a:rPr>
                  <a:t>값을 계산</a:t>
                </a:r>
                <a:endParaRPr lang="en-US" altLang="ko-KR" sz="22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2200" dirty="0">
                    <a:solidFill>
                      <a:schemeClr val="tx1"/>
                    </a:solidFill>
                  </a:rPr>
                  <a:t>Count : </a:t>
                </a:r>
                <a:r>
                  <a:rPr lang="ko-KR" altLang="en-US" sz="2200" dirty="0">
                    <a:solidFill>
                      <a:schemeClr val="tx1"/>
                    </a:solidFill>
                  </a:rPr>
                  <a:t>관리한계선을 벗어난 개수</a:t>
                </a:r>
                <a:endParaRPr lang="en-US" altLang="ko-KR" sz="22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2200" dirty="0" err="1">
                    <a:solidFill>
                      <a:schemeClr val="tx1"/>
                    </a:solidFill>
                  </a:rPr>
                  <a:t>Error_ratio</a:t>
                </a:r>
                <a:r>
                  <a:rPr lang="en-US" altLang="ko-KR" sz="22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관리한계선을</m:t>
                        </m:r>
                        <m:r>
                          <a:rPr lang="en-US" altLang="ko-K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벗어난</m:t>
                        </m:r>
                        <m:r>
                          <a:rPr lang="en-US" altLang="ko-K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개수</m:t>
                        </m:r>
                      </m:num>
                      <m:den>
                        <m:r>
                          <a:rPr lang="ko-KR" alt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해당</m:t>
                        </m:r>
                        <m:r>
                          <a:rPr lang="en-US" altLang="ko-K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𝑝𝑎𝑡h</m:t>
                        </m:r>
                        <m:r>
                          <a:rPr lang="ko-KR" alt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를</m:t>
                        </m:r>
                        <m:r>
                          <a:rPr lang="en-US" altLang="ko-K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가지는</m:t>
                        </m:r>
                        <m:r>
                          <a:rPr lang="en-US" altLang="ko-K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ko-KR" alt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수</m:t>
                        </m:r>
                      </m:den>
                    </m:f>
                  </m:oMath>
                </a14:m>
                <a:endParaRPr lang="ko-KR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DFA29B5C-0BBA-5FA9-DE77-7C22510DE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479" y="1692998"/>
                <a:ext cx="5462106" cy="4626321"/>
              </a:xfrm>
              <a:prstGeom prst="roundRect">
                <a:avLst>
                  <a:gd name="adj" fmla="val 6687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F5777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57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>
            <a:extLst>
              <a:ext uri="{FF2B5EF4-FFF2-40B4-BE49-F238E27FC236}">
                <a16:creationId xmlns:a16="http://schemas.microsoft.com/office/drawing/2014/main" id="{EB3CDFD0-6B23-38E9-B76F-54F8949E2F8C}"/>
              </a:ext>
            </a:extLst>
          </p:cNvPr>
          <p:cNvSpPr txBox="1">
            <a:spLocks/>
          </p:cNvSpPr>
          <p:nvPr/>
        </p:nvSpPr>
        <p:spPr>
          <a:xfrm>
            <a:off x="284945" y="172603"/>
            <a:ext cx="113946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576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F5777"/>
                </a:solidFill>
              </a:rPr>
              <a:t>C </a:t>
            </a:r>
            <a:r>
              <a:rPr lang="ko-KR" altLang="en-US" sz="4000" b="1" dirty="0">
                <a:solidFill>
                  <a:srgbClr val="0F5777"/>
                </a:solidFill>
              </a:rPr>
              <a:t>관리도</a:t>
            </a:r>
            <a:endParaRPr lang="ko-KR" altLang="en-US" sz="2000" b="1" dirty="0">
              <a:solidFill>
                <a:srgbClr val="0F5777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FA29B5C-0BBA-5FA9-DE77-7C22510DE558}"/>
              </a:ext>
            </a:extLst>
          </p:cNvPr>
          <p:cNvSpPr/>
          <p:nvPr/>
        </p:nvSpPr>
        <p:spPr>
          <a:xfrm>
            <a:off x="6346479" y="1692998"/>
            <a:ext cx="5462106" cy="2047729"/>
          </a:xfrm>
          <a:prstGeom prst="roundRect">
            <a:avLst>
              <a:gd name="adj" fmla="val 668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관리한계선을 벗어난 개수와 비율이 </a:t>
            </a:r>
            <a:r>
              <a:rPr lang="ko-KR" altLang="en-US" sz="2000" b="1" dirty="0">
                <a:solidFill>
                  <a:schemeClr val="tx1"/>
                </a:solidFill>
              </a:rPr>
              <a:t>낮은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en-US" altLang="ko-KR" sz="2000" dirty="0">
                <a:solidFill>
                  <a:schemeClr val="tx1"/>
                </a:solidFill>
              </a:rPr>
              <a:t>5</a:t>
            </a:r>
            <a:r>
              <a:rPr lang="ko-KR" altLang="en-US" sz="2000" dirty="0">
                <a:solidFill>
                  <a:schemeClr val="tx1"/>
                </a:solidFill>
              </a:rPr>
              <a:t>개의 </a:t>
            </a:r>
            <a:r>
              <a:rPr lang="en-US" altLang="ko-KR" sz="2000" dirty="0">
                <a:solidFill>
                  <a:schemeClr val="tx1"/>
                </a:solidFill>
              </a:rPr>
              <a:t>PATH 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</a:rPr>
              <a:t>안정적인 공정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: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32122,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32322,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33322, 21211, 22322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27FF67-BE82-738E-5BB2-55359C20C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15" y="1498166"/>
            <a:ext cx="5650753" cy="23755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3A415F-C209-D134-BADD-012D1CF11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15" y="3964740"/>
            <a:ext cx="5639669" cy="2469108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8ABDC90-F6E3-3CB9-3226-B148115EB30A}"/>
              </a:ext>
            </a:extLst>
          </p:cNvPr>
          <p:cNvSpPr/>
          <p:nvPr/>
        </p:nvSpPr>
        <p:spPr>
          <a:xfrm>
            <a:off x="6346479" y="4175429"/>
            <a:ext cx="5462106" cy="2047729"/>
          </a:xfrm>
          <a:prstGeom prst="roundRect">
            <a:avLst>
              <a:gd name="adj" fmla="val 668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관리한계선을 벗어난 개수와 비율이 </a:t>
            </a:r>
            <a:r>
              <a:rPr lang="ko-KR" altLang="en-US" sz="2000" b="1" dirty="0">
                <a:solidFill>
                  <a:schemeClr val="tx1"/>
                </a:solidFill>
              </a:rPr>
              <a:t>높은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en-US" altLang="ko-KR" sz="2000" dirty="0">
                <a:solidFill>
                  <a:schemeClr val="tx1"/>
                </a:solidFill>
              </a:rPr>
              <a:t>5</a:t>
            </a:r>
            <a:r>
              <a:rPr lang="ko-KR" altLang="en-US" sz="2000" dirty="0">
                <a:solidFill>
                  <a:schemeClr val="tx1"/>
                </a:solidFill>
              </a:rPr>
              <a:t>개의 </a:t>
            </a:r>
            <a:r>
              <a:rPr lang="en-US" altLang="ko-KR" sz="2000" dirty="0">
                <a:solidFill>
                  <a:schemeClr val="tx1"/>
                </a:solidFill>
              </a:rPr>
              <a:t>PATH 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</a:rPr>
              <a:t>불안정한 공정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: 22222, 13222,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21222, 32222, 23222</a:t>
            </a:r>
          </a:p>
        </p:txBody>
      </p:sp>
    </p:spTree>
    <p:extLst>
      <p:ext uri="{BB962C8B-B14F-4D97-AF65-F5344CB8AC3E}">
        <p14:creationId xmlns:p14="http://schemas.microsoft.com/office/powerpoint/2010/main" val="282672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>
            <a:extLst>
              <a:ext uri="{FF2B5EF4-FFF2-40B4-BE49-F238E27FC236}">
                <a16:creationId xmlns:a16="http://schemas.microsoft.com/office/drawing/2014/main" id="{EB3CDFD0-6B23-38E9-B76F-54F8949E2F8C}"/>
              </a:ext>
            </a:extLst>
          </p:cNvPr>
          <p:cNvSpPr txBox="1">
            <a:spLocks/>
          </p:cNvSpPr>
          <p:nvPr/>
        </p:nvSpPr>
        <p:spPr>
          <a:xfrm>
            <a:off x="284945" y="172603"/>
            <a:ext cx="113946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576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solidFill>
                  <a:srgbClr val="0F5777"/>
                </a:solidFill>
              </a:rPr>
              <a:t>안정한 공정 </a:t>
            </a:r>
            <a:r>
              <a:rPr lang="en-US" altLang="ko-KR" sz="2800" b="1" dirty="0">
                <a:solidFill>
                  <a:schemeClr val="bg2">
                    <a:lumMod val="50000"/>
                  </a:schemeClr>
                </a:solidFill>
              </a:rPr>
              <a:t>_32122</a:t>
            </a:r>
            <a:endParaRPr lang="ko-KR" alt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04B7CD69-022F-FE69-768D-EEB2C95D8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950" y="1421303"/>
            <a:ext cx="8594099" cy="401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670FCA6-8E56-9EE4-3403-EDC6DBC412A9}"/>
              </a:ext>
            </a:extLst>
          </p:cNvPr>
          <p:cNvSpPr/>
          <p:nvPr/>
        </p:nvSpPr>
        <p:spPr>
          <a:xfrm>
            <a:off x="948199" y="5326584"/>
            <a:ext cx="10295601" cy="1325563"/>
          </a:xfrm>
          <a:prstGeom prst="roundRect">
            <a:avLst>
              <a:gd name="adj" fmla="val 668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가장 안정적인 공정의 </a:t>
            </a:r>
            <a:r>
              <a:rPr lang="en-US" altLang="ko-KR" sz="2000" b="1" dirty="0">
                <a:solidFill>
                  <a:schemeClr val="tx1"/>
                </a:solidFill>
              </a:rPr>
              <a:t>PATH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: 32122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관리한계선을 벗어난 이상치가 </a:t>
            </a:r>
            <a:r>
              <a:rPr lang="en-US" altLang="ko-KR" sz="2000" b="1" dirty="0">
                <a:solidFill>
                  <a:schemeClr val="tx1"/>
                </a:solidFill>
              </a:rPr>
              <a:t>2</a:t>
            </a:r>
            <a:r>
              <a:rPr lang="ko-KR" altLang="en-US" sz="2000" b="1" dirty="0">
                <a:solidFill>
                  <a:schemeClr val="tx1"/>
                </a:solidFill>
              </a:rPr>
              <a:t>개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641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>
            <a:extLst>
              <a:ext uri="{FF2B5EF4-FFF2-40B4-BE49-F238E27FC236}">
                <a16:creationId xmlns:a16="http://schemas.microsoft.com/office/drawing/2014/main" id="{EB3CDFD0-6B23-38E9-B76F-54F8949E2F8C}"/>
              </a:ext>
            </a:extLst>
          </p:cNvPr>
          <p:cNvSpPr txBox="1">
            <a:spLocks/>
          </p:cNvSpPr>
          <p:nvPr/>
        </p:nvSpPr>
        <p:spPr>
          <a:xfrm>
            <a:off x="284945" y="172603"/>
            <a:ext cx="113946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576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solidFill>
                  <a:srgbClr val="0F5777"/>
                </a:solidFill>
              </a:rPr>
              <a:t>불안정한 공정 </a:t>
            </a:r>
            <a:r>
              <a:rPr lang="en-US" altLang="ko-KR" sz="2800" b="1" dirty="0">
                <a:solidFill>
                  <a:schemeClr val="bg2">
                    <a:lumMod val="50000"/>
                  </a:schemeClr>
                </a:solidFill>
              </a:rPr>
              <a:t>_23222</a:t>
            </a:r>
            <a:endParaRPr lang="ko-KR" alt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670FCA6-8E56-9EE4-3403-EDC6DBC412A9}"/>
              </a:ext>
            </a:extLst>
          </p:cNvPr>
          <p:cNvSpPr/>
          <p:nvPr/>
        </p:nvSpPr>
        <p:spPr>
          <a:xfrm>
            <a:off x="948199" y="5326584"/>
            <a:ext cx="10295601" cy="1325563"/>
          </a:xfrm>
          <a:prstGeom prst="roundRect">
            <a:avLst>
              <a:gd name="adj" fmla="val 668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불안정적인 공정의 </a:t>
            </a:r>
            <a:r>
              <a:rPr lang="en-US" altLang="ko-KR" sz="2000" b="1" dirty="0">
                <a:solidFill>
                  <a:schemeClr val="tx1"/>
                </a:solidFill>
              </a:rPr>
              <a:t>PATH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: 23222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관리한계선을 벗어난 이상치가 </a:t>
            </a:r>
            <a:r>
              <a:rPr lang="en-US" altLang="ko-KR" sz="2000" b="1" dirty="0">
                <a:solidFill>
                  <a:schemeClr val="tx1"/>
                </a:solidFill>
              </a:rPr>
              <a:t>18</a:t>
            </a:r>
            <a:r>
              <a:rPr lang="ko-KR" altLang="en-US" sz="2000" b="1" dirty="0">
                <a:solidFill>
                  <a:schemeClr val="tx1"/>
                </a:solidFill>
              </a:rPr>
              <a:t>개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D517294-13FE-0E46-097D-D656E5C8B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592" y="1422000"/>
            <a:ext cx="8718815" cy="401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0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89671129-7697-D8A0-5EE9-F15A93F0C09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5777"/>
          </a:solidFill>
          <a:ln w="28575">
            <a:solidFill>
              <a:srgbClr val="0F5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5000" b="1" dirty="0" err="1">
                <a:solidFill>
                  <a:schemeClr val="bg1"/>
                </a:solidFill>
              </a:rPr>
              <a:t>변수별</a:t>
            </a:r>
            <a:r>
              <a:rPr lang="ko-KR" altLang="en-US" sz="5000" b="1" dirty="0">
                <a:solidFill>
                  <a:schemeClr val="bg1"/>
                </a:solidFill>
              </a:rPr>
              <a:t> 불량에 미치는 영향 파악</a:t>
            </a:r>
            <a:endParaRPr lang="en-US" altLang="ko-KR" sz="5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5000" dirty="0">
                <a:solidFill>
                  <a:schemeClr val="bg1"/>
                </a:solidFill>
              </a:rPr>
              <a:t>BOXPLOT</a:t>
            </a:r>
          </a:p>
        </p:txBody>
      </p:sp>
    </p:spTree>
    <p:extLst>
      <p:ext uri="{BB962C8B-B14F-4D97-AF65-F5344CB8AC3E}">
        <p14:creationId xmlns:p14="http://schemas.microsoft.com/office/powerpoint/2010/main" val="699296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8538B8FF-E35A-71C7-81ED-727D5F4F974E}"/>
              </a:ext>
            </a:extLst>
          </p:cNvPr>
          <p:cNvSpPr txBox="1">
            <a:spLocks/>
          </p:cNvSpPr>
          <p:nvPr/>
        </p:nvSpPr>
        <p:spPr>
          <a:xfrm>
            <a:off x="284945" y="172603"/>
            <a:ext cx="113946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576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solidFill>
                  <a:srgbClr val="0F5777"/>
                </a:solidFill>
              </a:rPr>
              <a:t>Oxid Time</a:t>
            </a:r>
            <a:endParaRPr lang="ko-KR" alt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5C42DA1-E260-1576-B5BF-8A7DB9F06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53" y="1345409"/>
            <a:ext cx="5460000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291ADFE-7904-2BAB-A49D-993A805F2E8D}"/>
              </a:ext>
            </a:extLst>
          </p:cNvPr>
          <p:cNvSpPr/>
          <p:nvPr/>
        </p:nvSpPr>
        <p:spPr>
          <a:xfrm>
            <a:off x="6096000" y="1408779"/>
            <a:ext cx="5583547" cy="2160000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불량품과 양품에 따른 분포 차이 존재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→ </a:t>
            </a:r>
            <a:r>
              <a:rPr lang="en-US" altLang="ko-KR" sz="2000" b="1" dirty="0">
                <a:solidFill>
                  <a:schemeClr val="tx1"/>
                </a:solidFill>
              </a:rPr>
              <a:t>Man-Whitney U test</a:t>
            </a:r>
            <a:r>
              <a:rPr lang="ko-KR" altLang="en-US" sz="2000" b="1" dirty="0">
                <a:solidFill>
                  <a:schemeClr val="tx1"/>
                </a:solidFill>
              </a:rPr>
              <a:t> 진행 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2E64FE9-0A09-0DCC-DC0F-FA31A140AE8C}"/>
              </a:ext>
            </a:extLst>
          </p:cNvPr>
          <p:cNvSpPr/>
          <p:nvPr/>
        </p:nvSpPr>
        <p:spPr>
          <a:xfrm>
            <a:off x="6199961" y="6035719"/>
            <a:ext cx="5583547" cy="699380"/>
          </a:xfrm>
          <a:prstGeom prst="roundRect">
            <a:avLst>
              <a:gd name="adj" fmla="val 668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Man-Whitney U test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정규성 가정을 만족하지 않는 변수의 불량에 대한 영향 검정 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Sample t-test 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정규성을 띄는 변수의 불량에 대한 영향 검정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A117C18-C967-F986-A331-7D062A62CA7E}"/>
              </a:ext>
            </a:extLst>
          </p:cNvPr>
          <p:cNvSpPr/>
          <p:nvPr/>
        </p:nvSpPr>
        <p:spPr>
          <a:xfrm>
            <a:off x="6096000" y="3829616"/>
            <a:ext cx="5583547" cy="2160000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검정결과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P-value = 0.05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→ </a:t>
            </a:r>
            <a:r>
              <a:rPr lang="en-US" altLang="ko-KR" sz="2000" dirty="0">
                <a:solidFill>
                  <a:schemeClr val="tx1"/>
                </a:solidFill>
              </a:rPr>
              <a:t>Oxid Time </a:t>
            </a:r>
            <a:r>
              <a:rPr lang="ko-KR" altLang="en-US" sz="2000" dirty="0">
                <a:solidFill>
                  <a:schemeClr val="tx1"/>
                </a:solidFill>
              </a:rPr>
              <a:t>변수가 불량률에 영향을 미친다고 판단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0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8538B8FF-E35A-71C7-81ED-727D5F4F974E}"/>
              </a:ext>
            </a:extLst>
          </p:cNvPr>
          <p:cNvSpPr txBox="1">
            <a:spLocks/>
          </p:cNvSpPr>
          <p:nvPr/>
        </p:nvSpPr>
        <p:spPr>
          <a:xfrm>
            <a:off x="284945" y="172603"/>
            <a:ext cx="113946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576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err="1">
                <a:solidFill>
                  <a:srgbClr val="0F5777"/>
                </a:solidFill>
              </a:rPr>
              <a:t>Temp_Oxid</a:t>
            </a:r>
            <a:endParaRPr lang="ko-KR" alt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F23446E2-F025-CBE0-B36E-DE72FE51A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74" y="1430447"/>
            <a:ext cx="5326623" cy="494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2206FAF-16AF-E3D8-AB17-4CB90AB04554}"/>
              </a:ext>
            </a:extLst>
          </p:cNvPr>
          <p:cNvSpPr/>
          <p:nvPr/>
        </p:nvSpPr>
        <p:spPr>
          <a:xfrm>
            <a:off x="6096000" y="1498166"/>
            <a:ext cx="5583547" cy="2160000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불량품과 양품의 중앙값 차이 존재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→ 분포 차이 존재한다고 판단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→ </a:t>
            </a:r>
            <a:r>
              <a:rPr lang="en-US" altLang="ko-KR" sz="2000" b="1" dirty="0">
                <a:solidFill>
                  <a:schemeClr val="tx1"/>
                </a:solidFill>
              </a:rPr>
              <a:t>Man-Whitney U test</a:t>
            </a:r>
            <a:r>
              <a:rPr lang="ko-KR" altLang="en-US" sz="2000" b="1" dirty="0">
                <a:solidFill>
                  <a:schemeClr val="tx1"/>
                </a:solidFill>
              </a:rPr>
              <a:t> 진행 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C8B1F7D-9467-AF04-78C0-B298BAEA34C1}"/>
              </a:ext>
            </a:extLst>
          </p:cNvPr>
          <p:cNvSpPr/>
          <p:nvPr/>
        </p:nvSpPr>
        <p:spPr>
          <a:xfrm>
            <a:off x="6096000" y="3829616"/>
            <a:ext cx="5583547" cy="2160000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검정결과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P-value = 0.00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→ </a:t>
            </a:r>
            <a:r>
              <a:rPr lang="en-US" altLang="ko-KR" sz="2000" dirty="0" err="1">
                <a:solidFill>
                  <a:schemeClr val="tx1"/>
                </a:solidFill>
              </a:rPr>
              <a:t>Temp_Oxid</a:t>
            </a:r>
            <a:r>
              <a:rPr lang="ko-KR" altLang="en-US" sz="2000" dirty="0">
                <a:solidFill>
                  <a:schemeClr val="tx1"/>
                </a:solidFill>
              </a:rPr>
              <a:t> 변수가 불량률에 영향을 미친다고 판단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98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_ac">
      <a:majorFont>
        <a:latin typeface="나눔스퀘어_ac ExtraBold"/>
        <a:ea typeface="나눔스퀘어_ac ExtraBold"/>
        <a:cs typeface=""/>
      </a:majorFont>
      <a:minorFont>
        <a:latin typeface="나눔스퀘어_ac"/>
        <a:ea typeface="나눔스퀘어_a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2186</TotalTime>
  <Words>340</Words>
  <Application>Microsoft Office PowerPoint</Application>
  <PresentationFormat>와이드스크린</PresentationFormat>
  <Paragraphs>68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나눔스퀘어_ac</vt:lpstr>
      <vt:lpstr>나눔스퀘어_ac ExtraBold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미세먼지 유발 영향인자 분석 및 개선안 도출</dc:title>
  <dc:creator>김 명경</dc:creator>
  <cp:lastModifiedBy>김 명경</cp:lastModifiedBy>
  <cp:revision>19</cp:revision>
  <dcterms:created xsi:type="dcterms:W3CDTF">2022-05-31T05:17:19Z</dcterms:created>
  <dcterms:modified xsi:type="dcterms:W3CDTF">2022-06-06T08:38:33Z</dcterms:modified>
</cp:coreProperties>
</file>